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96" r:id="rId2"/>
    <p:sldMasterId id="2147483649" r:id="rId3"/>
  </p:sldMasterIdLst>
  <p:notesMasterIdLst>
    <p:notesMasterId r:id="rId24"/>
  </p:notesMasterIdLst>
  <p:handoutMasterIdLst>
    <p:handoutMasterId r:id="rId25"/>
  </p:handoutMasterIdLst>
  <p:sldIdLst>
    <p:sldId id="257" r:id="rId4"/>
    <p:sldId id="258" r:id="rId5"/>
    <p:sldId id="259" r:id="rId6"/>
    <p:sldId id="260" r:id="rId7"/>
    <p:sldId id="262" r:id="rId8"/>
    <p:sldId id="263" r:id="rId9"/>
    <p:sldId id="264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64" charset="0"/>
        <a:ea typeface="ヒラギノ角ゴ ProN W3" pitchFamily="-64" charset="-128"/>
        <a:cs typeface="+mn-cs"/>
        <a:sym typeface="Gill Sans" pitchFamily="-64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64" charset="0"/>
        <a:ea typeface="ヒラギノ角ゴ ProN W3" pitchFamily="-64" charset="-128"/>
        <a:cs typeface="+mn-cs"/>
        <a:sym typeface="Gill Sans" pitchFamily="-64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64" charset="0"/>
        <a:ea typeface="ヒラギノ角ゴ ProN W3" pitchFamily="-64" charset="-128"/>
        <a:cs typeface="+mn-cs"/>
        <a:sym typeface="Gill Sans" pitchFamily="-64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64" charset="0"/>
        <a:ea typeface="ヒラギノ角ゴ ProN W3" pitchFamily="-64" charset="-128"/>
        <a:cs typeface="+mn-cs"/>
        <a:sym typeface="Gill Sans" pitchFamily="-64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pitchFamily="-64" charset="0"/>
        <a:ea typeface="ヒラギノ角ゴ ProN W3" pitchFamily="-64" charset="-128"/>
        <a:cs typeface="+mn-cs"/>
        <a:sym typeface="Gill Sans" pitchFamily="-64" charset="0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 pitchFamily="-64" charset="0"/>
        <a:ea typeface="ヒラギノ角ゴ ProN W3" pitchFamily="-64" charset="-128"/>
        <a:cs typeface="+mn-cs"/>
        <a:sym typeface="Gill Sans" pitchFamily="-64" charset="0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 pitchFamily="-64" charset="0"/>
        <a:ea typeface="ヒラギノ角ゴ ProN W3" pitchFamily="-64" charset="-128"/>
        <a:cs typeface="+mn-cs"/>
        <a:sym typeface="Gill Sans" pitchFamily="-64" charset="0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 pitchFamily="-64" charset="0"/>
        <a:ea typeface="ヒラギノ角ゴ ProN W3" pitchFamily="-64" charset="-128"/>
        <a:cs typeface="+mn-cs"/>
        <a:sym typeface="Gill Sans" pitchFamily="-64" charset="0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 pitchFamily="-64" charset="0"/>
        <a:ea typeface="ヒラギノ角ゴ ProN W3" pitchFamily="-64" charset="-128"/>
        <a:cs typeface="+mn-cs"/>
        <a:sym typeface="Gill Sans" pitchFamily="-6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4" autoAdjust="0"/>
    <p:restoredTop sz="88275" autoAdjust="0"/>
  </p:normalViewPr>
  <p:slideViewPr>
    <p:cSldViewPr>
      <p:cViewPr varScale="1">
        <p:scale>
          <a:sx n="45" d="100"/>
          <a:sy n="45" d="100"/>
        </p:scale>
        <p:origin x="-1476" y="-120"/>
      </p:cViewPr>
      <p:guideLst>
        <p:guide orient="horz" pos="3072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74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4" name="Rectangle 4"/>
          <p:cNvSpPr>
            <a:spLocks noGrp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42F3B0-A1AD-4F3E-A18A-A580EA8243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728173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6390" name="Rectangle 6"/>
          <p:cNvSpPr>
            <a:spLocks noGrp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8CABA1-E06E-4788-B6E3-454B689F22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33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6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6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6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6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Gill Sans" pitchFamily="-6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64262-7AC5-4CAC-A1DC-E48AC9C9A971}" type="slidenum">
              <a:rPr lang="en-US"/>
              <a:pPr/>
              <a:t>1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 spring I attended a workshop</a:t>
            </a:r>
            <a:r>
              <a:rPr lang="en-US" baseline="0" dirty="0" smtClean="0"/>
              <a:t> hosted by Kent Morrison and David Farmer of AIM, the American Institute </a:t>
            </a:r>
            <a:r>
              <a:rPr lang="en-US" baseline="0" smtClean="0"/>
              <a:t>of Mathematics. </a:t>
            </a:r>
            <a:r>
              <a:rPr lang="en-US" baseline="0" dirty="0" smtClean="0"/>
              <a:t>The AIM Open Textbook Initiative maintains a list of approved open textbooks…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9507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10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default, the book shows a navigation panel on the left which</a:t>
            </a:r>
            <a:r>
              <a:rPr lang="en-US" baseline="0" dirty="0" smtClean="0"/>
              <a:t> is the table of contents. But when the window is too narrow, the navigation bar disappears. Otherwise there are navigation buttons at the bottom.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11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 my </a:t>
            </a:r>
            <a:r>
              <a:rPr lang="en-US" baseline="0" dirty="0" smtClean="0"/>
              <a:t>phone both portrait and landscape mode are too narrow for the navigation panel on left. There are navigation buttons at the bottom, but when I really want the navigation bar, I can tap at the icon in the lower left.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button on the bottom left opens the navigation panel—the</a:t>
            </a:r>
            <a:r>
              <a:rPr lang="en-US" baseline="0" dirty="0" smtClean="0"/>
              <a:t> navigation bar takes up a lot of display real estate. MBX and the AIM Open Textbook Initiative are two of four components of an NSF grant promoting the use of open software and open textbooks.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CABA1-E06E-4788-B6E3-454B689F229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13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AIM Open Textbook</a:t>
            </a:r>
            <a:r>
              <a:rPr lang="en-US" baseline="0" dirty="0" smtClean="0"/>
              <a:t> Initiative and MBX are two parts of the NSF UTMOST grant. Another is the Sage Cell server, which makes it possible to embed the CAS Sage into a webpage.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14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John Travis used MBX to</a:t>
            </a:r>
            <a:r>
              <a:rPr lang="en-US" baseline="0" dirty="0" smtClean="0"/>
              <a:t> create his class notes, and he included a Sage cell with commands. I clicked on Evaluate to reveal interactive graphics with slider buttons for the parameters..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Sage math</a:t>
            </a:r>
            <a:r>
              <a:rPr lang="en-US" baseline="0" dirty="0" smtClean="0"/>
              <a:t> </a:t>
            </a:r>
            <a:r>
              <a:rPr lang="en-US" baseline="0" dirty="0" smtClean="0"/>
              <a:t>cloud</a:t>
            </a:r>
            <a:r>
              <a:rPr lang="en-US" dirty="0" smtClean="0"/>
              <a:t> </a:t>
            </a:r>
            <a:r>
              <a:rPr lang="en-US" dirty="0" smtClean="0"/>
              <a:t>is an online</a:t>
            </a:r>
            <a:r>
              <a:rPr lang="en-US" baseline="0" dirty="0" smtClean="0"/>
              <a:t> environment for teaching and learning math. We worked exclusively in the Sage math cloud for the first two days of the workshop.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CABA1-E06E-4788-B6E3-454B689F229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16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Essentially anything</a:t>
            </a:r>
            <a:r>
              <a:rPr lang="en-US" baseline="0" dirty="0" smtClean="0"/>
              <a:t> that you can put into a webpage can be put into your MBX html textbook. For example, some authors are embedding online homework exercises from the open source </a:t>
            </a:r>
            <a:r>
              <a:rPr lang="en-US" baseline="0" dirty="0" err="1" smtClean="0"/>
              <a:t>WeBWorK</a:t>
            </a:r>
            <a:r>
              <a:rPr lang="en-US" baseline="0" dirty="0" smtClean="0"/>
              <a:t> and some authors are embedding applets from the open source </a:t>
            </a:r>
            <a:r>
              <a:rPr lang="en-US" baseline="0" dirty="0" err="1" smtClean="0"/>
              <a:t>GeoGebra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17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don’t need</a:t>
            </a:r>
            <a:r>
              <a:rPr lang="en-US" baseline="0" dirty="0" smtClean="0"/>
              <a:t> to buy anything to use </a:t>
            </a:r>
            <a:r>
              <a:rPr lang="en-US" baseline="0" dirty="0" err="1" smtClean="0"/>
              <a:t>Mathbook</a:t>
            </a:r>
            <a:r>
              <a:rPr lang="en-US" baseline="0" dirty="0" smtClean="0"/>
              <a:t> XML. Bob </a:t>
            </a:r>
            <a:r>
              <a:rPr lang="en-US" baseline="0" dirty="0" err="1" smtClean="0"/>
              <a:t>Plantz</a:t>
            </a:r>
            <a:r>
              <a:rPr lang="en-US" baseline="0" dirty="0" smtClean="0"/>
              <a:t> wrote his MBX </a:t>
            </a:r>
            <a:r>
              <a:rPr lang="en-US" baseline="0" dirty="0" err="1" smtClean="0"/>
              <a:t>CompSci</a:t>
            </a:r>
            <a:r>
              <a:rPr lang="en-US" baseline="0" dirty="0" smtClean="0"/>
              <a:t> textbook on a Raspberry Pi, being used this semester at Sonoma State and Santa Rosa JC 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</a:t>
            </a:r>
            <a:r>
              <a:rPr lang="en-US" baseline="0" dirty="0" smtClean="0"/>
              <a:t> use a plain text editor to create your source, enter a command to transform that source file into html or </a:t>
            </a:r>
            <a:r>
              <a:rPr lang="en-US" baseline="0" dirty="0" err="1" smtClean="0"/>
              <a:t>pdf</a:t>
            </a:r>
            <a:r>
              <a:rPr lang="en-US" baseline="0" dirty="0" smtClean="0"/>
              <a:t>. You consult a </a:t>
            </a:r>
            <a:r>
              <a:rPr lang="en-US" baseline="0" dirty="0" err="1" smtClean="0"/>
              <a:t>google</a:t>
            </a:r>
            <a:r>
              <a:rPr lang="en-US" baseline="0" dirty="0" smtClean="0"/>
              <a:t> group for support, and you use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 to get the latest version of </a:t>
            </a:r>
            <a:r>
              <a:rPr lang="en-US" baseline="0" dirty="0" smtClean="0"/>
              <a:t>MBX and to keep track of your source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CABA1-E06E-4788-B6E3-454B689F229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19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There</a:t>
            </a:r>
            <a:r>
              <a:rPr lang="en-US" baseline="0" dirty="0" smtClean="0"/>
              <a:t> is an MBX workshop,</a:t>
            </a:r>
            <a:r>
              <a:rPr lang="en-US" dirty="0" smtClean="0"/>
              <a:t> and a</a:t>
            </a:r>
            <a:r>
              <a:rPr lang="en-US" baseline="0" dirty="0" smtClean="0"/>
              <a:t> CPS on </a:t>
            </a:r>
            <a:r>
              <a:rPr lang="en-US" dirty="0" smtClean="0"/>
              <a:t>OER with 3 or 4 MBX authors </a:t>
            </a:r>
            <a:r>
              <a:rPr lang="en-US" smtClean="0"/>
              <a:t>as </a:t>
            </a:r>
            <a:r>
              <a:rPr lang="en-US" smtClean="0"/>
              <a:t>presenters, </a:t>
            </a:r>
            <a:r>
              <a:rPr lang="en-US" baseline="0" dirty="0" smtClean="0"/>
              <a:t>and an electronic poster session with 3 or 4 MBX authors showing what they’re working on.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2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AIM is also trying to address the need to improve existing and future open textbooks…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ill Sans" pitchFamily="-64" charset="0"/>
                <a:ea typeface="+mn-ea"/>
                <a:cs typeface="+mn-cs"/>
                <a:sym typeface="Arial" charset="0"/>
              </a:rPr>
              <a:t>AIM encourages authors to provide a mechanism for improving the book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Besides</a:t>
            </a:r>
            <a:r>
              <a:rPr lang="en-US" baseline="0" dirty="0" smtClean="0"/>
              <a:t> Rob </a:t>
            </a:r>
            <a:r>
              <a:rPr lang="en-US" baseline="0" dirty="0" err="1" smtClean="0"/>
              <a:t>Beezer</a:t>
            </a:r>
            <a:r>
              <a:rPr lang="en-US" baseline="0" dirty="0" smtClean="0"/>
              <a:t> of U Puget Sound and David Farmer of AIM, the workhorse on </a:t>
            </a:r>
            <a:r>
              <a:rPr lang="en-US" baseline="0" smtClean="0"/>
              <a:t>MBX is Alex </a:t>
            </a:r>
            <a:r>
              <a:rPr lang="en-US" baseline="0" dirty="0" smtClean="0"/>
              <a:t>Jordan of Portland CC.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CABA1-E06E-4788-B6E3-454B689F229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3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If authors provide the source</a:t>
            </a:r>
            <a:r>
              <a:rPr lang="en-US" baseline="0" dirty="0" smtClean="0"/>
              <a:t> files from which the </a:t>
            </a:r>
            <a:r>
              <a:rPr lang="en-US" baseline="0" dirty="0" err="1" smtClean="0"/>
              <a:t>pdfs</a:t>
            </a:r>
            <a:r>
              <a:rPr lang="en-US" baseline="0" dirty="0" smtClean="0"/>
              <a:t> are produced, then the public has a viable opportunity to modify ad improve the textbook, analogous to how open source software is developed and advanced.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4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aid in such </a:t>
            </a:r>
            <a:r>
              <a:rPr lang="en-US" dirty="0" smtClean="0"/>
              <a:t>collaborations, </a:t>
            </a:r>
            <a:r>
              <a:rPr lang="en-US" dirty="0" smtClean="0"/>
              <a:t>Rob </a:t>
            </a:r>
            <a:r>
              <a:rPr lang="en-US" dirty="0" err="1" smtClean="0"/>
              <a:t>Beezer’s</a:t>
            </a:r>
            <a:r>
              <a:rPr lang="en-US" dirty="0" smtClean="0"/>
              <a:t> </a:t>
            </a:r>
            <a:r>
              <a:rPr lang="en-US" dirty="0" err="1" smtClean="0"/>
              <a:t>Mathbook</a:t>
            </a:r>
            <a:r>
              <a:rPr lang="en-US" dirty="0" smtClean="0"/>
              <a:t> xml or MBX, can convert plain text files into textbook publisher</a:t>
            </a:r>
            <a:r>
              <a:rPr lang="en-US" baseline="0" dirty="0" smtClean="0"/>
              <a:t> quality </a:t>
            </a:r>
            <a:r>
              <a:rPr lang="en-US" baseline="0" dirty="0" err="1" smtClean="0"/>
              <a:t>pdfs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5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the cool thing</a:t>
            </a:r>
            <a:r>
              <a:rPr lang="en-US" baseline="0" dirty="0" smtClean="0"/>
              <a:t> is that MBX can convert the same source files and create html versions of the text. These html books have features you expect, such as hyperlinks in the TOC and index, 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6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also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knowls</a:t>
            </a:r>
            <a:r>
              <a:rPr lang="en-US" baseline="0" dirty="0" smtClean="0"/>
              <a:t>—which I had not encountered before the workshop. A </a:t>
            </a:r>
            <a:r>
              <a:rPr lang="en-US" baseline="0" dirty="0" err="1" smtClean="0"/>
              <a:t>knowl</a:t>
            </a:r>
            <a:r>
              <a:rPr lang="en-US" baseline="0" dirty="0" smtClean="0"/>
              <a:t> is a link to information the author wants readily available but not initially cluttering the screen.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Possible uses are in solutions to proofs or hints to exercises…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73693E-E6CA-4BB1-8169-FF918D9917C2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These are side-by-side</a:t>
            </a:r>
            <a:r>
              <a:rPr lang="en-US" baseline="0" dirty="0" smtClean="0"/>
              <a:t> tabs open to the same page of an index. I clicked on one of the terms to open a </a:t>
            </a:r>
            <a:r>
              <a:rPr lang="en-US" baseline="0" dirty="0" err="1" smtClean="0"/>
              <a:t>knowl</a:t>
            </a:r>
            <a:r>
              <a:rPr lang="en-US" baseline="0" dirty="0" smtClean="0"/>
              <a:t>. Which does not obscure any content, it moves the rest of the text further down the page.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7568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of two exercise </a:t>
            </a:r>
            <a:r>
              <a:rPr lang="en-US" dirty="0" err="1" smtClean="0"/>
              <a:t>knowls</a:t>
            </a:r>
            <a:r>
              <a:rPr lang="en-US" dirty="0" smtClean="0"/>
              <a:t> is opened on the left—the nested “hint” </a:t>
            </a:r>
            <a:r>
              <a:rPr lang="en-US" dirty="0" err="1" smtClean="0"/>
              <a:t>knowl</a:t>
            </a:r>
            <a:r>
              <a:rPr lang="en-US" dirty="0" smtClean="0"/>
              <a:t> is</a:t>
            </a:r>
            <a:r>
              <a:rPr lang="en-US" baseline="0" dirty="0" smtClean="0"/>
              <a:t> open on the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8CABA1-E06E-4788-B6E3-454B689F229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997200"/>
            <a:ext cx="1790700" cy="403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0" y="2997200"/>
            <a:ext cx="5219700" cy="403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19400" y="2006600"/>
            <a:ext cx="46863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8100" y="2006600"/>
            <a:ext cx="4686300" cy="6400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63150" y="254000"/>
            <a:ext cx="2381250" cy="815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19400" y="254000"/>
            <a:ext cx="6991350" cy="815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0" y="5511800"/>
            <a:ext cx="3505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5511800"/>
            <a:ext cx="35052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1520826" y="-681038"/>
            <a:ext cx="12020550" cy="1230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6" name="Rectangle 2"/>
          <p:cNvSpPr>
            <a:spLocks/>
          </p:cNvSpPr>
          <p:nvPr/>
        </p:nvSpPr>
        <p:spPr bwMode="auto">
          <a:xfrm>
            <a:off x="-25400" y="8483600"/>
            <a:ext cx="13030200" cy="127000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/>
          </p:cNvSpPr>
          <p:nvPr/>
        </p:nvSpPr>
        <p:spPr bwMode="auto">
          <a:xfrm>
            <a:off x="-25400" y="3657600"/>
            <a:ext cx="3657600" cy="4826000"/>
          </a:xfrm>
          <a:prstGeom prst="rect">
            <a:avLst/>
          </a:prstGeom>
          <a:solidFill>
            <a:srgbClr val="DF0014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8" name="Rectangle 4"/>
          <p:cNvSpPr>
            <a:spLocks/>
          </p:cNvSpPr>
          <p:nvPr/>
        </p:nvSpPr>
        <p:spPr bwMode="auto">
          <a:xfrm>
            <a:off x="-25400" y="-609600"/>
            <a:ext cx="3657600" cy="1320800"/>
          </a:xfrm>
          <a:prstGeom prst="rect">
            <a:avLst/>
          </a:prstGeom>
          <a:solidFill>
            <a:srgbClr val="DF0014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/>
          </p:cNvSpPr>
          <p:nvPr/>
        </p:nvSpPr>
        <p:spPr bwMode="auto">
          <a:xfrm>
            <a:off x="-228600" y="711200"/>
            <a:ext cx="3860800" cy="29464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071100" y="8983663"/>
            <a:ext cx="1873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4572000" y="2997200"/>
            <a:ext cx="7162800" cy="2425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old" pitchFamily="-64" charset="0"/>
              </a:rPr>
              <a:t>Click to edit Master title style</a:t>
            </a: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0" y="5511800"/>
            <a:ext cx="71628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pic>
        <p:nvPicPr>
          <p:cNvPr id="1038" name="Picture 14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7800" y="838200"/>
            <a:ext cx="3048000" cy="2411717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+mj-lt"/>
          <a:ea typeface="+mj-ea"/>
          <a:cs typeface="+mj-cs"/>
          <a:sym typeface="Arial Bold" pitchFamily="-64" charset="0"/>
        </a:defRPr>
      </a:lvl1pPr>
      <a:lvl2pPr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2pPr>
      <a:lvl3pPr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3pPr>
      <a:lvl4pPr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4pPr>
      <a:lvl5pPr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4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9pPr>
    </p:titleStyle>
    <p:body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21DF8-B0A0-44D0-971D-FDFA2B7BC783}" type="datetimeFigureOut">
              <a:rPr lang="en-US" smtClean="0"/>
              <a:pPr/>
              <a:t>11/6/2016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3F094-3476-4A7F-9971-7E72F6780D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 rot="5400000">
            <a:off x="1508126" y="-554038"/>
            <a:ext cx="12020550" cy="1230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0" name="Rectangle 2"/>
          <p:cNvSpPr>
            <a:spLocks/>
          </p:cNvSpPr>
          <p:nvPr/>
        </p:nvSpPr>
        <p:spPr bwMode="auto">
          <a:xfrm>
            <a:off x="-25400" y="3098800"/>
            <a:ext cx="2540000" cy="538480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1" name="Rectangle 3"/>
          <p:cNvSpPr>
            <a:spLocks/>
          </p:cNvSpPr>
          <p:nvPr/>
        </p:nvSpPr>
        <p:spPr bwMode="auto">
          <a:xfrm>
            <a:off x="-25400" y="-127000"/>
            <a:ext cx="2540000" cy="1422400"/>
          </a:xfrm>
          <a:prstGeom prst="rect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2" name="Rectangle 4"/>
          <p:cNvSpPr>
            <a:spLocks/>
          </p:cNvSpPr>
          <p:nvPr/>
        </p:nvSpPr>
        <p:spPr bwMode="auto">
          <a:xfrm>
            <a:off x="-76200" y="1270000"/>
            <a:ext cx="2590800" cy="1879600"/>
          </a:xfrm>
          <a:prstGeom prst="rect">
            <a:avLst/>
          </a:prstGeom>
          <a:solidFill>
            <a:srgbClr val="FFFFFF"/>
          </a:solidFill>
          <a:ln w="254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3" name="Rectangle 5"/>
          <p:cNvSpPr>
            <a:spLocks/>
          </p:cNvSpPr>
          <p:nvPr/>
        </p:nvSpPr>
        <p:spPr bwMode="auto">
          <a:xfrm>
            <a:off x="-177800" y="8483600"/>
            <a:ext cx="13182600" cy="1270000"/>
          </a:xfrm>
          <a:prstGeom prst="rect">
            <a:avLst/>
          </a:prstGeom>
          <a:solidFill>
            <a:srgbClr val="000108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0071100" y="8983663"/>
            <a:ext cx="18732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2844800" y="254000"/>
            <a:ext cx="9474200" cy="142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 Bold" pitchFamily="-64" charset="0"/>
              </a:rPr>
              <a:t>Click to edit Master title style</a:t>
            </a: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19400" y="2006600"/>
            <a:ext cx="9525000" cy="640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US" smtClean="0">
                <a:sym typeface="Arial" charset="0"/>
              </a:rPr>
              <a:t>Second level</a:t>
            </a:r>
          </a:p>
          <a:p>
            <a:pPr lvl="2"/>
            <a:r>
              <a:rPr lang="en-US" smtClean="0">
                <a:sym typeface="Arial" charset="0"/>
              </a:rPr>
              <a:t>Third level</a:t>
            </a:r>
          </a:p>
          <a:p>
            <a:pPr lvl="3"/>
            <a:r>
              <a:rPr lang="en-US" smtClean="0">
                <a:sym typeface="Arial" charset="0"/>
              </a:rPr>
              <a:t>Fourth level</a:t>
            </a:r>
          </a:p>
          <a:p>
            <a:pPr lvl="4"/>
            <a:r>
              <a:rPr lang="en-US" smtClean="0">
                <a:sym typeface="Arial" charset="0"/>
              </a:rPr>
              <a:t>Fifth level</a:t>
            </a:r>
          </a:p>
        </p:txBody>
      </p:sp>
      <p:pic>
        <p:nvPicPr>
          <p:cNvPr id="2060" name="Picture 12"/>
          <p:cNvPicPr>
            <a:picLocks noChangeAspect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7800" y="1341120"/>
            <a:ext cx="2024062" cy="1601531"/>
          </a:xfrm>
          <a:prstGeom prst="rect">
            <a:avLst/>
          </a:prstGeom>
          <a:noFill/>
          <a:ln w="25400">
            <a:noFill/>
            <a:prstDash val="solid"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+mj-cs"/>
          <a:sym typeface="Arial Bold" pitchFamily="-64" charset="0"/>
        </a:defRPr>
      </a:lvl1pPr>
      <a:lvl2pPr algn="l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2pPr>
      <a:lvl3pPr algn="l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3pPr>
      <a:lvl4pPr algn="l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4pPr>
      <a:lvl5pPr algn="l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rial Bold" pitchFamily="-64" charset="0"/>
          <a:ea typeface="ヒラギノ角ゴ ProN W6" pitchFamily="-64" charset="-128"/>
          <a:sym typeface="Arial Bold" pitchFamily="-64" charset="0"/>
        </a:defRPr>
      </a:lvl9pPr>
    </p:titleStyle>
    <p:bodyStyle>
      <a:lvl1pPr marL="749300" indent="-571500" algn="l" rtl="0" fontAlgn="base">
        <a:spcBef>
          <a:spcPts val="2400"/>
        </a:spcBef>
        <a:spcAft>
          <a:spcPct val="0"/>
        </a:spcAft>
        <a:buClr>
          <a:srgbClr val="757878"/>
        </a:buClr>
        <a:buSzPct val="80000"/>
        <a:buFont typeface="Lucida Grande" pitchFamily="-64" charset="0"/>
        <a:buChar char="๏"/>
        <a:defRPr sz="3600">
          <a:solidFill>
            <a:schemeClr val="tx1"/>
          </a:solidFill>
          <a:latin typeface="+mn-lt"/>
          <a:ea typeface="+mn-ea"/>
          <a:cs typeface="+mn-cs"/>
          <a:sym typeface="Arial" charset="0"/>
        </a:defRPr>
      </a:lvl1pPr>
      <a:lvl2pPr marL="1282700" indent="-571500" algn="l" rtl="0" fontAlgn="base">
        <a:spcBef>
          <a:spcPts val="900"/>
        </a:spcBef>
        <a:spcAft>
          <a:spcPct val="0"/>
        </a:spcAft>
        <a:buClr>
          <a:srgbClr val="757878"/>
        </a:buClr>
        <a:buSzPct val="80000"/>
        <a:buFont typeface="Geeza Pro" charset="0"/>
        <a:buChar char="-"/>
        <a:defRPr sz="3200">
          <a:solidFill>
            <a:schemeClr val="tx1"/>
          </a:solidFill>
          <a:latin typeface="+mn-lt"/>
          <a:ea typeface="+mn-ea"/>
          <a:sym typeface="Arial" charset="0"/>
        </a:defRPr>
      </a:lvl2pPr>
      <a:lvl3pPr marL="1727200" indent="-571500" algn="l" rtl="0" fontAlgn="base">
        <a:spcBef>
          <a:spcPts val="900"/>
        </a:spcBef>
        <a:spcAft>
          <a:spcPct val="0"/>
        </a:spcAft>
        <a:buClr>
          <a:srgbClr val="757878"/>
        </a:buClr>
        <a:buSzPct val="80000"/>
        <a:buFont typeface="Geeza Pro" charset="0"/>
        <a:buChar char="-"/>
        <a:defRPr sz="3200">
          <a:solidFill>
            <a:schemeClr val="tx1"/>
          </a:solidFill>
          <a:latin typeface="+mn-lt"/>
          <a:ea typeface="+mn-ea"/>
          <a:sym typeface="Arial" charset="0"/>
        </a:defRPr>
      </a:lvl3pPr>
      <a:lvl4pPr marL="2171700" indent="-571500" algn="l" rtl="0" fontAlgn="base">
        <a:spcBef>
          <a:spcPts val="900"/>
        </a:spcBef>
        <a:spcAft>
          <a:spcPct val="0"/>
        </a:spcAft>
        <a:buClr>
          <a:srgbClr val="757878"/>
        </a:buClr>
        <a:buSzPct val="80000"/>
        <a:buFont typeface="Geeza Pro" charset="0"/>
        <a:buChar char="-"/>
        <a:defRPr sz="3200">
          <a:solidFill>
            <a:schemeClr val="tx1"/>
          </a:solidFill>
          <a:latin typeface="+mn-lt"/>
          <a:ea typeface="+mn-ea"/>
          <a:sym typeface="Arial" charset="0"/>
        </a:defRPr>
      </a:lvl4pPr>
      <a:lvl5pPr marL="2616200" indent="-571500" algn="l" rtl="0" fontAlgn="base">
        <a:spcBef>
          <a:spcPts val="900"/>
        </a:spcBef>
        <a:spcAft>
          <a:spcPct val="0"/>
        </a:spcAft>
        <a:buClr>
          <a:srgbClr val="757878"/>
        </a:buClr>
        <a:buSzPct val="80000"/>
        <a:buFont typeface="Geeza Pro" charset="0"/>
        <a:buChar char="-"/>
        <a:defRPr sz="3200">
          <a:solidFill>
            <a:schemeClr val="tx1"/>
          </a:solidFill>
          <a:latin typeface="+mn-lt"/>
          <a:ea typeface="+mn-ea"/>
          <a:sym typeface="Arial" charset="0"/>
        </a:defRPr>
      </a:lvl5pPr>
      <a:lvl6pPr marL="3073400" indent="-571500" algn="l" rtl="0" fontAlgn="base">
        <a:spcBef>
          <a:spcPts val="900"/>
        </a:spcBef>
        <a:spcAft>
          <a:spcPct val="0"/>
        </a:spcAft>
        <a:buClr>
          <a:srgbClr val="757878"/>
        </a:buClr>
        <a:buSzPct val="80000"/>
        <a:buFont typeface="Geeza Pro" charset="0"/>
        <a:buChar char="-"/>
        <a:defRPr sz="3200">
          <a:solidFill>
            <a:schemeClr val="tx1"/>
          </a:solidFill>
          <a:latin typeface="+mn-lt"/>
          <a:ea typeface="+mn-ea"/>
          <a:sym typeface="Arial" charset="0"/>
        </a:defRPr>
      </a:lvl6pPr>
      <a:lvl7pPr marL="3530600" indent="-571500" algn="l" rtl="0" fontAlgn="base">
        <a:spcBef>
          <a:spcPts val="900"/>
        </a:spcBef>
        <a:spcAft>
          <a:spcPct val="0"/>
        </a:spcAft>
        <a:buClr>
          <a:srgbClr val="757878"/>
        </a:buClr>
        <a:buSzPct val="80000"/>
        <a:buFont typeface="Geeza Pro" charset="0"/>
        <a:buChar char="-"/>
        <a:defRPr sz="3200">
          <a:solidFill>
            <a:schemeClr val="tx1"/>
          </a:solidFill>
          <a:latin typeface="+mn-lt"/>
          <a:ea typeface="+mn-ea"/>
          <a:sym typeface="Arial" charset="0"/>
        </a:defRPr>
      </a:lvl7pPr>
      <a:lvl8pPr marL="3987800" indent="-571500" algn="l" rtl="0" fontAlgn="base">
        <a:spcBef>
          <a:spcPts val="900"/>
        </a:spcBef>
        <a:spcAft>
          <a:spcPct val="0"/>
        </a:spcAft>
        <a:buClr>
          <a:srgbClr val="757878"/>
        </a:buClr>
        <a:buSzPct val="80000"/>
        <a:buFont typeface="Geeza Pro" charset="0"/>
        <a:buChar char="-"/>
        <a:defRPr sz="3200">
          <a:solidFill>
            <a:schemeClr val="tx1"/>
          </a:solidFill>
          <a:latin typeface="+mn-lt"/>
          <a:ea typeface="+mn-ea"/>
          <a:sym typeface="Arial" charset="0"/>
        </a:defRPr>
      </a:lvl8pPr>
      <a:lvl9pPr marL="4445000" indent="-571500" algn="l" rtl="0" fontAlgn="base">
        <a:spcBef>
          <a:spcPts val="900"/>
        </a:spcBef>
        <a:spcAft>
          <a:spcPct val="0"/>
        </a:spcAft>
        <a:buClr>
          <a:srgbClr val="757878"/>
        </a:buClr>
        <a:buSzPct val="80000"/>
        <a:buFont typeface="Geeza Pro" charset="0"/>
        <a:buChar char="-"/>
        <a:defRPr sz="3200">
          <a:solidFill>
            <a:schemeClr val="tx1"/>
          </a:solidFill>
          <a:latin typeface="+mn-lt"/>
          <a:ea typeface="+mn-ea"/>
          <a:sym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foru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utmost.aimath.org/" TargetMode="External"/><Relationship Id="rId5" Type="http://schemas.openxmlformats.org/officeDocument/2006/relationships/hyperlink" Target="http://mathbook.pugetsound.edu/" TargetMode="External"/><Relationship Id="rId4" Type="http://schemas.openxmlformats.org/officeDocument/2006/relationships/hyperlink" Target="http://aimath.org/textbook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aimath.org/textbook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yoshiwbw@faculty.laccd.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00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4500880" y="533400"/>
            <a:ext cx="7868920" cy="1143000"/>
          </a:xfrm>
          <a:ln/>
        </p:spPr>
        <p:txBody>
          <a:bodyPr/>
          <a:lstStyle/>
          <a:p>
            <a:r>
              <a:rPr lang="en-US" sz="4800" dirty="0"/>
              <a:t>Open SOURCE textbooks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36440" y="4648200"/>
            <a:ext cx="71628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Bruce Yoshiwara (retired!)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charset="0"/>
            </a:endParaRPr>
          </a:p>
        </p:txBody>
      </p:sp>
      <p:sp>
        <p:nvSpPr>
          <p:cNvPr id="7" name="Subtitle 2"/>
          <p:cNvSpPr>
            <a:spLocks noGrp="1"/>
          </p:cNvSpPr>
          <p:nvPr/>
        </p:nvSpPr>
        <p:spPr>
          <a:xfrm>
            <a:off x="4536440" y="2057400"/>
            <a:ext cx="783336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solidFill>
                  <a:schemeClr val="tx1"/>
                </a:solidFill>
              </a:rPr>
              <a:t>Mathbook</a:t>
            </a:r>
            <a:r>
              <a:rPr lang="en-US" sz="3600" dirty="0">
                <a:solidFill>
                  <a:schemeClr val="tx1"/>
                </a:solidFill>
              </a:rPr>
              <a:t> XML and improving the quality of textbooks</a:t>
            </a:r>
          </a:p>
        </p:txBody>
      </p:sp>
    </p:spTree>
  </p:cSld>
  <p:clrMapOvr>
    <a:masterClrMapping/>
  </p:clrMapOvr>
  <p:transition advTm="1523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sz="4400" dirty="0"/>
              <a:t>Textbook adjusts to display width</a:t>
            </a:r>
          </a:p>
        </p:txBody>
      </p:sp>
      <p:pic>
        <p:nvPicPr>
          <p:cNvPr id="6" name="Picture 5" descr="Chap1Page1-two-display-width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6199" y="2614626"/>
            <a:ext cx="10388601" cy="5837405"/>
          </a:xfrm>
          <a:prstGeom prst="rect">
            <a:avLst/>
          </a:prstGeom>
        </p:spPr>
      </p:pic>
    </p:spTree>
  </p:cSld>
  <p:clrMapOvr>
    <a:masterClrMapping/>
  </p:clrMapOvr>
  <p:transition advTm="14938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sz="4400" dirty="0"/>
              <a:t>Textbook adjusts to display width</a:t>
            </a:r>
          </a:p>
        </p:txBody>
      </p:sp>
      <p:pic>
        <p:nvPicPr>
          <p:cNvPr id="6" name="Picture 5" descr="Screenshot_2016-10-05-12-51-2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66219" y="1981201"/>
            <a:ext cx="3507581" cy="6235698"/>
          </a:xfrm>
          <a:prstGeom prst="rect">
            <a:avLst/>
          </a:prstGeom>
        </p:spPr>
      </p:pic>
      <p:pic>
        <p:nvPicPr>
          <p:cNvPr id="7" name="Picture 6" descr="Screenshot_2016-10-05-12-52-28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350000" y="3124200"/>
            <a:ext cx="6502399" cy="3657600"/>
          </a:xfrm>
          <a:prstGeom prst="rect">
            <a:avLst/>
          </a:prstGeom>
        </p:spPr>
      </p:pic>
    </p:spTree>
  </p:cSld>
  <p:clrMapOvr>
    <a:masterClrMapping/>
  </p:clrMapOvr>
  <p:transition advTm="15047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sz="4400" dirty="0"/>
              <a:t>Textbook adjusts to display width</a:t>
            </a:r>
          </a:p>
        </p:txBody>
      </p:sp>
      <p:pic>
        <p:nvPicPr>
          <p:cNvPr id="5" name="Picture 4" descr="Screenshot_2016-10-05-12-51-25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6219" y="1981201"/>
            <a:ext cx="3507581" cy="6235698"/>
          </a:xfrm>
          <a:prstGeom prst="rect">
            <a:avLst/>
          </a:prstGeom>
        </p:spPr>
      </p:pic>
      <p:pic>
        <p:nvPicPr>
          <p:cNvPr id="6" name="Picture 5" descr="Screenshot_2016-10-05-12-56-1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405018" y="1981201"/>
            <a:ext cx="3507582" cy="6235698"/>
          </a:xfrm>
          <a:prstGeom prst="rect">
            <a:avLst/>
          </a:prstGeom>
        </p:spPr>
      </p:pic>
    </p:spTree>
  </p:cSld>
  <p:clrMapOvr>
    <a:masterClrMapping/>
  </p:clrMapOvr>
  <p:transition advTm="1492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3175000"/>
          </a:xfrm>
        </p:spPr>
        <p:txBody>
          <a:bodyPr/>
          <a:lstStyle/>
          <a:p>
            <a:pPr algn="ctr"/>
            <a:r>
              <a:rPr lang="en-US" sz="4800" dirty="0"/>
              <a:t>Undergraduate Teaching in Mathematics with Open Source Software and Textbooks (UTMOST)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19400" y="3733800"/>
            <a:ext cx="9525000" cy="4673600"/>
          </a:xfrm>
        </p:spPr>
        <p:txBody>
          <a:bodyPr/>
          <a:lstStyle/>
          <a:p>
            <a:pPr marL="177800" indent="0">
              <a:buNone/>
            </a:pPr>
            <a:r>
              <a:rPr lang="en-US" sz="4400" dirty="0"/>
              <a:t>The NSF grant-supported UTMOST project supports the Sage Cell server, </a:t>
            </a:r>
            <a:r>
              <a:rPr lang="en-US" sz="4400" dirty="0" err="1"/>
              <a:t>SageMathCloud</a:t>
            </a:r>
            <a:r>
              <a:rPr lang="en-US" sz="4400" dirty="0"/>
              <a:t>, </a:t>
            </a:r>
            <a:r>
              <a:rPr lang="en-US" sz="4400" dirty="0" err="1"/>
              <a:t>MathBook</a:t>
            </a:r>
            <a:r>
              <a:rPr lang="en-US" sz="4400" dirty="0"/>
              <a:t> XML, and AIM Open Textbook Initiative</a:t>
            </a:r>
          </a:p>
        </p:txBody>
      </p:sp>
    </p:spTree>
  </p:cSld>
  <p:clrMapOvr>
    <a:masterClrMapping/>
  </p:clrMapOvr>
  <p:transition advTm="15187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965200"/>
          </a:xfrm>
        </p:spPr>
        <p:txBody>
          <a:bodyPr/>
          <a:lstStyle/>
          <a:p>
            <a:pPr algn="ctr"/>
            <a:r>
              <a:rPr lang="en-US" dirty="0"/>
              <a:t>Sage cell server</a:t>
            </a:r>
          </a:p>
        </p:txBody>
      </p:sp>
      <p:pic>
        <p:nvPicPr>
          <p:cNvPr id="6" name="Picture 5" descr="sage-cell-slider-butto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71712" y="1295273"/>
            <a:ext cx="5640688" cy="7162927"/>
          </a:xfrm>
          <a:prstGeom prst="rect">
            <a:avLst/>
          </a:prstGeom>
        </p:spPr>
      </p:pic>
    </p:spTree>
  </p:cSld>
  <p:clrMapOvr>
    <a:masterClrMapping/>
  </p:clrMapOvr>
  <p:transition advTm="14938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372600" cy="1041400"/>
          </a:xfrm>
        </p:spPr>
        <p:txBody>
          <a:bodyPr/>
          <a:lstStyle/>
          <a:p>
            <a:pPr algn="ctr"/>
            <a:r>
              <a:rPr lang="en-US" sz="4800" dirty="0" smtClean="0"/>
              <a:t>https://cloud.sagemath.com/</a:t>
            </a:r>
            <a:endParaRPr lang="en-US" sz="4800" dirty="0"/>
          </a:p>
        </p:txBody>
      </p:sp>
      <p:pic>
        <p:nvPicPr>
          <p:cNvPr id="5" name="Picture 4" descr="SageMathClou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25800" y="1447800"/>
            <a:ext cx="8580185" cy="7010400"/>
          </a:xfrm>
          <a:prstGeom prst="rect">
            <a:avLst/>
          </a:prstGeom>
        </p:spPr>
      </p:pic>
    </p:spTree>
  </p:cSld>
  <p:clrMapOvr>
    <a:masterClrMapping/>
  </p:clrMapOvr>
  <p:transition advTm="14984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dirty="0"/>
              <a:t>Embed video</a:t>
            </a:r>
          </a:p>
        </p:txBody>
      </p:sp>
      <p:pic>
        <p:nvPicPr>
          <p:cNvPr id="6" name="Picture 5" descr="vide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6199" y="2209800"/>
            <a:ext cx="10388601" cy="6130375"/>
          </a:xfrm>
          <a:prstGeom prst="rect">
            <a:avLst/>
          </a:prstGeom>
        </p:spPr>
      </p:pic>
    </p:spTree>
  </p:cSld>
  <p:clrMapOvr>
    <a:masterClrMapping/>
  </p:clrMapOvr>
  <p:transition advTm="14922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sz="6000" dirty="0"/>
              <a:t>What do you need?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19400" y="2006600"/>
            <a:ext cx="9525000" cy="6400800"/>
          </a:xfrm>
        </p:spPr>
        <p:txBody>
          <a:bodyPr/>
          <a:lstStyle/>
          <a:p>
            <a:r>
              <a:rPr lang="en-US" sz="4400" dirty="0"/>
              <a:t>A computer with internet access</a:t>
            </a:r>
          </a:p>
          <a:p>
            <a:r>
              <a:rPr lang="en-US" sz="4400" dirty="0" smtClean="0"/>
              <a:t>Time </a:t>
            </a:r>
            <a:r>
              <a:rPr lang="en-US" sz="4400" dirty="0"/>
              <a:t>and willingness to learn</a:t>
            </a:r>
          </a:p>
        </p:txBody>
      </p:sp>
    </p:spTree>
  </p:cSld>
  <p:clrMapOvr>
    <a:masterClrMapping/>
  </p:clrMapOvr>
  <p:transition advTm="15047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dirty="0"/>
              <a:t>What will you use?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19400" y="2006600"/>
            <a:ext cx="9525000" cy="6400800"/>
          </a:xfrm>
        </p:spPr>
        <p:txBody>
          <a:bodyPr/>
          <a:lstStyle/>
          <a:p>
            <a:r>
              <a:rPr lang="en-US" sz="3200" dirty="0"/>
              <a:t>A (plain) text editor to format content</a:t>
            </a:r>
          </a:p>
          <a:p>
            <a:r>
              <a:rPr lang="en-US" sz="3200" dirty="0" smtClean="0"/>
              <a:t>A command line interface to convert your document into html and/or </a:t>
            </a:r>
            <a:r>
              <a:rPr lang="en-US" sz="3200" dirty="0"/>
              <a:t>pdf</a:t>
            </a:r>
          </a:p>
          <a:p>
            <a:r>
              <a:rPr lang="en-US" sz="3200" dirty="0" err="1"/>
              <a:t>Mathbook</a:t>
            </a:r>
            <a:r>
              <a:rPr lang="en-US" sz="3200" dirty="0"/>
              <a:t> XML support </a:t>
            </a:r>
            <a:r>
              <a:rPr lang="en-US" sz="3200" dirty="0">
                <a:hlinkClick r:id="rId3"/>
              </a:rPr>
              <a:t>https://groups.google.com/forum</a:t>
            </a:r>
            <a:r>
              <a:rPr lang="en-US" sz="3200">
                <a:hlinkClick r:id="rId3"/>
              </a:rPr>
              <a:t>/#!</a:t>
            </a:r>
            <a:r>
              <a:rPr lang="en-US" sz="3200" smtClean="0">
                <a:hlinkClick r:id="rId3"/>
              </a:rPr>
              <a:t>forum/mathbook-xml-support</a:t>
            </a:r>
            <a:r>
              <a:rPr lang="en-US" sz="3200" smtClean="0"/>
              <a:t> </a:t>
            </a:r>
            <a:endParaRPr lang="en-US" sz="3200" dirty="0"/>
          </a:p>
          <a:p>
            <a:r>
              <a:rPr lang="en-US" sz="3200" dirty="0"/>
              <a:t>GitHub to refresh your version of MBX and possibly to collaborate on your textbook</a:t>
            </a:r>
          </a:p>
          <a:p>
            <a:endParaRPr lang="en-US" dirty="0"/>
          </a:p>
        </p:txBody>
      </p:sp>
    </p:spTree>
  </p:cSld>
  <p:clrMapOvr>
    <a:masterClrMapping/>
  </p:clrMapOvr>
  <p:transition advTm="14813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dirty="0"/>
              <a:t>Find more information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19400" y="2006600"/>
            <a:ext cx="9525000" cy="6400800"/>
          </a:xfrm>
        </p:spPr>
        <p:txBody>
          <a:bodyPr/>
          <a:lstStyle/>
          <a:p>
            <a:r>
              <a:rPr lang="en-US" sz="3200" dirty="0"/>
              <a:t>American Institute of Mathematics (AIM) Open Textbook Initiative </a:t>
            </a:r>
            <a:r>
              <a:rPr lang="en-US" sz="3200" dirty="0">
                <a:hlinkClick r:id="rId4"/>
              </a:rPr>
              <a:t>http://aimath.org/textbooks</a:t>
            </a:r>
            <a:r>
              <a:rPr lang="en-US" sz="3200" dirty="0" smtClean="0">
                <a:hlinkClick r:id="rId4"/>
              </a:rPr>
              <a:t>/</a:t>
            </a:r>
            <a:r>
              <a:rPr lang="en-US" sz="3200" dirty="0" smtClean="0"/>
              <a:t>   </a:t>
            </a:r>
            <a:endParaRPr lang="en-US" sz="3200" dirty="0"/>
          </a:p>
          <a:p>
            <a:r>
              <a:rPr lang="en-US" sz="3200" dirty="0" err="1"/>
              <a:t>Mathbook</a:t>
            </a:r>
            <a:r>
              <a:rPr lang="en-US" sz="3200" dirty="0"/>
              <a:t> XML (a.k.a. MBX) </a:t>
            </a:r>
            <a:r>
              <a:rPr lang="en-US" sz="3200" dirty="0">
                <a:hlinkClick r:id="rId5"/>
              </a:rPr>
              <a:t>http://</a:t>
            </a:r>
            <a:r>
              <a:rPr lang="en-US" sz="3200" dirty="0" smtClean="0">
                <a:hlinkClick r:id="rId5"/>
              </a:rPr>
              <a:t>mathbook.pugetsound.edu/</a:t>
            </a:r>
            <a:endParaRPr lang="en-US" sz="3200" dirty="0" smtClean="0"/>
          </a:p>
          <a:p>
            <a:r>
              <a:rPr lang="en-US" sz="3200" dirty="0" smtClean="0"/>
              <a:t>Undergraduate </a:t>
            </a:r>
            <a:r>
              <a:rPr lang="en-US" sz="3200" dirty="0"/>
              <a:t>Teaching in Mathematics with Open Source Software and Textbooks (UTMOST) </a:t>
            </a:r>
            <a:r>
              <a:rPr lang="en-US" sz="3200" dirty="0">
                <a:hlinkClick r:id="rId6"/>
              </a:rPr>
              <a:t>http://utmost.aimath.org</a:t>
            </a:r>
            <a:r>
              <a:rPr lang="en-US" sz="3200" dirty="0" smtClean="0">
                <a:hlinkClick r:id="rId6"/>
              </a:rPr>
              <a:t>/</a:t>
            </a:r>
            <a:r>
              <a:rPr lang="en-US" sz="3200" dirty="0" smtClean="0"/>
              <a:t>  </a:t>
            </a:r>
            <a:endParaRPr lang="en-US" sz="3200" dirty="0"/>
          </a:p>
          <a:p>
            <a:r>
              <a:rPr lang="en-US" sz="3200" smtClean="0"/>
              <a:t>January 2017 </a:t>
            </a:r>
            <a:r>
              <a:rPr lang="en-US" sz="3200" dirty="0"/>
              <a:t>Joint Math </a:t>
            </a:r>
            <a:r>
              <a:rPr lang="en-US" sz="3200" dirty="0" smtClean="0"/>
              <a:t>Meetings (Atlanta): </a:t>
            </a:r>
            <a:r>
              <a:rPr lang="en-US" sz="3200" dirty="0"/>
              <a:t>OER sessions, MBX workshop, Electronic poster session</a:t>
            </a:r>
          </a:p>
          <a:p>
            <a:endParaRPr lang="en-US" dirty="0"/>
          </a:p>
        </p:txBody>
      </p:sp>
    </p:spTree>
  </p:cSld>
  <p:clrMapOvr>
    <a:masterClrMapping/>
  </p:clrMapOvr>
  <p:transition advTm="1506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2844800" y="254000"/>
            <a:ext cx="9753600" cy="1422400"/>
          </a:xfrm>
          <a:ln/>
        </p:spPr>
        <p:txBody>
          <a:bodyPr/>
          <a:lstStyle/>
          <a:p>
            <a:pPr algn="ctr"/>
            <a:r>
              <a:rPr lang="en-US" sz="5400" dirty="0"/>
              <a:t>AIM Open Textbook Initiative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19400" y="2006600"/>
            <a:ext cx="9779000" cy="640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757878"/>
              </a:buClr>
              <a:buSzPct val="80000"/>
              <a:buFont typeface="Lucida Grande" pitchFamily="-64" charset="0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The American Institute of Mathematics (AIM) seeks to encourage the adoption of </a:t>
            </a:r>
            <a:r>
              <a:rPr kumimoji="0" 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open source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and open access mathematics textbooks…The Editorial Board maintains a list of Approved Textbooks…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757878"/>
              </a:buClr>
              <a:buSzPct val="80000"/>
              <a:buFont typeface="Lucida Grande" pitchFamily="-64" charset="0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  <a:hlinkClick r:id="rId4"/>
              </a:rPr>
              <a:t>http://aimath.org/textbooks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 /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charset="0"/>
            </a:endParaRPr>
          </a:p>
        </p:txBody>
      </p:sp>
    </p:spTree>
  </p:cSld>
  <p:clrMapOvr>
    <a:masterClrMapping/>
  </p:clrMapOvr>
  <p:transition advTm="1489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sz="7200" dirty="0"/>
              <a:t>Thank you!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819400" y="2667000"/>
            <a:ext cx="9525000" cy="5740400"/>
          </a:xfrm>
        </p:spPr>
        <p:txBody>
          <a:bodyPr/>
          <a:lstStyle/>
          <a:p>
            <a:pPr indent="-1588" algn="ctr">
              <a:buNone/>
            </a:pPr>
            <a:r>
              <a:rPr lang="en-US" sz="4000" dirty="0"/>
              <a:t>Bruce Yoshiwara</a:t>
            </a:r>
          </a:p>
          <a:p>
            <a:pPr indent="-1588" algn="ctr">
              <a:buNone/>
            </a:pPr>
            <a:r>
              <a:rPr lang="en-US" sz="4000" dirty="0">
                <a:hlinkClick r:id="rId3"/>
              </a:rPr>
              <a:t>yoshiwbw@faculty.laccd.edu</a:t>
            </a:r>
            <a:endParaRPr lang="en-US" sz="4000" dirty="0"/>
          </a:p>
        </p:txBody>
      </p:sp>
    </p:spTree>
  </p:cSld>
  <p:clrMapOvr>
    <a:masterClrMapping/>
  </p:clrMapOvr>
  <p:transition advTm="1509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2844800" y="254000"/>
            <a:ext cx="9474200" cy="889000"/>
          </a:xfrm>
          <a:ln/>
        </p:spPr>
        <p:txBody>
          <a:bodyPr/>
          <a:lstStyle/>
          <a:p>
            <a:pPr algn="ctr"/>
            <a:r>
              <a:rPr lang="en-US" sz="4400" dirty="0"/>
              <a:t>You can be more than a consumer!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819400" y="1600200"/>
            <a:ext cx="9525000" cy="6400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marL="7493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757878"/>
              </a:buClr>
              <a:buSzPct val="80000"/>
              <a:buFont typeface="Lucida Grande" pitchFamily="-64" charset="0"/>
              <a:buChar char="๏"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AIM encourages authors to provide not only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pdf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 documents, but also a mechanism for improving the book.</a:t>
            </a:r>
          </a:p>
          <a:p>
            <a:pPr marL="749300" marR="0" lvl="0" indent="-571500" algn="l" defTabSz="914400" rtl="0" eaLnBrk="1" fontAlgn="base" latinLnBrk="0" hangingPunct="1">
              <a:lnSpc>
                <a:spcPct val="100000"/>
              </a:lnSpc>
              <a:spcBef>
                <a:spcPts val="2400"/>
              </a:spcBef>
              <a:spcAft>
                <a:spcPct val="0"/>
              </a:spcAft>
              <a:buClr>
                <a:srgbClr val="757878"/>
              </a:buClr>
              <a:buSzPct val="80000"/>
              <a:buFont typeface="Lucida Grande" pitchFamily="-64" charset="0"/>
              <a:buChar char="๏"/>
              <a:tabLst/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If authors provide the source files from which the </a:t>
            </a:r>
            <a:r>
              <a:rPr kumimoji="0" lang="en-US" sz="4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pdf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charset="0"/>
              </a:rPr>
              <a:t> documents are produced, the academic community can directly adapt and improve the textbooks.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Arial" charset="0"/>
            </a:endParaRPr>
          </a:p>
        </p:txBody>
      </p:sp>
    </p:spTree>
  </p:cSld>
  <p:clrMapOvr>
    <a:masterClrMapping/>
  </p:clrMapOvr>
  <p:transition advTm="15156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dirty="0" err="1"/>
              <a:t>Mathbook</a:t>
            </a:r>
            <a:r>
              <a:rPr lang="en-US" dirty="0"/>
              <a:t> XML, a.k.a. MBX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19400" y="2006600"/>
            <a:ext cx="9525000" cy="6400800"/>
          </a:xfrm>
        </p:spPr>
        <p:txBody>
          <a:bodyPr/>
          <a:lstStyle/>
          <a:p>
            <a:r>
              <a:rPr lang="en-US" sz="4000" dirty="0"/>
              <a:t>Rob </a:t>
            </a:r>
            <a:r>
              <a:rPr lang="en-US" sz="4000" dirty="0" err="1"/>
              <a:t>Beezer</a:t>
            </a:r>
            <a:r>
              <a:rPr lang="en-US" sz="4000" dirty="0"/>
              <a:t> (U. Puget Sound) has developed (and continues to develop) authoring tools for creating textbooks, specifically open math textbooks.</a:t>
            </a:r>
          </a:p>
          <a:p>
            <a:r>
              <a:rPr lang="en-US" sz="4000" dirty="0"/>
              <a:t>These tools can convert your (properly marked-up) source files into pdf’s (via </a:t>
            </a:r>
            <a:r>
              <a:rPr lang="en-US" sz="4000" dirty="0" err="1"/>
              <a:t>LaTeX</a:t>
            </a:r>
            <a:r>
              <a:rPr lang="en-US" sz="4000" dirty="0"/>
              <a:t>), with textbook publisher quality output…</a:t>
            </a:r>
          </a:p>
        </p:txBody>
      </p:sp>
    </p:spTree>
  </p:cSld>
  <p:clrMapOvr>
    <a:masterClrMapping/>
  </p:clrMapOvr>
  <p:transition advTm="14829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dirty="0" err="1"/>
              <a:t>Mathbook</a:t>
            </a:r>
            <a:r>
              <a:rPr lang="en-US" dirty="0"/>
              <a:t> XML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19400" y="2006600"/>
            <a:ext cx="9525000" cy="6400800"/>
          </a:xfrm>
        </p:spPr>
        <p:txBody>
          <a:bodyPr/>
          <a:lstStyle/>
          <a:p>
            <a:r>
              <a:rPr lang="en-US" sz="4000" dirty="0"/>
              <a:t>…but MBX can also convert your text into html documents (or even </a:t>
            </a:r>
            <a:r>
              <a:rPr lang="en-US" sz="4000" dirty="0" err="1"/>
              <a:t>ePub</a:t>
            </a:r>
            <a:r>
              <a:rPr lang="en-US" sz="4000" dirty="0"/>
              <a:t> documents) so that you and your students can view the content on mobile devices.</a:t>
            </a:r>
          </a:p>
          <a:p>
            <a:r>
              <a:rPr lang="en-US" sz="4000" dirty="0"/>
              <a:t>The MBX team designs their tools to help authors attend to accessibility issues.</a:t>
            </a:r>
          </a:p>
          <a:p>
            <a:r>
              <a:rPr lang="en-US" sz="4000" dirty="0" err="1"/>
              <a:t>MathJax</a:t>
            </a:r>
            <a:r>
              <a:rPr lang="en-US" sz="4000" dirty="0"/>
              <a:t> displays the math notation…</a:t>
            </a:r>
          </a:p>
        </p:txBody>
      </p:sp>
    </p:spTree>
  </p:cSld>
  <p:clrMapOvr>
    <a:masterClrMapping/>
  </p:clrMapOvr>
  <p:transition advTm="1517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dirty="0" err="1"/>
              <a:t>Mathbook</a:t>
            </a:r>
            <a:r>
              <a:rPr lang="en-US" dirty="0"/>
              <a:t> XML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19400" y="2006600"/>
            <a:ext cx="9525000" cy="6400800"/>
          </a:xfrm>
        </p:spPr>
        <p:txBody>
          <a:bodyPr/>
          <a:lstStyle/>
          <a:p>
            <a:r>
              <a:rPr lang="en-US" sz="4000" dirty="0"/>
              <a:t>…and MBX can automatically create bells and whistles such 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TOC with hyperlinks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Index with hyperlinks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A collection of “Answers to selected exercises” in the appendix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600" dirty="0"/>
              <a:t>Hints, solutions, etc., hidden in “</a:t>
            </a:r>
            <a:r>
              <a:rPr lang="en-US" sz="3600" dirty="0" err="1"/>
              <a:t>knowls</a:t>
            </a:r>
            <a:r>
              <a:rPr lang="en-US" sz="3600" dirty="0"/>
              <a:t>”</a:t>
            </a:r>
          </a:p>
        </p:txBody>
      </p:sp>
    </p:spTree>
  </p:cSld>
  <p:clrMapOvr>
    <a:masterClrMapping/>
  </p:clrMapOvr>
  <p:transition advTm="14797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sz="6000" dirty="0" err="1"/>
              <a:t>knowls</a:t>
            </a:r>
            <a:endParaRPr lang="en-US" sz="60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19400" y="2006600"/>
            <a:ext cx="9525000" cy="6400800"/>
          </a:xfrm>
        </p:spPr>
        <p:txBody>
          <a:bodyPr/>
          <a:lstStyle/>
          <a:p>
            <a:r>
              <a:rPr lang="en-US" sz="4000" dirty="0"/>
              <a:t>A </a:t>
            </a:r>
            <a:r>
              <a:rPr lang="en-US" sz="4000" i="1" dirty="0" err="1"/>
              <a:t>knowl</a:t>
            </a:r>
            <a:r>
              <a:rPr lang="en-US" sz="4000" dirty="0"/>
              <a:t> is link that reveals, by creating space around it, information the author wants easily available but does not want to be initially cluttering the screen.</a:t>
            </a:r>
          </a:p>
          <a:p>
            <a:r>
              <a:rPr lang="en-US" sz="4000" dirty="0"/>
              <a:t>Possible uses: Hints, solutions, </a:t>
            </a:r>
            <a:r>
              <a:rPr lang="en-US" sz="4000" dirty="0" smtClean="0"/>
              <a:t>definitions, proofs, </a:t>
            </a:r>
            <a:r>
              <a:rPr lang="en-US" sz="4000" dirty="0"/>
              <a:t>…</a:t>
            </a:r>
          </a:p>
        </p:txBody>
      </p:sp>
    </p:spTree>
  </p:cSld>
  <p:clrMapOvr>
    <a:masterClrMapping/>
  </p:clrMapOvr>
  <p:transition advTm="15266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25" y="8686800"/>
            <a:ext cx="28098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dirty="0" err="1"/>
              <a:t>Knowls</a:t>
            </a:r>
            <a:r>
              <a:rPr lang="en-US" dirty="0"/>
              <a:t> appear in place</a:t>
            </a:r>
          </a:p>
        </p:txBody>
      </p:sp>
      <p:pic>
        <p:nvPicPr>
          <p:cNvPr id="6" name="Picture 5" descr="knowl-in-index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16200" y="2438400"/>
            <a:ext cx="10388600" cy="5827378"/>
          </a:xfrm>
          <a:prstGeom prst="rect">
            <a:avLst/>
          </a:prstGeom>
        </p:spPr>
      </p:pic>
    </p:spTree>
  </p:cSld>
  <p:clrMapOvr>
    <a:masterClrMapping/>
  </p:clrMapOvr>
  <p:transition advTm="14875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44800" y="254000"/>
            <a:ext cx="9474200" cy="1422400"/>
          </a:xfrm>
        </p:spPr>
        <p:txBody>
          <a:bodyPr/>
          <a:lstStyle/>
          <a:p>
            <a:pPr algn="ctr"/>
            <a:r>
              <a:rPr lang="en-US" dirty="0" err="1"/>
              <a:t>Knowls</a:t>
            </a:r>
            <a:r>
              <a:rPr lang="en-US" dirty="0"/>
              <a:t> appear in place</a:t>
            </a:r>
          </a:p>
        </p:txBody>
      </p:sp>
      <p:pic>
        <p:nvPicPr>
          <p:cNvPr id="5" name="Picture 4" descr="knowls-inline-exercis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16200" y="2438400"/>
            <a:ext cx="10388600" cy="5837403"/>
          </a:xfrm>
          <a:prstGeom prst="rect">
            <a:avLst/>
          </a:prstGeom>
        </p:spPr>
      </p:pic>
    </p:spTree>
  </p:cSld>
  <p:clrMapOvr>
    <a:masterClrMapping/>
  </p:clrMapOvr>
  <p:transition advTm="15062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108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Arial Bold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-64" charset="0"/>
            <a:ea typeface="ヒラギノ角ゴ ProN W3" pitchFamily="-64" charset="-128"/>
            <a:sym typeface="Gill Sans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-64" charset="0"/>
            <a:ea typeface="ヒラギノ角ゴ ProN W3" pitchFamily="-64" charset="-128"/>
            <a:sym typeface="Gill Sans" pitchFamily="-64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DF0014"/>
      </a:accent1>
      <a:accent2>
        <a:srgbClr val="333399"/>
      </a:accent2>
      <a:accent3>
        <a:srgbClr val="FFFFFF"/>
      </a:accent3>
      <a:accent4>
        <a:srgbClr val="000000"/>
      </a:accent4>
      <a:accent5>
        <a:srgbClr val="EC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rial Bold"/>
        <a:ea typeface="ヒラギノ角ゴ ProN W6"/>
        <a:cs typeface=""/>
      </a:majorFont>
      <a:minorFont>
        <a:latin typeface="Arial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-64" charset="0"/>
            <a:ea typeface="ヒラギノ角ゴ ProN W3" pitchFamily="-64" charset="-128"/>
            <a:sym typeface="Gill Sans" pitchFamily="-6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-64" charset="0"/>
            <a:ea typeface="ヒラギノ角ゴ ProN W3" pitchFamily="-64" charset="-128"/>
            <a:sym typeface="Gill Sans" pitchFamily="-64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Pages>0</Pages>
  <Words>1213</Words>
  <Characters>0</Characters>
  <Application>Microsoft Office PowerPoint</Application>
  <PresentationFormat>Custom</PresentationFormat>
  <Lines>0</Lines>
  <Paragraphs>91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Title &amp; Subtitle</vt:lpstr>
      <vt:lpstr>Custom Design</vt:lpstr>
      <vt:lpstr>Title &amp; Bullets</vt:lpstr>
      <vt:lpstr>Open SOURCE textbooks</vt:lpstr>
      <vt:lpstr>AIM Open Textbook Initiative</vt:lpstr>
      <vt:lpstr>You can be more than a consumer!</vt:lpstr>
      <vt:lpstr>Mathbook XML, a.k.a. MBX</vt:lpstr>
      <vt:lpstr>Mathbook XML</vt:lpstr>
      <vt:lpstr>Mathbook XML</vt:lpstr>
      <vt:lpstr>knowls</vt:lpstr>
      <vt:lpstr>Knowls appear in place</vt:lpstr>
      <vt:lpstr>Knowls appear in place</vt:lpstr>
      <vt:lpstr>Textbook adjusts to display width</vt:lpstr>
      <vt:lpstr>Textbook adjusts to display width</vt:lpstr>
      <vt:lpstr>Textbook adjusts to display width</vt:lpstr>
      <vt:lpstr>Undergraduate Teaching in Mathematics with Open Source Software and Textbooks (UTMOST)</vt:lpstr>
      <vt:lpstr>Sage cell server</vt:lpstr>
      <vt:lpstr>https://cloud.sagemath.com/</vt:lpstr>
      <vt:lpstr>Embed video</vt:lpstr>
      <vt:lpstr>What do you need?</vt:lpstr>
      <vt:lpstr>What will you use?</vt:lpstr>
      <vt:lpstr>Find more information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Fred_F</dc:creator>
  <cp:lastModifiedBy>Bruce Yoshiwara</cp:lastModifiedBy>
  <cp:revision>44</cp:revision>
  <dcterms:modified xsi:type="dcterms:W3CDTF">2016-11-06T20:58:04Z</dcterms:modified>
</cp:coreProperties>
</file>