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f25a84b4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f25a84b4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f8d07d8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f8d07d8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f25a84b4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f25a84b4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f25a84b4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f25a84b4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f8d07d8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f8d07d8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f8d07d8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f8d07d87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f25a84b4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f25a84b4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f8d07d87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f8d07d8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Decentralized</a:t>
            </a:r>
            <a:r>
              <a:rPr lang="en"/>
              <a:t> Voting System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Alieel &amp; Pratyush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45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1" name="Google Shape;141;p14"/>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620">
                <a:latin typeface="Arial"/>
                <a:ea typeface="Arial"/>
                <a:cs typeface="Arial"/>
                <a:sym typeface="Arial"/>
              </a:rPr>
              <a:t>Our software harnesses the power of blockchain technology, integrated alert systems, and anomaly detection to improve the electoral process. Utilizing these diverse tools not only ensures that every vote is accurately counted and verifiable but also significantly enhances the integrity and trust in elections by making the entire voting process transparent and immune to tampering. </a:t>
            </a:r>
            <a:endParaRPr sz="2267"/>
          </a:p>
        </p:txBody>
      </p:sp>
      <p:pic>
        <p:nvPicPr>
          <p:cNvPr id="142" name="Google Shape;142;p14"/>
          <p:cNvPicPr preferRelativeResize="0"/>
          <p:nvPr/>
        </p:nvPicPr>
        <p:blipFill>
          <a:blip r:embed="rId3">
            <a:alphaModFix/>
          </a:blip>
          <a:stretch>
            <a:fillRect/>
          </a:stretch>
        </p:blipFill>
        <p:spPr>
          <a:xfrm>
            <a:off x="2889450" y="2900100"/>
            <a:ext cx="3524850" cy="165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 did this?</a:t>
            </a:r>
            <a:endParaRPr/>
          </a:p>
        </p:txBody>
      </p:sp>
      <p:sp>
        <p:nvSpPr>
          <p:cNvPr id="148" name="Google Shape;148;p15"/>
          <p:cNvSpPr txBox="1"/>
          <p:nvPr>
            <p:ph idx="1" type="body"/>
          </p:nvPr>
        </p:nvSpPr>
        <p:spPr>
          <a:xfrm>
            <a:off x="359625" y="902250"/>
            <a:ext cx="8520600" cy="33390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en" sz="1600">
                <a:latin typeface="Arial"/>
                <a:ea typeface="Arial"/>
                <a:cs typeface="Arial"/>
                <a:sym typeface="Arial"/>
              </a:rPr>
              <a:t>We</a:t>
            </a:r>
            <a:r>
              <a:rPr lang="en" sz="1600">
                <a:latin typeface="Arial"/>
                <a:ea typeface="Arial"/>
                <a:cs typeface="Arial"/>
                <a:sym typeface="Arial"/>
              </a:rPr>
              <a:t> created a connection to a SQLite database where our voting data is stored. This is </a:t>
            </a:r>
            <a:r>
              <a:rPr lang="en" sz="1600">
                <a:latin typeface="Arial"/>
                <a:ea typeface="Arial"/>
                <a:cs typeface="Arial"/>
                <a:sym typeface="Arial"/>
              </a:rPr>
              <a:t>important</a:t>
            </a:r>
            <a:r>
              <a:rPr lang="en" sz="1600">
                <a:latin typeface="Arial"/>
                <a:ea typeface="Arial"/>
                <a:cs typeface="Arial"/>
                <a:sym typeface="Arial"/>
              </a:rPr>
              <a:t> </a:t>
            </a:r>
            <a:r>
              <a:rPr lang="en" sz="1600">
                <a:latin typeface="Arial"/>
                <a:ea typeface="Arial"/>
                <a:cs typeface="Arial"/>
                <a:sym typeface="Arial"/>
              </a:rPr>
              <a:t>because</a:t>
            </a:r>
            <a:r>
              <a:rPr lang="en" sz="1600">
                <a:latin typeface="Arial"/>
                <a:ea typeface="Arial"/>
                <a:cs typeface="Arial"/>
                <a:sym typeface="Arial"/>
              </a:rPr>
              <a:t> this is how we </a:t>
            </a:r>
            <a:r>
              <a:rPr lang="en" sz="1600">
                <a:latin typeface="Arial"/>
                <a:ea typeface="Arial"/>
                <a:cs typeface="Arial"/>
                <a:sym typeface="Arial"/>
              </a:rPr>
              <a:t>manage</a:t>
            </a:r>
            <a:r>
              <a:rPr lang="en" sz="1600">
                <a:latin typeface="Arial"/>
                <a:ea typeface="Arial"/>
                <a:cs typeface="Arial"/>
                <a:sym typeface="Arial"/>
              </a:rPr>
              <a:t> our voting data </a:t>
            </a:r>
            <a:r>
              <a:rPr lang="en" sz="1600">
                <a:latin typeface="Arial"/>
                <a:ea typeface="Arial"/>
                <a:cs typeface="Arial"/>
                <a:sym typeface="Arial"/>
              </a:rPr>
              <a:t>securely</a:t>
            </a:r>
            <a:r>
              <a:rPr lang="en" sz="1600">
                <a:latin typeface="Arial"/>
                <a:ea typeface="Arial"/>
                <a:cs typeface="Arial"/>
                <a:sym typeface="Arial"/>
              </a:rPr>
              <a:t> and efficiently.</a:t>
            </a:r>
            <a:endParaRPr sz="1600">
              <a:latin typeface="Arial"/>
              <a:ea typeface="Arial"/>
              <a:cs typeface="Arial"/>
              <a:sym typeface="Arial"/>
            </a:endParaRPr>
          </a:p>
          <a:p>
            <a:pPr indent="0" lvl="0" marL="457200" rtl="0" algn="l">
              <a:spcBef>
                <a:spcPts val="1200"/>
              </a:spcBef>
              <a:spcAft>
                <a:spcPts val="0"/>
              </a:spcAft>
              <a:buNone/>
            </a:pPr>
            <a:r>
              <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en" sz="1600">
                <a:latin typeface="Arial"/>
                <a:ea typeface="Arial"/>
                <a:cs typeface="Arial"/>
                <a:sym typeface="Arial"/>
              </a:rPr>
              <a:t>Then we </a:t>
            </a:r>
            <a:r>
              <a:rPr lang="en" sz="1600">
                <a:latin typeface="Arial"/>
                <a:ea typeface="Arial"/>
                <a:cs typeface="Arial"/>
                <a:sym typeface="Arial"/>
              </a:rPr>
              <a:t>implemented</a:t>
            </a:r>
            <a:r>
              <a:rPr lang="en" sz="1600">
                <a:latin typeface="Arial"/>
                <a:ea typeface="Arial"/>
                <a:cs typeface="Arial"/>
                <a:sym typeface="Arial"/>
              </a:rPr>
              <a:t> three </a:t>
            </a:r>
            <a:r>
              <a:rPr lang="en" sz="1600">
                <a:latin typeface="Arial"/>
                <a:ea typeface="Arial"/>
                <a:cs typeface="Arial"/>
                <a:sym typeface="Arial"/>
              </a:rPr>
              <a:t>different</a:t>
            </a:r>
            <a:r>
              <a:rPr lang="en" sz="1600">
                <a:latin typeface="Arial"/>
                <a:ea typeface="Arial"/>
                <a:cs typeface="Arial"/>
                <a:sym typeface="Arial"/>
              </a:rPr>
              <a:t> tools to make sure that the voting </a:t>
            </a:r>
            <a:r>
              <a:rPr lang="en" sz="1600">
                <a:latin typeface="Arial"/>
                <a:ea typeface="Arial"/>
                <a:cs typeface="Arial"/>
                <a:sym typeface="Arial"/>
              </a:rPr>
              <a:t>process</a:t>
            </a:r>
            <a:r>
              <a:rPr lang="en" sz="1600">
                <a:latin typeface="Arial"/>
                <a:ea typeface="Arial"/>
                <a:cs typeface="Arial"/>
                <a:sym typeface="Arial"/>
              </a:rPr>
              <a:t> works </a:t>
            </a:r>
            <a:r>
              <a:rPr lang="en" sz="1600">
                <a:latin typeface="Arial"/>
                <a:ea typeface="Arial"/>
                <a:cs typeface="Arial"/>
                <a:sym typeface="Arial"/>
              </a:rPr>
              <a:t>smoothly,</a:t>
            </a:r>
            <a:r>
              <a:rPr lang="en" sz="1600">
                <a:latin typeface="Arial"/>
                <a:ea typeface="Arial"/>
                <a:cs typeface="Arial"/>
                <a:sym typeface="Arial"/>
              </a:rPr>
              <a:t> blockchain for voter </a:t>
            </a:r>
            <a:r>
              <a:rPr lang="en" sz="1600">
                <a:latin typeface="Arial"/>
                <a:ea typeface="Arial"/>
                <a:cs typeface="Arial"/>
                <a:sym typeface="Arial"/>
              </a:rPr>
              <a:t>integrity, email alert system, and anomalies detection system. </a:t>
            </a:r>
            <a:endParaRPr sz="1600">
              <a:latin typeface="Arial"/>
              <a:ea typeface="Arial"/>
              <a:cs typeface="Arial"/>
              <a:sym typeface="Arial"/>
            </a:endParaRPr>
          </a:p>
        </p:txBody>
      </p:sp>
      <p:pic>
        <p:nvPicPr>
          <p:cNvPr id="149" name="Google Shape;149;p15"/>
          <p:cNvPicPr preferRelativeResize="0"/>
          <p:nvPr/>
        </p:nvPicPr>
        <p:blipFill>
          <a:blip r:embed="rId3">
            <a:alphaModFix/>
          </a:blip>
          <a:stretch>
            <a:fillRect/>
          </a:stretch>
        </p:blipFill>
        <p:spPr>
          <a:xfrm>
            <a:off x="1886675" y="3640200"/>
            <a:ext cx="1950550" cy="1242025"/>
          </a:xfrm>
          <a:prstGeom prst="rect">
            <a:avLst/>
          </a:prstGeom>
          <a:noFill/>
          <a:ln>
            <a:noFill/>
          </a:ln>
        </p:spPr>
      </p:pic>
      <p:pic>
        <p:nvPicPr>
          <p:cNvPr id="150" name="Google Shape;150;p15"/>
          <p:cNvPicPr preferRelativeResize="0"/>
          <p:nvPr/>
        </p:nvPicPr>
        <p:blipFill>
          <a:blip r:embed="rId4">
            <a:alphaModFix/>
          </a:blip>
          <a:stretch>
            <a:fillRect/>
          </a:stretch>
        </p:blipFill>
        <p:spPr>
          <a:xfrm>
            <a:off x="4880300" y="3640200"/>
            <a:ext cx="1789550" cy="124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breakdown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6712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200"/>
              <a:t>Anomaly detection</a:t>
            </a:r>
            <a:endParaRPr sz="4100"/>
          </a:p>
        </p:txBody>
      </p:sp>
      <p:sp>
        <p:nvSpPr>
          <p:cNvPr id="161" name="Google Shape;161;p17"/>
          <p:cNvSpPr txBox="1"/>
          <p:nvPr>
            <p:ph idx="1" type="body"/>
          </p:nvPr>
        </p:nvSpPr>
        <p:spPr>
          <a:xfrm>
            <a:off x="1297500" y="949925"/>
            <a:ext cx="7038900" cy="2911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865"/>
              <a:buNone/>
            </a:pPr>
            <a:r>
              <a:rPr lang="en" sz="1500">
                <a:latin typeface="Arial"/>
                <a:ea typeface="Arial"/>
                <a:cs typeface="Arial"/>
                <a:sym typeface="Arial"/>
              </a:rPr>
              <a:t>We developed this tool using Python and Pandas to enhance the security of elections. It helps identify unusual patterns, such as a sudden increase in voter registrations or strange voting trends, which might suggest possible fraud. For instance, in the example below, our system detected that there are more votes than there are registered voters. As shown in the output, it immediately alerts us.</a:t>
            </a:r>
            <a:endParaRPr sz="1500">
              <a:latin typeface="Arial"/>
              <a:ea typeface="Arial"/>
              <a:cs typeface="Arial"/>
              <a:sym typeface="Arial"/>
            </a:endParaRPr>
          </a:p>
        </p:txBody>
      </p:sp>
      <p:pic>
        <p:nvPicPr>
          <p:cNvPr id="162" name="Google Shape;162;p17"/>
          <p:cNvPicPr preferRelativeResize="0"/>
          <p:nvPr/>
        </p:nvPicPr>
        <p:blipFill>
          <a:blip r:embed="rId3">
            <a:alphaModFix/>
          </a:blip>
          <a:stretch>
            <a:fillRect/>
          </a:stretch>
        </p:blipFill>
        <p:spPr>
          <a:xfrm>
            <a:off x="2354313" y="2603700"/>
            <a:ext cx="4435371" cy="2260925"/>
          </a:xfrm>
          <a:prstGeom prst="rect">
            <a:avLst/>
          </a:prstGeom>
          <a:noFill/>
          <a:ln>
            <a:noFill/>
          </a:ln>
        </p:spPr>
      </p:pic>
      <p:sp>
        <p:nvSpPr>
          <p:cNvPr id="163" name="Google Shape;163;p17"/>
          <p:cNvSpPr/>
          <p:nvPr/>
        </p:nvSpPr>
        <p:spPr>
          <a:xfrm rot="-1411458">
            <a:off x="5074982" y="3847390"/>
            <a:ext cx="852337" cy="263614"/>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287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for Vote Integrity</a:t>
            </a:r>
            <a:endParaRPr/>
          </a:p>
        </p:txBody>
      </p:sp>
      <p:sp>
        <p:nvSpPr>
          <p:cNvPr id="169" name="Google Shape;169;p18"/>
          <p:cNvSpPr txBox="1"/>
          <p:nvPr>
            <p:ph idx="1" type="body"/>
          </p:nvPr>
        </p:nvSpPr>
        <p:spPr>
          <a:xfrm>
            <a:off x="1297500" y="811450"/>
            <a:ext cx="7038900" cy="29112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1200"/>
              </a:spcBef>
              <a:spcAft>
                <a:spcPts val="0"/>
              </a:spcAft>
              <a:buSzPts val="1500"/>
              <a:buChar char="-"/>
            </a:pPr>
            <a:r>
              <a:rPr lang="en" sz="1500"/>
              <a:t>How it works is that when we have some new votes, we prepare a new block. Each vote records a voter’s ID and the </a:t>
            </a:r>
            <a:r>
              <a:rPr lang="en" sz="1500"/>
              <a:t>candidates</a:t>
            </a:r>
            <a:r>
              <a:rPr lang="en" sz="1500"/>
              <a:t> they voted for.  </a:t>
            </a:r>
            <a:r>
              <a:rPr lang="en" sz="1500"/>
              <a:t>Then the system uses a process called ‘proof of work’ to find a special number (nonce) that makes the block’s unique code (hash) start with ‘0000’. This is like solving a puzzle to ensure the block is secure before adding to the chain. </a:t>
            </a:r>
            <a:endParaRPr sz="1500"/>
          </a:p>
          <a:p>
            <a:pPr indent="0" lvl="0" marL="457200" rtl="0" algn="l">
              <a:lnSpc>
                <a:spcPct val="95000"/>
              </a:lnSpc>
              <a:spcBef>
                <a:spcPts val="1200"/>
              </a:spcBef>
              <a:spcAft>
                <a:spcPts val="0"/>
              </a:spcAft>
              <a:buNone/>
            </a:pPr>
            <a:r>
              <a:t/>
            </a:r>
            <a:endParaRPr sz="1500"/>
          </a:p>
          <a:p>
            <a:pPr indent="-323850" lvl="0" marL="457200" rtl="0" algn="l">
              <a:lnSpc>
                <a:spcPct val="95000"/>
              </a:lnSpc>
              <a:spcBef>
                <a:spcPts val="1200"/>
              </a:spcBef>
              <a:spcAft>
                <a:spcPts val="0"/>
              </a:spcAft>
              <a:buSzPts val="1500"/>
              <a:buChar char="-"/>
            </a:pPr>
            <a:r>
              <a:rPr lang="en" sz="1500"/>
              <a:t>Each block is linked to the previous block by using the previous block’s unique code. This forms a chain that keeps all previous voting information secure. </a:t>
            </a:r>
            <a:endParaRPr sz="1500"/>
          </a:p>
        </p:txBody>
      </p:sp>
      <p:pic>
        <p:nvPicPr>
          <p:cNvPr id="170" name="Google Shape;170;p18"/>
          <p:cNvPicPr preferRelativeResize="0"/>
          <p:nvPr/>
        </p:nvPicPr>
        <p:blipFill rotWithShape="1">
          <a:blip r:embed="rId3">
            <a:alphaModFix/>
          </a:blip>
          <a:srcRect b="0" l="0" r="-1419" t="35856"/>
          <a:stretch/>
        </p:blipFill>
        <p:spPr>
          <a:xfrm>
            <a:off x="2352500" y="3304750"/>
            <a:ext cx="4928899" cy="1713150"/>
          </a:xfrm>
          <a:prstGeom prst="rect">
            <a:avLst/>
          </a:prstGeom>
          <a:noFill/>
          <a:ln>
            <a:noFill/>
          </a:ln>
        </p:spPr>
      </p:pic>
      <p:sp>
        <p:nvSpPr>
          <p:cNvPr id="171" name="Google Shape;171;p18"/>
          <p:cNvSpPr/>
          <p:nvPr/>
        </p:nvSpPr>
        <p:spPr>
          <a:xfrm>
            <a:off x="1537050" y="4220575"/>
            <a:ext cx="660300" cy="250200"/>
          </a:xfrm>
          <a:prstGeom prst="striped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Alert system</a:t>
            </a:r>
            <a:endParaRPr/>
          </a:p>
        </p:txBody>
      </p:sp>
      <p:sp>
        <p:nvSpPr>
          <p:cNvPr id="177" name="Google Shape;177;p19"/>
          <p:cNvSpPr txBox="1"/>
          <p:nvPr>
            <p:ph idx="1" type="body"/>
          </p:nvPr>
        </p:nvSpPr>
        <p:spPr>
          <a:xfrm>
            <a:off x="1297500" y="919375"/>
            <a:ext cx="7038900" cy="310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500">
                <a:latin typeface="Arial"/>
                <a:ea typeface="Arial"/>
                <a:cs typeface="Arial"/>
                <a:sym typeface="Arial"/>
              </a:rPr>
              <a:t>In addition to our anomaly detection tool, we've integrated a system that automatically sends an email when an anomaly is detected. This feature is implemented using the smtplib, email.mime, and os libraries. The code </a:t>
            </a:r>
            <a:r>
              <a:rPr lang="en" sz="1500">
                <a:latin typeface="Arial"/>
                <a:ea typeface="Arial"/>
                <a:cs typeface="Arial"/>
                <a:sym typeface="Arial"/>
              </a:rPr>
              <a:t>configures</a:t>
            </a:r>
            <a:r>
              <a:rPr lang="en" sz="1500">
                <a:latin typeface="Arial"/>
                <a:ea typeface="Arial"/>
                <a:cs typeface="Arial"/>
                <a:sym typeface="Arial"/>
              </a:rPr>
              <a:t> sender and receiver email addresses then it secures the sender’s email password using an </a:t>
            </a:r>
            <a:r>
              <a:rPr lang="en" sz="1500">
                <a:latin typeface="Arial"/>
                <a:ea typeface="Arial"/>
                <a:cs typeface="Arial"/>
                <a:sym typeface="Arial"/>
              </a:rPr>
              <a:t>environment</a:t>
            </a:r>
            <a:r>
              <a:rPr lang="en" sz="1500">
                <a:latin typeface="Arial"/>
                <a:ea typeface="Arial"/>
                <a:cs typeface="Arial"/>
                <a:sym typeface="Arial"/>
              </a:rPr>
              <a:t> variable to enhance </a:t>
            </a:r>
            <a:r>
              <a:rPr lang="en" sz="1500">
                <a:latin typeface="Arial"/>
                <a:ea typeface="Arial"/>
                <a:cs typeface="Arial"/>
                <a:sym typeface="Arial"/>
              </a:rPr>
              <a:t>security. </a:t>
            </a:r>
            <a:endParaRPr sz="1500">
              <a:latin typeface="Arial"/>
              <a:ea typeface="Arial"/>
              <a:cs typeface="Arial"/>
              <a:sym typeface="Arial"/>
            </a:endParaRPr>
          </a:p>
          <a:p>
            <a:pPr indent="0" lvl="0" marL="0" rtl="0" algn="l">
              <a:spcBef>
                <a:spcPts val="1200"/>
              </a:spcBef>
              <a:spcAft>
                <a:spcPts val="1200"/>
              </a:spcAft>
              <a:buNone/>
            </a:pPr>
            <a:r>
              <a:rPr lang="en" sz="1500">
                <a:latin typeface="Arial"/>
                <a:ea typeface="Arial"/>
                <a:cs typeface="Arial"/>
                <a:sym typeface="Arial"/>
              </a:rPr>
              <a:t>Example below: </a:t>
            </a:r>
            <a:endParaRPr sz="1500">
              <a:latin typeface="Arial"/>
              <a:ea typeface="Arial"/>
              <a:cs typeface="Arial"/>
              <a:sym typeface="Arial"/>
            </a:endParaRPr>
          </a:p>
        </p:txBody>
      </p:sp>
      <p:pic>
        <p:nvPicPr>
          <p:cNvPr id="178" name="Google Shape;178;p19"/>
          <p:cNvPicPr preferRelativeResize="0"/>
          <p:nvPr/>
        </p:nvPicPr>
        <p:blipFill>
          <a:blip r:embed="rId3">
            <a:alphaModFix/>
          </a:blip>
          <a:stretch>
            <a:fillRect/>
          </a:stretch>
        </p:blipFill>
        <p:spPr>
          <a:xfrm>
            <a:off x="1206900" y="2864600"/>
            <a:ext cx="2768751" cy="2042250"/>
          </a:xfrm>
          <a:prstGeom prst="rect">
            <a:avLst/>
          </a:prstGeom>
          <a:noFill/>
          <a:ln>
            <a:noFill/>
          </a:ln>
        </p:spPr>
      </p:pic>
      <p:pic>
        <p:nvPicPr>
          <p:cNvPr id="179" name="Google Shape;179;p19"/>
          <p:cNvPicPr preferRelativeResize="0"/>
          <p:nvPr/>
        </p:nvPicPr>
        <p:blipFill rotWithShape="1">
          <a:blip r:embed="rId4">
            <a:alphaModFix/>
          </a:blip>
          <a:srcRect b="1468" l="13469" r="48523" t="10083"/>
          <a:stretch/>
        </p:blipFill>
        <p:spPr>
          <a:xfrm>
            <a:off x="5493125" y="3736050"/>
            <a:ext cx="3034948" cy="346200"/>
          </a:xfrm>
          <a:prstGeom prst="rect">
            <a:avLst/>
          </a:prstGeom>
          <a:noFill/>
          <a:ln>
            <a:noFill/>
          </a:ln>
        </p:spPr>
      </p:pic>
      <p:sp>
        <p:nvSpPr>
          <p:cNvPr id="180" name="Google Shape;180;p19"/>
          <p:cNvSpPr/>
          <p:nvPr/>
        </p:nvSpPr>
        <p:spPr>
          <a:xfrm>
            <a:off x="4244488" y="3808050"/>
            <a:ext cx="979800" cy="2022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Impact</a:t>
            </a:r>
            <a:endParaRPr/>
          </a:p>
        </p:txBody>
      </p:sp>
      <p:sp>
        <p:nvSpPr>
          <p:cNvPr id="186" name="Google Shape;186;p20"/>
          <p:cNvSpPr txBox="1"/>
          <p:nvPr>
            <p:ph idx="1" type="body"/>
          </p:nvPr>
        </p:nvSpPr>
        <p:spPr>
          <a:xfrm>
            <a:off x="1297500" y="967300"/>
            <a:ext cx="7534800" cy="32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Our blockchain-based voting system leaps forward in electoral integrity and access. By embedding advanced anomaly detection and real-time alert systems, we empower election authorities to swiftly address potential discrepancies, safeguarding every step of the voting process. More than just counting votes, our technology fosters inclusivity and engagement by enabling remote, secure voting options, making it easier and more appealing for citizens to exercise their democratic rights.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pic>
        <p:nvPicPr>
          <p:cNvPr id="187" name="Google Shape;187;p20"/>
          <p:cNvPicPr preferRelativeResize="0"/>
          <p:nvPr/>
        </p:nvPicPr>
        <p:blipFill>
          <a:blip r:embed="rId3">
            <a:alphaModFix/>
          </a:blip>
          <a:stretch>
            <a:fillRect/>
          </a:stretch>
        </p:blipFill>
        <p:spPr>
          <a:xfrm>
            <a:off x="3610937" y="2522900"/>
            <a:ext cx="2412024" cy="1931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