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0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96B3B-9162-4906-B627-CDB12D2CAABA}" v="290" dt="2023-07-10T16:25:31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84620944121116E-2"/>
          <c:y val="5.827051255930378E-2"/>
          <c:w val="0.95803035490128952"/>
          <c:h val="0.91737164521579007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1-4FC4-B3E4-D37A5AEE2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30"/>
        <c:axId val="229001183"/>
        <c:axId val="228998687"/>
      </c:barChart>
      <c:catAx>
        <c:axId val="2290011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8998687"/>
        <c:crosses val="autoZero"/>
        <c:auto val="1"/>
        <c:lblAlgn val="ctr"/>
        <c:lblOffset val="100"/>
        <c:noMultiLvlLbl val="0"/>
      </c:catAx>
      <c:valAx>
        <c:axId val="22899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0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Formal launch on LinkedIn and GitHub along with YouTube user demonstration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User friendly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Streamlit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interface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GitHub to promote the project as a base model / foundation for model implementation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0" presStyleCnt="3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0" presStyleCnt="3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1" presStyleCnt="3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1" presStyleCnt="3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2" presStyleCnt="3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2" presStyleCnt="3">
        <dgm:presLayoutVars/>
      </dgm:prSet>
      <dgm:spPr/>
    </dgm:pt>
  </dgm:ptLst>
  <dgm:cxnLst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1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0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2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F5BE37E3-59D0-4D56-B08C-9B1D93695802}" type="presParOf" srcId="{E4B4F7C4-5024-45F0-9FD7-C5068A1AE6C4}" destId="{BB2E4F65-C461-40C3-BC82-6A29AA851F44}" srcOrd="0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1" destOrd="0" presId="urn:microsoft.com/office/officeart/2016/7/layout/HorizontalActionList"/>
    <dgm:cxn modelId="{F7DEAAC8-FCAD-4F6B-92BD-91B8342F3277}" type="presParOf" srcId="{E4B4F7C4-5024-45F0-9FD7-C5068A1AE6C4}" destId="{1A7C3045-2DAF-4A19-82DB-79436B2E4575}" srcOrd="2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3" destOrd="0" presId="urn:microsoft.com/office/officeart/2016/7/layout/HorizontalActionList"/>
    <dgm:cxn modelId="{2608DA2F-9259-4A20-98D1-9A5F5780B66F}" type="presParOf" srcId="{E4B4F7C4-5024-45F0-9FD7-C5068A1AE6C4}" destId="{647B2244-AC3A-441A-A6FB-6136FA04F429}" srcOrd="4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7F8FA-D256-41EF-9327-52A3551D9A60}">
      <dsp:nvSpPr>
        <dsp:cNvPr id="0" name=""/>
        <dsp:cNvSpPr/>
      </dsp:nvSpPr>
      <dsp:spPr>
        <a:xfrm>
          <a:off x="10090" y="57756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DESIGN</a:t>
          </a:r>
        </a:p>
      </dsp:txBody>
      <dsp:txXfrm>
        <a:off x="10090" y="577562"/>
        <a:ext cx="3426543" cy="1027963"/>
      </dsp:txXfrm>
    </dsp:sp>
    <dsp:sp modelId="{6B5FE59C-B471-448A-AA7A-B526DCC4D4CA}">
      <dsp:nvSpPr>
        <dsp:cNvPr id="0" name=""/>
        <dsp:cNvSpPr/>
      </dsp:nvSpPr>
      <dsp:spPr>
        <a:xfrm>
          <a:off x="10090" y="1605525"/>
          <a:ext cx="3426543" cy="1561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User friendly </a:t>
          </a: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Streamlit</a:t>
          </a: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 interface</a:t>
          </a:r>
        </a:p>
      </dsp:txBody>
      <dsp:txXfrm>
        <a:off x="10090" y="1605525"/>
        <a:ext cx="3426543" cy="1561824"/>
      </dsp:txXfrm>
    </dsp:sp>
    <dsp:sp modelId="{4132ECB1-6BEF-4935-AFA3-B2EAA48FDE7E}">
      <dsp:nvSpPr>
        <dsp:cNvPr id="0" name=""/>
        <dsp:cNvSpPr/>
      </dsp:nvSpPr>
      <dsp:spPr>
        <a:xfrm>
          <a:off x="3544528" y="57756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STRATEGY</a:t>
          </a:r>
        </a:p>
      </dsp:txBody>
      <dsp:txXfrm>
        <a:off x="3544528" y="577562"/>
        <a:ext cx="3426543" cy="1027963"/>
      </dsp:txXfrm>
    </dsp:sp>
    <dsp:sp modelId="{C42A8BDE-B838-475D-AFDE-17B60D744AB6}">
      <dsp:nvSpPr>
        <dsp:cNvPr id="0" name=""/>
        <dsp:cNvSpPr/>
      </dsp:nvSpPr>
      <dsp:spPr>
        <a:xfrm>
          <a:off x="3544528" y="1605525"/>
          <a:ext cx="3426543" cy="1561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 GitHub to promote the project as a base model / foundation for model implementation</a:t>
          </a:r>
        </a:p>
      </dsp:txBody>
      <dsp:txXfrm>
        <a:off x="3544528" y="1605525"/>
        <a:ext cx="3426543" cy="1561824"/>
      </dsp:txXfrm>
    </dsp:sp>
    <dsp:sp modelId="{59606EB9-9F10-4D12-A33F-A242FDCC0D0F}">
      <dsp:nvSpPr>
        <dsp:cNvPr id="0" name=""/>
        <dsp:cNvSpPr/>
      </dsp:nvSpPr>
      <dsp:spPr>
        <a:xfrm>
          <a:off x="7078966" y="57756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LAUNCH</a:t>
          </a:r>
        </a:p>
      </dsp:txBody>
      <dsp:txXfrm>
        <a:off x="7078966" y="577562"/>
        <a:ext cx="3426543" cy="1027963"/>
      </dsp:txXfrm>
    </dsp:sp>
    <dsp:sp modelId="{C8429E68-36DD-4F6A-A2F4-7CCDADCEFAD1}">
      <dsp:nvSpPr>
        <dsp:cNvPr id="0" name=""/>
        <dsp:cNvSpPr/>
      </dsp:nvSpPr>
      <dsp:spPr>
        <a:xfrm>
          <a:off x="7078966" y="1605525"/>
          <a:ext cx="3426543" cy="1561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Formal launch on LinkedIn and GitHub along with YouTube user demonstration</a:t>
          </a:r>
        </a:p>
      </dsp:txBody>
      <dsp:txXfrm>
        <a:off x="7078966" y="1605525"/>
        <a:ext cx="3426543" cy="156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0.45608</cdr:x>
      <cdr:y>0.37791</cdr:y>
    </cdr:from>
    <cdr:to>
      <cdr:x>0.54392</cdr:x>
      <cdr:y>0.62209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DE97DF8-F717-DC66-3820-D8080D030AEB}"/>
            </a:ext>
          </a:extLst>
        </cdr:cNvPr>
        <cdr:cNvSpPr txBox="1"/>
      </cdr:nvSpPr>
      <cdr:spPr>
        <a:xfrm xmlns:a="http://schemas.openxmlformats.org/drawingml/2006/main">
          <a:off x="4748212" y="141525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0.14913</cdr:x>
      <cdr:y>0.62892</cdr:y>
    </cdr:from>
    <cdr:to>
      <cdr:x>0.23696</cdr:x>
      <cdr:y>0.8731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3C155AC-72FC-07F4-4656-0BDB32240A12}"/>
            </a:ext>
          </a:extLst>
        </cdr:cNvPr>
        <cdr:cNvSpPr txBox="1"/>
      </cdr:nvSpPr>
      <cdr:spPr>
        <a:xfrm xmlns:a="http://schemas.openxmlformats.org/drawingml/2006/main">
          <a:off x="1552575" y="235526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Stockwatch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Pratyush Mudgal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StockWatch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StockWatch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383" y="217403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9383" y="2478436"/>
            <a:ext cx="4179570" cy="365125"/>
          </a:xfrm>
        </p:spPr>
        <p:txBody>
          <a:bodyPr>
            <a:noAutofit/>
          </a:bodyPr>
          <a:lstStyle/>
          <a:p>
            <a:r>
              <a:rPr lang="en-US" sz="1800" dirty="0"/>
              <a:t>With </a:t>
            </a:r>
            <a:r>
              <a:rPr lang="en-US" sz="1800" dirty="0" err="1"/>
              <a:t>StockWatch</a:t>
            </a:r>
            <a:r>
              <a:rPr lang="en-US" sz="1800" dirty="0"/>
              <a:t>, I wanted to explore the usage of Prediction models like ARIMA and SARIMAX (Auto-regressive moving average) in stock price forecasting and prediction. I also researched the possibility of using deep learning models like LSTM (Long Short Term Memory) and tested its accuracy in predicting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Accuracy of models (0 to 5)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StockWatch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Chart Placeholder 5" descr="Chart Placeholder">
            <a:extLst>
              <a:ext uri="{FF2B5EF4-FFF2-40B4-BE49-F238E27FC236}">
                <a16:creationId xmlns:a16="http://schemas.microsoft.com/office/drawing/2014/main" id="{6F154ED7-FC5F-4626-9DAE-6254091B6B4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410840313"/>
              </p:ext>
            </p:extLst>
          </p:nvPr>
        </p:nvGraphicFramePr>
        <p:xfrm>
          <a:off x="838200" y="2083383"/>
          <a:ext cx="10410825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264F3C-1154-9D28-DDDA-A6837AA5FD15}"/>
              </a:ext>
            </a:extLst>
          </p:cNvPr>
          <p:cNvSpPr txBox="1"/>
          <p:nvPr/>
        </p:nvSpPr>
        <p:spPr>
          <a:xfrm>
            <a:off x="2466975" y="5828296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CD09-4995-A206-B3ED-99FE4C538BD8}"/>
              </a:ext>
            </a:extLst>
          </p:cNvPr>
          <p:cNvSpPr txBox="1"/>
          <p:nvPr/>
        </p:nvSpPr>
        <p:spPr>
          <a:xfrm>
            <a:off x="5667375" y="579656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91A98-D70E-C661-B7EE-750CA1BAED24}"/>
              </a:ext>
            </a:extLst>
          </p:cNvPr>
          <p:cNvSpPr txBox="1"/>
          <p:nvPr/>
        </p:nvSpPr>
        <p:spPr>
          <a:xfrm>
            <a:off x="9086850" y="57860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64A4A-7BBB-B06B-8FCC-DF74EAADDEB0}"/>
              </a:ext>
            </a:extLst>
          </p:cNvPr>
          <p:cNvSpPr txBox="1"/>
          <p:nvPr/>
        </p:nvSpPr>
        <p:spPr>
          <a:xfrm>
            <a:off x="1047750" y="1476375"/>
            <a:ext cx="1051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To train the LSTM model to predict the stock price with over 80% accuracy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To train the models to the point where anomalies are a lot less likely in order to achieve higher consistency with the outputs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Implement the LSTM model into the user interface platform (currently </a:t>
            </a:r>
            <a:r>
              <a:rPr lang="en-US" sz="2800" dirty="0" err="1"/>
              <a:t>Streamlit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Introduce context functionality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Improve user interface for a more user friendly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PLAN FOR PRODUCT LAUNCH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256855505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The user interface provides a simple and streamlined way of using the application, making it easy for users.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Easy editability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Comments in the code allow readability and editability so that other programmers can use the code as a foundation and develop further models and implementations with a similar user interface.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Pratyush Mudgal</a:t>
            </a:r>
          </a:p>
          <a:p>
            <a:r>
              <a:rPr lang="en-US" dirty="0"/>
              <a:t>ptush0208@gmail.com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{10DAF0F8-F71C-4E05-9C5A-1909D20A3E1B}tf67328976_win32</Template>
  <TotalTime>22</TotalTime>
  <Words>276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Stockwatch</vt:lpstr>
      <vt:lpstr>AGENDA</vt:lpstr>
      <vt:lpstr>INTRODUCTION</vt:lpstr>
      <vt:lpstr>PRIMARY GOALS</vt:lpstr>
      <vt:lpstr>Accuracy of models (0 to 5)</vt:lpstr>
      <vt:lpstr>AREAS OF GROWTH</vt:lpstr>
      <vt:lpstr>PLAN FOR PRODUCT LAUNCH</vt:lpstr>
      <vt:lpstr>AREAS OF FOCUS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Stockwatch</dc:title>
  <dc:creator>Pratyush</dc:creator>
  <cp:lastModifiedBy>Pratyush</cp:lastModifiedBy>
  <cp:revision>2</cp:revision>
  <dcterms:created xsi:type="dcterms:W3CDTF">2023-07-10T16:05:36Z</dcterms:created>
  <dcterms:modified xsi:type="dcterms:W3CDTF">2023-07-14T05:49:25Z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