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8" r:id="rId2"/>
    <p:sldId id="270" r:id="rId3"/>
    <p:sldId id="262" r:id="rId4"/>
    <p:sldId id="25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4F8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17"/>
    <p:restoredTop sz="94670"/>
  </p:normalViewPr>
  <p:slideViewPr>
    <p:cSldViewPr>
      <p:cViewPr varScale="1">
        <p:scale>
          <a:sx n="107" d="100"/>
          <a:sy n="107" d="100"/>
        </p:scale>
        <p:origin x="200" y="208"/>
      </p:cViewPr>
      <p:guideLst>
        <p:guide orient="horz" pos="2216"/>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t>2022/5/26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算法设计总体包括</a:t>
            </a:r>
            <a:r>
              <a:rPr kumimoji="1" lang="en-US" altLang="zh-CN" dirty="0"/>
              <a:t>3</a:t>
            </a:r>
            <a:r>
              <a:rPr kumimoji="1" lang="zh-CN" altLang="en-US" dirty="0"/>
              <a:t>个模块，分别是：</a:t>
            </a:r>
            <a:endParaRPr kumimoji="1" lang="en-US" altLang="zh-CN" dirty="0"/>
          </a:p>
          <a:p>
            <a:r>
              <a:rPr kumimoji="1" lang="zh-CN" altLang="en-US" dirty="0"/>
              <a:t>具体组织流程如图所示</a:t>
            </a:r>
            <a:endParaRPr kumimoji="1" lang="en-US" altLang="zh-CN" dirty="0"/>
          </a:p>
          <a:p>
            <a:r>
              <a:rPr kumimoji="1" lang="zh-CN" altLang="en-US" dirty="0"/>
              <a:t>数据经过加载处理流入教师</a:t>
            </a:r>
            <a:r>
              <a:rPr kumimoji="1" lang="en-US" altLang="zh-CN" dirty="0"/>
              <a:t>-</a:t>
            </a:r>
            <a:r>
              <a:rPr kumimoji="1" lang="zh-CN" altLang="en-US" dirty="0"/>
              <a:t>学生网络，我们根据中间层信息进行基于注意力机制的知识蒸馏，同时将经过中间层的教师</a:t>
            </a:r>
            <a:r>
              <a:rPr kumimoji="1" lang="en-US" altLang="zh-CN" dirty="0"/>
              <a:t>-</a:t>
            </a:r>
            <a:r>
              <a:rPr kumimoji="1" lang="zh-CN" altLang="en-US" dirty="0"/>
              <a:t>学生特征信息通过对比学习映射到新的特证空间，进而计算损失，通过不断的学习训练实现特征迁移。</a:t>
            </a:r>
          </a:p>
        </p:txBody>
      </p:sp>
      <p:sp>
        <p:nvSpPr>
          <p:cNvPr id="4" name="灯片编号占位符 3"/>
          <p:cNvSpPr>
            <a:spLocks noGrp="1"/>
          </p:cNvSpPr>
          <p:nvPr>
            <p:ph type="sldNum" sz="quarter" idx="5"/>
          </p:nvPr>
        </p:nvSpPr>
        <p:spPr/>
        <p:txBody>
          <a:bodyPr/>
          <a:lstStyle/>
          <a:p>
            <a:fld id="{95614C47-D2C0-448D-911B-1324277A7A0B}" type="slidenum">
              <a:rPr lang="zh-CN" altLang="en-US" smtClean="0"/>
              <a:t>8</a:t>
            </a:fld>
            <a:endParaRPr lang="zh-CN" altLang="en-US"/>
          </a:p>
        </p:txBody>
      </p:sp>
    </p:spTree>
    <p:extLst>
      <p:ext uri="{BB962C8B-B14F-4D97-AF65-F5344CB8AC3E}">
        <p14:creationId xmlns:p14="http://schemas.microsoft.com/office/powerpoint/2010/main" val="60347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对比学习利用样本本身特征进行类别区分，如图所示经过对比学习模块样本被映射到新的特征空间，通过缩小师生网络正样本的距离，增大负样本距离，实现特征提取，进而有效实现教师学生网络间的知识迁移</a:t>
            </a:r>
          </a:p>
        </p:txBody>
      </p:sp>
      <p:sp>
        <p:nvSpPr>
          <p:cNvPr id="4" name="灯片编号占位符 3"/>
          <p:cNvSpPr>
            <a:spLocks noGrp="1"/>
          </p:cNvSpPr>
          <p:nvPr>
            <p:ph type="sldNum" sz="quarter" idx="5"/>
          </p:nvPr>
        </p:nvSpPr>
        <p:spPr/>
        <p:txBody>
          <a:bodyPr/>
          <a:lstStyle/>
          <a:p>
            <a:fld id="{95614C47-D2C0-448D-911B-1324277A7A0B}" type="slidenum">
              <a:rPr lang="zh-CN" altLang="en-US" smtClean="0"/>
              <a:t>10</a:t>
            </a:fld>
            <a:endParaRPr lang="zh-CN" altLang="en-US"/>
          </a:p>
        </p:txBody>
      </p:sp>
    </p:spTree>
    <p:extLst>
      <p:ext uri="{BB962C8B-B14F-4D97-AF65-F5344CB8AC3E}">
        <p14:creationId xmlns:p14="http://schemas.microsoft.com/office/powerpoint/2010/main" val="51394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同时，实验对网络参数量、计算量、运行时间进行，如表所示：学生网络压缩到教师网络的三分之一，计算量、运行时间也有所下降。 综上所述，本算法实现了保证模型性能和压缩内存、提高计算速度的多重目标。</a:t>
            </a:r>
          </a:p>
        </p:txBody>
      </p:sp>
      <p:sp>
        <p:nvSpPr>
          <p:cNvPr id="4" name="灯片编号占位符 3"/>
          <p:cNvSpPr>
            <a:spLocks noGrp="1"/>
          </p:cNvSpPr>
          <p:nvPr>
            <p:ph type="sldNum" sz="quarter" idx="5"/>
          </p:nvPr>
        </p:nvSpPr>
        <p:spPr/>
        <p:txBody>
          <a:bodyPr/>
          <a:lstStyle/>
          <a:p>
            <a:fld id="{95614C47-D2C0-448D-911B-1324277A7A0B}" type="slidenum">
              <a:rPr lang="zh-CN" altLang="en-US" smtClean="0"/>
              <a:t>14</a:t>
            </a:fld>
            <a:endParaRPr lang="zh-CN" altLang="en-US"/>
          </a:p>
        </p:txBody>
      </p:sp>
    </p:spTree>
    <p:extLst>
      <p:ext uri="{BB962C8B-B14F-4D97-AF65-F5344CB8AC3E}">
        <p14:creationId xmlns:p14="http://schemas.microsoft.com/office/powerpoint/2010/main" val="162846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同时进行实验分析，观察中间层知识蒸馏注意力系数矩阵在训练过程中的变化，图中横轴是教师网络纵轴是学生网络，每列代表，我们发现随着训练的进行，清晰显示教师学生网络的匹配情况。</a:t>
            </a:r>
          </a:p>
        </p:txBody>
      </p:sp>
      <p:sp>
        <p:nvSpPr>
          <p:cNvPr id="4" name="灯片编号占位符 3"/>
          <p:cNvSpPr>
            <a:spLocks noGrp="1"/>
          </p:cNvSpPr>
          <p:nvPr>
            <p:ph type="sldNum" sz="quarter" idx="5"/>
          </p:nvPr>
        </p:nvSpPr>
        <p:spPr/>
        <p:txBody>
          <a:bodyPr/>
          <a:lstStyle/>
          <a:p>
            <a:fld id="{95614C47-D2C0-448D-911B-1324277A7A0B}" type="slidenum">
              <a:rPr lang="zh-CN" altLang="en-US" smtClean="0"/>
              <a:t>15</a:t>
            </a:fld>
            <a:endParaRPr lang="zh-CN" altLang="en-US"/>
          </a:p>
        </p:txBody>
      </p:sp>
    </p:spTree>
    <p:extLst>
      <p:ext uri="{BB962C8B-B14F-4D97-AF65-F5344CB8AC3E}">
        <p14:creationId xmlns:p14="http://schemas.microsoft.com/office/powerpoint/2010/main" val="204488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图中显示训练样本在经过对比学习模块后在特征空间中的分布，训练过程中正样本距离见小、负</a:t>
            </a:r>
            <a:r>
              <a:rPr kumimoji="1" lang="en-US" altLang="zh-CN" dirty="0" err="1"/>
              <a:t>yb</a:t>
            </a:r>
            <a:r>
              <a:rPr kumimoji="1" lang="zh-CN" altLang="en-US" dirty="0"/>
              <a:t>大，首先岩本分布较为杂乱，随着训练进行实现分类聚合的效果。</a:t>
            </a:r>
          </a:p>
        </p:txBody>
      </p:sp>
      <p:sp>
        <p:nvSpPr>
          <p:cNvPr id="4" name="灯片编号占位符 3"/>
          <p:cNvSpPr>
            <a:spLocks noGrp="1"/>
          </p:cNvSpPr>
          <p:nvPr>
            <p:ph type="sldNum" sz="quarter" idx="5"/>
          </p:nvPr>
        </p:nvSpPr>
        <p:spPr/>
        <p:txBody>
          <a:bodyPr/>
          <a:lstStyle/>
          <a:p>
            <a:fld id="{95614C47-D2C0-448D-911B-1324277A7A0B}" type="slidenum">
              <a:rPr lang="zh-CN" altLang="en-US" smtClean="0"/>
              <a:t>16</a:t>
            </a:fld>
            <a:endParaRPr lang="zh-CN" altLang="en-US"/>
          </a:p>
        </p:txBody>
      </p:sp>
    </p:spTree>
    <p:extLst>
      <p:ext uri="{BB962C8B-B14F-4D97-AF65-F5344CB8AC3E}">
        <p14:creationId xmlns:p14="http://schemas.microsoft.com/office/powerpoint/2010/main" val="3985821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pic>
        <p:nvPicPr>
          <p:cNvPr id="10"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63201" y="116632"/>
            <a:ext cx="1421432"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pic>
        <p:nvPicPr>
          <p:cNvPr id="7"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0455" y="116632"/>
            <a:ext cx="1512169"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8" name="页脚占位符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4" name="页脚占位符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pic>
        <p:nvPicPr>
          <p:cNvPr id="7"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0455" y="116632"/>
            <a:ext cx="1512169"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0455" y="116632"/>
            <a:ext cx="1512169"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2022/5/26</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userDrawn="1"/>
        </p:nvCxnSpPr>
        <p:spPr>
          <a:xfrm>
            <a:off x="0" y="6597352"/>
            <a:ext cx="12192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960097" y="6453336"/>
            <a:ext cx="4416491"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北京交通大学</a:t>
            </a:r>
            <a:r>
              <a:rPr lang="en-US" altLang="zh-CN" sz="1600" dirty="0">
                <a:latin typeface="微软雅黑" panose="020B0503020204020204" pitchFamily="34" charset="-122"/>
                <a:ea typeface="微软雅黑" panose="020B0503020204020204" pitchFamily="34" charset="-122"/>
              </a:rPr>
              <a:t>MBA</a:t>
            </a:r>
            <a:r>
              <a:rPr lang="zh-CN" altLang="en-US" sz="1600" dirty="0">
                <a:latin typeface="微软雅黑" panose="020B0503020204020204" pitchFamily="34" charset="-122"/>
                <a:ea typeface="微软雅黑" panose="020B0503020204020204" pitchFamily="34" charset="-122"/>
              </a:rPr>
              <a:t>论文开题报告</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lumMod val="7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lumMod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lumMod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1696" y="1424389"/>
            <a:ext cx="6768608" cy="1212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华康俪金黑W8(P)" pitchFamily="34" charset="-122"/>
                <a:ea typeface="华康俪金黑W8(P)" pitchFamily="34" charset="-122"/>
              </a:rPr>
              <a:t>基于知识蒸馏的卷积神经网络</a:t>
            </a:r>
            <a:endParaRPr lang="en-US" altLang="zh-CN" sz="3200" b="1" dirty="0">
              <a:latin typeface="华康俪金黑W8(P)" pitchFamily="34" charset="-122"/>
              <a:ea typeface="华康俪金黑W8(P)" pitchFamily="34" charset="-122"/>
            </a:endParaRPr>
          </a:p>
          <a:p>
            <a:pPr algn="ctr"/>
            <a:r>
              <a:rPr lang="zh-CN" altLang="en-US" sz="3200" b="1" dirty="0">
                <a:latin typeface="华康俪金黑W8(P)" pitchFamily="34" charset="-122"/>
                <a:ea typeface="华康俪金黑W8(P)" pitchFamily="34" charset="-122"/>
              </a:rPr>
              <a:t>加速算法的设计与实现 </a:t>
            </a:r>
          </a:p>
        </p:txBody>
      </p:sp>
      <p:sp>
        <p:nvSpPr>
          <p:cNvPr id="6" name="梯形 5"/>
          <p:cNvSpPr/>
          <p:nvPr/>
        </p:nvSpPr>
        <p:spPr>
          <a:xfrm rot="16200000">
            <a:off x="1815937" y="1741154"/>
            <a:ext cx="1212523" cy="578993"/>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9160610" y="1741153"/>
            <a:ext cx="1212524" cy="578993"/>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556792"/>
            <a:ext cx="2135632" cy="93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10056368" y="1568613"/>
            <a:ext cx="2135632" cy="9242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11" name="TextBox 10"/>
          <p:cNvSpPr txBox="1"/>
          <p:nvPr/>
        </p:nvSpPr>
        <p:spPr>
          <a:xfrm>
            <a:off x="2996990" y="2710745"/>
            <a:ext cx="6198020" cy="523220"/>
          </a:xfrm>
          <a:prstGeom prst="rect">
            <a:avLst/>
          </a:prstGeom>
          <a:noFill/>
        </p:spPr>
        <p:txBody>
          <a:bodyPr wrap="square" rtlCol="0">
            <a:spAutoFit/>
          </a:bodyPr>
          <a:lstStyle/>
          <a:p>
            <a:r>
              <a:rPr lang="en-US" altLang="zh-CN" sz="1400" b="1" dirty="0">
                <a:solidFill>
                  <a:schemeClr val="accent1">
                    <a:lumMod val="75000"/>
                  </a:schemeClr>
                </a:solidFill>
                <a:latin typeface="微软雅黑" panose="020B0503020204020204" pitchFamily="34" charset="-122"/>
                <a:ea typeface="微软雅黑" panose="020B0503020204020204" pitchFamily="34" charset="-122"/>
              </a:rPr>
              <a:t>Design and Implementation of Knowledge Distillation based</a:t>
            </a:r>
          </a:p>
          <a:p>
            <a:r>
              <a:rPr lang="en-US" altLang="zh-CN" sz="1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1400"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1400" b="1" dirty="0">
                <a:solidFill>
                  <a:schemeClr val="accent1">
                    <a:lumMod val="75000"/>
                  </a:schemeClr>
                </a:solidFill>
                <a:latin typeface="微软雅黑" panose="020B0503020204020204" pitchFamily="34" charset="-122"/>
                <a:ea typeface="微软雅黑" panose="020B0503020204020204" pitchFamily="34" charset="-122"/>
              </a:rPr>
              <a:t>Convolutional Neural Networks Acceleration Algorithm</a:t>
            </a:r>
          </a:p>
        </p:txBody>
      </p:sp>
      <p:pic>
        <p:nvPicPr>
          <p:cNvPr id="12" name="图片 11" descr="fa7f7878bc5b0782b6cba8f03d12e09"/>
          <p:cNvPicPr>
            <a:picLocks noChangeAspect="1"/>
          </p:cNvPicPr>
          <p:nvPr/>
        </p:nvPicPr>
        <p:blipFill>
          <a:blip r:embed="rId2"/>
          <a:stretch>
            <a:fillRect/>
          </a:stretch>
        </p:blipFill>
        <p:spPr>
          <a:xfrm>
            <a:off x="8712835" y="254000"/>
            <a:ext cx="3262630" cy="979170"/>
          </a:xfrm>
          <a:prstGeom prst="rect">
            <a:avLst/>
          </a:prstGeom>
        </p:spPr>
      </p:pic>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grpSp>
        <p:nvGrpSpPr>
          <p:cNvPr id="19" name="组合 18">
            <a:extLst>
              <a:ext uri="{FF2B5EF4-FFF2-40B4-BE49-F238E27FC236}">
                <a16:creationId xmlns:a16="http://schemas.microsoft.com/office/drawing/2014/main" id="{AF8B0242-5B9E-99C4-36DA-FE266500CB53}"/>
              </a:ext>
            </a:extLst>
          </p:cNvPr>
          <p:cNvGrpSpPr/>
          <p:nvPr/>
        </p:nvGrpSpPr>
        <p:grpSpPr>
          <a:xfrm>
            <a:off x="3359696" y="3645024"/>
            <a:ext cx="4680520" cy="504056"/>
            <a:chOff x="3071664" y="3645024"/>
            <a:chExt cx="4680520" cy="504056"/>
          </a:xfrm>
        </p:grpSpPr>
        <p:sp>
          <p:nvSpPr>
            <p:cNvPr id="3" name="矩形 2">
              <a:extLst>
                <a:ext uri="{FF2B5EF4-FFF2-40B4-BE49-F238E27FC236}">
                  <a16:creationId xmlns:a16="http://schemas.microsoft.com/office/drawing/2014/main" id="{8C7AF271-EABA-A073-EBD2-ED1C13679E40}"/>
                </a:ext>
              </a:extLst>
            </p:cNvPr>
            <p:cNvSpPr/>
            <p:nvPr/>
          </p:nvSpPr>
          <p:spPr>
            <a:xfrm>
              <a:off x="3071664" y="3645024"/>
              <a:ext cx="194421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600" b="1" dirty="0">
                  <a:latin typeface="SimHei" panose="02010609060101010101" pitchFamily="49" charset="-122"/>
                  <a:ea typeface="SimHei" panose="02010609060101010101" pitchFamily="49" charset="-122"/>
                </a:rPr>
                <a:t>学院</a:t>
              </a:r>
            </a:p>
          </p:txBody>
        </p:sp>
        <p:cxnSp>
          <p:nvCxnSpPr>
            <p:cNvPr id="16" name="直线连接符 15">
              <a:extLst>
                <a:ext uri="{FF2B5EF4-FFF2-40B4-BE49-F238E27FC236}">
                  <a16:creationId xmlns:a16="http://schemas.microsoft.com/office/drawing/2014/main" id="{1A978137-FB14-AEE1-5311-1FA32CDDA970}"/>
                </a:ext>
              </a:extLst>
            </p:cNvPr>
            <p:cNvCxnSpPr/>
            <p:nvPr/>
          </p:nvCxnSpPr>
          <p:spPr>
            <a:xfrm>
              <a:off x="5015880" y="4149080"/>
              <a:ext cx="27363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A232FC7-DCD2-EBAC-429B-6B402C792767}"/>
                </a:ext>
              </a:extLst>
            </p:cNvPr>
            <p:cNvSpPr txBox="1"/>
            <p:nvPr/>
          </p:nvSpPr>
          <p:spPr>
            <a:xfrm>
              <a:off x="5015880" y="3645024"/>
              <a:ext cx="2736304" cy="492443"/>
            </a:xfrm>
            <a:prstGeom prst="rect">
              <a:avLst/>
            </a:prstGeom>
            <a:noFill/>
          </p:spPr>
          <p:txBody>
            <a:bodyPr wrap="square" rtlCol="0">
              <a:spAutoFit/>
            </a:bodyPr>
            <a:lstStyle/>
            <a:p>
              <a:pPr algn="ctr"/>
              <a:r>
                <a:rPr kumimoji="1" lang="zh-CN" altLang="en-US" sz="2600" dirty="0">
                  <a:latin typeface="SimHei" panose="02010609060101010101" pitchFamily="49" charset="-122"/>
                  <a:ea typeface="SimHei" panose="02010609060101010101" pitchFamily="49" charset="-122"/>
                </a:rPr>
                <a:t>计算机学院</a:t>
              </a:r>
            </a:p>
          </p:txBody>
        </p:sp>
      </p:grpSp>
      <p:grpSp>
        <p:nvGrpSpPr>
          <p:cNvPr id="20" name="组合 19">
            <a:extLst>
              <a:ext uri="{FF2B5EF4-FFF2-40B4-BE49-F238E27FC236}">
                <a16:creationId xmlns:a16="http://schemas.microsoft.com/office/drawing/2014/main" id="{E6FE308E-06EC-BD89-D532-2093048A2E35}"/>
              </a:ext>
            </a:extLst>
          </p:cNvPr>
          <p:cNvGrpSpPr/>
          <p:nvPr/>
        </p:nvGrpSpPr>
        <p:grpSpPr>
          <a:xfrm>
            <a:off x="3359696" y="4293096"/>
            <a:ext cx="4680520" cy="504056"/>
            <a:chOff x="3071664" y="3645024"/>
            <a:chExt cx="4680520" cy="504056"/>
          </a:xfrm>
        </p:grpSpPr>
        <p:sp>
          <p:nvSpPr>
            <p:cNvPr id="21" name="矩形 20">
              <a:extLst>
                <a:ext uri="{FF2B5EF4-FFF2-40B4-BE49-F238E27FC236}">
                  <a16:creationId xmlns:a16="http://schemas.microsoft.com/office/drawing/2014/main" id="{B8BF5A09-01CE-5A32-A476-B3ABBA9B3ACC}"/>
                </a:ext>
              </a:extLst>
            </p:cNvPr>
            <p:cNvSpPr/>
            <p:nvPr/>
          </p:nvSpPr>
          <p:spPr>
            <a:xfrm>
              <a:off x="3071664" y="3645024"/>
              <a:ext cx="194421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600" b="1" dirty="0">
                  <a:latin typeface="SimHei" panose="02010609060101010101" pitchFamily="49" charset="-122"/>
                  <a:ea typeface="SimHei" panose="02010609060101010101" pitchFamily="49" charset="-122"/>
                </a:rPr>
                <a:t>专业</a:t>
              </a:r>
            </a:p>
          </p:txBody>
        </p:sp>
        <p:cxnSp>
          <p:nvCxnSpPr>
            <p:cNvPr id="22" name="直线连接符 21">
              <a:extLst>
                <a:ext uri="{FF2B5EF4-FFF2-40B4-BE49-F238E27FC236}">
                  <a16:creationId xmlns:a16="http://schemas.microsoft.com/office/drawing/2014/main" id="{B5CE0840-9F64-FB30-683F-7462BE3BAC27}"/>
                </a:ext>
              </a:extLst>
            </p:cNvPr>
            <p:cNvCxnSpPr/>
            <p:nvPr/>
          </p:nvCxnSpPr>
          <p:spPr>
            <a:xfrm>
              <a:off x="5015880" y="4149080"/>
              <a:ext cx="27363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62C846C-59B4-09A9-193C-59BB25BD1A48}"/>
                </a:ext>
              </a:extLst>
            </p:cNvPr>
            <p:cNvSpPr txBox="1"/>
            <p:nvPr/>
          </p:nvSpPr>
          <p:spPr>
            <a:xfrm>
              <a:off x="5015880" y="3645024"/>
              <a:ext cx="2736304" cy="492443"/>
            </a:xfrm>
            <a:prstGeom prst="rect">
              <a:avLst/>
            </a:prstGeom>
            <a:noFill/>
          </p:spPr>
          <p:txBody>
            <a:bodyPr wrap="square" rtlCol="0">
              <a:spAutoFit/>
            </a:bodyPr>
            <a:lstStyle/>
            <a:p>
              <a:pPr algn="ctr"/>
              <a:r>
                <a:rPr kumimoji="1" lang="zh-CN" altLang="en-US" sz="2600" dirty="0">
                  <a:latin typeface="SimHei" panose="02010609060101010101" pitchFamily="49" charset="-122"/>
                  <a:ea typeface="SimHei" panose="02010609060101010101" pitchFamily="49" charset="-122"/>
                </a:rPr>
                <a:t>智能科学与技术</a:t>
              </a:r>
            </a:p>
          </p:txBody>
        </p:sp>
      </p:grpSp>
      <p:grpSp>
        <p:nvGrpSpPr>
          <p:cNvPr id="24" name="组合 23">
            <a:extLst>
              <a:ext uri="{FF2B5EF4-FFF2-40B4-BE49-F238E27FC236}">
                <a16:creationId xmlns:a16="http://schemas.microsoft.com/office/drawing/2014/main" id="{E642CE2D-3A1C-B2A7-655D-5CC8133C024F}"/>
              </a:ext>
            </a:extLst>
          </p:cNvPr>
          <p:cNvGrpSpPr/>
          <p:nvPr/>
        </p:nvGrpSpPr>
        <p:grpSpPr>
          <a:xfrm>
            <a:off x="3359696" y="4941168"/>
            <a:ext cx="4680520" cy="504056"/>
            <a:chOff x="3071664" y="3645024"/>
            <a:chExt cx="4680520" cy="504056"/>
          </a:xfrm>
        </p:grpSpPr>
        <p:sp>
          <p:nvSpPr>
            <p:cNvPr id="25" name="矩形 24">
              <a:extLst>
                <a:ext uri="{FF2B5EF4-FFF2-40B4-BE49-F238E27FC236}">
                  <a16:creationId xmlns:a16="http://schemas.microsoft.com/office/drawing/2014/main" id="{C3B6B2EA-9790-5717-7BD5-7F1CE94EA1E3}"/>
                </a:ext>
              </a:extLst>
            </p:cNvPr>
            <p:cNvSpPr/>
            <p:nvPr/>
          </p:nvSpPr>
          <p:spPr>
            <a:xfrm>
              <a:off x="3071664" y="3645024"/>
              <a:ext cx="194421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600" b="1" dirty="0">
                  <a:latin typeface="SimHei" panose="02010609060101010101" pitchFamily="49" charset="-122"/>
                  <a:ea typeface="SimHei" panose="02010609060101010101" pitchFamily="49" charset="-122"/>
                </a:rPr>
                <a:t>姓名</a:t>
              </a:r>
            </a:p>
          </p:txBody>
        </p:sp>
        <p:cxnSp>
          <p:nvCxnSpPr>
            <p:cNvPr id="26" name="直线连接符 25">
              <a:extLst>
                <a:ext uri="{FF2B5EF4-FFF2-40B4-BE49-F238E27FC236}">
                  <a16:creationId xmlns:a16="http://schemas.microsoft.com/office/drawing/2014/main" id="{E4D1A9E3-8EC7-6010-F691-BE2A8E69A362}"/>
                </a:ext>
              </a:extLst>
            </p:cNvPr>
            <p:cNvCxnSpPr/>
            <p:nvPr/>
          </p:nvCxnSpPr>
          <p:spPr>
            <a:xfrm>
              <a:off x="5015880" y="4149080"/>
              <a:ext cx="27363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B3B5137-811E-8ED0-6015-2B1608832E40}"/>
                </a:ext>
              </a:extLst>
            </p:cNvPr>
            <p:cNvSpPr txBox="1"/>
            <p:nvPr/>
          </p:nvSpPr>
          <p:spPr>
            <a:xfrm>
              <a:off x="5015880" y="3645024"/>
              <a:ext cx="2736304" cy="492443"/>
            </a:xfrm>
            <a:prstGeom prst="rect">
              <a:avLst/>
            </a:prstGeom>
            <a:noFill/>
          </p:spPr>
          <p:txBody>
            <a:bodyPr wrap="square" rtlCol="0">
              <a:spAutoFit/>
            </a:bodyPr>
            <a:lstStyle/>
            <a:p>
              <a:pPr algn="ctr"/>
              <a:r>
                <a:rPr kumimoji="1" lang="zh-CN" altLang="en-US" sz="2600" dirty="0">
                  <a:latin typeface="SimHei" panose="02010609060101010101" pitchFamily="49" charset="-122"/>
                  <a:ea typeface="SimHei" panose="02010609060101010101" pitchFamily="49" charset="-122"/>
                </a:rPr>
                <a:t>杜明欣</a:t>
              </a:r>
            </a:p>
          </p:txBody>
        </p:sp>
      </p:grpSp>
      <p:grpSp>
        <p:nvGrpSpPr>
          <p:cNvPr id="28" name="组合 27">
            <a:extLst>
              <a:ext uri="{FF2B5EF4-FFF2-40B4-BE49-F238E27FC236}">
                <a16:creationId xmlns:a16="http://schemas.microsoft.com/office/drawing/2014/main" id="{D3E81CFC-4332-1883-38A6-DAD4FAD62E6D}"/>
              </a:ext>
            </a:extLst>
          </p:cNvPr>
          <p:cNvGrpSpPr/>
          <p:nvPr/>
        </p:nvGrpSpPr>
        <p:grpSpPr>
          <a:xfrm>
            <a:off x="3359696" y="5589240"/>
            <a:ext cx="4680520" cy="504056"/>
            <a:chOff x="3071664" y="3645024"/>
            <a:chExt cx="4680520" cy="504056"/>
          </a:xfrm>
        </p:grpSpPr>
        <p:sp>
          <p:nvSpPr>
            <p:cNvPr id="29" name="矩形 28">
              <a:extLst>
                <a:ext uri="{FF2B5EF4-FFF2-40B4-BE49-F238E27FC236}">
                  <a16:creationId xmlns:a16="http://schemas.microsoft.com/office/drawing/2014/main" id="{0247D327-55B1-90ED-3556-36B45CCD8F2C}"/>
                </a:ext>
              </a:extLst>
            </p:cNvPr>
            <p:cNvSpPr/>
            <p:nvPr/>
          </p:nvSpPr>
          <p:spPr>
            <a:xfrm>
              <a:off x="3071664" y="3645024"/>
              <a:ext cx="194421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600" b="1" dirty="0">
                  <a:latin typeface="SimHei" panose="02010609060101010101" pitchFamily="49" charset="-122"/>
                  <a:ea typeface="SimHei" panose="02010609060101010101" pitchFamily="49" charset="-122"/>
                </a:rPr>
                <a:t>指导教师</a:t>
              </a:r>
            </a:p>
          </p:txBody>
        </p:sp>
        <p:cxnSp>
          <p:nvCxnSpPr>
            <p:cNvPr id="30" name="直线连接符 29">
              <a:extLst>
                <a:ext uri="{FF2B5EF4-FFF2-40B4-BE49-F238E27FC236}">
                  <a16:creationId xmlns:a16="http://schemas.microsoft.com/office/drawing/2014/main" id="{03D76132-E732-540D-7A2A-A2D204C453FB}"/>
                </a:ext>
              </a:extLst>
            </p:cNvPr>
            <p:cNvCxnSpPr/>
            <p:nvPr/>
          </p:nvCxnSpPr>
          <p:spPr>
            <a:xfrm>
              <a:off x="5015880" y="4149080"/>
              <a:ext cx="27363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1D0D6D2-F492-A47D-C63F-80299E87AEF3}"/>
                </a:ext>
              </a:extLst>
            </p:cNvPr>
            <p:cNvSpPr txBox="1"/>
            <p:nvPr/>
          </p:nvSpPr>
          <p:spPr>
            <a:xfrm>
              <a:off x="5015880" y="3645024"/>
              <a:ext cx="2736304" cy="492443"/>
            </a:xfrm>
            <a:prstGeom prst="rect">
              <a:avLst/>
            </a:prstGeom>
            <a:noFill/>
          </p:spPr>
          <p:txBody>
            <a:bodyPr wrap="square" rtlCol="0">
              <a:spAutoFit/>
            </a:bodyPr>
            <a:lstStyle/>
            <a:p>
              <a:pPr algn="ctr"/>
              <a:r>
                <a:rPr kumimoji="1" lang="zh-CN" altLang="en-US" sz="2600" dirty="0">
                  <a:latin typeface="SimHei" panose="02010609060101010101" pitchFamily="49" charset="-122"/>
                  <a:ea typeface="SimHei" panose="02010609060101010101" pitchFamily="49" charset="-122"/>
                </a:rPr>
                <a:t>罗娟娟</a:t>
              </a:r>
            </a:p>
          </p:txBody>
        </p:sp>
      </p:grpSp>
    </p:spTree>
  </p:cSld>
  <p:clrMapOvr>
    <a:masterClrMapping/>
  </p:clrMapOvr>
  <mc:AlternateContent xmlns:mc="http://schemas.openxmlformats.org/markup-compatibility/2006" xmlns:p14="http://schemas.microsoft.com/office/powerpoint/2010/main">
    <mc:Choice Requires="p14">
      <p:transition spd="slow" p14:dur="2000" advTm="15835"/>
    </mc:Choice>
    <mc:Fallback xmlns="">
      <p:transition spd="slow" advTm="1583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0200640" y="104775"/>
            <a:ext cx="1595755" cy="1524000"/>
            <a:chOff x="16064" y="165"/>
            <a:chExt cx="2513" cy="2400"/>
          </a:xfrm>
        </p:grpSpPr>
        <p:sp>
          <p:nvSpPr>
            <p:cNvPr id="35" name="椭圆 34"/>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fdcf5b7aeb5dfdfa894872b9eb7fb17"/>
            <p:cNvPicPr>
              <a:picLocks noChangeAspect="1"/>
            </p:cNvPicPr>
            <p:nvPr/>
          </p:nvPicPr>
          <p:blipFill>
            <a:blip r:embed="rId3"/>
            <a:stretch>
              <a:fillRect/>
            </a:stretch>
          </p:blipFill>
          <p:spPr>
            <a:xfrm>
              <a:off x="16177" y="165"/>
              <a:ext cx="2400" cy="2400"/>
            </a:xfrm>
            <a:prstGeom prst="rect">
              <a:avLst/>
            </a:prstGeom>
          </p:spPr>
        </p:pic>
      </p:grpSp>
      <p:grpSp>
        <p:nvGrpSpPr>
          <p:cNvPr id="37" name="组合 36"/>
          <p:cNvGrpSpPr/>
          <p:nvPr/>
        </p:nvGrpSpPr>
        <p:grpSpPr>
          <a:xfrm>
            <a:off x="6960235" y="6428740"/>
            <a:ext cx="4391660" cy="336550"/>
            <a:chOff x="10961" y="10124"/>
            <a:chExt cx="6916" cy="530"/>
          </a:xfrm>
        </p:grpSpPr>
        <p:sp>
          <p:nvSpPr>
            <p:cNvPr id="38" name="矩形 37"/>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43" name="文本框 42"/>
          <p:cNvSpPr txBox="1"/>
          <p:nvPr/>
        </p:nvSpPr>
        <p:spPr>
          <a:xfrm>
            <a:off x="191135" y="104775"/>
            <a:ext cx="13258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已完成内容</a:t>
            </a:r>
          </a:p>
        </p:txBody>
      </p:sp>
      <p:sp>
        <p:nvSpPr>
          <p:cNvPr id="42" name="文本框 41"/>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基本介绍</a:t>
            </a:r>
          </a:p>
        </p:txBody>
      </p:sp>
      <p:sp>
        <p:nvSpPr>
          <p:cNvPr id="44" name="五边形 43"/>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76303" y="104775"/>
            <a:ext cx="1107996"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模型设计</a:t>
            </a:r>
          </a:p>
        </p:txBody>
      </p:sp>
      <p:grpSp>
        <p:nvGrpSpPr>
          <p:cNvPr id="16" name="组合 15">
            <a:extLst>
              <a:ext uri="{FF2B5EF4-FFF2-40B4-BE49-F238E27FC236}">
                <a16:creationId xmlns:a16="http://schemas.microsoft.com/office/drawing/2014/main" id="{9A11BA72-4ECB-6B8D-5231-A2F860512C8D}"/>
              </a:ext>
            </a:extLst>
          </p:cNvPr>
          <p:cNvGrpSpPr/>
          <p:nvPr/>
        </p:nvGrpSpPr>
        <p:grpSpPr>
          <a:xfrm>
            <a:off x="3241782" y="791845"/>
            <a:ext cx="1614271" cy="494030"/>
            <a:chOff x="7695" y="1505"/>
            <a:chExt cx="2542" cy="778"/>
          </a:xfrm>
        </p:grpSpPr>
        <p:sp>
          <p:nvSpPr>
            <p:cNvPr id="17" name="文本框 16">
              <a:extLst>
                <a:ext uri="{FF2B5EF4-FFF2-40B4-BE49-F238E27FC236}">
                  <a16:creationId xmlns:a16="http://schemas.microsoft.com/office/drawing/2014/main" id="{002059AA-544B-788B-4F2A-DB36394C16FB}"/>
                </a:ext>
              </a:extLst>
            </p:cNvPr>
            <p:cNvSpPr txBox="1"/>
            <p:nvPr/>
          </p:nvSpPr>
          <p:spPr>
            <a:xfrm>
              <a:off x="8056" y="1505"/>
              <a:ext cx="2181"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注意力机制</a:t>
              </a:r>
            </a:p>
          </p:txBody>
        </p:sp>
        <p:sp>
          <p:nvSpPr>
            <p:cNvPr id="18" name="矩形 17">
              <a:extLst>
                <a:ext uri="{FF2B5EF4-FFF2-40B4-BE49-F238E27FC236}">
                  <a16:creationId xmlns:a16="http://schemas.microsoft.com/office/drawing/2014/main" id="{D8997B25-735B-723B-8B57-BFD8056E0B70}"/>
                </a:ext>
              </a:extLst>
            </p:cNvPr>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B8FF96EA-078A-AEDC-9601-38E4F5C196DD}"/>
              </a:ext>
            </a:extLst>
          </p:cNvPr>
          <p:cNvSpPr txBox="1"/>
          <p:nvPr/>
        </p:nvSpPr>
        <p:spPr>
          <a:xfrm>
            <a:off x="5170505" y="786521"/>
            <a:ext cx="1107996" cy="36933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对比学习</a:t>
            </a:r>
          </a:p>
        </p:txBody>
      </p:sp>
      <p:sp>
        <p:nvSpPr>
          <p:cNvPr id="34" name="矩形 33">
            <a:extLst>
              <a:ext uri="{FF2B5EF4-FFF2-40B4-BE49-F238E27FC236}">
                <a16:creationId xmlns:a16="http://schemas.microsoft.com/office/drawing/2014/main" id="{DCBB5CFB-3234-B267-680F-F7A53E608575}"/>
              </a:ext>
            </a:extLst>
          </p:cNvPr>
          <p:cNvSpPr/>
          <p:nvPr/>
        </p:nvSpPr>
        <p:spPr>
          <a:xfrm>
            <a:off x="4941256" y="1179586"/>
            <a:ext cx="1594585" cy="100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86831A7-E616-A288-0D7C-565272A48D65}"/>
              </a:ext>
            </a:extLst>
          </p:cNvPr>
          <p:cNvSpPr/>
          <p:nvPr/>
        </p:nvSpPr>
        <p:spPr>
          <a:xfrm>
            <a:off x="4939818" y="646527"/>
            <a:ext cx="1619986" cy="631190"/>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icrosoft YaHei" panose="020B0503020204020204" pitchFamily="34" charset="-122"/>
                <a:ea typeface="Microsoft YaHei" panose="020B0503020204020204" pitchFamily="34" charset="-122"/>
              </a:rPr>
              <a:t>对比学习</a:t>
            </a:r>
          </a:p>
        </p:txBody>
      </p:sp>
      <p:sp>
        <p:nvSpPr>
          <p:cNvPr id="25" name="文本框 24">
            <a:extLst>
              <a:ext uri="{FF2B5EF4-FFF2-40B4-BE49-F238E27FC236}">
                <a16:creationId xmlns:a16="http://schemas.microsoft.com/office/drawing/2014/main" id="{5D6577BE-5028-6095-DD8E-229D278B1D87}"/>
              </a:ext>
            </a:extLst>
          </p:cNvPr>
          <p:cNvSpPr txBox="1"/>
          <p:nvPr/>
        </p:nvSpPr>
        <p:spPr>
          <a:xfrm>
            <a:off x="1574012" y="769899"/>
            <a:ext cx="1569660" cy="36933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算法总体设计</a:t>
            </a:r>
          </a:p>
        </p:txBody>
      </p:sp>
      <p:sp>
        <p:nvSpPr>
          <p:cNvPr id="26" name="矩形 25">
            <a:extLst>
              <a:ext uri="{FF2B5EF4-FFF2-40B4-BE49-F238E27FC236}">
                <a16:creationId xmlns:a16="http://schemas.microsoft.com/office/drawing/2014/main" id="{0EFFB030-64D3-E172-039C-DC728F626D94}"/>
              </a:ext>
            </a:extLst>
          </p:cNvPr>
          <p:cNvSpPr/>
          <p:nvPr/>
        </p:nvSpPr>
        <p:spPr>
          <a:xfrm>
            <a:off x="1543746" y="1176752"/>
            <a:ext cx="1594585" cy="100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Grafik 14" descr="trenner.png">
            <a:extLst>
              <a:ext uri="{FF2B5EF4-FFF2-40B4-BE49-F238E27FC236}">
                <a16:creationId xmlns:a16="http://schemas.microsoft.com/office/drawing/2014/main" id="{D7F2EE81-2928-7BF4-835A-40D0F1E34497}"/>
              </a:ext>
            </a:extLst>
          </p:cNvPr>
          <p:cNvPicPr>
            <a:picLocks noChangeAspect="1"/>
          </p:cNvPicPr>
          <p:nvPr/>
        </p:nvPicPr>
        <p:blipFill>
          <a:blip r:embed="rId4" cstate="print"/>
          <a:stretch>
            <a:fillRect/>
          </a:stretch>
        </p:blipFill>
        <p:spPr>
          <a:xfrm rot="5400000">
            <a:off x="-1786487" y="3795200"/>
            <a:ext cx="5760000" cy="274792"/>
          </a:xfrm>
          <a:prstGeom prst="rect">
            <a:avLst/>
          </a:prstGeom>
        </p:spPr>
      </p:pic>
      <p:pic>
        <p:nvPicPr>
          <p:cNvPr id="31" name="Grafik 14" descr="trenner.png">
            <a:extLst>
              <a:ext uri="{FF2B5EF4-FFF2-40B4-BE49-F238E27FC236}">
                <a16:creationId xmlns:a16="http://schemas.microsoft.com/office/drawing/2014/main" id="{F8553B0A-99D2-09F6-C2E8-D00A834002A9}"/>
              </a:ext>
            </a:extLst>
          </p:cNvPr>
          <p:cNvPicPr>
            <a:picLocks noChangeAspect="1"/>
          </p:cNvPicPr>
          <p:nvPr/>
        </p:nvPicPr>
        <p:blipFill>
          <a:blip r:embed="rId4" cstate="print"/>
          <a:stretch>
            <a:fillRect/>
          </a:stretch>
        </p:blipFill>
        <p:spPr>
          <a:xfrm rot="16200000" flipH="1">
            <a:off x="7673766" y="3578665"/>
            <a:ext cx="5760000" cy="274792"/>
          </a:xfrm>
          <a:prstGeom prst="rect">
            <a:avLst/>
          </a:prstGeom>
        </p:spPr>
      </p:pic>
      <p:pic>
        <p:nvPicPr>
          <p:cNvPr id="29" name="图片 28" descr="image-20220324093629973">
            <a:extLst>
              <a:ext uri="{FF2B5EF4-FFF2-40B4-BE49-F238E27FC236}">
                <a16:creationId xmlns:a16="http://schemas.microsoft.com/office/drawing/2014/main" id="{A5A9870A-1CDC-12EA-823A-DE0D976C0AF0}"/>
              </a:ext>
            </a:extLst>
          </p:cNvPr>
          <p:cNvPicPr>
            <a:picLocks noChangeAspect="1"/>
          </p:cNvPicPr>
          <p:nvPr/>
        </p:nvPicPr>
        <p:blipFill>
          <a:blip r:embed="rId5"/>
          <a:srcRect r="1946" b="8913"/>
          <a:stretch>
            <a:fillRect/>
          </a:stretch>
        </p:blipFill>
        <p:spPr>
          <a:xfrm>
            <a:off x="1424325" y="1670273"/>
            <a:ext cx="3231515" cy="3990975"/>
          </a:xfrm>
          <a:prstGeom prst="rect">
            <a:avLst/>
          </a:prstGeom>
        </p:spPr>
      </p:pic>
      <p:sp>
        <p:nvSpPr>
          <p:cNvPr id="32" name="TextBox 9">
            <a:extLst>
              <a:ext uri="{FF2B5EF4-FFF2-40B4-BE49-F238E27FC236}">
                <a16:creationId xmlns:a16="http://schemas.microsoft.com/office/drawing/2014/main" id="{133E1B91-6E6C-2E85-21C1-2984BFD55B21}"/>
              </a:ext>
            </a:extLst>
          </p:cNvPr>
          <p:cNvSpPr txBox="1"/>
          <p:nvPr/>
        </p:nvSpPr>
        <p:spPr>
          <a:xfrm>
            <a:off x="4982971" y="1484784"/>
            <a:ext cx="5390362" cy="3886770"/>
          </a:xfrm>
          <a:prstGeom prst="rect">
            <a:avLst/>
          </a:prstGeom>
          <a:noFill/>
        </p:spPr>
        <p:txBody>
          <a:bodyPr wrap="square" rtlCol="0">
            <a:spAutoFit/>
          </a:bodyPr>
          <a:lstStyle/>
          <a:p>
            <a:pPr marL="285750" indent="-285750">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对比学习利用样本本身的特征进行类别区分，经过教师学生网络后，通过捕获对不同类别样本潜在的差异以及相同类别间样本的相似性，从更深层的角度提取样本的高级语义信息。</a:t>
            </a:r>
          </a:p>
          <a:p>
            <a:pPr marL="285750" indent="-285750">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使用正负样本使师生正样本间距离减小，负样本距离增大，有利于特征网络更好的区分不同类别，最终在一些知识转移任务上有更好的性能。</a:t>
            </a:r>
          </a:p>
        </p:txBody>
      </p:sp>
    </p:spTree>
    <p:extLst>
      <p:ext uri="{BB962C8B-B14F-4D97-AF65-F5344CB8AC3E}">
        <p14:creationId xmlns:p14="http://schemas.microsoft.com/office/powerpoint/2010/main" val="1229969015"/>
      </p:ext>
    </p:extLst>
  </p:cSld>
  <p:clrMapOvr>
    <a:masterClrMapping/>
  </p:clrMapOvr>
  <p:transition spd="slow" advTm="17951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4" name="文本框 12"/>
          <p:cNvSpPr txBox="1"/>
          <p:nvPr/>
        </p:nvSpPr>
        <p:spPr>
          <a:xfrm>
            <a:off x="2286031" y="4432172"/>
            <a:ext cx="1569660" cy="923330"/>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实验</a:t>
            </a:r>
            <a:endParaRPr lang="en-US" altLang="zh-CN" sz="5400" b="1" dirty="0">
              <a:solidFill>
                <a:srgbClr val="202A36"/>
              </a:solidFill>
              <a:latin typeface="微软雅黑" panose="020B0503020204020204" pitchFamily="34" charset="-122"/>
              <a:ea typeface="微软雅黑" panose="020B0503020204020204" pitchFamily="34" charset="-122"/>
            </a:endParaRPr>
          </a:p>
        </p:txBody>
      </p:sp>
      <p:sp>
        <p:nvSpPr>
          <p:cNvPr id="7" name="文本框 13"/>
          <p:cNvSpPr txBox="1"/>
          <p:nvPr/>
        </p:nvSpPr>
        <p:spPr>
          <a:xfrm>
            <a:off x="2260382" y="3861048"/>
            <a:ext cx="1627369" cy="523220"/>
          </a:xfrm>
          <a:prstGeom prst="rect">
            <a:avLst/>
          </a:prstGeom>
          <a:noFill/>
        </p:spPr>
        <p:txBody>
          <a:bodyPr wrap="none" rtlCol="0">
            <a:spAutoFit/>
          </a:bodyPr>
          <a:lstStyle/>
          <a:p>
            <a:r>
              <a:rPr lang="zh-CN" altLang="en-US" sz="2800" b="1" dirty="0">
                <a:solidFill>
                  <a:srgbClr val="46CEAE"/>
                </a:solidFill>
              </a:rPr>
              <a:t>第三部分</a:t>
            </a:r>
          </a:p>
        </p:txBody>
      </p:sp>
      <p:sp>
        <p:nvSpPr>
          <p:cNvPr id="11" name="矩形 10"/>
          <p:cNvSpPr/>
          <p:nvPr/>
        </p:nvSpPr>
        <p:spPr>
          <a:xfrm>
            <a:off x="6092825" y="0"/>
            <a:ext cx="6099175" cy="63531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052459" y="1413384"/>
            <a:ext cx="2036802" cy="2036802"/>
            <a:chOff x="8125599" y="1434035"/>
            <a:chExt cx="2036802" cy="2036802"/>
          </a:xfrm>
        </p:grpSpPr>
        <p:sp>
          <p:nvSpPr>
            <p:cNvPr id="3" name="椭圆 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6"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28" name="组合 27"/>
          <p:cNvGrpSpPr/>
          <p:nvPr/>
        </p:nvGrpSpPr>
        <p:grpSpPr>
          <a:xfrm>
            <a:off x="7895589" y="907415"/>
            <a:ext cx="2881065" cy="3804920"/>
            <a:chOff x="12435" y="2111"/>
            <a:chExt cx="3739" cy="5022"/>
          </a:xfrm>
        </p:grpSpPr>
        <p:sp>
          <p:nvSpPr>
            <p:cNvPr id="16" name="文本框 33"/>
            <p:cNvSpPr txBox="1"/>
            <p:nvPr/>
          </p:nvSpPr>
          <p:spPr>
            <a:xfrm>
              <a:off x="13216" y="3180"/>
              <a:ext cx="2958" cy="528"/>
            </a:xfrm>
            <a:prstGeom prst="rect">
              <a:avLst/>
            </a:prstGeom>
            <a:noFill/>
          </p:spPr>
          <p:txBody>
            <a:bodyPr wrap="square" rtlCol="0">
              <a:spAutoFit/>
            </a:bodyPr>
            <a:lstStyle/>
            <a:p>
              <a:pPr algn="l"/>
              <a:r>
                <a:rPr lang="zh-CN" altLang="en-US" sz="2000" dirty="0">
                  <a:solidFill>
                    <a:schemeClr val="bg1">
                      <a:lumMod val="95000"/>
                    </a:schemeClr>
                  </a:solidFill>
                </a:rPr>
                <a:t>实验设置</a:t>
              </a:r>
              <a:endParaRPr lang="zh-CN" altLang="en-US" sz="2000" b="0" dirty="0">
                <a:solidFill>
                  <a:schemeClr val="bg1">
                    <a:lumMod val="95000"/>
                  </a:schemeClr>
                </a:solidFill>
              </a:endParaRPr>
            </a:p>
          </p:txBody>
        </p:sp>
        <p:sp>
          <p:nvSpPr>
            <p:cNvPr id="17" name="文本框 34"/>
            <p:cNvSpPr txBox="1"/>
            <p:nvPr/>
          </p:nvSpPr>
          <p:spPr>
            <a:xfrm>
              <a:off x="13216" y="4420"/>
              <a:ext cx="1888" cy="526"/>
            </a:xfrm>
            <a:prstGeom prst="rect">
              <a:avLst/>
            </a:prstGeom>
            <a:noFill/>
          </p:spPr>
          <p:txBody>
            <a:bodyPr wrap="square" rtlCol="0">
              <a:spAutoFit/>
            </a:bodyPr>
            <a:lstStyle/>
            <a:p>
              <a:pPr algn="l"/>
              <a:r>
                <a:rPr lang="zh-CN" altLang="en-US" sz="2000" b="0" dirty="0">
                  <a:solidFill>
                    <a:schemeClr val="bg1">
                      <a:lumMod val="95000"/>
                    </a:schemeClr>
                  </a:solidFill>
                </a:rPr>
                <a:t>实验结果</a:t>
              </a:r>
            </a:p>
          </p:txBody>
        </p:sp>
        <p:sp>
          <p:nvSpPr>
            <p:cNvPr id="18" name="文本框 35"/>
            <p:cNvSpPr txBox="1"/>
            <p:nvPr/>
          </p:nvSpPr>
          <p:spPr>
            <a:xfrm>
              <a:off x="13216" y="5642"/>
              <a:ext cx="1888" cy="526"/>
            </a:xfrm>
            <a:prstGeom prst="rect">
              <a:avLst/>
            </a:prstGeom>
            <a:noFill/>
          </p:spPr>
          <p:txBody>
            <a:bodyPr wrap="square" rtlCol="0">
              <a:spAutoFit/>
            </a:bodyPr>
            <a:lstStyle/>
            <a:p>
              <a:pPr algn="l"/>
              <a:r>
                <a:rPr lang="zh-CN" altLang="en-US" sz="2000" b="0" dirty="0">
                  <a:solidFill>
                    <a:schemeClr val="bg1">
                      <a:lumMod val="95000"/>
                    </a:schemeClr>
                  </a:solidFill>
                </a:rPr>
                <a:t>实验分析</a:t>
              </a:r>
            </a:p>
          </p:txBody>
        </p:sp>
        <p:cxnSp>
          <p:nvCxnSpPr>
            <p:cNvPr id="20" name="直接连接符 19"/>
            <p:cNvCxnSpPr/>
            <p:nvPr/>
          </p:nvCxnSpPr>
          <p:spPr>
            <a:xfrm flipV="1">
              <a:off x="12459" y="5933"/>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2459" y="3456"/>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2435" y="2111"/>
              <a:ext cx="24" cy="1265"/>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2459" y="4735"/>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2268475"/>
      </p:ext>
    </p:extLst>
  </p:cSld>
  <p:clrMapOvr>
    <a:masterClrMapping/>
  </p:clrMapOvr>
  <mc:AlternateContent xmlns:mc="http://schemas.openxmlformats.org/markup-compatibility/2006" xmlns:p14="http://schemas.microsoft.com/office/powerpoint/2010/main">
    <mc:Choice Requires="p14">
      <p:transition spd="slow" p14:dur="2000" advTm="7224"/>
    </mc:Choice>
    <mc:Fallback xmlns="">
      <p:transition spd="slow" advTm="72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00640" y="104775"/>
            <a:ext cx="1595755" cy="1524000"/>
            <a:chOff x="16064" y="165"/>
            <a:chExt cx="2513" cy="2400"/>
          </a:xfrm>
        </p:grpSpPr>
        <p:sp>
          <p:nvSpPr>
            <p:cNvPr id="5" name="椭圆 4"/>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fdcf5b7aeb5dfdfa894872b9eb7fb17"/>
            <p:cNvPicPr>
              <a:picLocks noChangeAspect="1"/>
            </p:cNvPicPr>
            <p:nvPr/>
          </p:nvPicPr>
          <p:blipFill>
            <a:blip r:embed="rId2"/>
            <a:stretch>
              <a:fillRect/>
            </a:stretch>
          </p:blipFill>
          <p:spPr>
            <a:xfrm>
              <a:off x="16177" y="165"/>
              <a:ext cx="2400" cy="2400"/>
            </a:xfrm>
            <a:prstGeom prst="rect">
              <a:avLst/>
            </a:prstGeom>
          </p:spPr>
        </p:pic>
      </p:grpSp>
      <p:grpSp>
        <p:nvGrpSpPr>
          <p:cNvPr id="8" name="组合 7"/>
          <p:cNvGrpSpPr/>
          <p:nvPr/>
        </p:nvGrpSpPr>
        <p:grpSpPr>
          <a:xfrm>
            <a:off x="6960235" y="6428740"/>
            <a:ext cx="4391660" cy="336550"/>
            <a:chOff x="10961" y="10124"/>
            <a:chExt cx="6916" cy="530"/>
          </a:xfrm>
        </p:grpSpPr>
        <p:sp>
          <p:nvSpPr>
            <p:cNvPr id="9" name="矩形 8"/>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20" name="五边形 19"/>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07135" y="104775"/>
            <a:ext cx="646331"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实验</a:t>
            </a:r>
          </a:p>
        </p:txBody>
      </p:sp>
      <p:grpSp>
        <p:nvGrpSpPr>
          <p:cNvPr id="68" name="组合 67"/>
          <p:cNvGrpSpPr/>
          <p:nvPr/>
        </p:nvGrpSpPr>
        <p:grpSpPr>
          <a:xfrm>
            <a:off x="1598630" y="2666245"/>
            <a:ext cx="663125" cy="663125"/>
            <a:chOff x="8077071" y="845254"/>
            <a:chExt cx="2036801" cy="2036802"/>
          </a:xfrm>
        </p:grpSpPr>
        <p:sp>
          <p:nvSpPr>
            <p:cNvPr id="85" name="椭圆 84"/>
            <p:cNvSpPr/>
            <p:nvPr/>
          </p:nvSpPr>
          <p:spPr>
            <a:xfrm>
              <a:off x="8077071" y="845254"/>
              <a:ext cx="2036801"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6"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87" name="组合 86"/>
          <p:cNvGrpSpPr/>
          <p:nvPr/>
        </p:nvGrpSpPr>
        <p:grpSpPr>
          <a:xfrm>
            <a:off x="3359696" y="2666245"/>
            <a:ext cx="663125" cy="663125"/>
            <a:chOff x="8125599" y="1434035"/>
            <a:chExt cx="2036802" cy="2036802"/>
          </a:xfrm>
        </p:grpSpPr>
        <p:sp>
          <p:nvSpPr>
            <p:cNvPr id="88" name="椭圆 87"/>
            <p:cNvSpPr/>
            <p:nvPr/>
          </p:nvSpPr>
          <p:spPr>
            <a:xfrm>
              <a:off x="8125599" y="1434035"/>
              <a:ext cx="2036802"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9"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90" name="组合 89"/>
          <p:cNvGrpSpPr/>
          <p:nvPr/>
        </p:nvGrpSpPr>
        <p:grpSpPr>
          <a:xfrm>
            <a:off x="5176684" y="2666245"/>
            <a:ext cx="663125" cy="663125"/>
            <a:chOff x="8125599" y="1434035"/>
            <a:chExt cx="2036802" cy="2036802"/>
          </a:xfrm>
        </p:grpSpPr>
        <p:sp>
          <p:nvSpPr>
            <p:cNvPr id="91" name="椭圆 90"/>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92" name="组合 91"/>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9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96" name="组合 95"/>
          <p:cNvGrpSpPr/>
          <p:nvPr/>
        </p:nvGrpSpPr>
        <p:grpSpPr>
          <a:xfrm>
            <a:off x="7032104" y="2666245"/>
            <a:ext cx="663125" cy="663125"/>
            <a:chOff x="8125599" y="1434035"/>
            <a:chExt cx="2036802" cy="2036802"/>
          </a:xfrm>
        </p:grpSpPr>
        <p:sp>
          <p:nvSpPr>
            <p:cNvPr id="97" name="椭圆 96"/>
            <p:cNvSpPr/>
            <p:nvPr/>
          </p:nvSpPr>
          <p:spPr>
            <a:xfrm>
              <a:off x="8125599" y="1434035"/>
              <a:ext cx="2036802"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8"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99" name="组合 98"/>
          <p:cNvGrpSpPr/>
          <p:nvPr/>
        </p:nvGrpSpPr>
        <p:grpSpPr>
          <a:xfrm>
            <a:off x="8817251" y="2666245"/>
            <a:ext cx="663125" cy="663125"/>
            <a:chOff x="8125599" y="1434035"/>
            <a:chExt cx="2036802" cy="2036802"/>
          </a:xfrm>
        </p:grpSpPr>
        <p:sp>
          <p:nvSpPr>
            <p:cNvPr id="100" name="椭圆 99"/>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1"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102" name="文本框 9"/>
          <p:cNvSpPr txBox="1"/>
          <p:nvPr/>
        </p:nvSpPr>
        <p:spPr>
          <a:xfrm>
            <a:off x="1207051" y="3447678"/>
            <a:ext cx="1368152" cy="345440"/>
          </a:xfrm>
          <a:prstGeom prst="rect">
            <a:avLst/>
          </a:prstGeom>
          <a:noFill/>
        </p:spPr>
        <p:txBody>
          <a:bodyPr wrap="square" lIns="68580" tIns="34290" rIns="68580" bIns="34290" rtlCol="0">
            <a:spAutoFit/>
          </a:bodyPr>
          <a:lstStyle/>
          <a:p>
            <a:pPr marL="0" lvl="1" algn="ctr"/>
            <a:r>
              <a:rPr lang="zh-CN" altLang="en-US" b="1" dirty="0">
                <a:solidFill>
                  <a:srgbClr val="202A36"/>
                </a:solidFill>
                <a:latin typeface="微软雅黑" panose="020B0503020204020204" pitchFamily="34" charset="-122"/>
                <a:ea typeface="微软雅黑" panose="020B0503020204020204" pitchFamily="34" charset="-122"/>
              </a:rPr>
              <a:t>数据集</a:t>
            </a:r>
          </a:p>
        </p:txBody>
      </p:sp>
      <p:sp>
        <p:nvSpPr>
          <p:cNvPr id="103" name="文本框 9"/>
          <p:cNvSpPr txBox="1"/>
          <p:nvPr/>
        </p:nvSpPr>
        <p:spPr>
          <a:xfrm>
            <a:off x="1127448" y="3950975"/>
            <a:ext cx="1656184" cy="564385"/>
          </a:xfrm>
          <a:prstGeom prst="rect">
            <a:avLst/>
          </a:prstGeom>
          <a:noFill/>
        </p:spPr>
        <p:txBody>
          <a:bodyPr wrap="square" lIns="68580" tIns="34290" rIns="68580" bIns="34290" rtlCol="0">
            <a:spAutoFit/>
          </a:bodyPr>
          <a:lstStyle/>
          <a:p>
            <a:pPr algn="ctr">
              <a:lnSpc>
                <a:spcPct val="120000"/>
              </a:lnSpc>
              <a:spcBef>
                <a:spcPct val="0"/>
              </a:spcBef>
              <a:buNone/>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CiFar-100</a:t>
            </a:r>
          </a:p>
          <a:p>
            <a:pPr algn="ctr">
              <a:lnSpc>
                <a:spcPct val="120000"/>
              </a:lnSpc>
              <a:spcBef>
                <a:spcPct val="0"/>
              </a:spcBef>
              <a:buNone/>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STL10</a:t>
            </a:r>
          </a:p>
        </p:txBody>
      </p:sp>
      <p:sp>
        <p:nvSpPr>
          <p:cNvPr id="107" name="文本框 9"/>
          <p:cNvSpPr txBox="1"/>
          <p:nvPr/>
        </p:nvSpPr>
        <p:spPr>
          <a:xfrm>
            <a:off x="2999656" y="3447678"/>
            <a:ext cx="1368152" cy="346249"/>
          </a:xfrm>
          <a:prstGeom prst="rect">
            <a:avLst/>
          </a:prstGeom>
          <a:noFill/>
        </p:spPr>
        <p:txBody>
          <a:bodyPr wrap="square" lIns="68580" tIns="34290" rIns="68580" bIns="34290" rtlCol="0">
            <a:spAutoFit/>
          </a:bodyPr>
          <a:lstStyle/>
          <a:p>
            <a:pPr marL="0" lvl="1" algn="ctr"/>
            <a:r>
              <a:rPr lang="zh-CN" altLang="en-US" b="1" dirty="0">
                <a:solidFill>
                  <a:srgbClr val="202A36"/>
                </a:solidFill>
                <a:latin typeface="微软雅黑" panose="020B0503020204020204" pitchFamily="34" charset="-122"/>
                <a:ea typeface="微软雅黑" panose="020B0503020204020204" pitchFamily="34" charset="-122"/>
              </a:rPr>
              <a:t>主干网络</a:t>
            </a:r>
          </a:p>
        </p:txBody>
      </p:sp>
      <p:sp>
        <p:nvSpPr>
          <p:cNvPr id="108" name="文本框 9"/>
          <p:cNvSpPr txBox="1"/>
          <p:nvPr/>
        </p:nvSpPr>
        <p:spPr>
          <a:xfrm>
            <a:off x="2927648" y="3974234"/>
            <a:ext cx="1656184" cy="822918"/>
          </a:xfrm>
          <a:prstGeom prst="rect">
            <a:avLst/>
          </a:prstGeom>
          <a:noFill/>
        </p:spPr>
        <p:txBody>
          <a:bodyPr wrap="square" lIns="68580" tIns="34290" rIns="68580" bIns="34290" rtlCol="0">
            <a:spAutoFit/>
          </a:bodyPr>
          <a:lstStyle/>
          <a:p>
            <a:pPr algn="ctr">
              <a:lnSpc>
                <a:spcPct val="120000"/>
              </a:lnSpc>
              <a:spcBef>
                <a:spcPct val="0"/>
              </a:spcBef>
              <a:buNone/>
            </a:pP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resnet</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spcBef>
                <a:spcPct val="0"/>
              </a:spcBef>
              <a:buNone/>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WRN</a:t>
            </a:r>
          </a:p>
          <a:p>
            <a:pPr algn="ctr">
              <a:lnSpc>
                <a:spcPct val="120000"/>
              </a:lnSpc>
              <a:spcBef>
                <a:spcPct val="0"/>
              </a:spcBef>
              <a:buNone/>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shuffle</a:t>
            </a:r>
          </a:p>
        </p:txBody>
      </p:sp>
      <p:sp>
        <p:nvSpPr>
          <p:cNvPr id="112" name="文本框 9"/>
          <p:cNvSpPr txBox="1"/>
          <p:nvPr/>
        </p:nvSpPr>
        <p:spPr>
          <a:xfrm>
            <a:off x="4799856" y="3447678"/>
            <a:ext cx="1368152" cy="346249"/>
          </a:xfrm>
          <a:prstGeom prst="rect">
            <a:avLst/>
          </a:prstGeom>
          <a:noFill/>
        </p:spPr>
        <p:txBody>
          <a:bodyPr wrap="square" lIns="68580" tIns="34290" rIns="68580" bIns="34290" rtlCol="0">
            <a:spAutoFit/>
          </a:bodyPr>
          <a:lstStyle/>
          <a:p>
            <a:pPr marL="0" lvl="1" algn="ctr"/>
            <a:r>
              <a:rPr lang="zh-CN" altLang="en-US" b="1" dirty="0">
                <a:solidFill>
                  <a:srgbClr val="202A36"/>
                </a:solidFill>
                <a:latin typeface="微软雅黑" panose="020B0503020204020204" pitchFamily="34" charset="-122"/>
                <a:ea typeface="微软雅黑" panose="020B0503020204020204" pitchFamily="34" charset="-122"/>
              </a:rPr>
              <a:t>优化器</a:t>
            </a:r>
          </a:p>
        </p:txBody>
      </p:sp>
      <p:sp>
        <p:nvSpPr>
          <p:cNvPr id="113" name="文本框 9"/>
          <p:cNvSpPr txBox="1"/>
          <p:nvPr/>
        </p:nvSpPr>
        <p:spPr>
          <a:xfrm>
            <a:off x="4583832" y="3988789"/>
            <a:ext cx="1728192" cy="564385"/>
          </a:xfrm>
          <a:prstGeom prst="rect">
            <a:avLst/>
          </a:prstGeom>
          <a:noFill/>
        </p:spPr>
        <p:txBody>
          <a:bodyPr wrap="square" lIns="68580" tIns="34290" rIns="68580" bIns="34290" rtlCol="0">
            <a:spAutoFit/>
          </a:bodyPr>
          <a:lstStyle/>
          <a:p>
            <a:pPr algn="ctr">
              <a:lnSpc>
                <a:spcPct val="120000"/>
              </a:lnSpc>
              <a:spcBef>
                <a:spcPct val="0"/>
              </a:spcBef>
            </a:pP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SGD+Momentum</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spcBef>
                <a:spcPct val="0"/>
              </a:spcBef>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7" name="文本框 9"/>
          <p:cNvSpPr txBox="1"/>
          <p:nvPr/>
        </p:nvSpPr>
        <p:spPr>
          <a:xfrm>
            <a:off x="6672064" y="3447678"/>
            <a:ext cx="1368152" cy="346249"/>
          </a:xfrm>
          <a:prstGeom prst="rect">
            <a:avLst/>
          </a:prstGeom>
          <a:noFill/>
        </p:spPr>
        <p:txBody>
          <a:bodyPr wrap="square" lIns="68580" tIns="34290" rIns="68580" bIns="34290" rtlCol="0">
            <a:spAutoFit/>
          </a:bodyPr>
          <a:lstStyle/>
          <a:p>
            <a:pPr marL="0" lvl="1" algn="ctr"/>
            <a:r>
              <a:rPr lang="zh-CN" altLang="en-US" b="1" dirty="0">
                <a:solidFill>
                  <a:srgbClr val="202A36"/>
                </a:solidFill>
                <a:latin typeface="微软雅黑" panose="020B0503020204020204" pitchFamily="34" charset="-122"/>
                <a:ea typeface="微软雅黑" panose="020B0503020204020204" pitchFamily="34" charset="-122"/>
              </a:rPr>
              <a:t>训练参数</a:t>
            </a:r>
          </a:p>
        </p:txBody>
      </p:sp>
      <p:sp>
        <p:nvSpPr>
          <p:cNvPr id="118" name="文本框 9"/>
          <p:cNvSpPr txBox="1"/>
          <p:nvPr/>
        </p:nvSpPr>
        <p:spPr>
          <a:xfrm>
            <a:off x="6463566" y="3950975"/>
            <a:ext cx="2008698" cy="564385"/>
          </a:xfrm>
          <a:prstGeom prst="rect">
            <a:avLst/>
          </a:prstGeom>
          <a:noFill/>
        </p:spPr>
        <p:txBody>
          <a:bodyPr wrap="square" lIns="68580" tIns="34290" rIns="68580" bIns="34290" rtlCol="0">
            <a:spAutoFit/>
          </a:bodyPr>
          <a:lstStyle/>
          <a:p>
            <a:pPr>
              <a:lnSpc>
                <a:spcPct val="120000"/>
              </a:lnSpc>
              <a:spcBef>
                <a:spcPct val="0"/>
              </a:spcBef>
              <a:buNone/>
            </a:pP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Eopch</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200</a:t>
            </a:r>
          </a:p>
          <a:p>
            <a:pPr>
              <a:lnSpc>
                <a:spcPct val="120000"/>
              </a:lnSpc>
              <a:spcBef>
                <a:spcPct val="0"/>
              </a:spcBef>
              <a:buNone/>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Learning-rate</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0.01</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 name="文本框 9"/>
          <p:cNvSpPr txBox="1"/>
          <p:nvPr/>
        </p:nvSpPr>
        <p:spPr>
          <a:xfrm>
            <a:off x="8472264" y="3447678"/>
            <a:ext cx="1368152" cy="346249"/>
          </a:xfrm>
          <a:prstGeom prst="rect">
            <a:avLst/>
          </a:prstGeom>
          <a:noFill/>
        </p:spPr>
        <p:txBody>
          <a:bodyPr wrap="square" lIns="68580" tIns="34290" rIns="68580" bIns="34290" rtlCol="0">
            <a:spAutoFit/>
          </a:bodyPr>
          <a:lstStyle/>
          <a:p>
            <a:pPr marL="0" lvl="1" algn="ctr"/>
            <a:r>
              <a:rPr lang="zh-CN" altLang="en-US" b="1" dirty="0">
                <a:solidFill>
                  <a:srgbClr val="202A36"/>
                </a:solidFill>
                <a:latin typeface="微软雅黑" panose="020B0503020204020204" pitchFamily="34" charset="-122"/>
                <a:ea typeface="微软雅黑" panose="020B0503020204020204" pitchFamily="34" charset="-122"/>
              </a:rPr>
              <a:t>关键超参数</a:t>
            </a:r>
          </a:p>
        </p:txBody>
      </p:sp>
      <p:sp>
        <p:nvSpPr>
          <p:cNvPr id="123" name="文本框 9"/>
          <p:cNvSpPr txBox="1"/>
          <p:nvPr/>
        </p:nvSpPr>
        <p:spPr>
          <a:xfrm>
            <a:off x="8623805" y="3929577"/>
            <a:ext cx="2438093" cy="822918"/>
          </a:xfrm>
          <a:prstGeom prst="rect">
            <a:avLst/>
          </a:prstGeom>
          <a:noFill/>
        </p:spPr>
        <p:txBody>
          <a:bodyPr wrap="square" lIns="68580" tIns="34290" rIns="68580" bIns="34290" rtlCol="0">
            <a:spAutoFit/>
          </a:bodyPr>
          <a:lstStyle/>
          <a:p>
            <a:pPr>
              <a:lnSpc>
                <a:spcPct val="120000"/>
              </a:lnSpc>
              <a:spcBef>
                <a:spcPct val="0"/>
              </a:spcBef>
              <a:buNone/>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蒸馏温度：</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spcBef>
                <a:spcPct val="0"/>
              </a:spcBef>
              <a:buNone/>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attention</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计算维度：</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128</a:t>
            </a:r>
          </a:p>
          <a:p>
            <a:pPr>
              <a:lnSpc>
                <a:spcPct val="120000"/>
              </a:lnSpc>
              <a:spcBef>
                <a:spcPct val="0"/>
              </a:spcBef>
              <a:buNone/>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对比学习映射向量维度：</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128</a:t>
            </a:r>
          </a:p>
        </p:txBody>
      </p:sp>
      <p:grpSp>
        <p:nvGrpSpPr>
          <p:cNvPr id="62" name="组合 61">
            <a:extLst>
              <a:ext uri="{FF2B5EF4-FFF2-40B4-BE49-F238E27FC236}">
                <a16:creationId xmlns:a16="http://schemas.microsoft.com/office/drawing/2014/main" id="{38D50C21-8F4A-E56B-B8F1-631CFE54A995}"/>
              </a:ext>
            </a:extLst>
          </p:cNvPr>
          <p:cNvGrpSpPr/>
          <p:nvPr/>
        </p:nvGrpSpPr>
        <p:grpSpPr>
          <a:xfrm>
            <a:off x="1506851" y="673735"/>
            <a:ext cx="1619985" cy="631190"/>
            <a:chOff x="11189" y="1289"/>
            <a:chExt cx="2551" cy="994"/>
          </a:xfrm>
        </p:grpSpPr>
        <p:sp>
          <p:nvSpPr>
            <p:cNvPr id="63" name="矩形 62">
              <a:extLst>
                <a:ext uri="{FF2B5EF4-FFF2-40B4-BE49-F238E27FC236}">
                  <a16:creationId xmlns:a16="http://schemas.microsoft.com/office/drawing/2014/main" id="{6A66C28E-AB54-918F-C8DB-D4E290B0FD6E}"/>
                </a:ext>
              </a:extLst>
            </p:cNvPr>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EC43FA85-D643-C994-BE3E-E22A4D1B0882}"/>
                </a:ext>
              </a:extLst>
            </p:cNvPr>
            <p:cNvSpPr txBox="1"/>
            <p:nvPr/>
          </p:nvSpPr>
          <p:spPr>
            <a:xfrm>
              <a:off x="11584" y="1527"/>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实验设置</a:t>
              </a:r>
            </a:p>
          </p:txBody>
        </p:sp>
      </p:grpSp>
      <p:grpSp>
        <p:nvGrpSpPr>
          <p:cNvPr id="65" name="组合 64">
            <a:extLst>
              <a:ext uri="{FF2B5EF4-FFF2-40B4-BE49-F238E27FC236}">
                <a16:creationId xmlns:a16="http://schemas.microsoft.com/office/drawing/2014/main" id="{4C953BE6-64CC-30CD-570B-090221B0186A}"/>
              </a:ext>
            </a:extLst>
          </p:cNvPr>
          <p:cNvGrpSpPr/>
          <p:nvPr/>
        </p:nvGrpSpPr>
        <p:grpSpPr>
          <a:xfrm>
            <a:off x="3241783" y="791845"/>
            <a:ext cx="1594585" cy="494030"/>
            <a:chOff x="7695" y="1505"/>
            <a:chExt cx="2511" cy="778"/>
          </a:xfrm>
        </p:grpSpPr>
        <p:sp>
          <p:nvSpPr>
            <p:cNvPr id="66" name="文本框 65">
              <a:extLst>
                <a:ext uri="{FF2B5EF4-FFF2-40B4-BE49-F238E27FC236}">
                  <a16:creationId xmlns:a16="http://schemas.microsoft.com/office/drawing/2014/main" id="{F6874B0B-D0F1-2162-DC23-CA1C3945724E}"/>
                </a:ext>
              </a:extLst>
            </p:cNvPr>
            <p:cNvSpPr txBox="1"/>
            <p:nvPr/>
          </p:nvSpPr>
          <p:spPr>
            <a:xfrm>
              <a:off x="805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实验结果</a:t>
              </a:r>
            </a:p>
          </p:txBody>
        </p:sp>
        <p:sp>
          <p:nvSpPr>
            <p:cNvPr id="67" name="矩形 66">
              <a:extLst>
                <a:ext uri="{FF2B5EF4-FFF2-40B4-BE49-F238E27FC236}">
                  <a16:creationId xmlns:a16="http://schemas.microsoft.com/office/drawing/2014/main" id="{7733F3F1-5737-A55D-37E4-43DA6BCBD269}"/>
                </a:ext>
              </a:extLst>
            </p:cNvPr>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a:extLst>
              <a:ext uri="{FF2B5EF4-FFF2-40B4-BE49-F238E27FC236}">
                <a16:creationId xmlns:a16="http://schemas.microsoft.com/office/drawing/2014/main" id="{9A551BE3-D2B3-947B-42A4-518EB5C4BB85}"/>
              </a:ext>
            </a:extLst>
          </p:cNvPr>
          <p:cNvSpPr txBox="1"/>
          <p:nvPr/>
        </p:nvSpPr>
        <p:spPr>
          <a:xfrm>
            <a:off x="5170505" y="786521"/>
            <a:ext cx="1107996" cy="36933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实验分析</a:t>
            </a:r>
          </a:p>
        </p:txBody>
      </p:sp>
      <p:sp>
        <p:nvSpPr>
          <p:cNvPr id="70" name="矩形 69">
            <a:extLst>
              <a:ext uri="{FF2B5EF4-FFF2-40B4-BE49-F238E27FC236}">
                <a16:creationId xmlns:a16="http://schemas.microsoft.com/office/drawing/2014/main" id="{4E0446C6-8C2F-8D64-0DFA-26866A6529CA}"/>
              </a:ext>
            </a:extLst>
          </p:cNvPr>
          <p:cNvSpPr/>
          <p:nvPr/>
        </p:nvSpPr>
        <p:spPr>
          <a:xfrm>
            <a:off x="4941256" y="1179586"/>
            <a:ext cx="1594585" cy="100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4917962"/>
      </p:ext>
    </p:extLst>
  </p:cSld>
  <p:clrMapOvr>
    <a:masterClrMapping/>
  </p:clrMapOvr>
  <mc:AlternateContent xmlns:mc="http://schemas.openxmlformats.org/markup-compatibility/2006" xmlns:p14="http://schemas.microsoft.com/office/powerpoint/2010/main">
    <mc:Choice Requires="p14">
      <p:transition p14:dur="0" advTm="53260"/>
    </mc:Choice>
    <mc:Fallback xmlns="">
      <p:transition advTm="532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00640" y="104775"/>
            <a:ext cx="1595755" cy="1524000"/>
            <a:chOff x="16064" y="165"/>
            <a:chExt cx="2513" cy="2400"/>
          </a:xfrm>
        </p:grpSpPr>
        <p:sp>
          <p:nvSpPr>
            <p:cNvPr id="5" name="椭圆 4"/>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fdcf5b7aeb5dfdfa894872b9eb7fb17"/>
            <p:cNvPicPr>
              <a:picLocks noChangeAspect="1"/>
            </p:cNvPicPr>
            <p:nvPr/>
          </p:nvPicPr>
          <p:blipFill>
            <a:blip r:embed="rId2"/>
            <a:stretch>
              <a:fillRect/>
            </a:stretch>
          </p:blipFill>
          <p:spPr>
            <a:xfrm>
              <a:off x="16177" y="165"/>
              <a:ext cx="2400" cy="2400"/>
            </a:xfrm>
            <a:prstGeom prst="rect">
              <a:avLst/>
            </a:prstGeom>
          </p:spPr>
        </p:pic>
      </p:grpSp>
      <p:grpSp>
        <p:nvGrpSpPr>
          <p:cNvPr id="8" name="组合 7"/>
          <p:cNvGrpSpPr/>
          <p:nvPr/>
        </p:nvGrpSpPr>
        <p:grpSpPr>
          <a:xfrm>
            <a:off x="6960235" y="6428740"/>
            <a:ext cx="4391660" cy="336550"/>
            <a:chOff x="10961" y="10124"/>
            <a:chExt cx="6916" cy="530"/>
          </a:xfrm>
        </p:grpSpPr>
        <p:sp>
          <p:nvSpPr>
            <p:cNvPr id="9" name="矩形 8"/>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20" name="五边形 19"/>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07135" y="104775"/>
            <a:ext cx="646331"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实验</a:t>
            </a:r>
          </a:p>
        </p:txBody>
      </p:sp>
      <p:pic>
        <p:nvPicPr>
          <p:cNvPr id="13" name="图片 12">
            <a:extLst>
              <a:ext uri="{FF2B5EF4-FFF2-40B4-BE49-F238E27FC236}">
                <a16:creationId xmlns:a16="http://schemas.microsoft.com/office/drawing/2014/main" id="{44CBA81C-C99D-C699-6FBB-EB86ADCE4462}"/>
              </a:ext>
            </a:extLst>
          </p:cNvPr>
          <p:cNvPicPr>
            <a:picLocks noChangeAspect="1"/>
          </p:cNvPicPr>
          <p:nvPr/>
        </p:nvPicPr>
        <p:blipFill>
          <a:blip r:embed="rId3"/>
          <a:stretch>
            <a:fillRect/>
          </a:stretch>
        </p:blipFill>
        <p:spPr>
          <a:xfrm>
            <a:off x="4889697" y="2536905"/>
            <a:ext cx="6689662" cy="2620287"/>
          </a:xfrm>
          <a:prstGeom prst="rect">
            <a:avLst/>
          </a:prstGeom>
        </p:spPr>
      </p:pic>
      <p:sp>
        <p:nvSpPr>
          <p:cNvPr id="14" name="矩形 13">
            <a:extLst>
              <a:ext uri="{FF2B5EF4-FFF2-40B4-BE49-F238E27FC236}">
                <a16:creationId xmlns:a16="http://schemas.microsoft.com/office/drawing/2014/main" id="{EB83E64D-D67C-FA56-2247-C27A00853C73}"/>
              </a:ext>
            </a:extLst>
          </p:cNvPr>
          <p:cNvSpPr/>
          <p:nvPr/>
        </p:nvSpPr>
        <p:spPr>
          <a:xfrm>
            <a:off x="5700890" y="1970525"/>
            <a:ext cx="5093061" cy="369332"/>
          </a:xfrm>
          <a:prstGeom prst="rect">
            <a:avLst/>
          </a:prstGeom>
        </p:spPr>
        <p:txBody>
          <a:bodyPr wrap="none">
            <a:spAutoFit/>
          </a:bodyPr>
          <a:lstStyle/>
          <a:p>
            <a:r>
              <a:rPr lang="en-US" altLang="zh-CN" kern="0" dirty="0">
                <a:ea typeface="KaiTi" panose="02010609060101010101" pitchFamily="49" charset="-122"/>
                <a:cs typeface="宋体" panose="02010600030101010101" pitchFamily="2" charset="-122"/>
              </a:rPr>
              <a:t>stl10</a:t>
            </a:r>
            <a:r>
              <a:rPr lang="zh-CN" altLang="en-US" kern="0" dirty="0">
                <a:ea typeface="KaiTi" panose="02010609060101010101" pitchFamily="49" charset="-122"/>
                <a:cs typeface="宋体" panose="02010600030101010101" pitchFamily="2" charset="-122"/>
              </a:rPr>
              <a:t>数据集下</a:t>
            </a:r>
            <a:r>
              <a:rPr lang="zh-CN" altLang="zh-CN" kern="0" dirty="0">
                <a:ea typeface="KaiTi" panose="02010609060101010101" pitchFamily="49" charset="-122"/>
                <a:cs typeface="宋体" panose="02010600030101010101" pitchFamily="2" charset="-122"/>
              </a:rPr>
              <a:t>不同蒸馏算法师生网络测试准确率</a:t>
            </a:r>
            <a:r>
              <a:rPr lang="zh-CN" altLang="zh-CN" dirty="0"/>
              <a:t> </a:t>
            </a:r>
            <a:endParaRPr lang="zh-CN" altLang="en-US" dirty="0"/>
          </a:p>
        </p:txBody>
      </p:sp>
      <p:sp>
        <p:nvSpPr>
          <p:cNvPr id="15" name="矩形 14">
            <a:extLst>
              <a:ext uri="{FF2B5EF4-FFF2-40B4-BE49-F238E27FC236}">
                <a16:creationId xmlns:a16="http://schemas.microsoft.com/office/drawing/2014/main" id="{970B6187-B8DC-8BEA-D671-F3BCC542D6C9}"/>
              </a:ext>
            </a:extLst>
          </p:cNvPr>
          <p:cNvSpPr/>
          <p:nvPr/>
        </p:nvSpPr>
        <p:spPr>
          <a:xfrm>
            <a:off x="864235" y="2548784"/>
            <a:ext cx="3863613" cy="2536400"/>
          </a:xfrm>
          <a:prstGeom prst="rect">
            <a:avLst/>
          </a:prstGeom>
        </p:spPr>
        <p:txBody>
          <a:bodyPr wrap="square">
            <a:spAutoFit/>
          </a:bodyPr>
          <a:lstStyle/>
          <a:p>
            <a:pPr>
              <a:lnSpc>
                <a:spcPct val="150000"/>
              </a:lnSpc>
            </a:pP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通过实验表明，与经典知识蒸馏算法和其他对比算法相比本文所提算法都有明显提升。在相同师生架构中学生网络对于图片的分类准确率平均提升</a:t>
            </a:r>
            <a:r>
              <a:rPr lang="en-US" altLang="zh-CN" kern="0" dirty="0">
                <a:solidFill>
                  <a:schemeClr val="tx1">
                    <a:lumMod val="75000"/>
                    <a:lumOff val="25000"/>
                  </a:schemeClr>
                </a:solidFill>
                <a:latin typeface="Microsoft YaHei" panose="020B0503020204020204" pitchFamily="34" charset="-122"/>
                <a:ea typeface="Microsoft YaHei" panose="020B0503020204020204" pitchFamily="34" charset="-122"/>
              </a:rPr>
              <a:t>2</a:t>
            </a:r>
            <a:r>
              <a:rPr lang="zh-C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kern="0" dirty="0">
                <a:solidFill>
                  <a:schemeClr val="tx1">
                    <a:lumMod val="75000"/>
                    <a:lumOff val="25000"/>
                  </a:schemeClr>
                </a:solidFill>
                <a:latin typeface="Microsoft YaHei" panose="020B0503020204020204" pitchFamily="34" charset="-122"/>
                <a:ea typeface="Microsoft YaHei" panose="020B0503020204020204" pitchFamily="34" charset="-122"/>
              </a:rPr>
              <a:t>3%</a:t>
            </a:r>
            <a:r>
              <a:rPr lang="zh-C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，不同师生架构中性能提升</a:t>
            </a:r>
            <a:r>
              <a:rPr lang="en-US" altLang="zh-CN" kern="0" dirty="0">
                <a:solidFill>
                  <a:schemeClr val="tx1">
                    <a:lumMod val="75000"/>
                    <a:lumOff val="25000"/>
                  </a:schemeClr>
                </a:solidFill>
                <a:latin typeface="Microsoft YaHei" panose="020B0503020204020204" pitchFamily="34" charset="-122"/>
                <a:ea typeface="Microsoft YaHei" panose="020B0503020204020204" pitchFamily="34" charset="-122"/>
              </a:rPr>
              <a:t>1</a:t>
            </a:r>
            <a:r>
              <a:rPr lang="zh-C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kern="0" dirty="0">
                <a:solidFill>
                  <a:schemeClr val="tx1">
                    <a:lumMod val="75000"/>
                    <a:lumOff val="25000"/>
                  </a:schemeClr>
                </a:solidFill>
                <a:latin typeface="Microsoft YaHei" panose="020B0503020204020204" pitchFamily="34" charset="-122"/>
                <a:ea typeface="Microsoft YaHei" panose="020B0503020204020204" pitchFamily="34" charset="-122"/>
              </a:rPr>
              <a:t>2%</a:t>
            </a:r>
            <a:r>
              <a:rPr lang="zh-C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54" name="组合 53">
            <a:extLst>
              <a:ext uri="{FF2B5EF4-FFF2-40B4-BE49-F238E27FC236}">
                <a16:creationId xmlns:a16="http://schemas.microsoft.com/office/drawing/2014/main" id="{BE7D4101-64EE-B949-ACFF-9D5E01F7DCDA}"/>
              </a:ext>
            </a:extLst>
          </p:cNvPr>
          <p:cNvGrpSpPr/>
          <p:nvPr/>
        </p:nvGrpSpPr>
        <p:grpSpPr>
          <a:xfrm>
            <a:off x="1506855" y="694055"/>
            <a:ext cx="5006975" cy="636905"/>
            <a:chOff x="2373" y="1319"/>
            <a:chExt cx="7885" cy="1003"/>
          </a:xfrm>
        </p:grpSpPr>
        <p:grpSp>
          <p:nvGrpSpPr>
            <p:cNvPr id="55" name="组合 54">
              <a:extLst>
                <a:ext uri="{FF2B5EF4-FFF2-40B4-BE49-F238E27FC236}">
                  <a16:creationId xmlns:a16="http://schemas.microsoft.com/office/drawing/2014/main" id="{6820F482-DCFA-9429-2C00-934DCA93C393}"/>
                </a:ext>
              </a:extLst>
            </p:cNvPr>
            <p:cNvGrpSpPr/>
            <p:nvPr/>
          </p:nvGrpSpPr>
          <p:grpSpPr>
            <a:xfrm>
              <a:off x="7747" y="1520"/>
              <a:ext cx="2511" cy="793"/>
              <a:chOff x="7815" y="1580"/>
              <a:chExt cx="2511" cy="793"/>
            </a:xfrm>
          </p:grpSpPr>
          <p:sp>
            <p:nvSpPr>
              <p:cNvPr id="71" name="文本框 70">
                <a:extLst>
                  <a:ext uri="{FF2B5EF4-FFF2-40B4-BE49-F238E27FC236}">
                    <a16:creationId xmlns:a16="http://schemas.microsoft.com/office/drawing/2014/main" id="{252E724A-ECD8-957B-0B70-F0A16249ADC3}"/>
                  </a:ext>
                </a:extLst>
              </p:cNvPr>
              <p:cNvSpPr txBox="1"/>
              <p:nvPr/>
            </p:nvSpPr>
            <p:spPr>
              <a:xfrm>
                <a:off x="8191" y="1580"/>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实验分析</a:t>
                </a:r>
              </a:p>
            </p:txBody>
          </p:sp>
          <p:sp>
            <p:nvSpPr>
              <p:cNvPr id="72" name="矩形 71">
                <a:extLst>
                  <a:ext uri="{FF2B5EF4-FFF2-40B4-BE49-F238E27FC236}">
                    <a16:creationId xmlns:a16="http://schemas.microsoft.com/office/drawing/2014/main" id="{6E650D23-7472-B138-7187-A29C1494AF67}"/>
                  </a:ext>
                </a:extLst>
              </p:cNvPr>
              <p:cNvSpPr/>
              <p:nvPr/>
            </p:nvSpPr>
            <p:spPr>
              <a:xfrm>
                <a:off x="7815" y="221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B42324EE-359B-2EB6-BEA6-F8E148B9FC1A}"/>
                </a:ext>
              </a:extLst>
            </p:cNvPr>
            <p:cNvGrpSpPr/>
            <p:nvPr/>
          </p:nvGrpSpPr>
          <p:grpSpPr>
            <a:xfrm>
              <a:off x="2373" y="1544"/>
              <a:ext cx="2511" cy="778"/>
              <a:chOff x="7695" y="1505"/>
              <a:chExt cx="2511" cy="778"/>
            </a:xfrm>
          </p:grpSpPr>
          <p:sp>
            <p:nvSpPr>
              <p:cNvPr id="60" name="文本框 59">
                <a:extLst>
                  <a:ext uri="{FF2B5EF4-FFF2-40B4-BE49-F238E27FC236}">
                    <a16:creationId xmlns:a16="http://schemas.microsoft.com/office/drawing/2014/main" id="{99831FB9-8B8D-09A7-B5C1-3E96E51218E9}"/>
                  </a:ext>
                </a:extLst>
              </p:cNvPr>
              <p:cNvSpPr txBox="1"/>
              <p:nvPr/>
            </p:nvSpPr>
            <p:spPr>
              <a:xfrm>
                <a:off x="808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实验设置</a:t>
                </a:r>
              </a:p>
            </p:txBody>
          </p:sp>
          <p:sp>
            <p:nvSpPr>
              <p:cNvPr id="61" name="矩形 60">
                <a:extLst>
                  <a:ext uri="{FF2B5EF4-FFF2-40B4-BE49-F238E27FC236}">
                    <a16:creationId xmlns:a16="http://schemas.microsoft.com/office/drawing/2014/main" id="{453616B7-14AD-F568-41D0-DF856C6685AC}"/>
                  </a:ext>
                </a:extLst>
              </p:cNvPr>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BAEC2A3A-5DD9-6898-54E1-D8C661D00B75}"/>
                </a:ext>
              </a:extLst>
            </p:cNvPr>
            <p:cNvGrpSpPr/>
            <p:nvPr/>
          </p:nvGrpSpPr>
          <p:grpSpPr>
            <a:xfrm>
              <a:off x="5034" y="1319"/>
              <a:ext cx="2551" cy="994"/>
              <a:chOff x="11189" y="1289"/>
              <a:chExt cx="2551" cy="994"/>
            </a:xfrm>
          </p:grpSpPr>
          <p:sp>
            <p:nvSpPr>
              <p:cNvPr id="58" name="矩形 57">
                <a:extLst>
                  <a:ext uri="{FF2B5EF4-FFF2-40B4-BE49-F238E27FC236}">
                    <a16:creationId xmlns:a16="http://schemas.microsoft.com/office/drawing/2014/main" id="{0AC01250-0E02-194E-781A-4F09F264CBA8}"/>
                  </a:ext>
                </a:extLst>
              </p:cNvPr>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8A2D46A4-50C6-1416-3672-58B7CB725BF9}"/>
                  </a:ext>
                </a:extLst>
              </p:cNvPr>
              <p:cNvSpPr txBox="1"/>
              <p:nvPr/>
            </p:nvSpPr>
            <p:spPr>
              <a:xfrm>
                <a:off x="11600" y="1528"/>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实验结果</a:t>
                </a:r>
              </a:p>
            </p:txBody>
          </p:sp>
        </p:grpSp>
      </p:grpSp>
    </p:spTree>
    <p:extLst>
      <p:ext uri="{BB962C8B-B14F-4D97-AF65-F5344CB8AC3E}">
        <p14:creationId xmlns:p14="http://schemas.microsoft.com/office/powerpoint/2010/main" val="3959566781"/>
      </p:ext>
    </p:extLst>
  </p:cSld>
  <p:clrMapOvr>
    <a:masterClrMapping/>
  </p:clrMapOvr>
  <mc:AlternateContent xmlns:mc="http://schemas.openxmlformats.org/markup-compatibility/2006" xmlns:p159="http://schemas.microsoft.com/office/powerpoint/2015/09/main">
    <mc:Choice Requires="p159">
      <p:transition spd="slow" advTm="35569">
        <p159:morph option="byObject"/>
      </p:transition>
    </mc:Choice>
    <mc:Fallback xmlns="">
      <p:transition spd="slow" advTm="3556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00640" y="104775"/>
            <a:ext cx="1595755" cy="1524000"/>
            <a:chOff x="16064" y="165"/>
            <a:chExt cx="2513" cy="2400"/>
          </a:xfrm>
        </p:grpSpPr>
        <p:sp>
          <p:nvSpPr>
            <p:cNvPr id="5" name="椭圆 4"/>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fdcf5b7aeb5dfdfa894872b9eb7fb17"/>
            <p:cNvPicPr>
              <a:picLocks noChangeAspect="1"/>
            </p:cNvPicPr>
            <p:nvPr/>
          </p:nvPicPr>
          <p:blipFill>
            <a:blip r:embed="rId3"/>
            <a:stretch>
              <a:fillRect/>
            </a:stretch>
          </p:blipFill>
          <p:spPr>
            <a:xfrm>
              <a:off x="16177" y="165"/>
              <a:ext cx="2400" cy="2400"/>
            </a:xfrm>
            <a:prstGeom prst="rect">
              <a:avLst/>
            </a:prstGeom>
          </p:spPr>
        </p:pic>
      </p:grpSp>
      <p:grpSp>
        <p:nvGrpSpPr>
          <p:cNvPr id="8" name="组合 7"/>
          <p:cNvGrpSpPr/>
          <p:nvPr/>
        </p:nvGrpSpPr>
        <p:grpSpPr>
          <a:xfrm>
            <a:off x="6960235" y="6428740"/>
            <a:ext cx="4391660" cy="336550"/>
            <a:chOff x="10961" y="10124"/>
            <a:chExt cx="6916" cy="530"/>
          </a:xfrm>
        </p:grpSpPr>
        <p:sp>
          <p:nvSpPr>
            <p:cNvPr id="9" name="矩形 8"/>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20" name="五边形 19"/>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07135" y="104775"/>
            <a:ext cx="646331"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实验</a:t>
            </a:r>
          </a:p>
        </p:txBody>
      </p:sp>
      <p:grpSp>
        <p:nvGrpSpPr>
          <p:cNvPr id="54" name="组合 53">
            <a:extLst>
              <a:ext uri="{FF2B5EF4-FFF2-40B4-BE49-F238E27FC236}">
                <a16:creationId xmlns:a16="http://schemas.microsoft.com/office/drawing/2014/main" id="{BE7D4101-64EE-B949-ACFF-9D5E01F7DCDA}"/>
              </a:ext>
            </a:extLst>
          </p:cNvPr>
          <p:cNvGrpSpPr/>
          <p:nvPr/>
        </p:nvGrpSpPr>
        <p:grpSpPr>
          <a:xfrm>
            <a:off x="1506855" y="694055"/>
            <a:ext cx="5006975" cy="636905"/>
            <a:chOff x="2373" y="1319"/>
            <a:chExt cx="7885" cy="1003"/>
          </a:xfrm>
        </p:grpSpPr>
        <p:grpSp>
          <p:nvGrpSpPr>
            <p:cNvPr id="55" name="组合 54">
              <a:extLst>
                <a:ext uri="{FF2B5EF4-FFF2-40B4-BE49-F238E27FC236}">
                  <a16:creationId xmlns:a16="http://schemas.microsoft.com/office/drawing/2014/main" id="{6820F482-DCFA-9429-2C00-934DCA93C393}"/>
                </a:ext>
              </a:extLst>
            </p:cNvPr>
            <p:cNvGrpSpPr/>
            <p:nvPr/>
          </p:nvGrpSpPr>
          <p:grpSpPr>
            <a:xfrm>
              <a:off x="7747" y="1520"/>
              <a:ext cx="2511" cy="793"/>
              <a:chOff x="7815" y="1580"/>
              <a:chExt cx="2511" cy="793"/>
            </a:xfrm>
          </p:grpSpPr>
          <p:sp>
            <p:nvSpPr>
              <p:cNvPr id="71" name="文本框 70">
                <a:extLst>
                  <a:ext uri="{FF2B5EF4-FFF2-40B4-BE49-F238E27FC236}">
                    <a16:creationId xmlns:a16="http://schemas.microsoft.com/office/drawing/2014/main" id="{252E724A-ECD8-957B-0B70-F0A16249ADC3}"/>
                  </a:ext>
                </a:extLst>
              </p:cNvPr>
              <p:cNvSpPr txBox="1"/>
              <p:nvPr/>
            </p:nvSpPr>
            <p:spPr>
              <a:xfrm>
                <a:off x="8191" y="1580"/>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实验分析</a:t>
                </a:r>
              </a:p>
            </p:txBody>
          </p:sp>
          <p:sp>
            <p:nvSpPr>
              <p:cNvPr id="72" name="矩形 71">
                <a:extLst>
                  <a:ext uri="{FF2B5EF4-FFF2-40B4-BE49-F238E27FC236}">
                    <a16:creationId xmlns:a16="http://schemas.microsoft.com/office/drawing/2014/main" id="{6E650D23-7472-B138-7187-A29C1494AF67}"/>
                  </a:ext>
                </a:extLst>
              </p:cNvPr>
              <p:cNvSpPr/>
              <p:nvPr/>
            </p:nvSpPr>
            <p:spPr>
              <a:xfrm>
                <a:off x="7815" y="221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B42324EE-359B-2EB6-BEA6-F8E148B9FC1A}"/>
                </a:ext>
              </a:extLst>
            </p:cNvPr>
            <p:cNvGrpSpPr/>
            <p:nvPr/>
          </p:nvGrpSpPr>
          <p:grpSpPr>
            <a:xfrm>
              <a:off x="2373" y="1544"/>
              <a:ext cx="2511" cy="778"/>
              <a:chOff x="7695" y="1505"/>
              <a:chExt cx="2511" cy="778"/>
            </a:xfrm>
          </p:grpSpPr>
          <p:sp>
            <p:nvSpPr>
              <p:cNvPr id="60" name="文本框 59">
                <a:extLst>
                  <a:ext uri="{FF2B5EF4-FFF2-40B4-BE49-F238E27FC236}">
                    <a16:creationId xmlns:a16="http://schemas.microsoft.com/office/drawing/2014/main" id="{99831FB9-8B8D-09A7-B5C1-3E96E51218E9}"/>
                  </a:ext>
                </a:extLst>
              </p:cNvPr>
              <p:cNvSpPr txBox="1"/>
              <p:nvPr/>
            </p:nvSpPr>
            <p:spPr>
              <a:xfrm>
                <a:off x="808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实验设置</a:t>
                </a:r>
              </a:p>
            </p:txBody>
          </p:sp>
          <p:sp>
            <p:nvSpPr>
              <p:cNvPr id="61" name="矩形 60">
                <a:extLst>
                  <a:ext uri="{FF2B5EF4-FFF2-40B4-BE49-F238E27FC236}">
                    <a16:creationId xmlns:a16="http://schemas.microsoft.com/office/drawing/2014/main" id="{453616B7-14AD-F568-41D0-DF856C6685AC}"/>
                  </a:ext>
                </a:extLst>
              </p:cNvPr>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BAEC2A3A-5DD9-6898-54E1-D8C661D00B75}"/>
                </a:ext>
              </a:extLst>
            </p:cNvPr>
            <p:cNvGrpSpPr/>
            <p:nvPr/>
          </p:nvGrpSpPr>
          <p:grpSpPr>
            <a:xfrm>
              <a:off x="5034" y="1319"/>
              <a:ext cx="2551" cy="994"/>
              <a:chOff x="11189" y="1289"/>
              <a:chExt cx="2551" cy="994"/>
            </a:xfrm>
          </p:grpSpPr>
          <p:sp>
            <p:nvSpPr>
              <p:cNvPr id="58" name="矩形 57">
                <a:extLst>
                  <a:ext uri="{FF2B5EF4-FFF2-40B4-BE49-F238E27FC236}">
                    <a16:creationId xmlns:a16="http://schemas.microsoft.com/office/drawing/2014/main" id="{0AC01250-0E02-194E-781A-4F09F264CBA8}"/>
                  </a:ext>
                </a:extLst>
              </p:cNvPr>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8A2D46A4-50C6-1416-3672-58B7CB725BF9}"/>
                  </a:ext>
                </a:extLst>
              </p:cNvPr>
              <p:cNvSpPr txBox="1"/>
              <p:nvPr/>
            </p:nvSpPr>
            <p:spPr>
              <a:xfrm>
                <a:off x="11600" y="1528"/>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实验结果</a:t>
                </a:r>
              </a:p>
            </p:txBody>
          </p:sp>
        </p:grpSp>
      </p:grpSp>
      <p:pic>
        <p:nvPicPr>
          <p:cNvPr id="3" name="图片 2">
            <a:extLst>
              <a:ext uri="{FF2B5EF4-FFF2-40B4-BE49-F238E27FC236}">
                <a16:creationId xmlns:a16="http://schemas.microsoft.com/office/drawing/2014/main" id="{7B66B69E-E118-7BB0-4BFB-F297690CF00D}"/>
              </a:ext>
            </a:extLst>
          </p:cNvPr>
          <p:cNvPicPr>
            <a:picLocks noChangeAspect="1"/>
          </p:cNvPicPr>
          <p:nvPr/>
        </p:nvPicPr>
        <p:blipFill>
          <a:blip r:embed="rId4"/>
          <a:stretch>
            <a:fillRect/>
          </a:stretch>
        </p:blipFill>
        <p:spPr>
          <a:xfrm>
            <a:off x="1950254" y="2358487"/>
            <a:ext cx="8250386" cy="3047530"/>
          </a:xfrm>
          <a:prstGeom prst="rect">
            <a:avLst/>
          </a:prstGeom>
        </p:spPr>
      </p:pic>
      <p:sp>
        <p:nvSpPr>
          <p:cNvPr id="23" name="矩形 22">
            <a:extLst>
              <a:ext uri="{FF2B5EF4-FFF2-40B4-BE49-F238E27FC236}">
                <a16:creationId xmlns:a16="http://schemas.microsoft.com/office/drawing/2014/main" id="{F3A07FB4-225D-CC5B-DAEE-E23FCABF5FF4}"/>
              </a:ext>
            </a:extLst>
          </p:cNvPr>
          <p:cNvSpPr/>
          <p:nvPr/>
        </p:nvSpPr>
        <p:spPr>
          <a:xfrm>
            <a:off x="3394458" y="1851264"/>
            <a:ext cx="5743444" cy="442878"/>
          </a:xfrm>
          <a:prstGeom prst="rect">
            <a:avLst/>
          </a:prstGeom>
        </p:spPr>
        <p:txBody>
          <a:bodyPr wrap="square">
            <a:spAutoFit/>
          </a:bodyPr>
          <a:lstStyle/>
          <a:p>
            <a:pPr algn="ctr">
              <a:lnSpc>
                <a:spcPct val="150000"/>
              </a:lnSpc>
            </a:pPr>
            <a:r>
              <a:rPr lang="zh-CN" altLang="en-US" kern="0" dirty="0">
                <a:solidFill>
                  <a:schemeClr val="tx1">
                    <a:lumMod val="75000"/>
                    <a:lumOff val="25000"/>
                  </a:schemeClr>
                </a:solidFill>
                <a:latin typeface="KaiTi" panose="02010609060101010101" pitchFamily="49" charset="-122"/>
                <a:ea typeface="KaiTi" panose="02010609060101010101" pitchFamily="49" charset="-122"/>
                <a:cs typeface="Times New Roman" panose="02020603050405020304" pitchFamily="18" charset="0"/>
              </a:rPr>
              <a:t>师生网络参数量、计算量（</a:t>
            </a:r>
            <a:r>
              <a:rPr lang="en-US" altLang="zh-CN" kern="0" dirty="0">
                <a:solidFill>
                  <a:schemeClr val="tx1">
                    <a:lumMod val="75000"/>
                    <a:lumOff val="25000"/>
                  </a:schemeClr>
                </a:solidFill>
                <a:latin typeface="KaiTi" panose="02010609060101010101" pitchFamily="49" charset="-122"/>
                <a:ea typeface="KaiTi" panose="02010609060101010101" pitchFamily="49" charset="-122"/>
                <a:cs typeface="Times New Roman" panose="02020603050405020304" pitchFamily="18" charset="0"/>
              </a:rPr>
              <a:t>FLOPS</a:t>
            </a:r>
            <a:r>
              <a:rPr lang="zh-CN" altLang="en-US" kern="0" dirty="0">
                <a:solidFill>
                  <a:schemeClr val="tx1">
                    <a:lumMod val="75000"/>
                    <a:lumOff val="25000"/>
                  </a:schemeClr>
                </a:solidFill>
                <a:latin typeface="KaiTi" panose="02010609060101010101" pitchFamily="49" charset="-122"/>
                <a:ea typeface="KaiTi" panose="02010609060101010101" pitchFamily="49" charset="-122"/>
                <a:cs typeface="Times New Roman" panose="02020603050405020304" pitchFamily="18" charset="0"/>
              </a:rPr>
              <a:t>）、运行时间测试</a:t>
            </a:r>
            <a:endParaRPr lang="zh-CN" altLang="en-US" dirty="0">
              <a:solidFill>
                <a:schemeClr val="tx1">
                  <a:lumMod val="75000"/>
                  <a:lumOff val="25000"/>
                </a:schemeClr>
              </a:solidFill>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4210822560"/>
      </p:ext>
    </p:extLst>
  </p:cSld>
  <p:clrMapOvr>
    <a:masterClrMapping/>
  </p:clrMapOvr>
  <mc:AlternateContent xmlns:mc="http://schemas.openxmlformats.org/markup-compatibility/2006" xmlns:p159="http://schemas.microsoft.com/office/powerpoint/2015/09/main">
    <mc:Choice Requires="p159">
      <p:transition spd="slow" advTm="131947">
        <p159:morph option="byObject"/>
      </p:transition>
    </mc:Choice>
    <mc:Fallback xmlns="">
      <p:transition spd="slow" advTm="13194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00640" y="104775"/>
            <a:ext cx="1595755" cy="1524000"/>
            <a:chOff x="16064" y="165"/>
            <a:chExt cx="2513" cy="2400"/>
          </a:xfrm>
        </p:grpSpPr>
        <p:sp>
          <p:nvSpPr>
            <p:cNvPr id="5" name="椭圆 4"/>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fdcf5b7aeb5dfdfa894872b9eb7fb17"/>
            <p:cNvPicPr>
              <a:picLocks noChangeAspect="1"/>
            </p:cNvPicPr>
            <p:nvPr/>
          </p:nvPicPr>
          <p:blipFill>
            <a:blip r:embed="rId3"/>
            <a:stretch>
              <a:fillRect/>
            </a:stretch>
          </p:blipFill>
          <p:spPr>
            <a:xfrm>
              <a:off x="16177" y="165"/>
              <a:ext cx="2400" cy="2400"/>
            </a:xfrm>
            <a:prstGeom prst="rect">
              <a:avLst/>
            </a:prstGeom>
          </p:spPr>
        </p:pic>
      </p:grpSp>
      <p:grpSp>
        <p:nvGrpSpPr>
          <p:cNvPr id="8" name="组合 7"/>
          <p:cNvGrpSpPr/>
          <p:nvPr/>
        </p:nvGrpSpPr>
        <p:grpSpPr>
          <a:xfrm>
            <a:off x="6960235" y="6428740"/>
            <a:ext cx="4391660" cy="336550"/>
            <a:chOff x="10961" y="10124"/>
            <a:chExt cx="6916" cy="530"/>
          </a:xfrm>
        </p:grpSpPr>
        <p:sp>
          <p:nvSpPr>
            <p:cNvPr id="9" name="矩形 8"/>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20" name="五边形 19"/>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07134" y="104775"/>
            <a:ext cx="646331"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实验</a:t>
            </a:r>
          </a:p>
        </p:txBody>
      </p:sp>
      <p:grpSp>
        <p:nvGrpSpPr>
          <p:cNvPr id="12" name="组合 11"/>
          <p:cNvGrpSpPr/>
          <p:nvPr/>
        </p:nvGrpSpPr>
        <p:grpSpPr>
          <a:xfrm>
            <a:off x="1442085" y="812165"/>
            <a:ext cx="1594485" cy="494030"/>
            <a:chOff x="7695" y="1505"/>
            <a:chExt cx="2511" cy="778"/>
          </a:xfrm>
        </p:grpSpPr>
        <p:sp>
          <p:nvSpPr>
            <p:cNvPr id="21" name="文本框 20"/>
            <p:cNvSpPr txBox="1"/>
            <p:nvPr/>
          </p:nvSpPr>
          <p:spPr>
            <a:xfrm>
              <a:off x="808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实验设置</a:t>
              </a:r>
            </a:p>
          </p:txBody>
        </p:sp>
        <p:sp>
          <p:nvSpPr>
            <p:cNvPr id="25" name="矩形 24"/>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147695" y="795655"/>
            <a:ext cx="1594485" cy="494030"/>
            <a:chOff x="7695" y="1505"/>
            <a:chExt cx="2511" cy="778"/>
          </a:xfrm>
        </p:grpSpPr>
        <p:sp>
          <p:nvSpPr>
            <p:cNvPr id="27" name="文本框 26"/>
            <p:cNvSpPr txBox="1"/>
            <p:nvPr/>
          </p:nvSpPr>
          <p:spPr>
            <a:xfrm>
              <a:off x="808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实验结果</a:t>
              </a:r>
            </a:p>
          </p:txBody>
        </p:sp>
        <p:sp>
          <p:nvSpPr>
            <p:cNvPr id="28" name="矩形 27"/>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4880610" y="655955"/>
            <a:ext cx="1619885" cy="631190"/>
            <a:chOff x="11189" y="1289"/>
            <a:chExt cx="2551" cy="994"/>
          </a:xfrm>
        </p:grpSpPr>
        <p:sp>
          <p:nvSpPr>
            <p:cNvPr id="30" name="矩形 29"/>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1600" y="1528"/>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实验分析</a:t>
              </a:r>
            </a:p>
          </p:txBody>
        </p:sp>
      </p:grpSp>
      <p:sp>
        <p:nvSpPr>
          <p:cNvPr id="62" name="TextBox 15">
            <a:extLst>
              <a:ext uri="{FF2B5EF4-FFF2-40B4-BE49-F238E27FC236}">
                <a16:creationId xmlns:a16="http://schemas.microsoft.com/office/drawing/2014/main" id="{2976F632-95FE-7923-6AC7-6512788040FE}"/>
              </a:ext>
            </a:extLst>
          </p:cNvPr>
          <p:cNvSpPr txBox="1"/>
          <p:nvPr/>
        </p:nvSpPr>
        <p:spPr>
          <a:xfrm>
            <a:off x="1432570" y="1560205"/>
            <a:ext cx="5167486" cy="461665"/>
          </a:xfrm>
          <a:prstGeom prst="rect">
            <a:avLst/>
          </a:prstGeom>
          <a:noFill/>
        </p:spPr>
        <p:txBody>
          <a:bodyPr wrap="square" rtlCol="0">
            <a:spAutoFit/>
          </a:bodyPr>
          <a:lstStyle/>
          <a:p>
            <a:pPr algn="dist"/>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基于注意力机制的中间层知识蒸馏</a:t>
            </a:r>
            <a:endPar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63" name="图片 62">
            <a:extLst>
              <a:ext uri="{FF2B5EF4-FFF2-40B4-BE49-F238E27FC236}">
                <a16:creationId xmlns:a16="http://schemas.microsoft.com/office/drawing/2014/main" id="{E6921452-DEE7-3351-21D2-695DD1C0E5A0}"/>
              </a:ext>
            </a:extLst>
          </p:cNvPr>
          <p:cNvPicPr/>
          <p:nvPr/>
        </p:nvPicPr>
        <p:blipFill rotWithShape="1">
          <a:blip r:embed="rId4" cstate="print">
            <a:extLst>
              <a:ext uri="{28A0092B-C50C-407E-A947-70E740481C1C}">
                <a14:useLocalDpi xmlns:a14="http://schemas.microsoft.com/office/drawing/2010/main" val="0"/>
              </a:ext>
            </a:extLst>
          </a:blip>
          <a:srcRect l="6630" r="13987" b="-4"/>
          <a:stretch/>
        </p:blipFill>
        <p:spPr bwMode="auto">
          <a:xfrm>
            <a:off x="1152273" y="2176487"/>
            <a:ext cx="4664075" cy="2045638"/>
          </a:xfrm>
          <a:prstGeom prst="rect">
            <a:avLst/>
          </a:prstGeom>
          <a:ln>
            <a:noFill/>
          </a:ln>
          <a:extLst>
            <a:ext uri="{53640926-AAD7-44D8-BBD7-CCE9431645EC}">
              <a14:shadowObscured xmlns:a14="http://schemas.microsoft.com/office/drawing/2010/main"/>
            </a:ext>
          </a:extLst>
        </p:spPr>
      </p:pic>
      <p:pic>
        <p:nvPicPr>
          <p:cNvPr id="64" name="图片 63">
            <a:extLst>
              <a:ext uri="{FF2B5EF4-FFF2-40B4-BE49-F238E27FC236}">
                <a16:creationId xmlns:a16="http://schemas.microsoft.com/office/drawing/2014/main" id="{612981D7-D60E-DA27-8ED9-02AA421A0314}"/>
              </a:ext>
            </a:extLst>
          </p:cNvPr>
          <p:cNvPicPr/>
          <p:nvPr/>
        </p:nvPicPr>
        <p:blipFill rotWithShape="1">
          <a:blip r:embed="rId5" cstate="print">
            <a:extLst>
              <a:ext uri="{28A0092B-C50C-407E-A947-70E740481C1C}">
                <a14:useLocalDpi xmlns:a14="http://schemas.microsoft.com/office/drawing/2010/main" val="0"/>
              </a:ext>
            </a:extLst>
          </a:blip>
          <a:srcRect l="6521" r="12490" b="-92"/>
          <a:stretch/>
        </p:blipFill>
        <p:spPr bwMode="auto">
          <a:xfrm>
            <a:off x="1181745" y="4381205"/>
            <a:ext cx="4664075" cy="1920875"/>
          </a:xfrm>
          <a:prstGeom prst="rect">
            <a:avLst/>
          </a:prstGeom>
          <a:ln>
            <a:noFill/>
          </a:ln>
          <a:extLst>
            <a:ext uri="{53640926-AAD7-44D8-BBD7-CCE9431645EC}">
              <a14:shadowObscured xmlns:a14="http://schemas.microsoft.com/office/drawing/2010/main"/>
            </a:ext>
          </a:extLst>
        </p:spPr>
      </p:pic>
      <p:pic>
        <p:nvPicPr>
          <p:cNvPr id="65" name="图片 64">
            <a:extLst>
              <a:ext uri="{FF2B5EF4-FFF2-40B4-BE49-F238E27FC236}">
                <a16:creationId xmlns:a16="http://schemas.microsoft.com/office/drawing/2014/main" id="{275774BC-0D31-46B6-F215-967C38A4E980}"/>
              </a:ext>
            </a:extLst>
          </p:cNvPr>
          <p:cNvPicPr/>
          <p:nvPr/>
        </p:nvPicPr>
        <p:blipFill rotWithShape="1">
          <a:blip r:embed="rId6" cstate="print">
            <a:extLst>
              <a:ext uri="{28A0092B-C50C-407E-A947-70E740481C1C}">
                <a14:useLocalDpi xmlns:a14="http://schemas.microsoft.com/office/drawing/2010/main" val="0"/>
              </a:ext>
            </a:extLst>
          </a:blip>
          <a:srcRect l="6805" r="12197" b="-22"/>
          <a:stretch/>
        </p:blipFill>
        <p:spPr bwMode="auto">
          <a:xfrm>
            <a:off x="5951984" y="3496127"/>
            <a:ext cx="4792139" cy="1932578"/>
          </a:xfrm>
          <a:prstGeom prst="rect">
            <a:avLst/>
          </a:prstGeom>
          <a:ln>
            <a:noFill/>
          </a:ln>
          <a:extLst>
            <a:ext uri="{53640926-AAD7-44D8-BBD7-CCE9431645EC}">
              <a14:shadowObscured xmlns:a14="http://schemas.microsoft.com/office/drawing/2010/main"/>
            </a:ext>
          </a:extLst>
        </p:spPr>
      </p:pic>
      <p:sp>
        <p:nvSpPr>
          <p:cNvPr id="66" name="矩形 65">
            <a:extLst>
              <a:ext uri="{FF2B5EF4-FFF2-40B4-BE49-F238E27FC236}">
                <a16:creationId xmlns:a16="http://schemas.microsoft.com/office/drawing/2014/main" id="{B174B23B-7AD8-84C6-00BD-AA85BABBCF83}"/>
              </a:ext>
            </a:extLst>
          </p:cNvPr>
          <p:cNvSpPr/>
          <p:nvPr/>
        </p:nvSpPr>
        <p:spPr>
          <a:xfrm>
            <a:off x="5951984" y="2265924"/>
            <a:ext cx="4606491" cy="1289905"/>
          </a:xfrm>
          <a:prstGeom prst="rect">
            <a:avLst/>
          </a:prstGeom>
        </p:spPr>
        <p:txBody>
          <a:bodyPr wrap="square">
            <a:spAutoFit/>
          </a:bodyPr>
          <a:lstStyle/>
          <a:p>
            <a:pPr>
              <a:lnSpc>
                <a:spcPct val="150000"/>
              </a:lnSpc>
            </a:pP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不同训练轮次，中间层知识蒸馏注意力系数矩阵热力图，图中每列代表每层教师中间层对所有学生中间层的指导作用。</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39201695"/>
      </p:ext>
    </p:extLst>
  </p:cSld>
  <p:clrMapOvr>
    <a:masterClrMapping/>
  </p:clrMapOvr>
  <mc:AlternateContent xmlns:mc="http://schemas.openxmlformats.org/markup-compatibility/2006" xmlns:p159="http://schemas.microsoft.com/office/powerpoint/2015/09/main">
    <mc:Choice Requires="p159">
      <p:transition spd="slow" advTm="14817">
        <p159:morph option="byObject"/>
      </p:transition>
    </mc:Choice>
    <mc:Fallback xmlns="">
      <p:transition spd="slow" advTm="14817">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00640" y="104775"/>
            <a:ext cx="1595755" cy="1524000"/>
            <a:chOff x="16064" y="165"/>
            <a:chExt cx="2513" cy="2400"/>
          </a:xfrm>
        </p:grpSpPr>
        <p:sp>
          <p:nvSpPr>
            <p:cNvPr id="5" name="椭圆 4"/>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fdcf5b7aeb5dfdfa894872b9eb7fb17"/>
            <p:cNvPicPr>
              <a:picLocks noChangeAspect="1"/>
            </p:cNvPicPr>
            <p:nvPr/>
          </p:nvPicPr>
          <p:blipFill>
            <a:blip r:embed="rId3"/>
            <a:stretch>
              <a:fillRect/>
            </a:stretch>
          </p:blipFill>
          <p:spPr>
            <a:xfrm>
              <a:off x="16177" y="165"/>
              <a:ext cx="2400" cy="2400"/>
            </a:xfrm>
            <a:prstGeom prst="rect">
              <a:avLst/>
            </a:prstGeom>
          </p:spPr>
        </p:pic>
      </p:grpSp>
      <p:grpSp>
        <p:nvGrpSpPr>
          <p:cNvPr id="8" name="组合 7"/>
          <p:cNvGrpSpPr/>
          <p:nvPr/>
        </p:nvGrpSpPr>
        <p:grpSpPr>
          <a:xfrm>
            <a:off x="6960235" y="6428740"/>
            <a:ext cx="4391660" cy="336550"/>
            <a:chOff x="10961" y="10124"/>
            <a:chExt cx="6916" cy="530"/>
          </a:xfrm>
        </p:grpSpPr>
        <p:sp>
          <p:nvSpPr>
            <p:cNvPr id="9" name="矩形 8"/>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20" name="五边形 19"/>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07134" y="104775"/>
            <a:ext cx="646331"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实验</a:t>
            </a:r>
          </a:p>
        </p:txBody>
      </p:sp>
      <p:grpSp>
        <p:nvGrpSpPr>
          <p:cNvPr id="12" name="组合 11"/>
          <p:cNvGrpSpPr/>
          <p:nvPr/>
        </p:nvGrpSpPr>
        <p:grpSpPr>
          <a:xfrm>
            <a:off x="1442085" y="812165"/>
            <a:ext cx="1594485" cy="494030"/>
            <a:chOff x="7695" y="1505"/>
            <a:chExt cx="2511" cy="778"/>
          </a:xfrm>
        </p:grpSpPr>
        <p:sp>
          <p:nvSpPr>
            <p:cNvPr id="21" name="文本框 20"/>
            <p:cNvSpPr txBox="1"/>
            <p:nvPr/>
          </p:nvSpPr>
          <p:spPr>
            <a:xfrm>
              <a:off x="808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实验设置</a:t>
              </a:r>
            </a:p>
          </p:txBody>
        </p:sp>
        <p:sp>
          <p:nvSpPr>
            <p:cNvPr id="25" name="矩形 24"/>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147695" y="795655"/>
            <a:ext cx="1594485" cy="494030"/>
            <a:chOff x="7695" y="1505"/>
            <a:chExt cx="2511" cy="778"/>
          </a:xfrm>
        </p:grpSpPr>
        <p:sp>
          <p:nvSpPr>
            <p:cNvPr id="27" name="文本框 26"/>
            <p:cNvSpPr txBox="1"/>
            <p:nvPr/>
          </p:nvSpPr>
          <p:spPr>
            <a:xfrm>
              <a:off x="808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实验结果</a:t>
              </a:r>
            </a:p>
          </p:txBody>
        </p:sp>
        <p:sp>
          <p:nvSpPr>
            <p:cNvPr id="28" name="矩形 27"/>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4880610" y="655955"/>
            <a:ext cx="1619885" cy="631190"/>
            <a:chOff x="11189" y="1289"/>
            <a:chExt cx="2551" cy="994"/>
          </a:xfrm>
        </p:grpSpPr>
        <p:sp>
          <p:nvSpPr>
            <p:cNvPr id="30" name="矩形 29"/>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1600" y="1528"/>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实验分析</a:t>
              </a:r>
            </a:p>
          </p:txBody>
        </p:sp>
      </p:grpSp>
      <p:sp>
        <p:nvSpPr>
          <p:cNvPr id="62" name="TextBox 15">
            <a:extLst>
              <a:ext uri="{FF2B5EF4-FFF2-40B4-BE49-F238E27FC236}">
                <a16:creationId xmlns:a16="http://schemas.microsoft.com/office/drawing/2014/main" id="{2976F632-95FE-7923-6AC7-6512788040FE}"/>
              </a:ext>
            </a:extLst>
          </p:cNvPr>
          <p:cNvSpPr txBox="1"/>
          <p:nvPr/>
        </p:nvSpPr>
        <p:spPr>
          <a:xfrm>
            <a:off x="1432570" y="1560205"/>
            <a:ext cx="3871342" cy="461665"/>
          </a:xfrm>
          <a:prstGeom prst="rect">
            <a:avLst/>
          </a:prstGeom>
          <a:noFill/>
        </p:spPr>
        <p:txBody>
          <a:bodyPr wrap="square" rtlCol="0">
            <a:spAutoFit/>
          </a:bodyPr>
          <a:lstStyle/>
          <a:p>
            <a:pPr algn="dist"/>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基于对比学习的知识蒸馏</a:t>
            </a:r>
            <a:endPar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D5B5926-2A39-1C04-4F7E-9C6BA5E5AE2B}"/>
              </a:ext>
            </a:extLst>
          </p:cNvPr>
          <p:cNvPicPr>
            <a:picLocks noChangeAspect="1"/>
          </p:cNvPicPr>
          <p:nvPr/>
        </p:nvPicPr>
        <p:blipFill rotWithShape="1">
          <a:blip r:embed="rId4"/>
          <a:srcRect r="4080" b="55621"/>
          <a:stretch/>
        </p:blipFill>
        <p:spPr>
          <a:xfrm>
            <a:off x="551384" y="2780928"/>
            <a:ext cx="5360030" cy="2598261"/>
          </a:xfrm>
          <a:prstGeom prst="rect">
            <a:avLst/>
          </a:prstGeom>
        </p:spPr>
      </p:pic>
      <p:pic>
        <p:nvPicPr>
          <p:cNvPr id="4" name="图片 3">
            <a:extLst>
              <a:ext uri="{FF2B5EF4-FFF2-40B4-BE49-F238E27FC236}">
                <a16:creationId xmlns:a16="http://schemas.microsoft.com/office/drawing/2014/main" id="{1A3E0DC0-3F7E-4994-CECC-CAEE1D89B9D1}"/>
              </a:ext>
            </a:extLst>
          </p:cNvPr>
          <p:cNvPicPr>
            <a:picLocks noChangeAspect="1"/>
          </p:cNvPicPr>
          <p:nvPr/>
        </p:nvPicPr>
        <p:blipFill rotWithShape="1">
          <a:blip r:embed="rId4"/>
          <a:srcRect l="2101" t="47614" r="1978" b="8007"/>
          <a:stretch/>
        </p:blipFill>
        <p:spPr>
          <a:xfrm>
            <a:off x="6064562" y="2774955"/>
            <a:ext cx="5360030" cy="2598261"/>
          </a:xfrm>
          <a:prstGeom prst="rect">
            <a:avLst/>
          </a:prstGeom>
        </p:spPr>
      </p:pic>
      <p:sp>
        <p:nvSpPr>
          <p:cNvPr id="23" name="矩形 22">
            <a:extLst>
              <a:ext uri="{FF2B5EF4-FFF2-40B4-BE49-F238E27FC236}">
                <a16:creationId xmlns:a16="http://schemas.microsoft.com/office/drawing/2014/main" id="{B97027D0-980B-2BD1-62C9-43A3B4F4F1A8}"/>
              </a:ext>
            </a:extLst>
          </p:cNvPr>
          <p:cNvSpPr/>
          <p:nvPr/>
        </p:nvSpPr>
        <p:spPr>
          <a:xfrm>
            <a:off x="1516245" y="5517232"/>
            <a:ext cx="9096633" cy="458908"/>
          </a:xfrm>
          <a:prstGeom prst="rect">
            <a:avLst/>
          </a:prstGeom>
        </p:spPr>
        <p:txBody>
          <a:bodyPr wrap="square">
            <a:spAutoFit/>
          </a:bodyPr>
          <a:lstStyle/>
          <a:p>
            <a:pPr algn="ctr">
              <a:lnSpc>
                <a:spcPct val="150000"/>
              </a:lnSpc>
            </a:pPr>
            <a:r>
              <a:rPr lang="zh-CN" altLang="en-US" kern="0" dirty="0">
                <a:solidFill>
                  <a:schemeClr val="tx1">
                    <a:lumMod val="75000"/>
                    <a:lumOff val="25000"/>
                  </a:schemeClr>
                </a:solidFill>
                <a:latin typeface="KaiTi" panose="02010609060101010101" pitchFamily="49" charset="-122"/>
                <a:ea typeface="KaiTi" panose="02010609060101010101" pitchFamily="49" charset="-122"/>
                <a:cs typeface="Times New Roman" panose="02020603050405020304" pitchFamily="18" charset="0"/>
              </a:rPr>
              <a:t>对比学习特征空间图</a:t>
            </a:r>
            <a:endParaRPr lang="zh-CN" altLang="en-US" dirty="0">
              <a:solidFill>
                <a:schemeClr val="tx1">
                  <a:lumMod val="75000"/>
                  <a:lumOff val="25000"/>
                </a:schemeClr>
              </a:solidFill>
              <a:latin typeface="KaiTi" panose="02010609060101010101" pitchFamily="49" charset="-122"/>
              <a:ea typeface="KaiTi" panose="02010609060101010101" pitchFamily="49" charset="-122"/>
            </a:endParaRPr>
          </a:p>
        </p:txBody>
      </p:sp>
      <p:sp>
        <p:nvSpPr>
          <p:cNvPr id="6" name="文本框 5">
            <a:extLst>
              <a:ext uri="{FF2B5EF4-FFF2-40B4-BE49-F238E27FC236}">
                <a16:creationId xmlns:a16="http://schemas.microsoft.com/office/drawing/2014/main" id="{EF1FAB15-D21A-4D78-0FF5-0A8610FEEFCA}"/>
              </a:ext>
            </a:extLst>
          </p:cNvPr>
          <p:cNvSpPr txBox="1"/>
          <p:nvPr/>
        </p:nvSpPr>
        <p:spPr>
          <a:xfrm>
            <a:off x="679259" y="2220749"/>
            <a:ext cx="9249306"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训练样本经过对比学习在特征空间下分布变化，如下图所示：</a:t>
            </a:r>
          </a:p>
        </p:txBody>
      </p:sp>
    </p:spTree>
    <p:extLst>
      <p:ext uri="{BB962C8B-B14F-4D97-AF65-F5344CB8AC3E}">
        <p14:creationId xmlns:p14="http://schemas.microsoft.com/office/powerpoint/2010/main" val="10515582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4" name="文本框 12"/>
          <p:cNvSpPr txBox="1"/>
          <p:nvPr/>
        </p:nvSpPr>
        <p:spPr>
          <a:xfrm>
            <a:off x="1247288" y="4432172"/>
            <a:ext cx="3647152"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总结与展望</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endPar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13"/>
          <p:cNvSpPr txBox="1"/>
          <p:nvPr/>
        </p:nvSpPr>
        <p:spPr>
          <a:xfrm>
            <a:off x="2260382" y="3861048"/>
            <a:ext cx="1627369" cy="523220"/>
          </a:xfrm>
          <a:prstGeom prst="rect">
            <a:avLst/>
          </a:prstGeom>
          <a:noFill/>
        </p:spPr>
        <p:txBody>
          <a:bodyPr wrap="none" rtlCol="0">
            <a:spAutoFit/>
          </a:bodyPr>
          <a:lstStyle/>
          <a:p>
            <a:r>
              <a:rPr lang="zh-CN" altLang="en-US" sz="2800" b="1" dirty="0">
                <a:solidFill>
                  <a:srgbClr val="46CEAE"/>
                </a:solidFill>
              </a:rPr>
              <a:t>第四部分</a:t>
            </a:r>
          </a:p>
        </p:txBody>
      </p:sp>
      <p:sp>
        <p:nvSpPr>
          <p:cNvPr id="11" name="矩形 10"/>
          <p:cNvSpPr/>
          <p:nvPr/>
        </p:nvSpPr>
        <p:spPr>
          <a:xfrm>
            <a:off x="6092825" y="0"/>
            <a:ext cx="6099175" cy="63531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052459" y="1413384"/>
            <a:ext cx="2036802" cy="2036802"/>
            <a:chOff x="8125599" y="1434035"/>
            <a:chExt cx="2036802" cy="2036802"/>
          </a:xfrm>
        </p:grpSpPr>
        <p:sp>
          <p:nvSpPr>
            <p:cNvPr id="3" name="椭圆 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6"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28" name="组合 27"/>
          <p:cNvGrpSpPr/>
          <p:nvPr/>
        </p:nvGrpSpPr>
        <p:grpSpPr>
          <a:xfrm>
            <a:off x="7895589" y="907415"/>
            <a:ext cx="2881065" cy="2897255"/>
            <a:chOff x="12435" y="2111"/>
            <a:chExt cx="3739" cy="3824"/>
          </a:xfrm>
        </p:grpSpPr>
        <p:sp>
          <p:nvSpPr>
            <p:cNvPr id="16" name="文本框 33"/>
            <p:cNvSpPr txBox="1"/>
            <p:nvPr/>
          </p:nvSpPr>
          <p:spPr>
            <a:xfrm>
              <a:off x="13216" y="3180"/>
              <a:ext cx="2958" cy="528"/>
            </a:xfrm>
            <a:prstGeom prst="rect">
              <a:avLst/>
            </a:prstGeom>
            <a:noFill/>
          </p:spPr>
          <p:txBody>
            <a:bodyPr wrap="square" rtlCol="0">
              <a:spAutoFit/>
            </a:bodyPr>
            <a:lstStyle/>
            <a:p>
              <a:pPr algn="l"/>
              <a:r>
                <a:rPr lang="zh-CN" altLang="en-US" sz="2000" b="0" dirty="0">
                  <a:solidFill>
                    <a:schemeClr val="bg1">
                      <a:lumMod val="95000"/>
                    </a:schemeClr>
                  </a:solidFill>
                </a:rPr>
                <a:t>工作总结</a:t>
              </a:r>
            </a:p>
          </p:txBody>
        </p:sp>
        <p:sp>
          <p:nvSpPr>
            <p:cNvPr id="17" name="文本框 34"/>
            <p:cNvSpPr txBox="1"/>
            <p:nvPr/>
          </p:nvSpPr>
          <p:spPr>
            <a:xfrm>
              <a:off x="13216" y="4420"/>
              <a:ext cx="1888" cy="528"/>
            </a:xfrm>
            <a:prstGeom prst="rect">
              <a:avLst/>
            </a:prstGeom>
            <a:noFill/>
          </p:spPr>
          <p:txBody>
            <a:bodyPr wrap="square" rtlCol="0">
              <a:spAutoFit/>
            </a:bodyPr>
            <a:lstStyle/>
            <a:p>
              <a:pPr algn="l"/>
              <a:r>
                <a:rPr lang="zh-CN" altLang="en-US" sz="2000" dirty="0">
                  <a:solidFill>
                    <a:schemeClr val="bg1">
                      <a:lumMod val="95000"/>
                    </a:schemeClr>
                  </a:solidFill>
                </a:rPr>
                <a:t>未来展望</a:t>
              </a:r>
              <a:endParaRPr lang="zh-CN" altLang="en-US" sz="2000" b="0" dirty="0">
                <a:solidFill>
                  <a:schemeClr val="bg1">
                    <a:lumMod val="95000"/>
                  </a:schemeClr>
                </a:solidFill>
              </a:endParaRPr>
            </a:p>
          </p:txBody>
        </p:sp>
        <p:cxnSp>
          <p:nvCxnSpPr>
            <p:cNvPr id="21" name="直接连接符 20"/>
            <p:cNvCxnSpPr/>
            <p:nvPr/>
          </p:nvCxnSpPr>
          <p:spPr>
            <a:xfrm flipV="1">
              <a:off x="12459" y="3456"/>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2435" y="2111"/>
              <a:ext cx="24" cy="1265"/>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2459" y="4735"/>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620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14" descr="trenner.png"/>
          <p:cNvPicPr>
            <a:picLocks noChangeAspect="1"/>
          </p:cNvPicPr>
          <p:nvPr/>
        </p:nvPicPr>
        <p:blipFill>
          <a:blip r:embed="rId2" cstate="print"/>
          <a:stretch>
            <a:fillRect/>
          </a:stretch>
        </p:blipFill>
        <p:spPr>
          <a:xfrm rot="5400000">
            <a:off x="-1786487" y="3795200"/>
            <a:ext cx="5760000" cy="274792"/>
          </a:xfrm>
          <a:prstGeom prst="rect">
            <a:avLst/>
          </a:prstGeom>
        </p:spPr>
      </p:pic>
      <p:pic>
        <p:nvPicPr>
          <p:cNvPr id="8" name="Grafik 14" descr="trenner.png"/>
          <p:cNvPicPr>
            <a:picLocks noChangeAspect="1"/>
          </p:cNvPicPr>
          <p:nvPr/>
        </p:nvPicPr>
        <p:blipFill>
          <a:blip r:embed="rId2" cstate="print"/>
          <a:stretch>
            <a:fillRect/>
          </a:stretch>
        </p:blipFill>
        <p:spPr>
          <a:xfrm rot="16200000" flipH="1">
            <a:off x="7673766" y="3578665"/>
            <a:ext cx="5760000" cy="274792"/>
          </a:xfrm>
          <a:prstGeom prst="rect">
            <a:avLst/>
          </a:prstGeom>
        </p:spPr>
      </p:pic>
      <p:sp>
        <p:nvSpPr>
          <p:cNvPr id="10" name="TextBox 9"/>
          <p:cNvSpPr txBox="1"/>
          <p:nvPr/>
        </p:nvSpPr>
        <p:spPr>
          <a:xfrm>
            <a:off x="1559560" y="1772920"/>
            <a:ext cx="8770620" cy="4994765"/>
          </a:xfrm>
          <a:prstGeom prst="rect">
            <a:avLst/>
          </a:prstGeom>
          <a:noFill/>
        </p:spPr>
        <p:txBody>
          <a:bodyPr wrap="square" rtlCol="0">
            <a:spAutoFit/>
          </a:bodyPr>
          <a:lstStyle/>
          <a:p>
            <a:pPr>
              <a:lnSpc>
                <a:spcPct val="20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本文基于知识蒸馏进行卷积神经网络加速算法设计。主要工作有：</a:t>
            </a:r>
          </a:p>
          <a:p>
            <a:pPr indent="-457200">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对知识蒸馏方法进行改进，添加基于注意力机制的中间层知识蒸馏模块和使用对比学习思想对师生网络下样本进行特征差异计算，综合实现知识迁移的过程，进而达到模型压缩加速目的。</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在实验设计上，通过对比实验的数据反映算法的有效性，学生网络性能平均提高</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，甚至在部分实验中学生网络的性能高于教师网络。同时对不同架构的教师、学生网络进行测试，证明在不同架构中知识蒸馏方法同样起作用。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00640" y="104775"/>
            <a:ext cx="1595755" cy="1524000"/>
            <a:chOff x="16064" y="165"/>
            <a:chExt cx="2513" cy="2400"/>
          </a:xfrm>
        </p:grpSpPr>
        <p:sp>
          <p:nvSpPr>
            <p:cNvPr id="2" name="椭圆 1"/>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fdcf5b7aeb5dfdfa894872b9eb7fb17"/>
            <p:cNvPicPr>
              <a:picLocks noChangeAspect="1"/>
            </p:cNvPicPr>
            <p:nvPr/>
          </p:nvPicPr>
          <p:blipFill>
            <a:blip r:embed="rId3"/>
            <a:stretch>
              <a:fillRect/>
            </a:stretch>
          </p:blipFill>
          <p:spPr>
            <a:xfrm>
              <a:off x="16177" y="165"/>
              <a:ext cx="2400" cy="2400"/>
            </a:xfrm>
            <a:prstGeom prst="rect">
              <a:avLst/>
            </a:prstGeom>
          </p:spPr>
        </p:pic>
      </p:grpSp>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17" name="文本框 16"/>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基本介绍</a:t>
            </a:r>
          </a:p>
        </p:txBody>
      </p:sp>
      <p:grpSp>
        <p:nvGrpSpPr>
          <p:cNvPr id="31" name="组合 30"/>
          <p:cNvGrpSpPr/>
          <p:nvPr/>
        </p:nvGrpSpPr>
        <p:grpSpPr>
          <a:xfrm>
            <a:off x="1506855" y="673735"/>
            <a:ext cx="3329513" cy="631190"/>
            <a:chOff x="2322" y="1319"/>
            <a:chExt cx="5243" cy="994"/>
          </a:xfrm>
        </p:grpSpPr>
        <p:grpSp>
          <p:nvGrpSpPr>
            <p:cNvPr id="22" name="组合 21"/>
            <p:cNvGrpSpPr/>
            <p:nvPr/>
          </p:nvGrpSpPr>
          <p:grpSpPr>
            <a:xfrm>
              <a:off x="2322" y="1319"/>
              <a:ext cx="2551" cy="994"/>
              <a:chOff x="11189" y="1289"/>
              <a:chExt cx="2551" cy="994"/>
            </a:xfrm>
          </p:grpSpPr>
          <p:sp>
            <p:nvSpPr>
              <p:cNvPr id="9" name="矩形 8"/>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956" y="1522"/>
                <a:ext cx="1018"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总结</a:t>
                </a:r>
              </a:p>
            </p:txBody>
          </p:sp>
        </p:grpSp>
        <p:grpSp>
          <p:nvGrpSpPr>
            <p:cNvPr id="23" name="组合 22"/>
            <p:cNvGrpSpPr/>
            <p:nvPr/>
          </p:nvGrpSpPr>
          <p:grpSpPr>
            <a:xfrm>
              <a:off x="5054" y="1505"/>
              <a:ext cx="2511" cy="778"/>
              <a:chOff x="7695" y="1505"/>
              <a:chExt cx="2511" cy="778"/>
            </a:xfrm>
          </p:grpSpPr>
          <p:sp>
            <p:nvSpPr>
              <p:cNvPr id="24" name="文本框 23"/>
              <p:cNvSpPr txBox="1"/>
              <p:nvPr/>
            </p:nvSpPr>
            <p:spPr>
              <a:xfrm>
                <a:off x="805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未来展望</a:t>
                </a:r>
              </a:p>
            </p:txBody>
          </p:sp>
          <p:sp>
            <p:nvSpPr>
              <p:cNvPr id="25" name="矩形 24"/>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五边形 2"/>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60888" y="104775"/>
            <a:ext cx="1338828"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总结与展望</a:t>
            </a:r>
          </a:p>
        </p:txBody>
      </p:sp>
    </p:spTree>
    <p:extLst>
      <p:ext uri="{BB962C8B-B14F-4D97-AF65-F5344CB8AC3E}">
        <p14:creationId xmlns:p14="http://schemas.microsoft.com/office/powerpoint/2010/main" val="3104258536"/>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14" descr="trenner.png"/>
          <p:cNvPicPr>
            <a:picLocks noChangeAspect="1"/>
          </p:cNvPicPr>
          <p:nvPr/>
        </p:nvPicPr>
        <p:blipFill>
          <a:blip r:embed="rId2" cstate="print"/>
          <a:stretch>
            <a:fillRect/>
          </a:stretch>
        </p:blipFill>
        <p:spPr>
          <a:xfrm rot="5400000">
            <a:off x="-1786487" y="3795200"/>
            <a:ext cx="5760000" cy="274792"/>
          </a:xfrm>
          <a:prstGeom prst="rect">
            <a:avLst/>
          </a:prstGeom>
        </p:spPr>
      </p:pic>
      <p:pic>
        <p:nvPicPr>
          <p:cNvPr id="8" name="Grafik 14" descr="trenner.png"/>
          <p:cNvPicPr>
            <a:picLocks noChangeAspect="1"/>
          </p:cNvPicPr>
          <p:nvPr/>
        </p:nvPicPr>
        <p:blipFill>
          <a:blip r:embed="rId2" cstate="print"/>
          <a:stretch>
            <a:fillRect/>
          </a:stretch>
        </p:blipFill>
        <p:spPr>
          <a:xfrm rot="16200000" flipH="1">
            <a:off x="7673766" y="3578665"/>
            <a:ext cx="5760000" cy="274792"/>
          </a:xfrm>
          <a:prstGeom prst="rect">
            <a:avLst/>
          </a:prstGeom>
        </p:spPr>
      </p:pic>
      <p:sp>
        <p:nvSpPr>
          <p:cNvPr id="10" name="TextBox 9"/>
          <p:cNvSpPr txBox="1"/>
          <p:nvPr/>
        </p:nvSpPr>
        <p:spPr>
          <a:xfrm>
            <a:off x="1559560" y="1772920"/>
            <a:ext cx="8770620" cy="3886770"/>
          </a:xfrm>
          <a:prstGeom prst="rect">
            <a:avLst/>
          </a:prstGeom>
          <a:noFill/>
        </p:spPr>
        <p:txBody>
          <a:bodyPr wrap="square" rtlCol="0">
            <a:spAutoFit/>
          </a:bodyPr>
          <a:lstStyle/>
          <a:p>
            <a:pPr indent="-457200">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本文仅以图片分类任务开展实验，在计算机视觉领域有许多下游任务。为了充分体现经过知识蒸馏后学生网络的性能，可以设置更为复杂的任务，例如：目标检测、图片分割等任务。通过复杂任务检验知识蒸馏算法的知识迁移性能。</a:t>
            </a:r>
          </a:p>
          <a:p>
            <a:pPr indent="-457200">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同时，知识蒸馏作为常用模型压缩方法的一种，有一个突出特点，即可与其他模型压缩方法相结合，例如：与参数量化方法相结合、与网络剪枝方法相结合。未来可以通过多种模型压缩方法相结合共同促进模型压缩加速目标的实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00640" y="104775"/>
            <a:ext cx="1595755" cy="1524000"/>
            <a:chOff x="16064" y="165"/>
            <a:chExt cx="2513" cy="2400"/>
          </a:xfrm>
        </p:grpSpPr>
        <p:sp>
          <p:nvSpPr>
            <p:cNvPr id="2" name="椭圆 1"/>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fdcf5b7aeb5dfdfa894872b9eb7fb17"/>
            <p:cNvPicPr>
              <a:picLocks noChangeAspect="1"/>
            </p:cNvPicPr>
            <p:nvPr/>
          </p:nvPicPr>
          <p:blipFill>
            <a:blip r:embed="rId3"/>
            <a:stretch>
              <a:fillRect/>
            </a:stretch>
          </p:blipFill>
          <p:spPr>
            <a:xfrm>
              <a:off x="16177" y="165"/>
              <a:ext cx="2400" cy="2400"/>
            </a:xfrm>
            <a:prstGeom prst="rect">
              <a:avLst/>
            </a:prstGeom>
          </p:spPr>
        </p:pic>
      </p:grpSp>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17" name="文本框 16"/>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基本介绍</a:t>
            </a:r>
          </a:p>
        </p:txBody>
      </p:sp>
      <p:sp>
        <p:nvSpPr>
          <p:cNvPr id="3" name="五边形 2"/>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60888" y="104775"/>
            <a:ext cx="1338828"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总结与展望</a:t>
            </a:r>
          </a:p>
        </p:txBody>
      </p:sp>
      <p:grpSp>
        <p:nvGrpSpPr>
          <p:cNvPr id="26" name="组合 25">
            <a:extLst>
              <a:ext uri="{FF2B5EF4-FFF2-40B4-BE49-F238E27FC236}">
                <a16:creationId xmlns:a16="http://schemas.microsoft.com/office/drawing/2014/main" id="{3F8AE31E-0572-37F3-1B31-697F24326F69}"/>
              </a:ext>
            </a:extLst>
          </p:cNvPr>
          <p:cNvGrpSpPr/>
          <p:nvPr/>
        </p:nvGrpSpPr>
        <p:grpSpPr>
          <a:xfrm>
            <a:off x="3071664" y="645477"/>
            <a:ext cx="1619986" cy="631190"/>
            <a:chOff x="11189" y="1289"/>
            <a:chExt cx="2551" cy="994"/>
          </a:xfrm>
        </p:grpSpPr>
        <p:sp>
          <p:nvSpPr>
            <p:cNvPr id="27" name="矩形 26">
              <a:extLst>
                <a:ext uri="{FF2B5EF4-FFF2-40B4-BE49-F238E27FC236}">
                  <a16:creationId xmlns:a16="http://schemas.microsoft.com/office/drawing/2014/main" id="{A872C30E-9ED0-CBC3-9CE9-AA6E5D989D1D}"/>
                </a:ext>
              </a:extLst>
            </p:cNvPr>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DE3E3FC9-6725-4886-2CC8-F5838323511C}"/>
                </a:ext>
              </a:extLst>
            </p:cNvPr>
            <p:cNvSpPr txBox="1"/>
            <p:nvPr/>
          </p:nvSpPr>
          <p:spPr>
            <a:xfrm>
              <a:off x="11600" y="1528"/>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未来展望</a:t>
              </a:r>
            </a:p>
          </p:txBody>
        </p:sp>
      </p:grpSp>
      <p:grpSp>
        <p:nvGrpSpPr>
          <p:cNvPr id="29" name="组合 28">
            <a:extLst>
              <a:ext uri="{FF2B5EF4-FFF2-40B4-BE49-F238E27FC236}">
                <a16:creationId xmlns:a16="http://schemas.microsoft.com/office/drawing/2014/main" id="{1BDE6ACE-4389-937B-F5F1-79709B3F8A68}"/>
              </a:ext>
            </a:extLst>
          </p:cNvPr>
          <p:cNvGrpSpPr/>
          <p:nvPr/>
        </p:nvGrpSpPr>
        <p:grpSpPr>
          <a:xfrm>
            <a:off x="1343472" y="775970"/>
            <a:ext cx="1594585" cy="509905"/>
            <a:chOff x="7695" y="1480"/>
            <a:chExt cx="2511" cy="803"/>
          </a:xfrm>
        </p:grpSpPr>
        <p:sp>
          <p:nvSpPr>
            <p:cNvPr id="30" name="文本框 29">
              <a:extLst>
                <a:ext uri="{FF2B5EF4-FFF2-40B4-BE49-F238E27FC236}">
                  <a16:creationId xmlns:a16="http://schemas.microsoft.com/office/drawing/2014/main" id="{9C32EC8C-C6AC-9A60-3C6C-139554CFD49F}"/>
                </a:ext>
              </a:extLst>
            </p:cNvPr>
            <p:cNvSpPr txBox="1"/>
            <p:nvPr/>
          </p:nvSpPr>
          <p:spPr>
            <a:xfrm>
              <a:off x="8441" y="1480"/>
              <a:ext cx="1018"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总结</a:t>
              </a:r>
            </a:p>
          </p:txBody>
        </p:sp>
        <p:sp>
          <p:nvSpPr>
            <p:cNvPr id="32" name="矩形 31">
              <a:extLst>
                <a:ext uri="{FF2B5EF4-FFF2-40B4-BE49-F238E27FC236}">
                  <a16:creationId xmlns:a16="http://schemas.microsoft.com/office/drawing/2014/main" id="{03CE0196-F82A-0D3A-0A3D-DE91C9AE409F}"/>
                </a:ext>
              </a:extLst>
            </p:cNvPr>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82501312"/>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a:extLst>
              <a:ext uri="{FF2B5EF4-FFF2-40B4-BE49-F238E27FC236}">
                <a16:creationId xmlns:a16="http://schemas.microsoft.com/office/drawing/2014/main" id="{E8C02EE1-3E8B-471D-8909-5A7FBD7CDB9E}"/>
              </a:ext>
            </a:extLst>
          </p:cNvPr>
          <p:cNvSpPr/>
          <p:nvPr/>
        </p:nvSpPr>
        <p:spPr>
          <a:xfrm>
            <a:off x="5447928" y="3957246"/>
            <a:ext cx="662940" cy="662940"/>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10200640" y="104775"/>
            <a:ext cx="1595755" cy="1524000"/>
            <a:chOff x="16064" y="165"/>
            <a:chExt cx="2513" cy="2400"/>
          </a:xfrm>
        </p:grpSpPr>
        <p:sp>
          <p:nvSpPr>
            <p:cNvPr id="3" name="椭圆 2"/>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fdcf5b7aeb5dfdfa894872b9eb7fb17"/>
            <p:cNvPicPr>
              <a:picLocks noChangeAspect="1"/>
            </p:cNvPicPr>
            <p:nvPr/>
          </p:nvPicPr>
          <p:blipFill>
            <a:blip r:embed="rId2"/>
            <a:stretch>
              <a:fillRect/>
            </a:stretch>
          </p:blipFill>
          <p:spPr>
            <a:xfrm>
              <a:off x="16177" y="165"/>
              <a:ext cx="2400" cy="2400"/>
            </a:xfrm>
            <a:prstGeom prst="rect">
              <a:avLst/>
            </a:prstGeom>
          </p:spPr>
        </p:pic>
      </p:grpSp>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31" name="椭圆 30"/>
          <p:cNvSpPr/>
          <p:nvPr/>
        </p:nvSpPr>
        <p:spPr>
          <a:xfrm>
            <a:off x="4158180" y="102451"/>
            <a:ext cx="3728322" cy="37283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76433" y="-279950"/>
            <a:ext cx="3375292" cy="3375292"/>
          </a:xfrm>
          <a:prstGeom prst="ellipse">
            <a:avLst/>
          </a:prstGeom>
          <a:solidFill>
            <a:schemeClr val="accent1">
              <a:lumMod val="75000"/>
              <a:alpha val="910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zh-CN" altLang="en-US">
              <a:solidFill>
                <a:schemeClr val="accent1"/>
              </a:solidFill>
              <a:effectLst>
                <a:outerShdw blurRad="38100" dist="25400" dir="5400000" algn="ctr" rotWithShape="0">
                  <a:srgbClr val="6E747A">
                    <a:alpha val="43000"/>
                  </a:srgbClr>
                </a:outerShdw>
              </a:effectLst>
            </a:endParaRPr>
          </a:p>
        </p:txBody>
      </p:sp>
      <p:sp>
        <p:nvSpPr>
          <p:cNvPr id="33" name="TextBox 59"/>
          <p:cNvSpPr txBox="1">
            <a:spLocks noChangeArrowheads="1"/>
          </p:cNvSpPr>
          <p:nvPr/>
        </p:nvSpPr>
        <p:spPr bwMode="auto">
          <a:xfrm>
            <a:off x="1207895" y="719179"/>
            <a:ext cx="3312368" cy="149579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a:lnSpc>
                <a:spcPct val="120000"/>
              </a:lnSpc>
              <a:defRPr/>
            </a:pPr>
            <a:r>
              <a:rPr lang="zh-CN" altLang="en-US" sz="480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40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40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4400">
              <a:lnSpc>
                <a:spcPct val="120000"/>
              </a:lnSpc>
              <a:defRPr/>
            </a:pPr>
            <a:r>
              <a:rPr lang="en-US" altLang="zh-CN" sz="28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800" kern="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411623" y="1883410"/>
            <a:ext cx="663125" cy="663125"/>
            <a:chOff x="8077071" y="845254"/>
            <a:chExt cx="2036801" cy="2036802"/>
          </a:xfrm>
        </p:grpSpPr>
        <p:sp>
          <p:nvSpPr>
            <p:cNvPr id="41" name="椭圆 40"/>
            <p:cNvSpPr/>
            <p:nvPr/>
          </p:nvSpPr>
          <p:spPr>
            <a:xfrm>
              <a:off x="8077071" y="845254"/>
              <a:ext cx="2036801" cy="2036802"/>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grpSp>
        <p:nvGrpSpPr>
          <p:cNvPr id="48" name="组合 47"/>
          <p:cNvGrpSpPr>
            <a:grpSpLocks noChangeAspect="1"/>
          </p:cNvGrpSpPr>
          <p:nvPr/>
        </p:nvGrpSpPr>
        <p:grpSpPr>
          <a:xfrm>
            <a:off x="5595634" y="4115425"/>
            <a:ext cx="426707" cy="366036"/>
            <a:chOff x="5084763" y="971548"/>
            <a:chExt cx="323864" cy="277814"/>
          </a:xfrm>
          <a:solidFill>
            <a:schemeClr val="bg1">
              <a:lumMod val="95000"/>
            </a:schemeClr>
          </a:solidFill>
        </p:grpSpPr>
        <p:sp>
          <p:nvSpPr>
            <p:cNvPr id="49" name="Freeform 301"/>
            <p:cNvSpPr>
              <a:spLocks noEditPoints="1"/>
            </p:cNvSpPr>
            <p:nvPr/>
          </p:nvSpPr>
          <p:spPr bwMode="auto">
            <a:xfrm>
              <a:off x="5191139" y="1031874"/>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0"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1"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84" name="椭圆 83"/>
          <p:cNvSpPr/>
          <p:nvPr/>
        </p:nvSpPr>
        <p:spPr>
          <a:xfrm>
            <a:off x="5447928" y="2924944"/>
            <a:ext cx="662940" cy="662940"/>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rot="19469485">
            <a:off x="5599395" y="3054827"/>
            <a:ext cx="378367" cy="403173"/>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 name="文本框 1">
            <a:extLst>
              <a:ext uri="{FF2B5EF4-FFF2-40B4-BE49-F238E27FC236}">
                <a16:creationId xmlns:a16="http://schemas.microsoft.com/office/drawing/2014/main" id="{6E717B09-5E1F-ECDB-6237-98A59DCA824A}"/>
              </a:ext>
            </a:extLst>
          </p:cNvPr>
          <p:cNvSpPr txBox="1"/>
          <p:nvPr/>
        </p:nvSpPr>
        <p:spPr>
          <a:xfrm>
            <a:off x="6167401" y="1883410"/>
            <a:ext cx="744941" cy="646331"/>
          </a:xfrm>
          <a:prstGeom prst="rect">
            <a:avLst/>
          </a:prstGeom>
          <a:noFill/>
        </p:spPr>
        <p:txBody>
          <a:bodyPr wrap="square" rtlCol="0">
            <a:spAutoFit/>
          </a:bodyPr>
          <a:lstStyle/>
          <a:p>
            <a:r>
              <a:rPr kumimoji="1" lang="en-US" altLang="zh-CN" sz="3600" dirty="0"/>
              <a:t>01</a:t>
            </a:r>
            <a:endParaRPr kumimoji="1" lang="zh-CN" altLang="en-US" sz="3600" dirty="0"/>
          </a:p>
        </p:txBody>
      </p:sp>
      <p:sp>
        <p:nvSpPr>
          <p:cNvPr id="7" name="文本框 6">
            <a:extLst>
              <a:ext uri="{FF2B5EF4-FFF2-40B4-BE49-F238E27FC236}">
                <a16:creationId xmlns:a16="http://schemas.microsoft.com/office/drawing/2014/main" id="{6F2F4A96-0C84-5D12-0477-D86B7724A82F}"/>
              </a:ext>
            </a:extLst>
          </p:cNvPr>
          <p:cNvSpPr txBox="1"/>
          <p:nvPr/>
        </p:nvSpPr>
        <p:spPr>
          <a:xfrm>
            <a:off x="6840150" y="1883410"/>
            <a:ext cx="3288298" cy="584775"/>
          </a:xfrm>
          <a:prstGeom prst="rect">
            <a:avLst/>
          </a:prstGeom>
          <a:noFill/>
        </p:spPr>
        <p:txBody>
          <a:bodyPr wrap="square" rtlCol="0">
            <a:spAutoFit/>
          </a:bodyPr>
          <a:lstStyle/>
          <a:p>
            <a:r>
              <a:rPr kumimoji="1" lang="zh-CN" altLang="en-US" sz="3200" dirty="0">
                <a:latin typeface="SimHei" panose="02010609060101010101" pitchFamily="49" charset="-122"/>
                <a:ea typeface="SimHei" panose="02010609060101010101" pitchFamily="49" charset="-122"/>
              </a:rPr>
              <a:t>背景介绍</a:t>
            </a:r>
          </a:p>
        </p:txBody>
      </p:sp>
      <p:sp>
        <p:nvSpPr>
          <p:cNvPr id="28" name="文本框 27">
            <a:extLst>
              <a:ext uri="{FF2B5EF4-FFF2-40B4-BE49-F238E27FC236}">
                <a16:creationId xmlns:a16="http://schemas.microsoft.com/office/drawing/2014/main" id="{D04D353D-941B-37D3-CE36-1083E3E5E6F5}"/>
              </a:ext>
            </a:extLst>
          </p:cNvPr>
          <p:cNvSpPr txBox="1"/>
          <p:nvPr/>
        </p:nvSpPr>
        <p:spPr>
          <a:xfrm>
            <a:off x="6167401" y="2939743"/>
            <a:ext cx="744941" cy="646331"/>
          </a:xfrm>
          <a:prstGeom prst="rect">
            <a:avLst/>
          </a:prstGeom>
          <a:noFill/>
        </p:spPr>
        <p:txBody>
          <a:bodyPr wrap="square" rtlCol="0">
            <a:spAutoFit/>
          </a:bodyPr>
          <a:lstStyle/>
          <a:p>
            <a:r>
              <a:rPr kumimoji="1" lang="en-US" altLang="zh-CN" sz="3600" dirty="0"/>
              <a:t>02</a:t>
            </a:r>
            <a:endParaRPr kumimoji="1" lang="zh-CN" altLang="en-US" sz="3600" dirty="0"/>
          </a:p>
        </p:txBody>
      </p:sp>
      <p:sp>
        <p:nvSpPr>
          <p:cNvPr id="29" name="文本框 28">
            <a:extLst>
              <a:ext uri="{FF2B5EF4-FFF2-40B4-BE49-F238E27FC236}">
                <a16:creationId xmlns:a16="http://schemas.microsoft.com/office/drawing/2014/main" id="{A48E1241-2A27-E58D-0C3D-1E77D6779FFB}"/>
              </a:ext>
            </a:extLst>
          </p:cNvPr>
          <p:cNvSpPr txBox="1"/>
          <p:nvPr/>
        </p:nvSpPr>
        <p:spPr>
          <a:xfrm>
            <a:off x="6840150" y="2938063"/>
            <a:ext cx="3288298" cy="584775"/>
          </a:xfrm>
          <a:prstGeom prst="rect">
            <a:avLst/>
          </a:prstGeom>
          <a:noFill/>
        </p:spPr>
        <p:txBody>
          <a:bodyPr wrap="square" rtlCol="0">
            <a:spAutoFit/>
          </a:bodyPr>
          <a:lstStyle/>
          <a:p>
            <a:r>
              <a:rPr kumimoji="1" lang="zh-CN" altLang="en-US" sz="3200" dirty="0">
                <a:latin typeface="SimHei" panose="02010609060101010101" pitchFamily="49" charset="-122"/>
                <a:ea typeface="SimHei" panose="02010609060101010101" pitchFamily="49" charset="-122"/>
              </a:rPr>
              <a:t>模型设计</a:t>
            </a:r>
          </a:p>
        </p:txBody>
      </p:sp>
      <p:sp>
        <p:nvSpPr>
          <p:cNvPr id="30" name="文本框 29">
            <a:extLst>
              <a:ext uri="{FF2B5EF4-FFF2-40B4-BE49-F238E27FC236}">
                <a16:creationId xmlns:a16="http://schemas.microsoft.com/office/drawing/2014/main" id="{48FC810A-70F2-3287-24CE-F2FCEE2FB374}"/>
              </a:ext>
            </a:extLst>
          </p:cNvPr>
          <p:cNvSpPr txBox="1"/>
          <p:nvPr/>
        </p:nvSpPr>
        <p:spPr>
          <a:xfrm>
            <a:off x="6167401" y="3989727"/>
            <a:ext cx="744941" cy="646331"/>
          </a:xfrm>
          <a:prstGeom prst="rect">
            <a:avLst/>
          </a:prstGeom>
          <a:noFill/>
        </p:spPr>
        <p:txBody>
          <a:bodyPr wrap="square" rtlCol="0">
            <a:spAutoFit/>
          </a:bodyPr>
          <a:lstStyle/>
          <a:p>
            <a:r>
              <a:rPr kumimoji="1" lang="en-US" altLang="zh-CN" sz="3600" dirty="0"/>
              <a:t>03</a:t>
            </a:r>
            <a:endParaRPr kumimoji="1" lang="zh-CN" altLang="en-US" sz="3600" dirty="0"/>
          </a:p>
        </p:txBody>
      </p:sp>
      <p:sp>
        <p:nvSpPr>
          <p:cNvPr id="36" name="文本框 35">
            <a:extLst>
              <a:ext uri="{FF2B5EF4-FFF2-40B4-BE49-F238E27FC236}">
                <a16:creationId xmlns:a16="http://schemas.microsoft.com/office/drawing/2014/main" id="{4E61AFF2-2A8E-4D1E-C257-F9D7AA126630}"/>
              </a:ext>
            </a:extLst>
          </p:cNvPr>
          <p:cNvSpPr txBox="1"/>
          <p:nvPr/>
        </p:nvSpPr>
        <p:spPr>
          <a:xfrm>
            <a:off x="6840150" y="3985992"/>
            <a:ext cx="3288298" cy="584775"/>
          </a:xfrm>
          <a:prstGeom prst="rect">
            <a:avLst/>
          </a:prstGeom>
          <a:noFill/>
        </p:spPr>
        <p:txBody>
          <a:bodyPr wrap="square" rtlCol="0">
            <a:spAutoFit/>
          </a:bodyPr>
          <a:lstStyle/>
          <a:p>
            <a:r>
              <a:rPr kumimoji="1" lang="zh-CN" altLang="en-US" sz="3200" dirty="0">
                <a:latin typeface="SimHei" panose="02010609060101010101" pitchFamily="49" charset="-122"/>
                <a:ea typeface="SimHei" panose="02010609060101010101" pitchFamily="49" charset="-122"/>
              </a:rPr>
              <a:t>实验</a:t>
            </a:r>
          </a:p>
        </p:txBody>
      </p:sp>
      <p:sp>
        <p:nvSpPr>
          <p:cNvPr id="40" name="椭圆 39">
            <a:extLst>
              <a:ext uri="{FF2B5EF4-FFF2-40B4-BE49-F238E27FC236}">
                <a16:creationId xmlns:a16="http://schemas.microsoft.com/office/drawing/2014/main" id="{5E7CD70D-4354-AF72-ADAC-635DCA63F100}"/>
              </a:ext>
            </a:extLst>
          </p:cNvPr>
          <p:cNvSpPr/>
          <p:nvPr/>
        </p:nvSpPr>
        <p:spPr>
          <a:xfrm>
            <a:off x="5447928" y="4998308"/>
            <a:ext cx="662940" cy="662940"/>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8A4216E3-9EAE-CCED-0FDF-F438A5424073}"/>
              </a:ext>
            </a:extLst>
          </p:cNvPr>
          <p:cNvSpPr txBox="1"/>
          <p:nvPr/>
        </p:nvSpPr>
        <p:spPr>
          <a:xfrm>
            <a:off x="6168008" y="4941168"/>
            <a:ext cx="744941" cy="646331"/>
          </a:xfrm>
          <a:prstGeom prst="rect">
            <a:avLst/>
          </a:prstGeom>
          <a:noFill/>
        </p:spPr>
        <p:txBody>
          <a:bodyPr wrap="square" rtlCol="0">
            <a:spAutoFit/>
          </a:bodyPr>
          <a:lstStyle/>
          <a:p>
            <a:r>
              <a:rPr kumimoji="1" lang="en-US" altLang="zh-CN" sz="3600" dirty="0"/>
              <a:t>04</a:t>
            </a:r>
            <a:endParaRPr kumimoji="1" lang="zh-CN" altLang="en-US" sz="3600" dirty="0"/>
          </a:p>
        </p:txBody>
      </p:sp>
      <p:sp>
        <p:nvSpPr>
          <p:cNvPr id="45" name="文本框 44">
            <a:extLst>
              <a:ext uri="{FF2B5EF4-FFF2-40B4-BE49-F238E27FC236}">
                <a16:creationId xmlns:a16="http://schemas.microsoft.com/office/drawing/2014/main" id="{B9848904-D5FA-7184-3EB8-BCC4CE29EDA4}"/>
              </a:ext>
            </a:extLst>
          </p:cNvPr>
          <p:cNvSpPr txBox="1"/>
          <p:nvPr/>
        </p:nvSpPr>
        <p:spPr>
          <a:xfrm>
            <a:off x="6840757" y="4941168"/>
            <a:ext cx="3288298" cy="584775"/>
          </a:xfrm>
          <a:prstGeom prst="rect">
            <a:avLst/>
          </a:prstGeom>
          <a:noFill/>
        </p:spPr>
        <p:txBody>
          <a:bodyPr wrap="square" rtlCol="0">
            <a:spAutoFit/>
          </a:bodyPr>
          <a:lstStyle/>
          <a:p>
            <a:r>
              <a:rPr kumimoji="1" lang="zh-CN" altLang="en-US" sz="3200" dirty="0">
                <a:latin typeface="SimHei" panose="02010609060101010101" pitchFamily="49" charset="-122"/>
                <a:ea typeface="SimHei" panose="02010609060101010101" pitchFamily="49" charset="-122"/>
              </a:rPr>
              <a:t>总结与展望</a:t>
            </a:r>
          </a:p>
        </p:txBody>
      </p:sp>
      <p:sp>
        <p:nvSpPr>
          <p:cNvPr id="34" name="Freeform 261">
            <a:extLst>
              <a:ext uri="{FF2B5EF4-FFF2-40B4-BE49-F238E27FC236}">
                <a16:creationId xmlns:a16="http://schemas.microsoft.com/office/drawing/2014/main" id="{81EE4AFF-3197-1B89-31C5-F46E0D98368E}"/>
              </a:ext>
            </a:extLst>
          </p:cNvPr>
          <p:cNvSpPr/>
          <p:nvPr/>
        </p:nvSpPr>
        <p:spPr bwMode="auto">
          <a:xfrm>
            <a:off x="5591944" y="5157192"/>
            <a:ext cx="325875" cy="32587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8846"/>
    </mc:Choice>
    <mc:Fallback xmlns="">
      <p:transition spd="slow" advTm="884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200640" y="104775"/>
            <a:ext cx="1595755" cy="1524000"/>
            <a:chOff x="16064" y="165"/>
            <a:chExt cx="2513" cy="2400"/>
          </a:xfrm>
        </p:grpSpPr>
        <p:sp>
          <p:nvSpPr>
            <p:cNvPr id="3" name="椭圆 2"/>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fdcf5b7aeb5dfdfa894872b9eb7fb17"/>
            <p:cNvPicPr>
              <a:picLocks noChangeAspect="1"/>
            </p:cNvPicPr>
            <p:nvPr/>
          </p:nvPicPr>
          <p:blipFill>
            <a:blip r:embed="rId2"/>
            <a:stretch>
              <a:fillRect/>
            </a:stretch>
          </p:blipFill>
          <p:spPr>
            <a:xfrm>
              <a:off x="16177" y="165"/>
              <a:ext cx="2400" cy="2400"/>
            </a:xfrm>
            <a:prstGeom prst="rect">
              <a:avLst/>
            </a:prstGeom>
          </p:spPr>
        </p:pic>
      </p:grpSp>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40" name="五边形 39"/>
          <p:cNvSpPr/>
          <p:nvPr/>
        </p:nvSpPr>
        <p:spPr>
          <a:xfrm>
            <a:off x="46990" y="44450"/>
            <a:ext cx="1728470"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参考文献</a:t>
            </a:r>
          </a:p>
        </p:txBody>
      </p:sp>
      <p:sp>
        <p:nvSpPr>
          <p:cNvPr id="11" name="文本框 10"/>
          <p:cNvSpPr txBox="1"/>
          <p:nvPr/>
        </p:nvSpPr>
        <p:spPr>
          <a:xfrm>
            <a:off x="695324" y="1052830"/>
            <a:ext cx="9793163" cy="4111447"/>
          </a:xfrm>
          <a:prstGeom prst="rect">
            <a:avLst/>
          </a:prstGeom>
          <a:noFill/>
        </p:spPr>
        <p:txBody>
          <a:bodyPr wrap="square" rtlCol="0">
            <a:spAutoFit/>
          </a:bodyPr>
          <a:lstStyle/>
          <a:p>
            <a:pPr>
              <a:lnSpc>
                <a:spcPct val="150000"/>
              </a:lnSpc>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[1]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LeCun</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Y,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Bottou</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L,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Bengio</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Y, et al. Gradient-based learning applied to document recognition[J]. Proceedings of the IEEE, 1998, 86(11): 2278-2324.</a:t>
            </a:r>
          </a:p>
          <a:p>
            <a:pPr>
              <a:lnSpc>
                <a:spcPct val="150000"/>
              </a:lnSpc>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 高晗</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田育龙</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许封元</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等</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深度学习模型压缩与加速综述</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[J]. </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软件学报</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2020, 32(1): 68-92.</a:t>
            </a:r>
          </a:p>
          <a:p>
            <a:pPr>
              <a:lnSpc>
                <a:spcPct val="150000"/>
              </a:lnSpc>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[3] Hinton G,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Vinyals</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O, Dean J. Distilling the knowledge in a neural network[J].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arXiv</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preprint arXiv:1503.02531, 2015, 2(7).</a:t>
            </a:r>
          </a:p>
          <a:p>
            <a:pPr>
              <a:lnSpc>
                <a:spcPct val="150000"/>
              </a:lnSpc>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[4] Romero A, Ballas N,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Kahou</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S E, et al.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Fitnets</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Hints for thin deep nets[J].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arXiv</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preprint arXiv:1412.6550, 2014. </a:t>
            </a:r>
          </a:p>
          <a:p>
            <a:pPr>
              <a:lnSpc>
                <a:spcPct val="150000"/>
              </a:lnSpc>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[5]</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 </a:t>
            </a:r>
            <a:r>
              <a:rPr lang="en" altLang="zh-CN" sz="1600" dirty="0">
                <a:solidFill>
                  <a:schemeClr val="accent1">
                    <a:lumMod val="75000"/>
                  </a:schemeClr>
                </a:solidFill>
                <a:latin typeface="微软雅黑" panose="020B0503020204020204" pitchFamily="34" charset="-122"/>
                <a:ea typeface="微软雅黑" panose="020B0503020204020204" pitchFamily="34" charset="-122"/>
              </a:rPr>
              <a:t>Tian, Y.; Krishnan, D.; and Isola, P. 2019. Contrastive representation distillation. </a:t>
            </a:r>
            <a:r>
              <a:rPr lang="en" altLang="zh-CN" sz="1600" dirty="0" err="1">
                <a:solidFill>
                  <a:schemeClr val="accent1">
                    <a:lumMod val="75000"/>
                  </a:schemeClr>
                </a:solidFill>
                <a:latin typeface="微软雅黑" panose="020B0503020204020204" pitchFamily="34" charset="-122"/>
                <a:ea typeface="微软雅黑" panose="020B0503020204020204" pitchFamily="34" charset="-122"/>
              </a:rPr>
              <a:t>arXiv</a:t>
            </a:r>
            <a:r>
              <a:rPr lang="en" altLang="zh-CN" sz="1600" dirty="0">
                <a:solidFill>
                  <a:schemeClr val="accent1">
                    <a:lumMod val="75000"/>
                  </a:schemeClr>
                </a:solidFill>
                <a:latin typeface="微软雅黑" panose="020B0503020204020204" pitchFamily="34" charset="-122"/>
                <a:ea typeface="微软雅黑" panose="020B0503020204020204" pitchFamily="34" charset="-122"/>
              </a:rPr>
              <a:t> preprint arXiv:1910.10699</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[6] Chen T,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Kornblith</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S, </a:t>
            </a: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rPr>
              <a:t>Norouzi</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 M, et al. A simple framework for contrastive learning of visual representations[C] International conference on machine learning. PMLR, 2020: 1597-1607.</a:t>
            </a:r>
          </a:p>
        </p:txBody>
      </p:sp>
    </p:spTree>
    <p:extLst>
      <p:ext uri="{BB962C8B-B14F-4D97-AF65-F5344CB8AC3E}">
        <p14:creationId xmlns:p14="http://schemas.microsoft.com/office/powerpoint/2010/main" val="999286021"/>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200640" y="104775"/>
            <a:ext cx="1595755" cy="1524000"/>
            <a:chOff x="16064" y="165"/>
            <a:chExt cx="2513" cy="2400"/>
          </a:xfrm>
        </p:grpSpPr>
        <p:sp>
          <p:nvSpPr>
            <p:cNvPr id="3" name="椭圆 2"/>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fdcf5b7aeb5dfdfa894872b9eb7fb17"/>
            <p:cNvPicPr>
              <a:picLocks noChangeAspect="1"/>
            </p:cNvPicPr>
            <p:nvPr/>
          </p:nvPicPr>
          <p:blipFill>
            <a:blip r:embed="rId2"/>
            <a:stretch>
              <a:fillRect/>
            </a:stretch>
          </p:blipFill>
          <p:spPr>
            <a:xfrm>
              <a:off x="16177" y="165"/>
              <a:ext cx="2400" cy="2400"/>
            </a:xfrm>
            <a:prstGeom prst="rect">
              <a:avLst/>
            </a:prstGeom>
          </p:spPr>
        </p:pic>
      </p:grpSp>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2" name="矩形 1"/>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092" y="1700808"/>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1812317" y="3161498"/>
            <a:ext cx="85673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感谢各位老师批评指正</a:t>
            </a:r>
          </a:p>
        </p:txBody>
      </p:sp>
      <p:sp>
        <p:nvSpPr>
          <p:cNvPr id="17" name="TextBox 7"/>
          <p:cNvSpPr>
            <a:spLocks noChangeArrowheads="1"/>
          </p:cNvSpPr>
          <p:nvPr/>
        </p:nvSpPr>
        <p:spPr bwMode="auto">
          <a:xfrm>
            <a:off x="3505299" y="2785819"/>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rPr>
              <a:t>THANK YOU FOR YOUR GUIDANCE.</a:t>
            </a:r>
            <a:endParaRPr lang="zh-CN" altLang="en-US" sz="2000" dirty="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endParaRPr>
          </a:p>
        </p:txBody>
      </p:sp>
    </p:spTree>
    <p:extLst>
      <p:ext uri="{BB962C8B-B14F-4D97-AF65-F5344CB8AC3E}">
        <p14:creationId xmlns:p14="http://schemas.microsoft.com/office/powerpoint/2010/main" val="4018096874"/>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4" name="文本框 12"/>
          <p:cNvSpPr txBox="1"/>
          <p:nvPr/>
        </p:nvSpPr>
        <p:spPr>
          <a:xfrm>
            <a:off x="1593534" y="4432172"/>
            <a:ext cx="2954655" cy="923330"/>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背景介绍</a:t>
            </a:r>
            <a:endParaRPr lang="en-US" altLang="zh-CN" sz="5400" b="1" dirty="0">
              <a:solidFill>
                <a:srgbClr val="202A36"/>
              </a:solidFill>
              <a:latin typeface="微软雅黑" panose="020B0503020204020204" pitchFamily="34" charset="-122"/>
              <a:ea typeface="微软雅黑" panose="020B0503020204020204" pitchFamily="34" charset="-122"/>
            </a:endParaRPr>
          </a:p>
        </p:txBody>
      </p:sp>
      <p:sp>
        <p:nvSpPr>
          <p:cNvPr id="7" name="文本框 13"/>
          <p:cNvSpPr txBox="1"/>
          <p:nvPr/>
        </p:nvSpPr>
        <p:spPr>
          <a:xfrm>
            <a:off x="2260382" y="3789040"/>
            <a:ext cx="1620957" cy="523220"/>
          </a:xfrm>
          <a:prstGeom prst="rect">
            <a:avLst/>
          </a:prstGeom>
          <a:noFill/>
        </p:spPr>
        <p:txBody>
          <a:bodyPr wrap="none" rtlCol="0">
            <a:spAutoFit/>
          </a:bodyPr>
          <a:lstStyle/>
          <a:p>
            <a:r>
              <a:rPr lang="zh-CN" altLang="en-US" sz="2800" b="1" dirty="0">
                <a:solidFill>
                  <a:srgbClr val="46CEAE"/>
                </a:solidFill>
              </a:rPr>
              <a:t>第一部分</a:t>
            </a:r>
          </a:p>
        </p:txBody>
      </p:sp>
      <p:grpSp>
        <p:nvGrpSpPr>
          <p:cNvPr id="8" name="组合 7"/>
          <p:cNvGrpSpPr/>
          <p:nvPr/>
        </p:nvGrpSpPr>
        <p:grpSpPr>
          <a:xfrm>
            <a:off x="2052459" y="1413384"/>
            <a:ext cx="2036802" cy="2036802"/>
            <a:chOff x="8077074" y="845254"/>
            <a:chExt cx="2036802" cy="2036802"/>
          </a:xfrm>
        </p:grpSpPr>
        <p:sp>
          <p:nvSpPr>
            <p:cNvPr id="9" name="椭圆 8"/>
            <p:cNvSpPr/>
            <p:nvPr/>
          </p:nvSpPr>
          <p:spPr>
            <a:xfrm>
              <a:off x="8077074" y="845254"/>
              <a:ext cx="2036802" cy="203680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1" name="矩形 10"/>
          <p:cNvSpPr/>
          <p:nvPr/>
        </p:nvSpPr>
        <p:spPr>
          <a:xfrm>
            <a:off x="6092825" y="0"/>
            <a:ext cx="6099175" cy="63531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7896225" y="1203325"/>
            <a:ext cx="2056765" cy="2897255"/>
            <a:chOff x="12435" y="2111"/>
            <a:chExt cx="2669" cy="3824"/>
          </a:xfrm>
        </p:grpSpPr>
        <p:sp>
          <p:nvSpPr>
            <p:cNvPr id="16" name="文本框 33"/>
            <p:cNvSpPr txBox="1"/>
            <p:nvPr/>
          </p:nvSpPr>
          <p:spPr>
            <a:xfrm>
              <a:off x="13216" y="3180"/>
              <a:ext cx="1888" cy="609"/>
            </a:xfrm>
            <a:prstGeom prst="rect">
              <a:avLst/>
            </a:prstGeom>
            <a:noFill/>
          </p:spPr>
          <p:txBody>
            <a:bodyPr wrap="square" rtlCol="0">
              <a:spAutoFit/>
            </a:bodyPr>
            <a:lstStyle/>
            <a:p>
              <a:pPr algn="l"/>
              <a:r>
                <a:rPr lang="zh-CN" altLang="en-US" sz="2400" b="1" dirty="0">
                  <a:solidFill>
                    <a:schemeClr val="bg1">
                      <a:lumMod val="95000"/>
                    </a:schemeClr>
                  </a:solidFill>
                </a:rPr>
                <a:t>课题背景</a:t>
              </a:r>
            </a:p>
          </p:txBody>
        </p:sp>
        <p:sp>
          <p:nvSpPr>
            <p:cNvPr id="17" name="文本框 34"/>
            <p:cNvSpPr txBox="1"/>
            <p:nvPr/>
          </p:nvSpPr>
          <p:spPr>
            <a:xfrm>
              <a:off x="13216" y="4420"/>
              <a:ext cx="1888" cy="609"/>
            </a:xfrm>
            <a:prstGeom prst="rect">
              <a:avLst/>
            </a:prstGeom>
            <a:noFill/>
          </p:spPr>
          <p:txBody>
            <a:bodyPr wrap="square" rtlCol="0">
              <a:spAutoFit/>
            </a:bodyPr>
            <a:lstStyle/>
            <a:p>
              <a:pPr algn="l"/>
              <a:r>
                <a:rPr lang="zh-CN" altLang="en-US" sz="2400" b="1" dirty="0">
                  <a:solidFill>
                    <a:schemeClr val="bg1">
                      <a:lumMod val="95000"/>
                    </a:schemeClr>
                  </a:solidFill>
                </a:rPr>
                <a:t>研究现状</a:t>
              </a:r>
            </a:p>
          </p:txBody>
        </p:sp>
        <p:cxnSp>
          <p:nvCxnSpPr>
            <p:cNvPr id="21" name="直接连接符 20"/>
            <p:cNvCxnSpPr/>
            <p:nvPr/>
          </p:nvCxnSpPr>
          <p:spPr>
            <a:xfrm flipV="1">
              <a:off x="12459" y="3456"/>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2435" y="2111"/>
              <a:ext cx="24" cy="1265"/>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2459" y="4735"/>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advTm="2573"/>
    </mc:Choice>
    <mc:Fallback xmlns="">
      <p:transition spd="slow" advTm="257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14" descr="trenner.png"/>
          <p:cNvPicPr>
            <a:picLocks noChangeAspect="1"/>
          </p:cNvPicPr>
          <p:nvPr/>
        </p:nvPicPr>
        <p:blipFill>
          <a:blip r:embed="rId2" cstate="print"/>
          <a:stretch>
            <a:fillRect/>
          </a:stretch>
        </p:blipFill>
        <p:spPr>
          <a:xfrm rot="5400000">
            <a:off x="-1786487" y="3795200"/>
            <a:ext cx="5760000" cy="274792"/>
          </a:xfrm>
          <a:prstGeom prst="rect">
            <a:avLst/>
          </a:prstGeom>
        </p:spPr>
      </p:pic>
      <p:pic>
        <p:nvPicPr>
          <p:cNvPr id="8" name="Grafik 14" descr="trenner.png"/>
          <p:cNvPicPr>
            <a:picLocks noChangeAspect="1"/>
          </p:cNvPicPr>
          <p:nvPr/>
        </p:nvPicPr>
        <p:blipFill>
          <a:blip r:embed="rId2" cstate="print"/>
          <a:stretch>
            <a:fillRect/>
          </a:stretch>
        </p:blipFill>
        <p:spPr>
          <a:xfrm rot="16200000" flipH="1">
            <a:off x="7673766" y="3578665"/>
            <a:ext cx="5760000" cy="274792"/>
          </a:xfrm>
          <a:prstGeom prst="rect">
            <a:avLst/>
          </a:prstGeom>
        </p:spPr>
      </p:pic>
      <p:sp>
        <p:nvSpPr>
          <p:cNvPr id="10" name="TextBox 9"/>
          <p:cNvSpPr txBox="1"/>
          <p:nvPr/>
        </p:nvSpPr>
        <p:spPr>
          <a:xfrm>
            <a:off x="1559560" y="1772920"/>
            <a:ext cx="8770620" cy="2778774"/>
          </a:xfrm>
          <a:prstGeom prst="rect">
            <a:avLst/>
          </a:prstGeom>
          <a:noFill/>
        </p:spPr>
        <p:txBody>
          <a:bodyPr wrap="square" rtlCol="0">
            <a:spAutoFit/>
          </a:bodyPr>
          <a:lstStyle/>
          <a:p>
            <a:pPr>
              <a:lnSpc>
                <a:spcPct val="20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      近年来，卷积神经网络广泛用于计算机视觉、自然语言处理等领域，并取得了突破性进展。然而在深度卷积神经网络不断发展过程中，网络结构越来越复杂。其庞大的参数规模、复杂的结构设计导致在训练测试中计算复杂、消耗大量内存空间，在计算存储能力有限的环境下运行受到限制。因此，许多专家学者相继开始对模型压缩加速领域进行研究。 </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00640" y="104775"/>
            <a:ext cx="1595755" cy="1524000"/>
            <a:chOff x="16064" y="165"/>
            <a:chExt cx="2513" cy="2400"/>
          </a:xfrm>
        </p:grpSpPr>
        <p:sp>
          <p:nvSpPr>
            <p:cNvPr id="2" name="椭圆 1"/>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fdcf5b7aeb5dfdfa894872b9eb7fb17"/>
            <p:cNvPicPr>
              <a:picLocks noChangeAspect="1"/>
            </p:cNvPicPr>
            <p:nvPr/>
          </p:nvPicPr>
          <p:blipFill>
            <a:blip r:embed="rId3"/>
            <a:stretch>
              <a:fillRect/>
            </a:stretch>
          </p:blipFill>
          <p:spPr>
            <a:xfrm>
              <a:off x="16177" y="165"/>
              <a:ext cx="2400" cy="2400"/>
            </a:xfrm>
            <a:prstGeom prst="rect">
              <a:avLst/>
            </a:prstGeom>
          </p:spPr>
        </p:pic>
      </p:grpSp>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17" name="文本框 16"/>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基本介绍</a:t>
            </a:r>
          </a:p>
        </p:txBody>
      </p:sp>
      <p:grpSp>
        <p:nvGrpSpPr>
          <p:cNvPr id="31" name="组合 30"/>
          <p:cNvGrpSpPr/>
          <p:nvPr/>
        </p:nvGrpSpPr>
        <p:grpSpPr>
          <a:xfrm>
            <a:off x="1506855" y="673735"/>
            <a:ext cx="3329513" cy="631190"/>
            <a:chOff x="2322" y="1319"/>
            <a:chExt cx="5243" cy="994"/>
          </a:xfrm>
        </p:grpSpPr>
        <p:grpSp>
          <p:nvGrpSpPr>
            <p:cNvPr id="22" name="组合 21"/>
            <p:cNvGrpSpPr/>
            <p:nvPr/>
          </p:nvGrpSpPr>
          <p:grpSpPr>
            <a:xfrm>
              <a:off x="2322" y="1319"/>
              <a:ext cx="2551" cy="994"/>
              <a:chOff x="11189" y="1289"/>
              <a:chExt cx="2551" cy="994"/>
            </a:xfrm>
          </p:grpSpPr>
          <p:sp>
            <p:nvSpPr>
              <p:cNvPr id="9" name="矩形 8"/>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600" y="1528"/>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课题背景</a:t>
                </a:r>
              </a:p>
            </p:txBody>
          </p:sp>
        </p:grpSp>
        <p:grpSp>
          <p:nvGrpSpPr>
            <p:cNvPr id="23" name="组合 22"/>
            <p:cNvGrpSpPr/>
            <p:nvPr/>
          </p:nvGrpSpPr>
          <p:grpSpPr>
            <a:xfrm>
              <a:off x="5054" y="1505"/>
              <a:ext cx="2511" cy="778"/>
              <a:chOff x="7695" y="1505"/>
              <a:chExt cx="2511" cy="778"/>
            </a:xfrm>
          </p:grpSpPr>
          <p:sp>
            <p:nvSpPr>
              <p:cNvPr id="24" name="文本框 23"/>
              <p:cNvSpPr txBox="1"/>
              <p:nvPr/>
            </p:nvSpPr>
            <p:spPr>
              <a:xfrm>
                <a:off x="805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研究现状</a:t>
                </a:r>
              </a:p>
            </p:txBody>
          </p:sp>
          <p:sp>
            <p:nvSpPr>
              <p:cNvPr id="25" name="矩形 24"/>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五边形 2"/>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76303" y="104775"/>
            <a:ext cx="1107996"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背景介绍</a:t>
            </a:r>
          </a:p>
        </p:txBody>
      </p:sp>
    </p:spTree>
  </p:cSld>
  <p:clrMapOvr>
    <a:masterClrMapping/>
  </p:clrMapOvr>
  <p:transition spd="slow" advTm="2814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200640" y="104775"/>
            <a:ext cx="1595755" cy="1524000"/>
            <a:chOff x="16064" y="165"/>
            <a:chExt cx="2513" cy="2400"/>
          </a:xfrm>
        </p:grpSpPr>
        <p:sp>
          <p:nvSpPr>
            <p:cNvPr id="2" name="椭圆 1"/>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fdcf5b7aeb5dfdfa894872b9eb7fb17"/>
            <p:cNvPicPr>
              <a:picLocks noChangeAspect="1"/>
            </p:cNvPicPr>
            <p:nvPr/>
          </p:nvPicPr>
          <p:blipFill>
            <a:blip r:embed="rId2"/>
            <a:stretch>
              <a:fillRect/>
            </a:stretch>
          </p:blipFill>
          <p:spPr>
            <a:xfrm>
              <a:off x="16177" y="165"/>
              <a:ext cx="2400" cy="2400"/>
            </a:xfrm>
            <a:prstGeom prst="rect">
              <a:avLst/>
            </a:prstGeom>
          </p:spPr>
        </p:pic>
      </p:grpSp>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17" name="文本框 16"/>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基本介绍</a:t>
            </a:r>
          </a:p>
        </p:txBody>
      </p:sp>
      <p:grpSp>
        <p:nvGrpSpPr>
          <p:cNvPr id="22" name="组合 21"/>
          <p:cNvGrpSpPr/>
          <p:nvPr/>
        </p:nvGrpSpPr>
        <p:grpSpPr>
          <a:xfrm>
            <a:off x="3071664" y="645477"/>
            <a:ext cx="1619986" cy="631190"/>
            <a:chOff x="11189" y="1289"/>
            <a:chExt cx="2551" cy="994"/>
          </a:xfrm>
        </p:grpSpPr>
        <p:sp>
          <p:nvSpPr>
            <p:cNvPr id="9" name="矩形 8"/>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600" y="1528"/>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研究现状</a:t>
              </a:r>
            </a:p>
          </p:txBody>
        </p:sp>
      </p:grpSp>
      <p:grpSp>
        <p:nvGrpSpPr>
          <p:cNvPr id="23" name="组合 22"/>
          <p:cNvGrpSpPr/>
          <p:nvPr/>
        </p:nvGrpSpPr>
        <p:grpSpPr>
          <a:xfrm>
            <a:off x="1343472" y="791845"/>
            <a:ext cx="1594585" cy="494030"/>
            <a:chOff x="7695" y="1505"/>
            <a:chExt cx="2511" cy="778"/>
          </a:xfrm>
        </p:grpSpPr>
        <p:sp>
          <p:nvSpPr>
            <p:cNvPr id="24" name="文本框 23"/>
            <p:cNvSpPr txBox="1"/>
            <p:nvPr/>
          </p:nvSpPr>
          <p:spPr>
            <a:xfrm>
              <a:off x="805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课题背景</a:t>
              </a:r>
            </a:p>
          </p:txBody>
        </p:sp>
        <p:sp>
          <p:nvSpPr>
            <p:cNvPr id="25" name="矩形 24"/>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五边形 2"/>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76303" y="104775"/>
            <a:ext cx="1107996"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背景介绍</a:t>
            </a:r>
          </a:p>
        </p:txBody>
      </p:sp>
      <p:cxnSp>
        <p:nvCxnSpPr>
          <p:cNvPr id="28" name="直接连接符 13">
            <a:extLst>
              <a:ext uri="{FF2B5EF4-FFF2-40B4-BE49-F238E27FC236}">
                <a16:creationId xmlns:a16="http://schemas.microsoft.com/office/drawing/2014/main" id="{46277B3F-2374-3E8D-5FD5-B0C9F8DE79DB}"/>
              </a:ext>
            </a:extLst>
          </p:cNvPr>
          <p:cNvCxnSpPr>
            <a:cxnSpLocks/>
          </p:cNvCxnSpPr>
          <p:nvPr/>
        </p:nvCxnSpPr>
        <p:spPr>
          <a:xfrm>
            <a:off x="1329690" y="2515095"/>
            <a:ext cx="336196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TextBox 15">
            <a:extLst>
              <a:ext uri="{FF2B5EF4-FFF2-40B4-BE49-F238E27FC236}">
                <a16:creationId xmlns:a16="http://schemas.microsoft.com/office/drawing/2014/main" id="{79FA8DBA-B9A8-8F32-41CA-7366083FA90C}"/>
              </a:ext>
            </a:extLst>
          </p:cNvPr>
          <p:cNvSpPr txBox="1"/>
          <p:nvPr/>
        </p:nvSpPr>
        <p:spPr>
          <a:xfrm>
            <a:off x="1128417" y="1916832"/>
            <a:ext cx="3775393" cy="523220"/>
          </a:xfrm>
          <a:prstGeom prst="rect">
            <a:avLst/>
          </a:prstGeom>
          <a:noFill/>
        </p:spPr>
        <p:txBody>
          <a:bodyPr wrap="none" rtlCol="0">
            <a:spAutoFit/>
          </a:bodyPr>
          <a:lstStyle/>
          <a:p>
            <a:pPr algn="ctr"/>
            <a:r>
              <a:rPr lang="zh-CN" altLang="en-US" sz="28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常见模型压缩加速方法</a:t>
            </a:r>
          </a:p>
        </p:txBody>
      </p:sp>
      <p:sp>
        <p:nvSpPr>
          <p:cNvPr id="32" name="TextBox 17">
            <a:extLst>
              <a:ext uri="{FF2B5EF4-FFF2-40B4-BE49-F238E27FC236}">
                <a16:creationId xmlns:a16="http://schemas.microsoft.com/office/drawing/2014/main" id="{A67152AB-B1F5-E6C0-7D2A-98FA20C451B6}"/>
              </a:ext>
            </a:extLst>
          </p:cNvPr>
          <p:cNvSpPr txBox="1"/>
          <p:nvPr/>
        </p:nvSpPr>
        <p:spPr>
          <a:xfrm>
            <a:off x="1509043" y="2725622"/>
            <a:ext cx="2785918" cy="2712859"/>
          </a:xfrm>
          <a:prstGeom prst="rect">
            <a:avLst/>
          </a:prstGeom>
          <a:noFill/>
        </p:spPr>
        <p:txBody>
          <a:bodyPr wrap="square" rtlCol="0">
            <a:spAutoFit/>
          </a:bodyPr>
          <a:lstStyle/>
          <a:p>
            <a:pPr indent="-457200">
              <a:lnSpc>
                <a:spcPct val="150000"/>
              </a:lnSpc>
              <a:buFont typeface="Wingdings" panose="05000000000000000000" charset="0"/>
              <a:buChar char="Ø"/>
            </a:pP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网络剪枝</a:t>
            </a:r>
          </a:p>
          <a:p>
            <a:pPr indent="-457200">
              <a:lnSpc>
                <a:spcPct val="150000"/>
              </a:lnSpc>
              <a:buFont typeface="Wingdings" panose="05000000000000000000" charset="0"/>
              <a:buChar char="Ø"/>
            </a:pP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参数量化</a:t>
            </a:r>
          </a:p>
          <a:p>
            <a:pPr indent="-457200">
              <a:lnSpc>
                <a:spcPct val="150000"/>
              </a:lnSpc>
              <a:buFont typeface="Wingdings" panose="05000000000000000000" charset="0"/>
              <a:buChar char="Ø"/>
            </a:pP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知识蒸馏</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pPr indent="-457200">
              <a:lnSpc>
                <a:spcPct val="150000"/>
              </a:lnSpc>
              <a:buFont typeface="Wingdings" panose="05000000000000000000" charset="0"/>
              <a:buChar char="Ø"/>
            </a:pP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设计轻量化架构</a:t>
            </a:r>
          </a:p>
          <a:p>
            <a:pPr>
              <a:lnSpc>
                <a:spcPct val="120000"/>
              </a:lnSpc>
            </a:pPr>
            <a:endParaRPr lang="zh-CN" altLang="en-US"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4" name="Grafik 14" descr="trenner.png">
            <a:extLst>
              <a:ext uri="{FF2B5EF4-FFF2-40B4-BE49-F238E27FC236}">
                <a16:creationId xmlns:a16="http://schemas.microsoft.com/office/drawing/2014/main" id="{DC6DFBB7-DFDD-BF65-78F4-F173D18AC6CE}"/>
              </a:ext>
            </a:extLst>
          </p:cNvPr>
          <p:cNvPicPr>
            <a:picLocks noChangeAspect="1"/>
          </p:cNvPicPr>
          <p:nvPr/>
        </p:nvPicPr>
        <p:blipFill>
          <a:blip r:embed="rId3" cstate="print"/>
          <a:stretch>
            <a:fillRect/>
          </a:stretch>
        </p:blipFill>
        <p:spPr>
          <a:xfrm rot="16200000" flipH="1">
            <a:off x="7759124" y="3578665"/>
            <a:ext cx="5760000" cy="274792"/>
          </a:xfrm>
          <a:prstGeom prst="rect">
            <a:avLst/>
          </a:prstGeom>
        </p:spPr>
      </p:pic>
      <p:sp>
        <p:nvSpPr>
          <p:cNvPr id="35" name="TextBox 9">
            <a:extLst>
              <a:ext uri="{FF2B5EF4-FFF2-40B4-BE49-F238E27FC236}">
                <a16:creationId xmlns:a16="http://schemas.microsoft.com/office/drawing/2014/main" id="{346F3EF9-7E11-C71A-A3BF-E9F9C9373AAF}"/>
              </a:ext>
            </a:extLst>
          </p:cNvPr>
          <p:cNvSpPr txBox="1"/>
          <p:nvPr/>
        </p:nvSpPr>
        <p:spPr>
          <a:xfrm>
            <a:off x="5693240" y="1772920"/>
            <a:ext cx="4636940" cy="3886770"/>
          </a:xfrm>
          <a:prstGeom prst="rect">
            <a:avLst/>
          </a:prstGeom>
          <a:noFill/>
        </p:spPr>
        <p:txBody>
          <a:bodyPr wrap="square" rtlCol="0">
            <a:spAutoFit/>
          </a:bodyPr>
          <a:lstStyle/>
          <a:p>
            <a:pPr>
              <a:lnSpc>
                <a:spcPct val="20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      早在</a:t>
            </a:r>
            <a:r>
              <a:rPr lang="en-US" altLang="zh-CN" dirty="0">
                <a:solidFill>
                  <a:schemeClr val="accent1">
                    <a:lumMod val="75000"/>
                  </a:schemeClr>
                </a:solidFill>
                <a:latin typeface="微软雅黑" panose="020B0503020204020204" pitchFamily="34" charset="-122"/>
                <a:ea typeface="微软雅黑" panose="020B0503020204020204" pitchFamily="34" charset="-122"/>
              </a:rPr>
              <a:t>20</a:t>
            </a:r>
            <a:r>
              <a:rPr lang="zh-CN" altLang="en-US" dirty="0">
                <a:solidFill>
                  <a:schemeClr val="accent1">
                    <a:lumMod val="75000"/>
                  </a:schemeClr>
                </a:solidFill>
                <a:latin typeface="微软雅黑" panose="020B0503020204020204" pitchFamily="34" charset="-122"/>
                <a:ea typeface="微软雅黑" panose="020B0503020204020204" pitchFamily="34" charset="-122"/>
              </a:rPr>
              <a:t>世纪</a:t>
            </a:r>
            <a:r>
              <a:rPr lang="en-US" altLang="zh-CN" dirty="0">
                <a:solidFill>
                  <a:schemeClr val="accent1">
                    <a:lumMod val="75000"/>
                  </a:schemeClr>
                </a:solidFill>
                <a:latin typeface="微软雅黑" panose="020B0503020204020204" pitchFamily="34" charset="-122"/>
                <a:ea typeface="微软雅黑" panose="020B0503020204020204" pitchFamily="34" charset="-122"/>
              </a:rPr>
              <a:t>80</a:t>
            </a:r>
            <a:r>
              <a:rPr lang="zh-CN" altLang="en-US" dirty="0">
                <a:solidFill>
                  <a:schemeClr val="accent1">
                    <a:lumMod val="75000"/>
                  </a:schemeClr>
                </a:solidFill>
                <a:latin typeface="微软雅黑" panose="020B0503020204020204" pitchFamily="34" charset="-122"/>
                <a:ea typeface="微软雅黑" panose="020B0503020204020204" pitchFamily="34" charset="-122"/>
              </a:rPr>
              <a:t>年代末期，</a:t>
            </a:r>
            <a:r>
              <a:rPr lang="en" altLang="zh-CN" dirty="0" err="1">
                <a:solidFill>
                  <a:schemeClr val="accent1">
                    <a:lumMod val="75000"/>
                  </a:schemeClr>
                </a:solidFill>
                <a:latin typeface="微软雅黑" panose="020B0503020204020204" pitchFamily="34" charset="-122"/>
                <a:ea typeface="微软雅黑" panose="020B0503020204020204" pitchFamily="34" charset="-122"/>
              </a:rPr>
              <a:t>Lecun</a:t>
            </a:r>
            <a:r>
              <a:rPr lang="zh-CN" altLang="en-US" dirty="0">
                <a:solidFill>
                  <a:schemeClr val="accent1">
                    <a:lumMod val="75000"/>
                  </a:schemeClr>
                </a:solidFill>
                <a:latin typeface="微软雅黑" panose="020B0503020204020204" pitchFamily="34" charset="-122"/>
                <a:ea typeface="微软雅黑" panose="020B0503020204020204" pitchFamily="34" charset="-122"/>
              </a:rPr>
              <a:t>提出</a:t>
            </a:r>
            <a:r>
              <a:rPr lang="en" altLang="zh-CN" dirty="0">
                <a:solidFill>
                  <a:schemeClr val="accent1">
                    <a:lumMod val="75000"/>
                  </a:schemeClr>
                </a:solidFill>
                <a:latin typeface="微软雅黑" panose="020B0503020204020204" pitchFamily="34" charset="-122"/>
                <a:ea typeface="微软雅黑" panose="020B0503020204020204" pitchFamily="34" charset="-122"/>
              </a:rPr>
              <a:t>optimal brain damage </a:t>
            </a:r>
            <a:r>
              <a:rPr lang="zh-CN" altLang="en-US" dirty="0">
                <a:solidFill>
                  <a:schemeClr val="accent1">
                    <a:lumMod val="75000"/>
                  </a:schemeClr>
                </a:solidFill>
                <a:latin typeface="微软雅黑" panose="020B0503020204020204" pitchFamily="34" charset="-122"/>
                <a:ea typeface="微软雅黑" panose="020B0503020204020204" pitchFamily="34" charset="-122"/>
              </a:rPr>
              <a:t>算法衡量网络中参数的重要程度，发现近半数参数是冗余部分。这些冗余结构容易引发模型过拟合、导致模型泛化性下降。由此可见，进行深度学习模型压缩具有合理性。</a:t>
            </a:r>
          </a:p>
          <a:p>
            <a:pPr>
              <a:lnSpc>
                <a:spcPct val="200000"/>
              </a:lnSpc>
            </a:pP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3074298"/>
      </p:ext>
    </p:extLst>
  </p:cSld>
  <p:clrMapOvr>
    <a:masterClrMapping/>
  </p:clrMapOvr>
  <p:transition spd="slow" advTm="1146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200640" y="104775"/>
            <a:ext cx="1595755" cy="1524000"/>
            <a:chOff x="16064" y="165"/>
            <a:chExt cx="2513" cy="2400"/>
          </a:xfrm>
        </p:grpSpPr>
        <p:sp>
          <p:nvSpPr>
            <p:cNvPr id="2" name="椭圆 1"/>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fdcf5b7aeb5dfdfa894872b9eb7fb17"/>
            <p:cNvPicPr>
              <a:picLocks noChangeAspect="1"/>
            </p:cNvPicPr>
            <p:nvPr/>
          </p:nvPicPr>
          <p:blipFill>
            <a:blip r:embed="rId2"/>
            <a:stretch>
              <a:fillRect/>
            </a:stretch>
          </p:blipFill>
          <p:spPr>
            <a:xfrm>
              <a:off x="16177" y="165"/>
              <a:ext cx="2400" cy="2400"/>
            </a:xfrm>
            <a:prstGeom prst="rect">
              <a:avLst/>
            </a:prstGeom>
          </p:spPr>
        </p:pic>
      </p:grpSp>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17" name="文本框 16"/>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基本介绍</a:t>
            </a:r>
          </a:p>
        </p:txBody>
      </p:sp>
      <p:grpSp>
        <p:nvGrpSpPr>
          <p:cNvPr id="22" name="组合 21"/>
          <p:cNvGrpSpPr/>
          <p:nvPr/>
        </p:nvGrpSpPr>
        <p:grpSpPr>
          <a:xfrm>
            <a:off x="3071664" y="645477"/>
            <a:ext cx="1619986" cy="631190"/>
            <a:chOff x="11189" y="1289"/>
            <a:chExt cx="2551" cy="994"/>
          </a:xfrm>
        </p:grpSpPr>
        <p:sp>
          <p:nvSpPr>
            <p:cNvPr id="9" name="矩形 8"/>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600" y="1528"/>
              <a:ext cx="1745"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研究现状</a:t>
              </a:r>
            </a:p>
          </p:txBody>
        </p:sp>
      </p:grpSp>
      <p:grpSp>
        <p:nvGrpSpPr>
          <p:cNvPr id="23" name="组合 22"/>
          <p:cNvGrpSpPr/>
          <p:nvPr/>
        </p:nvGrpSpPr>
        <p:grpSpPr>
          <a:xfrm>
            <a:off x="1343472" y="791845"/>
            <a:ext cx="1594585" cy="494030"/>
            <a:chOff x="7695" y="1505"/>
            <a:chExt cx="2511" cy="778"/>
          </a:xfrm>
        </p:grpSpPr>
        <p:sp>
          <p:nvSpPr>
            <p:cNvPr id="24" name="文本框 23"/>
            <p:cNvSpPr txBox="1"/>
            <p:nvPr/>
          </p:nvSpPr>
          <p:spPr>
            <a:xfrm>
              <a:off x="8056" y="1505"/>
              <a:ext cx="1745"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课题背景</a:t>
              </a:r>
            </a:p>
          </p:txBody>
        </p:sp>
        <p:sp>
          <p:nvSpPr>
            <p:cNvPr id="25" name="矩形 24"/>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五边形 2"/>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76303" y="104775"/>
            <a:ext cx="1107996"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背景介绍</a:t>
            </a:r>
          </a:p>
        </p:txBody>
      </p:sp>
      <p:pic>
        <p:nvPicPr>
          <p:cNvPr id="26" name="Grafik 14" descr="trenner.png">
            <a:extLst>
              <a:ext uri="{FF2B5EF4-FFF2-40B4-BE49-F238E27FC236}">
                <a16:creationId xmlns:a16="http://schemas.microsoft.com/office/drawing/2014/main" id="{762EFC5A-5B67-E268-102E-E01D365330AF}"/>
              </a:ext>
            </a:extLst>
          </p:cNvPr>
          <p:cNvPicPr>
            <a:picLocks noChangeAspect="1"/>
          </p:cNvPicPr>
          <p:nvPr/>
        </p:nvPicPr>
        <p:blipFill>
          <a:blip r:embed="rId3" cstate="print"/>
          <a:stretch>
            <a:fillRect/>
          </a:stretch>
        </p:blipFill>
        <p:spPr>
          <a:xfrm rot="5400000">
            <a:off x="-1786487" y="3795200"/>
            <a:ext cx="5760000" cy="274792"/>
          </a:xfrm>
          <a:prstGeom prst="rect">
            <a:avLst/>
          </a:prstGeom>
        </p:spPr>
      </p:pic>
      <p:pic>
        <p:nvPicPr>
          <p:cNvPr id="27" name="Grafik 14" descr="trenner.png">
            <a:extLst>
              <a:ext uri="{FF2B5EF4-FFF2-40B4-BE49-F238E27FC236}">
                <a16:creationId xmlns:a16="http://schemas.microsoft.com/office/drawing/2014/main" id="{CEF43D9B-BEBA-C047-6039-49FF34E48730}"/>
              </a:ext>
            </a:extLst>
          </p:cNvPr>
          <p:cNvPicPr>
            <a:picLocks noChangeAspect="1"/>
          </p:cNvPicPr>
          <p:nvPr/>
        </p:nvPicPr>
        <p:blipFill>
          <a:blip r:embed="rId3" cstate="print"/>
          <a:stretch>
            <a:fillRect/>
          </a:stretch>
        </p:blipFill>
        <p:spPr>
          <a:xfrm rot="16200000" flipH="1">
            <a:off x="7673766" y="3578665"/>
            <a:ext cx="5760000" cy="274792"/>
          </a:xfrm>
          <a:prstGeom prst="rect">
            <a:avLst/>
          </a:prstGeom>
        </p:spPr>
      </p:pic>
      <p:sp>
        <p:nvSpPr>
          <p:cNvPr id="29" name="TextBox 9">
            <a:extLst>
              <a:ext uri="{FF2B5EF4-FFF2-40B4-BE49-F238E27FC236}">
                <a16:creationId xmlns:a16="http://schemas.microsoft.com/office/drawing/2014/main" id="{05B32CF2-C8A9-E8EE-CDE9-72748CDDBFC0}"/>
              </a:ext>
            </a:extLst>
          </p:cNvPr>
          <p:cNvSpPr txBox="1"/>
          <p:nvPr/>
        </p:nvSpPr>
        <p:spPr>
          <a:xfrm>
            <a:off x="1559560" y="1772920"/>
            <a:ext cx="8770620" cy="1393779"/>
          </a:xfrm>
          <a:prstGeom prst="rect">
            <a:avLst/>
          </a:prstGeom>
          <a:noFill/>
        </p:spPr>
        <p:txBody>
          <a:bodyPr wrap="square" rtlCol="0">
            <a:spAutoFit/>
          </a:bodyPr>
          <a:lstStyle/>
          <a:p>
            <a:pPr>
              <a:lnSpc>
                <a:spcPct val="150000"/>
              </a:lnSpc>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知识蒸馏</a:t>
            </a:r>
            <a:r>
              <a:rPr lang="zh-CN" altLang="en-US" dirty="0">
                <a:solidFill>
                  <a:schemeClr val="accent1">
                    <a:lumMod val="75000"/>
                  </a:schemeClr>
                </a:solidFill>
                <a:latin typeface="微软雅黑" panose="020B0503020204020204" pitchFamily="34" charset="-122"/>
                <a:ea typeface="微软雅黑" panose="020B0503020204020204" pitchFamily="34" charset="-122"/>
              </a:rPr>
              <a:t>：指从预训练好的教师网络提取知识，引导较小参数量的学生网络学习的方法。知识蒸馏将原神经网络中蕴含的知识传递到目标网络。</a:t>
            </a:r>
          </a:p>
          <a:p>
            <a:pPr>
              <a:lnSpc>
                <a:spcPct val="200000"/>
              </a:lnSpc>
            </a:pP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D0534C3B-0546-E123-4871-EC7ECA2A5B3D}"/>
              </a:ext>
            </a:extLst>
          </p:cNvPr>
          <p:cNvSpPr/>
          <p:nvPr/>
        </p:nvSpPr>
        <p:spPr>
          <a:xfrm>
            <a:off x="1847528" y="2979431"/>
            <a:ext cx="576622" cy="57678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itchFamily="34" charset="-122"/>
              </a:rPr>
              <a:t>1</a:t>
            </a:r>
            <a:endParaRPr lang="zh-CN" altLang="en-US" dirty="0">
              <a:latin typeface="Impact MT Std" pitchFamily="34" charset="0"/>
              <a:ea typeface="微软雅黑" pitchFamily="34" charset="-122"/>
            </a:endParaRPr>
          </a:p>
        </p:txBody>
      </p:sp>
      <p:cxnSp>
        <p:nvCxnSpPr>
          <p:cNvPr id="33" name="直接连接符 14">
            <a:extLst>
              <a:ext uri="{FF2B5EF4-FFF2-40B4-BE49-F238E27FC236}">
                <a16:creationId xmlns:a16="http://schemas.microsoft.com/office/drawing/2014/main" id="{D2FF8833-9D2E-1D1B-0146-649CDDBC003A}"/>
              </a:ext>
            </a:extLst>
          </p:cNvPr>
          <p:cNvCxnSpPr/>
          <p:nvPr/>
        </p:nvCxnSpPr>
        <p:spPr>
          <a:xfrm>
            <a:off x="2424666" y="3284263"/>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6" name="标题 11">
            <a:extLst>
              <a:ext uri="{FF2B5EF4-FFF2-40B4-BE49-F238E27FC236}">
                <a16:creationId xmlns:a16="http://schemas.microsoft.com/office/drawing/2014/main" id="{615827AD-544B-F738-1E58-6C0714F28E0B}"/>
              </a:ext>
            </a:extLst>
          </p:cNvPr>
          <p:cNvSpPr txBox="1">
            <a:spLocks/>
          </p:cNvSpPr>
          <p:nvPr/>
        </p:nvSpPr>
        <p:spPr>
          <a:xfrm>
            <a:off x="3454206" y="3063675"/>
            <a:ext cx="4288849"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hinton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首次提出知识蒸馏概念，确立了教师</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学生框架，通过计算师生模型输出分布的差异做为损失信息</a:t>
            </a:r>
          </a:p>
          <a:p>
            <a:pPr algn="l"/>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976763E-A1B4-7E64-112A-32284FBC9D7E}"/>
              </a:ext>
            </a:extLst>
          </p:cNvPr>
          <p:cNvSpPr/>
          <p:nvPr/>
        </p:nvSpPr>
        <p:spPr>
          <a:xfrm>
            <a:off x="1847529" y="3699511"/>
            <a:ext cx="576622" cy="576785"/>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itchFamily="34" charset="-122"/>
              </a:rPr>
              <a:t>2</a:t>
            </a:r>
            <a:endParaRPr lang="zh-CN" altLang="en-US" dirty="0">
              <a:latin typeface="Impact MT Std" pitchFamily="34" charset="0"/>
              <a:ea typeface="微软雅黑" pitchFamily="34" charset="-122"/>
            </a:endParaRPr>
          </a:p>
        </p:txBody>
      </p:sp>
      <p:cxnSp>
        <p:nvCxnSpPr>
          <p:cNvPr id="38" name="直接连接符 20">
            <a:extLst>
              <a:ext uri="{FF2B5EF4-FFF2-40B4-BE49-F238E27FC236}">
                <a16:creationId xmlns:a16="http://schemas.microsoft.com/office/drawing/2014/main" id="{523C7FD9-AE75-A755-00B3-3E9C28C397B5}"/>
              </a:ext>
            </a:extLst>
          </p:cNvPr>
          <p:cNvCxnSpPr/>
          <p:nvPr/>
        </p:nvCxnSpPr>
        <p:spPr>
          <a:xfrm>
            <a:off x="2424667" y="4004343"/>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9" name="标题 11">
            <a:extLst>
              <a:ext uri="{FF2B5EF4-FFF2-40B4-BE49-F238E27FC236}">
                <a16:creationId xmlns:a16="http://schemas.microsoft.com/office/drawing/2014/main" id="{7BB5DF3E-9816-985A-E112-B95ECBCFC49D}"/>
              </a:ext>
            </a:extLst>
          </p:cNvPr>
          <p:cNvSpPr txBox="1">
            <a:spLocks/>
          </p:cNvSpPr>
          <p:nvPr/>
        </p:nvSpPr>
        <p:spPr>
          <a:xfrm>
            <a:off x="3454207" y="3783755"/>
            <a:ext cx="4504577"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 altLang="zh-CN" sz="1400" dirty="0">
                <a:solidFill>
                  <a:schemeClr val="tx1">
                    <a:lumMod val="75000"/>
                    <a:lumOff val="25000"/>
                  </a:schemeClr>
                </a:solidFill>
                <a:latin typeface="微软雅黑" panose="020B0503020204020204" pitchFamily="34" charset="-122"/>
                <a:ea typeface="微软雅黑" panose="020B0503020204020204" pitchFamily="34" charset="-122"/>
              </a:rPr>
              <a:t>Romero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等人引入中间提示层指导学生模型的训练，旨在使学生网络学习教师网络的中间表示层中隐含的知识</a:t>
            </a:r>
          </a:p>
          <a:p>
            <a:pPr algn="l"/>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椭圆 39">
            <a:extLst>
              <a:ext uri="{FF2B5EF4-FFF2-40B4-BE49-F238E27FC236}">
                <a16:creationId xmlns:a16="http://schemas.microsoft.com/office/drawing/2014/main" id="{62292869-6CFB-29E1-E36E-FE7673B4DCD2}"/>
              </a:ext>
            </a:extLst>
          </p:cNvPr>
          <p:cNvSpPr/>
          <p:nvPr/>
        </p:nvSpPr>
        <p:spPr>
          <a:xfrm>
            <a:off x="1847529" y="4436391"/>
            <a:ext cx="576622" cy="57678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itchFamily="34" charset="-122"/>
              </a:rPr>
              <a:t>3</a:t>
            </a:r>
            <a:endParaRPr lang="zh-CN" altLang="en-US" dirty="0">
              <a:latin typeface="Impact MT Std" pitchFamily="34" charset="0"/>
              <a:ea typeface="微软雅黑" pitchFamily="34" charset="-122"/>
            </a:endParaRPr>
          </a:p>
        </p:txBody>
      </p:sp>
      <p:cxnSp>
        <p:nvCxnSpPr>
          <p:cNvPr id="41" name="直接连接符 23">
            <a:extLst>
              <a:ext uri="{FF2B5EF4-FFF2-40B4-BE49-F238E27FC236}">
                <a16:creationId xmlns:a16="http://schemas.microsoft.com/office/drawing/2014/main" id="{748F2FF3-66E7-9424-5886-B4168FA2B7F2}"/>
              </a:ext>
            </a:extLst>
          </p:cNvPr>
          <p:cNvCxnSpPr/>
          <p:nvPr/>
        </p:nvCxnSpPr>
        <p:spPr>
          <a:xfrm>
            <a:off x="2424667" y="4741223"/>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2" name="标题 11">
            <a:extLst>
              <a:ext uri="{FF2B5EF4-FFF2-40B4-BE49-F238E27FC236}">
                <a16:creationId xmlns:a16="http://schemas.microsoft.com/office/drawing/2014/main" id="{B6CE8EBB-49E9-E9A5-3CB6-AB5C8F41D289}"/>
              </a:ext>
            </a:extLst>
          </p:cNvPr>
          <p:cNvSpPr txBox="1">
            <a:spLocks/>
          </p:cNvSpPr>
          <p:nvPr/>
        </p:nvSpPr>
        <p:spPr>
          <a:xfrm>
            <a:off x="3454208" y="4520635"/>
            <a:ext cx="5768920"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Zagoruyko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等人将注意力机制引入知识蒸馏，该方法让学生网络模仿教师网络中间层的注意力特征图，有效的提升了学生网络的分类性能</a:t>
            </a:r>
          </a:p>
          <a:p>
            <a:pPr algn="l"/>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D46B86A0-6EA8-BCF8-13E5-5DCB6CAD5FA3}"/>
              </a:ext>
            </a:extLst>
          </p:cNvPr>
          <p:cNvSpPr/>
          <p:nvPr/>
        </p:nvSpPr>
        <p:spPr>
          <a:xfrm>
            <a:off x="1847530" y="5156471"/>
            <a:ext cx="576622" cy="576785"/>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itchFamily="34" charset="-122"/>
              </a:rPr>
              <a:t>4</a:t>
            </a:r>
            <a:endParaRPr lang="zh-CN" altLang="en-US" dirty="0">
              <a:latin typeface="Impact MT Std" pitchFamily="34" charset="0"/>
              <a:ea typeface="微软雅黑" pitchFamily="34" charset="-122"/>
            </a:endParaRPr>
          </a:p>
        </p:txBody>
      </p:sp>
      <p:cxnSp>
        <p:nvCxnSpPr>
          <p:cNvPr id="44" name="直接连接符 27">
            <a:extLst>
              <a:ext uri="{FF2B5EF4-FFF2-40B4-BE49-F238E27FC236}">
                <a16:creationId xmlns:a16="http://schemas.microsoft.com/office/drawing/2014/main" id="{013A214A-B128-F627-8BA4-FCDE6202E03C}"/>
              </a:ext>
            </a:extLst>
          </p:cNvPr>
          <p:cNvCxnSpPr/>
          <p:nvPr/>
        </p:nvCxnSpPr>
        <p:spPr>
          <a:xfrm>
            <a:off x="2424668" y="5461303"/>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9" name="标题 11">
            <a:extLst>
              <a:ext uri="{FF2B5EF4-FFF2-40B4-BE49-F238E27FC236}">
                <a16:creationId xmlns:a16="http://schemas.microsoft.com/office/drawing/2014/main" id="{D4071A21-CA4E-4734-D591-84470C7FCB32}"/>
              </a:ext>
            </a:extLst>
          </p:cNvPr>
          <p:cNvSpPr txBox="1">
            <a:spLocks/>
          </p:cNvSpPr>
          <p:nvPr/>
        </p:nvSpPr>
        <p:spPr>
          <a:xfrm>
            <a:off x="3431704" y="5296644"/>
            <a:ext cx="5768920"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 altLang="zh-CN" sz="1400" dirty="0">
                <a:solidFill>
                  <a:schemeClr val="tx1">
                    <a:lumMod val="75000"/>
                    <a:lumOff val="25000"/>
                  </a:schemeClr>
                </a:solidFill>
                <a:latin typeface="微软雅黑" panose="020B0503020204020204" pitchFamily="34" charset="-122"/>
                <a:ea typeface="微软雅黑" panose="020B0503020204020204" pitchFamily="34" charset="-122"/>
              </a:rPr>
              <a:t>Tian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等人将对比学习的机制引入基于关系的知识蒸馏</a:t>
            </a:r>
          </a:p>
        </p:txBody>
      </p:sp>
    </p:spTree>
    <p:extLst>
      <p:ext uri="{BB962C8B-B14F-4D97-AF65-F5344CB8AC3E}">
        <p14:creationId xmlns:p14="http://schemas.microsoft.com/office/powerpoint/2010/main" val="3604396478"/>
      </p:ext>
    </p:extLst>
  </p:cSld>
  <p:clrMapOvr>
    <a:masterClrMapping/>
  </p:clrMapOvr>
  <p:transition spd="slow" advTm="559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6960235" y="6428740"/>
            <a:ext cx="4391660" cy="336550"/>
            <a:chOff x="10961" y="10124"/>
            <a:chExt cx="6916" cy="530"/>
          </a:xfrm>
        </p:grpSpPr>
        <p:sp>
          <p:nvSpPr>
            <p:cNvPr id="13" name="矩形 12"/>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4" name="文本框 12"/>
          <p:cNvSpPr txBox="1"/>
          <p:nvPr/>
        </p:nvSpPr>
        <p:spPr>
          <a:xfrm>
            <a:off x="1593531" y="4432172"/>
            <a:ext cx="2954655"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模型设计</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endPar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13"/>
          <p:cNvSpPr txBox="1"/>
          <p:nvPr/>
        </p:nvSpPr>
        <p:spPr>
          <a:xfrm>
            <a:off x="2260382" y="3861048"/>
            <a:ext cx="1627369" cy="523220"/>
          </a:xfrm>
          <a:prstGeom prst="rect">
            <a:avLst/>
          </a:prstGeom>
          <a:noFill/>
        </p:spPr>
        <p:txBody>
          <a:bodyPr wrap="none" rtlCol="0">
            <a:spAutoFit/>
          </a:bodyPr>
          <a:lstStyle/>
          <a:p>
            <a:r>
              <a:rPr lang="zh-CN" altLang="en-US" sz="2800" b="1" dirty="0">
                <a:solidFill>
                  <a:srgbClr val="46CEAE"/>
                </a:solidFill>
              </a:rPr>
              <a:t>第二部分</a:t>
            </a:r>
          </a:p>
        </p:txBody>
      </p:sp>
      <p:sp>
        <p:nvSpPr>
          <p:cNvPr id="11" name="矩形 10"/>
          <p:cNvSpPr/>
          <p:nvPr/>
        </p:nvSpPr>
        <p:spPr>
          <a:xfrm>
            <a:off x="6092825" y="0"/>
            <a:ext cx="6099175" cy="63531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052459" y="1413384"/>
            <a:ext cx="2036802" cy="2036802"/>
            <a:chOff x="8125599" y="1434035"/>
            <a:chExt cx="2036802" cy="2036802"/>
          </a:xfrm>
        </p:grpSpPr>
        <p:sp>
          <p:nvSpPr>
            <p:cNvPr id="3" name="椭圆 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6"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28" name="组合 27"/>
          <p:cNvGrpSpPr/>
          <p:nvPr/>
        </p:nvGrpSpPr>
        <p:grpSpPr>
          <a:xfrm>
            <a:off x="7895590" y="907415"/>
            <a:ext cx="2519680" cy="3804920"/>
            <a:chOff x="12435" y="2111"/>
            <a:chExt cx="3270" cy="5022"/>
          </a:xfrm>
        </p:grpSpPr>
        <p:sp>
          <p:nvSpPr>
            <p:cNvPr id="16" name="文本框 33"/>
            <p:cNvSpPr txBox="1"/>
            <p:nvPr/>
          </p:nvSpPr>
          <p:spPr>
            <a:xfrm>
              <a:off x="13216" y="3180"/>
              <a:ext cx="2489" cy="528"/>
            </a:xfrm>
            <a:prstGeom prst="rect">
              <a:avLst/>
            </a:prstGeom>
            <a:noFill/>
          </p:spPr>
          <p:txBody>
            <a:bodyPr wrap="square" rtlCol="0">
              <a:spAutoFit/>
            </a:bodyPr>
            <a:lstStyle/>
            <a:p>
              <a:pPr algn="l"/>
              <a:r>
                <a:rPr lang="zh-CN" altLang="en-US" sz="2000" dirty="0">
                  <a:solidFill>
                    <a:schemeClr val="bg1">
                      <a:lumMod val="95000"/>
                    </a:schemeClr>
                  </a:solidFill>
                </a:rPr>
                <a:t>算法总体架构</a:t>
              </a:r>
              <a:endParaRPr lang="zh-CN" altLang="en-US" sz="2000" b="0" dirty="0">
                <a:solidFill>
                  <a:schemeClr val="bg1">
                    <a:lumMod val="95000"/>
                  </a:schemeClr>
                </a:solidFill>
              </a:endParaRPr>
            </a:p>
          </p:txBody>
        </p:sp>
        <p:sp>
          <p:nvSpPr>
            <p:cNvPr id="17" name="文本框 34"/>
            <p:cNvSpPr txBox="1"/>
            <p:nvPr/>
          </p:nvSpPr>
          <p:spPr>
            <a:xfrm>
              <a:off x="13216" y="4420"/>
              <a:ext cx="1888" cy="526"/>
            </a:xfrm>
            <a:prstGeom prst="rect">
              <a:avLst/>
            </a:prstGeom>
            <a:noFill/>
          </p:spPr>
          <p:txBody>
            <a:bodyPr wrap="square" rtlCol="0">
              <a:spAutoFit/>
            </a:bodyPr>
            <a:lstStyle/>
            <a:p>
              <a:pPr algn="l"/>
              <a:r>
                <a:rPr lang="zh-CN" altLang="en-US" sz="2000" dirty="0">
                  <a:solidFill>
                    <a:schemeClr val="bg1">
                      <a:lumMod val="95000"/>
                    </a:schemeClr>
                  </a:solidFill>
                </a:rPr>
                <a:t>注意力机制</a:t>
              </a:r>
              <a:endParaRPr lang="zh-CN" altLang="en-US" sz="2000" b="0" dirty="0">
                <a:solidFill>
                  <a:schemeClr val="bg1">
                    <a:lumMod val="95000"/>
                  </a:schemeClr>
                </a:solidFill>
              </a:endParaRPr>
            </a:p>
          </p:txBody>
        </p:sp>
        <p:sp>
          <p:nvSpPr>
            <p:cNvPr id="18" name="文本框 35"/>
            <p:cNvSpPr txBox="1"/>
            <p:nvPr/>
          </p:nvSpPr>
          <p:spPr>
            <a:xfrm>
              <a:off x="13216" y="5642"/>
              <a:ext cx="1888" cy="526"/>
            </a:xfrm>
            <a:prstGeom prst="rect">
              <a:avLst/>
            </a:prstGeom>
            <a:noFill/>
          </p:spPr>
          <p:txBody>
            <a:bodyPr wrap="square" rtlCol="0">
              <a:spAutoFit/>
            </a:bodyPr>
            <a:lstStyle/>
            <a:p>
              <a:pPr algn="l"/>
              <a:r>
                <a:rPr lang="zh-CN" altLang="en-US" sz="2000" dirty="0">
                  <a:solidFill>
                    <a:schemeClr val="bg1">
                      <a:lumMod val="95000"/>
                    </a:schemeClr>
                  </a:solidFill>
                </a:rPr>
                <a:t>对比学习</a:t>
              </a:r>
              <a:endParaRPr lang="zh-CN" altLang="en-US" sz="2000" b="0" dirty="0">
                <a:solidFill>
                  <a:schemeClr val="bg1">
                    <a:lumMod val="95000"/>
                  </a:schemeClr>
                </a:solidFill>
              </a:endParaRPr>
            </a:p>
          </p:txBody>
        </p:sp>
        <p:cxnSp>
          <p:nvCxnSpPr>
            <p:cNvPr id="20" name="直接连接符 19"/>
            <p:cNvCxnSpPr/>
            <p:nvPr/>
          </p:nvCxnSpPr>
          <p:spPr>
            <a:xfrm flipV="1">
              <a:off x="12459" y="5933"/>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2459" y="3456"/>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2435" y="2111"/>
              <a:ext cx="24" cy="1265"/>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2459" y="4735"/>
              <a:ext cx="0" cy="120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0368173"/>
      </p:ext>
    </p:extLst>
  </p:cSld>
  <p:clrMapOvr>
    <a:masterClrMapping/>
  </p:clrMapOvr>
  <mc:AlternateContent xmlns:mc="http://schemas.openxmlformats.org/markup-compatibility/2006" xmlns:p14="http://schemas.microsoft.com/office/powerpoint/2010/main">
    <mc:Choice Requires="p14">
      <p:transition spd="slow" p14:dur="2000" advTm="9617"/>
    </mc:Choice>
    <mc:Fallback xmlns="">
      <p:transition spd="slow" advTm="961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0200640" y="104775"/>
            <a:ext cx="1595755" cy="1524000"/>
            <a:chOff x="16064" y="165"/>
            <a:chExt cx="2513" cy="2400"/>
          </a:xfrm>
        </p:grpSpPr>
        <p:sp>
          <p:nvSpPr>
            <p:cNvPr id="35" name="椭圆 34"/>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fdcf5b7aeb5dfdfa894872b9eb7fb17"/>
            <p:cNvPicPr>
              <a:picLocks noChangeAspect="1"/>
            </p:cNvPicPr>
            <p:nvPr/>
          </p:nvPicPr>
          <p:blipFill>
            <a:blip r:embed="rId3"/>
            <a:stretch>
              <a:fillRect/>
            </a:stretch>
          </p:blipFill>
          <p:spPr>
            <a:xfrm>
              <a:off x="16177" y="165"/>
              <a:ext cx="2400" cy="2400"/>
            </a:xfrm>
            <a:prstGeom prst="rect">
              <a:avLst/>
            </a:prstGeom>
          </p:spPr>
        </p:pic>
      </p:grpSp>
      <p:grpSp>
        <p:nvGrpSpPr>
          <p:cNvPr id="37" name="组合 36"/>
          <p:cNvGrpSpPr/>
          <p:nvPr/>
        </p:nvGrpSpPr>
        <p:grpSpPr>
          <a:xfrm>
            <a:off x="6960235" y="6428740"/>
            <a:ext cx="4391660" cy="336550"/>
            <a:chOff x="10961" y="10124"/>
            <a:chExt cx="6916" cy="530"/>
          </a:xfrm>
        </p:grpSpPr>
        <p:sp>
          <p:nvSpPr>
            <p:cNvPr id="38" name="矩形 37"/>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43" name="文本框 42"/>
          <p:cNvSpPr txBox="1"/>
          <p:nvPr/>
        </p:nvSpPr>
        <p:spPr>
          <a:xfrm>
            <a:off x="191135" y="104775"/>
            <a:ext cx="13258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已完成内容</a:t>
            </a:r>
          </a:p>
        </p:txBody>
      </p:sp>
      <p:sp>
        <p:nvSpPr>
          <p:cNvPr id="42" name="文本框 41"/>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基本介绍</a:t>
            </a:r>
          </a:p>
        </p:txBody>
      </p:sp>
      <p:sp>
        <p:nvSpPr>
          <p:cNvPr id="44" name="五边形 43"/>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76303" y="104775"/>
            <a:ext cx="1107996"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模型设计</a:t>
            </a:r>
          </a:p>
        </p:txBody>
      </p:sp>
      <p:grpSp>
        <p:nvGrpSpPr>
          <p:cNvPr id="15" name="组合 14">
            <a:extLst>
              <a:ext uri="{FF2B5EF4-FFF2-40B4-BE49-F238E27FC236}">
                <a16:creationId xmlns:a16="http://schemas.microsoft.com/office/drawing/2014/main" id="{408A1B4E-1722-130E-DF1A-B280FA1612BF}"/>
              </a:ext>
            </a:extLst>
          </p:cNvPr>
          <p:cNvGrpSpPr/>
          <p:nvPr/>
        </p:nvGrpSpPr>
        <p:grpSpPr>
          <a:xfrm>
            <a:off x="1506855" y="673735"/>
            <a:ext cx="1622526" cy="631190"/>
            <a:chOff x="11189" y="1289"/>
            <a:chExt cx="2555" cy="994"/>
          </a:xfrm>
        </p:grpSpPr>
        <p:sp>
          <p:nvSpPr>
            <p:cNvPr id="19" name="矩形 18">
              <a:extLst>
                <a:ext uri="{FF2B5EF4-FFF2-40B4-BE49-F238E27FC236}">
                  <a16:creationId xmlns:a16="http://schemas.microsoft.com/office/drawing/2014/main" id="{3C0602F2-BFDF-C322-A298-1D09ED09294B}"/>
                </a:ext>
              </a:extLst>
            </p:cNvPr>
            <p:cNvSpPr/>
            <p:nvPr/>
          </p:nvSpPr>
          <p:spPr>
            <a:xfrm>
              <a:off x="11189" y="1289"/>
              <a:ext cx="2551" cy="99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CAA5525-1840-8466-E521-D76F5C5FBF37}"/>
                </a:ext>
              </a:extLst>
            </p:cNvPr>
            <p:cNvSpPr txBox="1"/>
            <p:nvPr/>
          </p:nvSpPr>
          <p:spPr>
            <a:xfrm>
              <a:off x="11272" y="1528"/>
              <a:ext cx="2472" cy="58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算法总体设计</a:t>
              </a:r>
            </a:p>
          </p:txBody>
        </p:sp>
      </p:grpSp>
      <p:grpSp>
        <p:nvGrpSpPr>
          <p:cNvPr id="16" name="组合 15">
            <a:extLst>
              <a:ext uri="{FF2B5EF4-FFF2-40B4-BE49-F238E27FC236}">
                <a16:creationId xmlns:a16="http://schemas.microsoft.com/office/drawing/2014/main" id="{9A11BA72-4ECB-6B8D-5231-A2F860512C8D}"/>
              </a:ext>
            </a:extLst>
          </p:cNvPr>
          <p:cNvGrpSpPr/>
          <p:nvPr/>
        </p:nvGrpSpPr>
        <p:grpSpPr>
          <a:xfrm>
            <a:off x="3241782" y="791845"/>
            <a:ext cx="1614271" cy="494030"/>
            <a:chOff x="7695" y="1505"/>
            <a:chExt cx="2542" cy="778"/>
          </a:xfrm>
        </p:grpSpPr>
        <p:sp>
          <p:nvSpPr>
            <p:cNvPr id="17" name="文本框 16">
              <a:extLst>
                <a:ext uri="{FF2B5EF4-FFF2-40B4-BE49-F238E27FC236}">
                  <a16:creationId xmlns:a16="http://schemas.microsoft.com/office/drawing/2014/main" id="{002059AA-544B-788B-4F2A-DB36394C16FB}"/>
                </a:ext>
              </a:extLst>
            </p:cNvPr>
            <p:cNvSpPr txBox="1"/>
            <p:nvPr/>
          </p:nvSpPr>
          <p:spPr>
            <a:xfrm>
              <a:off x="8056" y="1505"/>
              <a:ext cx="2181"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注意力机制</a:t>
              </a:r>
            </a:p>
          </p:txBody>
        </p:sp>
        <p:sp>
          <p:nvSpPr>
            <p:cNvPr id="18" name="矩形 17">
              <a:extLst>
                <a:ext uri="{FF2B5EF4-FFF2-40B4-BE49-F238E27FC236}">
                  <a16:creationId xmlns:a16="http://schemas.microsoft.com/office/drawing/2014/main" id="{D8997B25-735B-723B-8B57-BFD8056E0B70}"/>
                </a:ext>
              </a:extLst>
            </p:cNvPr>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B8FF96EA-078A-AEDC-9601-38E4F5C196DD}"/>
              </a:ext>
            </a:extLst>
          </p:cNvPr>
          <p:cNvSpPr txBox="1"/>
          <p:nvPr/>
        </p:nvSpPr>
        <p:spPr>
          <a:xfrm>
            <a:off x="5170505" y="786521"/>
            <a:ext cx="1107996" cy="36933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对比学习</a:t>
            </a:r>
          </a:p>
        </p:txBody>
      </p:sp>
      <p:sp>
        <p:nvSpPr>
          <p:cNvPr id="34" name="矩形 33">
            <a:extLst>
              <a:ext uri="{FF2B5EF4-FFF2-40B4-BE49-F238E27FC236}">
                <a16:creationId xmlns:a16="http://schemas.microsoft.com/office/drawing/2014/main" id="{DCBB5CFB-3234-B267-680F-F7A53E608575}"/>
              </a:ext>
            </a:extLst>
          </p:cNvPr>
          <p:cNvSpPr/>
          <p:nvPr/>
        </p:nvSpPr>
        <p:spPr>
          <a:xfrm>
            <a:off x="4941256" y="1179586"/>
            <a:ext cx="1594585" cy="100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23B97980-5025-2CF1-8EC9-F0F888B5C89A}"/>
              </a:ext>
            </a:extLst>
          </p:cNvPr>
          <p:cNvPicPr/>
          <p:nvPr/>
        </p:nvPicPr>
        <p:blipFill>
          <a:blip r:embed="rId4"/>
          <a:stretch>
            <a:fillRect/>
          </a:stretch>
        </p:blipFill>
        <p:spPr>
          <a:xfrm>
            <a:off x="4993523" y="1430020"/>
            <a:ext cx="6094578" cy="4550563"/>
          </a:xfrm>
          <a:prstGeom prst="rect">
            <a:avLst/>
          </a:prstGeom>
        </p:spPr>
      </p:pic>
      <p:cxnSp>
        <p:nvCxnSpPr>
          <p:cNvPr id="41" name="直接连接符 13">
            <a:extLst>
              <a:ext uri="{FF2B5EF4-FFF2-40B4-BE49-F238E27FC236}">
                <a16:creationId xmlns:a16="http://schemas.microsoft.com/office/drawing/2014/main" id="{5AD1BF5F-0659-3E2A-E421-A4F43A5E0A5D}"/>
              </a:ext>
            </a:extLst>
          </p:cNvPr>
          <p:cNvCxnSpPr>
            <a:cxnSpLocks/>
          </p:cNvCxnSpPr>
          <p:nvPr/>
        </p:nvCxnSpPr>
        <p:spPr>
          <a:xfrm>
            <a:off x="1329690" y="2515095"/>
            <a:ext cx="336196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6" name="TextBox 15">
            <a:extLst>
              <a:ext uri="{FF2B5EF4-FFF2-40B4-BE49-F238E27FC236}">
                <a16:creationId xmlns:a16="http://schemas.microsoft.com/office/drawing/2014/main" id="{89090CE4-E719-B6B5-5FF7-B9D5DC2D1249}"/>
              </a:ext>
            </a:extLst>
          </p:cNvPr>
          <p:cNvSpPr txBox="1"/>
          <p:nvPr/>
        </p:nvSpPr>
        <p:spPr>
          <a:xfrm>
            <a:off x="1846561" y="1916832"/>
            <a:ext cx="2339102" cy="523220"/>
          </a:xfrm>
          <a:prstGeom prst="rect">
            <a:avLst/>
          </a:prstGeom>
          <a:noFill/>
        </p:spPr>
        <p:txBody>
          <a:bodyPr wrap="none" rtlCol="0">
            <a:spAutoFit/>
          </a:bodyPr>
          <a:lstStyle/>
          <a:p>
            <a:pPr algn="ct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算法设计模块</a:t>
            </a:r>
            <a:endParaRPr lang="zh-CN" altLang="en-US" sz="28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8" name="TextBox 17">
            <a:extLst>
              <a:ext uri="{FF2B5EF4-FFF2-40B4-BE49-F238E27FC236}">
                <a16:creationId xmlns:a16="http://schemas.microsoft.com/office/drawing/2014/main" id="{0A707F29-CF6C-F04D-66E3-AEF6EB4818BC}"/>
              </a:ext>
            </a:extLst>
          </p:cNvPr>
          <p:cNvSpPr txBox="1"/>
          <p:nvPr/>
        </p:nvSpPr>
        <p:spPr>
          <a:xfrm>
            <a:off x="1271464" y="2725622"/>
            <a:ext cx="3182607" cy="2158861"/>
          </a:xfrm>
          <a:prstGeom prst="rect">
            <a:avLst/>
          </a:prstGeom>
          <a:noFill/>
        </p:spPr>
        <p:txBody>
          <a:bodyPr wrap="square" rtlCol="0">
            <a:spAutoFit/>
          </a:bodyPr>
          <a:lstStyle/>
          <a:p>
            <a:pPr indent="-457200">
              <a:lnSpc>
                <a:spcPct val="150000"/>
              </a:lnSpc>
              <a:buFont typeface="Wingdings" panose="05000000000000000000" charset="0"/>
              <a:buChar char="Ø"/>
            </a:pP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数据加载处理模块</a:t>
            </a:r>
          </a:p>
          <a:p>
            <a:pPr indent="-457200">
              <a:lnSpc>
                <a:spcPct val="150000"/>
              </a:lnSpc>
              <a:buFont typeface="Wingdings" panose="05000000000000000000" charset="0"/>
              <a:buChar char="Ø"/>
            </a:pP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教师学生网络模块</a:t>
            </a:r>
          </a:p>
          <a:p>
            <a:pPr indent="-457200">
              <a:lnSpc>
                <a:spcPct val="150000"/>
              </a:lnSpc>
              <a:buFont typeface="Wingdings" panose="05000000000000000000" charset="0"/>
              <a:buChar char="Ø"/>
            </a:pP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知识蒸馏核心模块</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30470805"/>
      </p:ext>
    </p:extLst>
  </p:cSld>
  <p:clrMapOvr>
    <a:masterClrMapping/>
  </p:clrMapOvr>
  <p:transition spd="slow" advTm="4468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0200640" y="104775"/>
            <a:ext cx="1595755" cy="1524000"/>
            <a:chOff x="16064" y="165"/>
            <a:chExt cx="2513" cy="2400"/>
          </a:xfrm>
        </p:grpSpPr>
        <p:sp>
          <p:nvSpPr>
            <p:cNvPr id="35" name="椭圆 34"/>
            <p:cNvSpPr/>
            <p:nvPr/>
          </p:nvSpPr>
          <p:spPr>
            <a:xfrm>
              <a:off x="16064" y="184"/>
              <a:ext cx="2495" cy="23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fdcf5b7aeb5dfdfa894872b9eb7fb17"/>
            <p:cNvPicPr>
              <a:picLocks noChangeAspect="1"/>
            </p:cNvPicPr>
            <p:nvPr/>
          </p:nvPicPr>
          <p:blipFill>
            <a:blip r:embed="rId2"/>
            <a:stretch>
              <a:fillRect/>
            </a:stretch>
          </p:blipFill>
          <p:spPr>
            <a:xfrm>
              <a:off x="16177" y="165"/>
              <a:ext cx="2400" cy="2400"/>
            </a:xfrm>
            <a:prstGeom prst="rect">
              <a:avLst/>
            </a:prstGeom>
          </p:spPr>
        </p:pic>
      </p:grpSp>
      <p:grpSp>
        <p:nvGrpSpPr>
          <p:cNvPr id="37" name="组合 36"/>
          <p:cNvGrpSpPr/>
          <p:nvPr/>
        </p:nvGrpSpPr>
        <p:grpSpPr>
          <a:xfrm>
            <a:off x="6960235" y="6428740"/>
            <a:ext cx="4391660" cy="336550"/>
            <a:chOff x="10961" y="10124"/>
            <a:chExt cx="6916" cy="530"/>
          </a:xfrm>
        </p:grpSpPr>
        <p:sp>
          <p:nvSpPr>
            <p:cNvPr id="38" name="矩形 37"/>
            <p:cNvSpPr/>
            <p:nvPr/>
          </p:nvSpPr>
          <p:spPr>
            <a:xfrm>
              <a:off x="10961" y="10163"/>
              <a:ext cx="6917" cy="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1395" y="10124"/>
              <a:ext cx="6048" cy="531"/>
            </a:xfrm>
            <a:prstGeom prst="rect">
              <a:avLst/>
            </a:prstGeom>
            <a:noFill/>
          </p:spPr>
          <p:txBody>
            <a:bodyPr wrap="square" rtlCol="0">
              <a:spAutoFit/>
            </a:bodyPr>
            <a:lstStyle/>
            <a:p>
              <a:pPr algn="ctr"/>
              <a:r>
                <a:rPr lang="zh-CN" altLang="en-US" sz="1600" dirty="0">
                  <a:solidFill>
                    <a:schemeClr val="bg1"/>
                  </a:solidFill>
                </a:rPr>
                <a:t>毕业设计答辩</a:t>
              </a:r>
            </a:p>
          </p:txBody>
        </p:sp>
      </p:grpSp>
      <p:sp>
        <p:nvSpPr>
          <p:cNvPr id="43" name="文本框 42"/>
          <p:cNvSpPr txBox="1"/>
          <p:nvPr/>
        </p:nvSpPr>
        <p:spPr>
          <a:xfrm>
            <a:off x="191135" y="104775"/>
            <a:ext cx="13258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已完成内容</a:t>
            </a:r>
          </a:p>
        </p:txBody>
      </p:sp>
      <p:sp>
        <p:nvSpPr>
          <p:cNvPr id="42" name="文本框 41"/>
          <p:cNvSpPr txBox="1"/>
          <p:nvPr/>
        </p:nvSpPr>
        <p:spPr>
          <a:xfrm>
            <a:off x="191135" y="104775"/>
            <a:ext cx="1097280" cy="36830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基本介绍</a:t>
            </a:r>
          </a:p>
        </p:txBody>
      </p:sp>
      <p:sp>
        <p:nvSpPr>
          <p:cNvPr id="44" name="五边形 43"/>
          <p:cNvSpPr/>
          <p:nvPr/>
        </p:nvSpPr>
        <p:spPr>
          <a:xfrm>
            <a:off x="46990" y="44450"/>
            <a:ext cx="2545715"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76303" y="104775"/>
            <a:ext cx="1107996" cy="369332"/>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模型设计</a:t>
            </a:r>
          </a:p>
        </p:txBody>
      </p:sp>
      <p:grpSp>
        <p:nvGrpSpPr>
          <p:cNvPr id="16" name="组合 15">
            <a:extLst>
              <a:ext uri="{FF2B5EF4-FFF2-40B4-BE49-F238E27FC236}">
                <a16:creationId xmlns:a16="http://schemas.microsoft.com/office/drawing/2014/main" id="{9A11BA72-4ECB-6B8D-5231-A2F860512C8D}"/>
              </a:ext>
            </a:extLst>
          </p:cNvPr>
          <p:cNvGrpSpPr/>
          <p:nvPr/>
        </p:nvGrpSpPr>
        <p:grpSpPr>
          <a:xfrm>
            <a:off x="3241782" y="791845"/>
            <a:ext cx="1614271" cy="494030"/>
            <a:chOff x="7695" y="1505"/>
            <a:chExt cx="2542" cy="778"/>
          </a:xfrm>
        </p:grpSpPr>
        <p:sp>
          <p:nvSpPr>
            <p:cNvPr id="17" name="文本框 16">
              <a:extLst>
                <a:ext uri="{FF2B5EF4-FFF2-40B4-BE49-F238E27FC236}">
                  <a16:creationId xmlns:a16="http://schemas.microsoft.com/office/drawing/2014/main" id="{002059AA-544B-788B-4F2A-DB36394C16FB}"/>
                </a:ext>
              </a:extLst>
            </p:cNvPr>
            <p:cNvSpPr txBox="1"/>
            <p:nvPr/>
          </p:nvSpPr>
          <p:spPr>
            <a:xfrm>
              <a:off x="8056" y="1505"/>
              <a:ext cx="2181" cy="58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注意力机制</a:t>
              </a:r>
            </a:p>
          </p:txBody>
        </p:sp>
        <p:sp>
          <p:nvSpPr>
            <p:cNvPr id="18" name="矩形 17">
              <a:extLst>
                <a:ext uri="{FF2B5EF4-FFF2-40B4-BE49-F238E27FC236}">
                  <a16:creationId xmlns:a16="http://schemas.microsoft.com/office/drawing/2014/main" id="{D8997B25-735B-723B-8B57-BFD8056E0B70}"/>
                </a:ext>
              </a:extLst>
            </p:cNvPr>
            <p:cNvSpPr/>
            <p:nvPr/>
          </p:nvSpPr>
          <p:spPr>
            <a:xfrm>
              <a:off x="7695" y="2124"/>
              <a:ext cx="2511" cy="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B8FF96EA-078A-AEDC-9601-38E4F5C196DD}"/>
              </a:ext>
            </a:extLst>
          </p:cNvPr>
          <p:cNvSpPr txBox="1"/>
          <p:nvPr/>
        </p:nvSpPr>
        <p:spPr>
          <a:xfrm>
            <a:off x="5170505" y="786521"/>
            <a:ext cx="1107996" cy="36933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对比学习</a:t>
            </a:r>
          </a:p>
        </p:txBody>
      </p:sp>
      <p:sp>
        <p:nvSpPr>
          <p:cNvPr id="34" name="矩形 33">
            <a:extLst>
              <a:ext uri="{FF2B5EF4-FFF2-40B4-BE49-F238E27FC236}">
                <a16:creationId xmlns:a16="http://schemas.microsoft.com/office/drawing/2014/main" id="{DCBB5CFB-3234-B267-680F-F7A53E608575}"/>
              </a:ext>
            </a:extLst>
          </p:cNvPr>
          <p:cNvSpPr/>
          <p:nvPr/>
        </p:nvSpPr>
        <p:spPr>
          <a:xfrm>
            <a:off x="4941256" y="1179586"/>
            <a:ext cx="1594585" cy="100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86831A7-E616-A288-0D7C-565272A48D65}"/>
              </a:ext>
            </a:extLst>
          </p:cNvPr>
          <p:cNvSpPr/>
          <p:nvPr/>
        </p:nvSpPr>
        <p:spPr>
          <a:xfrm>
            <a:off x="3241782" y="620688"/>
            <a:ext cx="1619986" cy="631190"/>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icrosoft YaHei" panose="020B0503020204020204" pitchFamily="34" charset="-122"/>
                <a:ea typeface="Microsoft YaHei" panose="020B0503020204020204" pitchFamily="34" charset="-122"/>
              </a:rPr>
              <a:t>注意力机制</a:t>
            </a:r>
          </a:p>
        </p:txBody>
      </p:sp>
      <p:sp>
        <p:nvSpPr>
          <p:cNvPr id="25" name="文本框 24">
            <a:extLst>
              <a:ext uri="{FF2B5EF4-FFF2-40B4-BE49-F238E27FC236}">
                <a16:creationId xmlns:a16="http://schemas.microsoft.com/office/drawing/2014/main" id="{5D6577BE-5028-6095-DD8E-229D278B1D87}"/>
              </a:ext>
            </a:extLst>
          </p:cNvPr>
          <p:cNvSpPr txBox="1"/>
          <p:nvPr/>
        </p:nvSpPr>
        <p:spPr>
          <a:xfrm>
            <a:off x="1574012" y="769899"/>
            <a:ext cx="1569660" cy="369332"/>
          </a:xfrm>
          <a:prstGeom prst="rect">
            <a:avLst/>
          </a:prstGeom>
          <a:noFill/>
        </p:spPr>
        <p:txBody>
          <a:bodyPr wrap="none" rtlCol="0">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算法总体设计</a:t>
            </a:r>
          </a:p>
        </p:txBody>
      </p:sp>
      <p:sp>
        <p:nvSpPr>
          <p:cNvPr id="26" name="矩形 25">
            <a:extLst>
              <a:ext uri="{FF2B5EF4-FFF2-40B4-BE49-F238E27FC236}">
                <a16:creationId xmlns:a16="http://schemas.microsoft.com/office/drawing/2014/main" id="{0EFFB030-64D3-E172-039C-DC728F626D94}"/>
              </a:ext>
            </a:extLst>
          </p:cNvPr>
          <p:cNvSpPr/>
          <p:nvPr/>
        </p:nvSpPr>
        <p:spPr>
          <a:xfrm>
            <a:off x="1543746" y="1176752"/>
            <a:ext cx="1594585" cy="100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54C33778-27B1-A2C5-E862-CE29DC2E44EF}"/>
              </a:ext>
            </a:extLst>
          </p:cNvPr>
          <p:cNvPicPr>
            <a:picLocks noChangeAspect="1"/>
          </p:cNvPicPr>
          <p:nvPr/>
        </p:nvPicPr>
        <p:blipFill>
          <a:blip r:embed="rId3"/>
          <a:stretch>
            <a:fillRect/>
          </a:stretch>
        </p:blipFill>
        <p:spPr>
          <a:xfrm>
            <a:off x="2530048" y="1494790"/>
            <a:ext cx="6786245" cy="2383790"/>
          </a:xfrm>
          <a:prstGeom prst="rect">
            <a:avLst/>
          </a:prstGeom>
          <a:noFill/>
          <a:ln>
            <a:noFill/>
          </a:ln>
        </p:spPr>
      </p:pic>
      <p:sp>
        <p:nvSpPr>
          <p:cNvPr id="28" name="Rectangle 24">
            <a:extLst>
              <a:ext uri="{FF2B5EF4-FFF2-40B4-BE49-F238E27FC236}">
                <a16:creationId xmlns:a16="http://schemas.microsoft.com/office/drawing/2014/main" id="{FBB93F8E-026A-DAFF-406C-C98E5B3A4E5B}"/>
              </a:ext>
            </a:extLst>
          </p:cNvPr>
          <p:cNvSpPr>
            <a:spLocks noChangeArrowheads="1"/>
          </p:cNvSpPr>
          <p:nvPr/>
        </p:nvSpPr>
        <p:spPr bwMode="auto">
          <a:xfrm>
            <a:off x="1775520" y="3645024"/>
            <a:ext cx="8136904" cy="119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中间层师生网络通过全局平均池化生成</a:t>
            </a:r>
            <a:r>
              <a:rPr lang="en"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Query</a:t>
            </a:r>
            <a:r>
              <a:rPr lang="zh-CN" altLang="e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Key</a:t>
            </a:r>
            <a:r>
              <a:rPr lang="zh-CN" altLang="e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利用注意力机制计算师生中间层特征图的关系系数，通过通道间池化进行中间层特征表示，进行加权求和得到完整的教师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学生中间层损失函数。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Grafik 14" descr="trenner.png">
            <a:extLst>
              <a:ext uri="{FF2B5EF4-FFF2-40B4-BE49-F238E27FC236}">
                <a16:creationId xmlns:a16="http://schemas.microsoft.com/office/drawing/2014/main" id="{D7F2EE81-2928-7BF4-835A-40D0F1E34497}"/>
              </a:ext>
            </a:extLst>
          </p:cNvPr>
          <p:cNvPicPr>
            <a:picLocks noChangeAspect="1"/>
          </p:cNvPicPr>
          <p:nvPr/>
        </p:nvPicPr>
        <p:blipFill>
          <a:blip r:embed="rId4" cstate="print"/>
          <a:stretch>
            <a:fillRect/>
          </a:stretch>
        </p:blipFill>
        <p:spPr>
          <a:xfrm rot="5400000">
            <a:off x="-1786487" y="3795200"/>
            <a:ext cx="5760000" cy="274792"/>
          </a:xfrm>
          <a:prstGeom prst="rect">
            <a:avLst/>
          </a:prstGeom>
        </p:spPr>
      </p:pic>
      <p:pic>
        <p:nvPicPr>
          <p:cNvPr id="31" name="Grafik 14" descr="trenner.png">
            <a:extLst>
              <a:ext uri="{FF2B5EF4-FFF2-40B4-BE49-F238E27FC236}">
                <a16:creationId xmlns:a16="http://schemas.microsoft.com/office/drawing/2014/main" id="{F8553B0A-99D2-09F6-C2E8-D00A834002A9}"/>
              </a:ext>
            </a:extLst>
          </p:cNvPr>
          <p:cNvPicPr>
            <a:picLocks noChangeAspect="1"/>
          </p:cNvPicPr>
          <p:nvPr/>
        </p:nvPicPr>
        <p:blipFill>
          <a:blip r:embed="rId4" cstate="print"/>
          <a:stretch>
            <a:fillRect/>
          </a:stretch>
        </p:blipFill>
        <p:spPr>
          <a:xfrm rot="16200000" flipH="1">
            <a:off x="7673766" y="3578665"/>
            <a:ext cx="5760000" cy="274792"/>
          </a:xfrm>
          <a:prstGeom prst="rect">
            <a:avLst/>
          </a:prstGeom>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D53E41D-1FBE-28F1-2CD6-4F1A3E6B31EF}"/>
                  </a:ext>
                </a:extLst>
              </p:cNvPr>
              <p:cNvSpPr/>
              <p:nvPr/>
            </p:nvSpPr>
            <p:spPr>
              <a:xfrm>
                <a:off x="3779183" y="5115283"/>
                <a:ext cx="4058099" cy="604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a:latin typeface="Cambria Math" panose="02040503050406030204" pitchFamily="18" charset="0"/>
                            </a:rPr>
                            <m:t>ℒ</m:t>
                          </m:r>
                        </m:e>
                        <m:sub>
                          <m:r>
                            <a:rPr lang="zh-CN" altLang="en-US" i="1">
                              <a:latin typeface="Cambria Math" panose="02040503050406030204" pitchFamily="18" charset="0"/>
                            </a:rPr>
                            <m:t>𝑖𝑛𝑡𝑒𝑟</m:t>
                          </m:r>
                        </m:sub>
                      </m:sSub>
                      <m:r>
                        <a:rPr lang="zh-CN" altLang="en-US" i="0">
                          <a:latin typeface="Cambria Math" panose="02040503050406030204" pitchFamily="18" charset="0"/>
                        </a:rPr>
                        <m:t>=</m:t>
                      </m:r>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𝑡</m:t>
                          </m:r>
                        </m:sub>
                        <m:sup/>
                        <m:e>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𝑠</m:t>
                              </m:r>
                            </m:sub>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𝑡𝑠</m:t>
                                  </m:r>
                                </m:sub>
                              </m:sSub>
                              <m:sSub>
                                <m:sSubPr>
                                  <m:ctrlPr>
                                    <a:rPr lang="zh-CN" altLang="en-US" i="1">
                                      <a:solidFill>
                                        <a:srgbClr val="836967"/>
                                      </a:solidFill>
                                      <a:latin typeface="Cambria Math" panose="02040503050406030204" pitchFamily="18" charset="0"/>
                                    </a:rPr>
                                  </m:ctrlPr>
                                </m:sSubPr>
                                <m:e>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𝜑</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h</m:t>
                                              </m:r>
                                            </m:e>
                                            <m:sub>
                                              <m:r>
                                                <a:rPr lang="zh-CN" altLang="en-US" i="1">
                                                  <a:latin typeface="Cambria Math" panose="02040503050406030204" pitchFamily="18" charset="0"/>
                                                </a:rPr>
                                                <m:t>𝑡</m:t>
                                              </m:r>
                                            </m:sub>
                                            <m:sup>
                                              <m:r>
                                                <a:rPr lang="zh-CN" altLang="en-US" i="1">
                                                  <a:latin typeface="Cambria Math" panose="02040503050406030204" pitchFamily="18" charset="0"/>
                                                </a:rPr>
                                                <m:t>𝑇</m:t>
                                              </m:r>
                                            </m:sup>
                                          </m:sSubSup>
                                        </m:e>
                                      </m:d>
                                      <m:r>
                                        <a:rPr lang="zh-CN" altLang="en-US" i="0">
                                          <a:latin typeface="Cambria Math" panose="02040503050406030204" pitchFamily="18" charset="0"/>
                                        </a:rPr>
                                        <m:t>−</m:t>
                                      </m:r>
                                      <m:r>
                                        <a:rPr lang="zh-CN" altLang="en-US" i="1">
                                          <a:latin typeface="Cambria Math" panose="02040503050406030204" pitchFamily="18" charset="0"/>
                                        </a:rPr>
                                        <m:t>𝜑</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h</m:t>
                                              </m:r>
                                            </m:e>
                                            <m:sub>
                                              <m:r>
                                                <a:rPr lang="zh-CN" altLang="en-US" i="1">
                                                  <a:latin typeface="Cambria Math" panose="02040503050406030204" pitchFamily="18" charset="0"/>
                                                </a:rPr>
                                                <m:t>𝑠</m:t>
                                              </m:r>
                                            </m:sub>
                                            <m:sup>
                                              <m:r>
                                                <a:rPr lang="zh-CN" altLang="en-US" i="1">
                                                  <a:latin typeface="Cambria Math" panose="02040503050406030204" pitchFamily="18" charset="0"/>
                                                </a:rPr>
                                                <m:t>𝑆</m:t>
                                              </m:r>
                                            </m:sup>
                                          </m:sSubSup>
                                        </m:e>
                                      </m:d>
                                    </m:e>
                                  </m:d>
                                </m:e>
                                <m:sub>
                                  <m:r>
                                    <a:rPr lang="zh-CN" altLang="en-US" i="0">
                                      <a:latin typeface="Cambria Math" panose="02040503050406030204" pitchFamily="18" charset="0"/>
                                    </a:rPr>
                                    <m:t>2</m:t>
                                  </m:r>
                                </m:sub>
                              </m:sSub>
                            </m:e>
                          </m:nary>
                        </m:e>
                      </m:nary>
                    </m:oMath>
                  </m:oMathPara>
                </a14:m>
                <a:endParaRPr lang="zh-CN" altLang="en-US" dirty="0"/>
              </a:p>
            </p:txBody>
          </p:sp>
        </mc:Choice>
        <mc:Fallback xmlns="">
          <p:sp>
            <p:nvSpPr>
              <p:cNvPr id="2" name="矩形 1">
                <a:extLst>
                  <a:ext uri="{FF2B5EF4-FFF2-40B4-BE49-F238E27FC236}">
                    <a16:creationId xmlns:a16="http://schemas.microsoft.com/office/drawing/2014/main" id="{0D53E41D-1FBE-28F1-2CD6-4F1A3E6B31EF}"/>
                  </a:ext>
                </a:extLst>
              </p:cNvPr>
              <p:cNvSpPr>
                <a:spLocks noRot="1" noChangeAspect="1" noMove="1" noResize="1" noEditPoints="1" noAdjustHandles="1" noChangeArrowheads="1" noChangeShapeType="1" noTextEdit="1"/>
              </p:cNvSpPr>
              <p:nvPr/>
            </p:nvSpPr>
            <p:spPr>
              <a:xfrm>
                <a:off x="3779183" y="5115283"/>
                <a:ext cx="4058099" cy="604396"/>
              </a:xfrm>
              <a:prstGeom prst="rect">
                <a:avLst/>
              </a:prstGeom>
              <a:blipFill>
                <a:blip r:embed="rId5"/>
                <a:stretch>
                  <a:fillRect t="-159184" b="-22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765481"/>
      </p:ext>
    </p:extLst>
  </p:cSld>
  <p:clrMapOvr>
    <a:masterClrMapping/>
  </p:clrMapOvr>
  <p:transition spd="slow" advTm="7997"/>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1666</Words>
  <Application>Microsoft Macintosh PowerPoint</Application>
  <PresentationFormat>宽屏</PresentationFormat>
  <Paragraphs>195</Paragraphs>
  <Slides>21</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方正兰亭黑简体</vt:lpstr>
      <vt:lpstr>SimHei</vt:lpstr>
      <vt:lpstr>华康俪金黑W8(P)</vt:lpstr>
      <vt:lpstr>KaiTi</vt:lpstr>
      <vt:lpstr>微软雅黑</vt:lpstr>
      <vt:lpstr>微软雅黑</vt:lpstr>
      <vt:lpstr>Arial</vt:lpstr>
      <vt:lpstr>Calibri</vt:lpstr>
      <vt:lpstr>Cambria Math</vt:lpstr>
      <vt:lpstr>Impact MT Std</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Microsoft Office User</cp:lastModifiedBy>
  <cp:revision>74</cp:revision>
  <dcterms:created xsi:type="dcterms:W3CDTF">2022-04-07T19:32:00Z</dcterms:created>
  <dcterms:modified xsi:type="dcterms:W3CDTF">2022-05-26T09:08:05Z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A34E2FEAAA2C4E16B812B146186E3257</vt:lpwstr>
  </property>
  <property fmtid="{D5CDD505-2E9C-101B-9397-08002B2CF9AE}" pid="3" name="KSOProductBuildVer">
    <vt:lpwstr>2052-11.1.0.11365</vt:lpwstr>
  </property>
</Properties>
</file>