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8" r:id="rId2"/>
    <p:sldId id="600" r:id="rId3"/>
    <p:sldId id="540" r:id="rId4"/>
    <p:sldId id="593" r:id="rId5"/>
    <p:sldId id="541" r:id="rId6"/>
    <p:sldId id="594" r:id="rId7"/>
    <p:sldId id="583" r:id="rId8"/>
    <p:sldId id="584" r:id="rId9"/>
    <p:sldId id="539" r:id="rId10"/>
    <p:sldId id="543" r:id="rId11"/>
    <p:sldId id="606" r:id="rId12"/>
    <p:sldId id="613" r:id="rId13"/>
    <p:sldId id="528" r:id="rId14"/>
    <p:sldId id="612" r:id="rId15"/>
    <p:sldId id="605" r:id="rId16"/>
    <p:sldId id="604" r:id="rId17"/>
    <p:sldId id="544" r:id="rId18"/>
    <p:sldId id="601" r:id="rId19"/>
    <p:sldId id="532" r:id="rId20"/>
    <p:sldId id="533" r:id="rId21"/>
    <p:sldId id="555" r:id="rId22"/>
    <p:sldId id="556" r:id="rId23"/>
    <p:sldId id="553" r:id="rId24"/>
    <p:sldId id="554" r:id="rId25"/>
    <p:sldId id="557" r:id="rId26"/>
    <p:sldId id="571" r:id="rId27"/>
    <p:sldId id="572" r:id="rId28"/>
    <p:sldId id="595" r:id="rId29"/>
    <p:sldId id="561" r:id="rId30"/>
    <p:sldId id="575" r:id="rId31"/>
    <p:sldId id="574" r:id="rId32"/>
    <p:sldId id="588" r:id="rId33"/>
    <p:sldId id="603" r:id="rId34"/>
    <p:sldId id="566" r:id="rId35"/>
    <p:sldId id="568" r:id="rId36"/>
    <p:sldId id="576" r:id="rId37"/>
    <p:sldId id="607" r:id="rId38"/>
    <p:sldId id="608" r:id="rId39"/>
    <p:sldId id="597" r:id="rId40"/>
    <p:sldId id="609" r:id="rId41"/>
    <p:sldId id="610" r:id="rId42"/>
    <p:sldId id="578" r:id="rId43"/>
    <p:sldId id="579" r:id="rId44"/>
    <p:sldId id="582" r:id="rId45"/>
    <p:sldId id="537" r:id="rId46"/>
    <p:sldId id="592" r:id="rId47"/>
    <p:sldId id="538" r:id="rId48"/>
    <p:sldId id="598" r:id="rId49"/>
    <p:sldId id="535" r:id="rId50"/>
    <p:sldId id="536" r:id="rId51"/>
    <p:sldId id="586" r:id="rId52"/>
    <p:sldId id="587" r:id="rId53"/>
    <p:sldId id="558" r:id="rId54"/>
    <p:sldId id="486" r:id="rId55"/>
    <p:sldId id="489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2208" autoAdjust="0"/>
  </p:normalViewPr>
  <p:slideViewPr>
    <p:cSldViewPr>
      <p:cViewPr varScale="1">
        <p:scale>
          <a:sx n="65" d="100"/>
          <a:sy n="65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将“你好”两个字符查指定的utf-8的码表，获取对应的数字，并写入到text.txt文件中。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OutputStreamWriter osw = new OutputStreamWriter(new FileOutputStream(“text.txt”),”utf-8);</a:t>
            </a:r>
          </a:p>
          <a:p>
            <a:pPr eaLnBrk="1" hangingPunct="1"/>
            <a:r>
              <a:rPr lang="zh-CN" altLang="en-US" smtClean="0"/>
              <a:t>osw.write(“你好”);</a:t>
            </a:r>
          </a:p>
          <a:p>
            <a:pPr eaLnBrk="1" hangingPunct="1"/>
            <a:r>
              <a:rPr lang="zh-CN" altLang="en-US" smtClean="0"/>
              <a:t>osw.close();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读取硬盘上的文件数据，将获取到的数据查指定utf-8的码表来解析该数据。</a:t>
            </a:r>
          </a:p>
          <a:p>
            <a:pPr eaLnBrk="1" hangingPunct="1"/>
            <a:r>
              <a:rPr lang="zh-CN" altLang="en-US" smtClean="0"/>
              <a:t>InputStreamReader isr = new InputStreamReader(new FileInputStream(“text.txt”),”utf-8);</a:t>
            </a:r>
          </a:p>
          <a:p>
            <a:pPr eaLnBrk="1" hangingPunct="1"/>
            <a:r>
              <a:rPr lang="zh-CN" altLang="en-US" smtClean="0"/>
              <a:t>char[] buf = new char[10];</a:t>
            </a:r>
          </a:p>
          <a:p>
            <a:pPr eaLnBrk="1" hangingPunct="1"/>
            <a:r>
              <a:rPr lang="zh-CN" altLang="en-US" smtClean="0"/>
              <a:t>int num = isr.read(buf);</a:t>
            </a:r>
          </a:p>
          <a:p>
            <a:pPr eaLnBrk="1" hangingPunct="1"/>
            <a:r>
              <a:rPr lang="zh-CN" altLang="en-US" smtClean="0"/>
              <a:t>String s = new String(buf,0,num);</a:t>
            </a:r>
          </a:p>
          <a:p>
            <a:pPr eaLnBrk="1" hangingPunct="1"/>
            <a:r>
              <a:rPr lang="zh-CN" altLang="en-US" smtClean="0"/>
              <a:t>System.out.println(s);</a:t>
            </a:r>
          </a:p>
          <a:p>
            <a:pPr eaLnBrk="1" hangingPunct="1"/>
            <a:r>
              <a:rPr lang="zh-CN" altLang="en-US" smtClean="0"/>
              <a:t>传入编码表的方法都会抛出不支持编码异常(UnsupportedEncodingException);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io/PrintStream.html" TargetMode="External"/><Relationship Id="rId2" Type="http://schemas.openxmlformats.org/officeDocument/2006/relationships/hyperlink" Target="mk:@MSITStore:D:\API\JDK_API_1.6_zh_&#20013;&#25991;.CHM::/java/io/InputStream.html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io/Fil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560" y="1844824"/>
            <a:ext cx="7079134" cy="1993331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  IO</a:t>
            </a:r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流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81115" y="701067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anose="02020603050405020304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150" name="Picture 6" descr="捕d获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441825" cy="461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2132856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读取外部数据（磁盘、光盘等存储设备的数据）到程序（内存）中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将程序（内存）数据输出到磁盘、光盘等存储设备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611560" y="2852936"/>
            <a:ext cx="1008112" cy="13681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源文件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35896" y="2996952"/>
            <a:ext cx="1872208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7380312" y="3068960"/>
            <a:ext cx="1152128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目标文件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19672" y="3429000"/>
            <a:ext cx="2016224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43708" y="3085438"/>
            <a:ext cx="136815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915816" y="3537012"/>
            <a:ext cx="72008" cy="16921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708" y="5229200"/>
            <a:ext cx="212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508104" y="3483006"/>
            <a:ext cx="1872208" cy="13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24128" y="3085438"/>
            <a:ext cx="16561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732240" y="3618021"/>
            <a:ext cx="648072" cy="198051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32240" y="55985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979712" y="1772816"/>
            <a:ext cx="3816424" cy="108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9712" y="1988840"/>
            <a:ext cx="3816424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899592" y="1340768"/>
            <a:ext cx="1080120" cy="18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3" name="矩形 2"/>
          <p:cNvSpPr/>
          <p:nvPr/>
        </p:nvSpPr>
        <p:spPr>
          <a:xfrm>
            <a:off x="5796136" y="1484784"/>
            <a:ext cx="2232248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a typeface="宋体" panose="02010600030101010101" pitchFamily="2" charset="-122"/>
              </a:rPr>
              <a:t>程序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195736" y="1583761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9932" y="1196752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195736" y="3129693"/>
            <a:ext cx="3528392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9932" y="3140968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输出流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2240868"/>
            <a:ext cx="381642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148064" y="2312876"/>
            <a:ext cx="864096" cy="18362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2160" y="39330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字节流：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字符流：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55776" y="2312876"/>
            <a:ext cx="576064" cy="22665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87724" y="4579387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节点流（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个）：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FileInputStream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FileOutputStream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FileReader</a:t>
            </a:r>
            <a:r>
              <a:rPr lang="en-US" altLang="zh-CN" dirty="0" smtClean="0">
                <a:ea typeface="宋体" panose="02010600030101010101" pitchFamily="2" charset="-122"/>
              </a:rPr>
              <a:t>     </a:t>
            </a:r>
            <a:r>
              <a:rPr lang="en-US" altLang="zh-CN" dirty="0" err="1" smtClean="0">
                <a:ea typeface="宋体" panose="02010600030101010101" pitchFamily="2" charset="-122"/>
              </a:rPr>
              <a:t>FileWriter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439652" y="2492896"/>
            <a:ext cx="1260140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44371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处理流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21" idx="0"/>
          </p:cNvCxnSpPr>
          <p:nvPr/>
        </p:nvCxnSpPr>
        <p:spPr>
          <a:xfrm flipV="1">
            <a:off x="1367644" y="2708920"/>
            <a:ext cx="828092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87724" y="5949280"/>
            <a:ext cx="52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ea typeface="宋体" panose="02010600030101010101" pitchFamily="2" charset="-122"/>
              </a:rPr>
              <a:t>流的分类结构图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30962"/>
            <a:ext cx="355651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流的分类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3384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数据单位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(8 bit)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，字符流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16 bit)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数据流的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流向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输入流，输出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zh-CN" altLang="en-US" sz="2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流的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角色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的不同分为：</a:t>
            </a:r>
            <a:r>
              <a:rPr lang="zh-CN" altLang="en-US" sz="2600" b="1" dirty="0">
                <a:ea typeface="宋体" panose="02010600030101010101" pitchFamily="2" charset="-122"/>
                <a:cs typeface="Times New Roman" panose="02020603050405020304" pitchFamily="18" charset="0"/>
              </a:rPr>
              <a:t>节点流，处理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en-US" altLang="zh-CN" sz="26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899592" y="3140968"/>
          <a:ext cx="6984776" cy="1584176"/>
        </p:xfrm>
        <a:graphic>
          <a:graphicData uri="http://schemas.openxmlformats.org/drawingml/2006/table">
            <a:tbl>
              <a:tblPr/>
              <a:tblGrid>
                <a:gridCol w="2327131"/>
                <a:gridCol w="2328823"/>
                <a:gridCol w="2328822"/>
              </a:tblGrid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抽象基类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字节流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字符流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27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输入流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InputStream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Reader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292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输出流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OutputStream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charset="0"/>
                        </a:rPr>
                        <a:t>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4869160"/>
            <a:ext cx="8496944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Java的IO流共涉及40多个类，实际上非常规则，都是从如下4个抽象基类派生的。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由这四个类派生出来的子类名称都是以其父类名作为子类名后缀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215" y="2420888"/>
            <a:ext cx="194421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5736" y="3573016"/>
            <a:ext cx="443547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磁盘 4"/>
          <p:cNvSpPr/>
          <p:nvPr/>
        </p:nvSpPr>
        <p:spPr>
          <a:xfrm>
            <a:off x="755576" y="2924944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310735" y="3356992"/>
            <a:ext cx="417646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2903" y="296893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382743" y="4437112"/>
            <a:ext cx="403244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8887" y="45754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95736" y="3789040"/>
            <a:ext cx="4435479" cy="2160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14791" y="3933056"/>
            <a:ext cx="72008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2743" y="56612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5551095" y="4221088"/>
            <a:ext cx="432048" cy="19442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5071" y="60305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pic>
        <p:nvPicPr>
          <p:cNvPr id="17" name="Picture 2" descr="D:\courses\图片资料\pic\4d5ea492d1869fc8641c3f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35271" y="3917984"/>
            <a:ext cx="1132930" cy="15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835696" y="3068960"/>
            <a:ext cx="4752528" cy="1224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35696" y="3284984"/>
            <a:ext cx="4752528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88224" y="2852936"/>
            <a:ext cx="194421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流程图: 磁盘 2"/>
          <p:cNvSpPr/>
          <p:nvPr/>
        </p:nvSpPr>
        <p:spPr>
          <a:xfrm>
            <a:off x="827584" y="2852936"/>
            <a:ext cx="1008112" cy="15841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3573016"/>
            <a:ext cx="47525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79712" y="2852936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31840" y="234966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1979712" y="4437112"/>
            <a:ext cx="44644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7824" y="46531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868144" y="3645024"/>
            <a:ext cx="720080" cy="2160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5805264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字节流：以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为单位传输</a:t>
            </a:r>
            <a:endParaRPr lang="en-US" altLang="zh-CN" dirty="0" smtClean="0"/>
          </a:p>
          <a:p>
            <a:r>
              <a:rPr lang="zh-CN" altLang="en-US" dirty="0" smtClean="0"/>
              <a:t>字符流：以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为单位传输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4437112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 </a:t>
            </a:r>
            <a:r>
              <a:rPr lang="en-US" altLang="zh-CN" dirty="0" err="1" smtClean="0"/>
              <a:t>file</a:t>
            </a:r>
            <a:r>
              <a:rPr lang="en-US" altLang="zh-CN" dirty="0" smtClean="0"/>
              <a:t> = new File(“d:\\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\\hello.txt”)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681028"/>
            <a:ext cx="360040" cy="2447401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5696" y="6021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节点流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491880" y="3933056"/>
            <a:ext cx="815952" cy="219537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31840" y="602128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处理流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887924" y="4221088"/>
            <a:ext cx="684076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896" y="54898"/>
            <a:ext cx="2808312" cy="637798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流体系</a:t>
            </a:r>
            <a:endParaRPr lang="zh-CN" altLang="en-US" b="1" dirty="0">
              <a:solidFill>
                <a:srgbClr val="FFFF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shkstart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32" y="980728"/>
            <a:ext cx="87305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205162" y="730250"/>
            <a:ext cx="39591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节点流和处理流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87982" y="1467675"/>
            <a:ext cx="8576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节点流可以从一个特定的</a:t>
            </a:r>
            <a:r>
              <a:rPr lang="zh-CN" altLang="en-US" dirty="0" smtClean="0"/>
              <a:t>数据源读写数据</a:t>
            </a:r>
            <a:endParaRPr lang="zh-CN" altLang="en-US" dirty="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87129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处理流是“连接”在已存在的流（节点流或处理流）之上，通过对数据的处理为程序提供更为强大的读写功能。</a:t>
            </a:r>
          </a:p>
        </p:txBody>
      </p:sp>
      <p:pic>
        <p:nvPicPr>
          <p:cNvPr id="9224" name="Picture 8" descr="捕获a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394350"/>
            <a:ext cx="49625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 descr="捕b获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958011"/>
            <a:ext cx="5691188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483768" y="3356992"/>
            <a:ext cx="3960440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/>
          <p:cNvSpPr/>
          <p:nvPr/>
        </p:nvSpPr>
        <p:spPr>
          <a:xfrm>
            <a:off x="1043608" y="2852936"/>
            <a:ext cx="1440160" cy="2016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5" name="矩形 4"/>
          <p:cNvSpPr/>
          <p:nvPr/>
        </p:nvSpPr>
        <p:spPr>
          <a:xfrm>
            <a:off x="6444208" y="2420888"/>
            <a:ext cx="187220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3681028"/>
            <a:ext cx="3960440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364088" y="1628800"/>
            <a:ext cx="432048" cy="20522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90872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输入）</a:t>
            </a:r>
            <a:r>
              <a:rPr lang="en-US" altLang="zh-CN" dirty="0" err="1" smtClean="0"/>
              <a:t>FileInputStream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/>
              <a:t>（输出） </a:t>
            </a:r>
            <a:r>
              <a:rPr lang="en-US" altLang="zh-CN" dirty="0" err="1" smtClean="0"/>
              <a:t>FileOutputStream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FileWriter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483768" y="2852936"/>
            <a:ext cx="374441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55776" y="4869160"/>
            <a:ext cx="3672408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输入流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9832" y="50851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输出流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339752" y="4077072"/>
            <a:ext cx="720080" cy="172819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3608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缓冲流：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输入流）：</a:t>
            </a:r>
            <a:r>
              <a:rPr lang="en-US" altLang="zh-CN" dirty="0" err="1" smtClean="0"/>
              <a:t>BufferedInputStream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BufferedReader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(</a:t>
            </a:r>
            <a:r>
              <a:rPr lang="zh-CN" altLang="en-US" dirty="0" smtClean="0"/>
              <a:t>输出流）：</a:t>
            </a:r>
            <a:r>
              <a:rPr lang="en-US" altLang="zh-CN" dirty="0" err="1" smtClean="0"/>
              <a:t>BufferedOutputStream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BufferedWriter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8610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</a:t>
            </a:r>
            <a:r>
              <a:rPr lang="zh-CN" altLang="en-US" dirty="0" smtClean="0"/>
              <a:t>流“套接”在节点流之上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5428718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Reader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00174"/>
            <a:ext cx="8640960" cy="495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是所有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的基类。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read(byte[] b)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read(byte[] b,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（典型实现：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read(char [] 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read(char [] c,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程序中打开的文件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资源不属于内存里的资源，垃圾回收机制无法回收该资源，所以应该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显式关闭文件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资源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发展历程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环境搭建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基础程序设计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流程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面向对象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类和对象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设计模式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大特性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应用程序开发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JDBC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异常处理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Oracle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新特性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Eclipse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装箱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拆箱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可变参数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Annota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tion</a:t>
            </a:r>
            <a:endParaRPr lang="zh-CN" altLang="en-US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5500726" cy="853822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&amp; Writer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也非常相似：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err="1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char[]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cbuf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</a:t>
            </a:r>
            <a:r>
              <a:rPr lang="en-US" altLang="zh-CN" b="1" dirty="0" smtClean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byte[] b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char[] buff,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flush();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close();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需要先刷新，再关闭此流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因为字符流直接以字符作为操作单位，所以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Writer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可以用字符串来替换字符数组，即以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对象作为参数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write(String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off,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1402" y="1387475"/>
            <a:ext cx="20103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latin typeface="+mn-lt"/>
                <a:cs typeface="Times New Roman" panose="02020603050405020304" pitchFamily="18" charset="0"/>
              </a:rPr>
              <a:t>读取</a:t>
            </a:r>
            <a:r>
              <a:rPr lang="zh-CN" altLang="en-US" b="1" dirty="0">
                <a:latin typeface="+mn-lt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761402" y="2204864"/>
            <a:ext cx="79232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建立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一个流对象，将已存在的一个文件加载进流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(“Test.txt”);</a:t>
            </a: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创建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一个临时存放数据的数组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char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[]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 = new char[1024];</a:t>
            </a: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调用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流对象的读取方法将流中的数据读入到数组中。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ch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741143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文件流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154752" y="764704"/>
            <a:ext cx="8809736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FileReader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("c:\\test.txt");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char[]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= new char[1024];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= 0;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while((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fr.read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))!=-1){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(new String(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buf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,0,len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));}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}catch 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("read-Exception :"+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());}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if(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!=null){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try{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	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fr.close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}catch (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IOException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</a:t>
            </a:r>
            <a:r>
              <a:rPr lang="en-US" altLang="zh-CN" sz="2400" dirty="0" err="1" smtClean="0">
                <a:latin typeface="+mn-lt"/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("close-Exception :"+</a:t>
            </a:r>
            <a:r>
              <a:rPr lang="en-US" altLang="zh-CN" sz="2400" dirty="0" err="1">
                <a:latin typeface="+mn-lt"/>
                <a:cs typeface="Times New Roman" panose="02020603050405020304" pitchFamily="18" charset="0"/>
              </a:rPr>
              <a:t>e.toString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			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} } }</a:t>
            </a: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70079" y="1460130"/>
            <a:ext cx="2145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+mn-lt"/>
              </a:rPr>
              <a:t>写入</a:t>
            </a:r>
            <a:r>
              <a:rPr lang="zh-CN" altLang="en-US" b="1" dirty="0" smtClean="0">
                <a:latin typeface="+mn-lt"/>
              </a:rPr>
              <a:t>文件</a:t>
            </a:r>
            <a:endParaRPr lang="zh-CN" altLang="en-US" b="1" dirty="0">
              <a:latin typeface="+mn-lt"/>
            </a:endParaRP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539553" y="2205038"/>
            <a:ext cx="74185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+mn-lt"/>
              </a:rPr>
              <a:t>1.</a:t>
            </a:r>
            <a:r>
              <a:rPr lang="zh-CN" altLang="en-US" sz="2400" dirty="0" smtClean="0">
                <a:latin typeface="+mn-lt"/>
              </a:rPr>
              <a:t>创建</a:t>
            </a:r>
            <a:r>
              <a:rPr lang="zh-CN" altLang="en-US" sz="2400" dirty="0">
                <a:latin typeface="+mn-lt"/>
              </a:rPr>
              <a:t>流对象，建立数据存放文件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fw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 = new </a:t>
            </a:r>
            <a:r>
              <a:rPr lang="en-US" altLang="zh-CN" sz="2400" b="1" dirty="0" err="1">
                <a:solidFill>
                  <a:schemeClr val="hlink"/>
                </a:solidFill>
                <a:latin typeface="+mn-lt"/>
              </a:rPr>
              <a:t>FileWriter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(“Test.txt”);</a:t>
            </a:r>
          </a:p>
          <a:p>
            <a:pPr eaLnBrk="1" hangingPunct="1"/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2.</a:t>
            </a:r>
            <a:r>
              <a:rPr lang="zh-CN" altLang="en-US" sz="2400" dirty="0" smtClean="0">
                <a:latin typeface="+mn-lt"/>
              </a:rPr>
              <a:t>调用</a:t>
            </a:r>
            <a:r>
              <a:rPr lang="zh-CN" altLang="en-US" sz="2400" dirty="0">
                <a:latin typeface="+mn-lt"/>
              </a:rPr>
              <a:t>流对象的写入方法，将数据写入流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fw.write</a:t>
            </a:r>
            <a:r>
              <a:rPr lang="en-US" altLang="zh-CN" sz="2400" b="1" dirty="0">
                <a:solidFill>
                  <a:schemeClr val="hlink"/>
                </a:solidFill>
                <a:latin typeface="+mn-lt"/>
              </a:rPr>
              <a:t>(“text”);</a:t>
            </a:r>
          </a:p>
          <a:p>
            <a:pPr eaLnBrk="1" hangingPunct="1"/>
            <a:endParaRPr lang="zh-CN" altLang="en-US" sz="2400" dirty="0">
              <a:solidFill>
                <a:schemeClr val="hlink"/>
              </a:solidFill>
              <a:latin typeface="+mn-lt"/>
            </a:endParaRPr>
          </a:p>
          <a:p>
            <a:pPr eaLnBrk="1" hangingPunct="1"/>
            <a:r>
              <a:rPr lang="en-US" altLang="zh-CN" sz="2400" dirty="0" smtClean="0">
                <a:latin typeface="+mn-lt"/>
              </a:rPr>
              <a:t>3.</a:t>
            </a:r>
            <a:r>
              <a:rPr lang="zh-CN" altLang="en-US" sz="2400" dirty="0" smtClean="0">
                <a:latin typeface="+mn-lt"/>
              </a:rPr>
              <a:t>关闭</a:t>
            </a:r>
            <a:r>
              <a:rPr lang="zh-CN" altLang="en-US" sz="2400" dirty="0">
                <a:latin typeface="+mn-lt"/>
              </a:rPr>
              <a:t>流资源，并将流中的数据清空到文件中。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chemeClr val="hlink"/>
                </a:solidFill>
                <a:latin typeface="+mn-lt"/>
              </a:rPr>
              <a:t>fw.close</a:t>
            </a:r>
            <a:r>
              <a:rPr lang="en-US" altLang="zh-CN" sz="2400" b="1" dirty="0" smtClean="0">
                <a:solidFill>
                  <a:schemeClr val="hlink"/>
                </a:solidFill>
                <a:latin typeface="+mn-lt"/>
              </a:rPr>
              <a:t>();</a:t>
            </a:r>
            <a:endParaRPr lang="en-US" altLang="zh-CN" sz="2400" b="1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813799"/>
            <a:ext cx="201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文件流</a:t>
            </a:r>
            <a:r>
              <a:rPr lang="en-US" altLang="zh-CN" sz="3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94968" y="884848"/>
            <a:ext cx="784887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null;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 = new </a:t>
            </a:r>
            <a:r>
              <a:rPr lang="en-US" altLang="zh-CN" sz="2400" dirty="0" err="1">
                <a:latin typeface="+mn-lt"/>
              </a:rPr>
              <a:t>FileWriter</a:t>
            </a:r>
            <a:r>
              <a:rPr lang="en-US" altLang="zh-CN" sz="2400" dirty="0">
                <a:latin typeface="+mn-lt"/>
              </a:rPr>
              <a:t>("Test.txt");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fw.write</a:t>
            </a:r>
            <a:r>
              <a:rPr lang="en-US" altLang="zh-CN" sz="2400" dirty="0">
                <a:latin typeface="+mn-lt"/>
              </a:rPr>
              <a:t>("text");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>
                <a:latin typeface="+mn-lt"/>
              </a:rPr>
              <a:t>());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finally{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If(</a:t>
            </a:r>
            <a:r>
              <a:rPr lang="en-US" altLang="zh-CN" sz="2400" dirty="0" err="1">
                <a:latin typeface="+mn-lt"/>
              </a:rPr>
              <a:t>fw</a:t>
            </a:r>
            <a:r>
              <a:rPr lang="en-US" altLang="zh-CN" sz="2400" dirty="0">
                <a:latin typeface="+mn-lt"/>
              </a:rPr>
              <a:t>!=null)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try{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 </a:t>
            </a:r>
            <a:r>
              <a:rPr lang="en-US" altLang="zh-CN" sz="2400" dirty="0" err="1">
                <a:latin typeface="+mn-lt"/>
              </a:rPr>
              <a:t>fw.close</a:t>
            </a:r>
            <a:r>
              <a:rPr lang="en-US" altLang="zh-CN" sz="2400" dirty="0">
                <a:latin typeface="+mn-lt"/>
              </a:rPr>
              <a:t>();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}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catch (</a:t>
            </a:r>
            <a:r>
              <a:rPr lang="en-US" altLang="zh-CN" sz="2400" dirty="0" err="1">
                <a:latin typeface="+mn-lt"/>
              </a:rPr>
              <a:t>IOException</a:t>
            </a:r>
            <a:r>
              <a:rPr lang="en-US" altLang="zh-CN" sz="2400" dirty="0">
                <a:latin typeface="+mn-lt"/>
              </a:rPr>
              <a:t> e){</a:t>
            </a:r>
          </a:p>
          <a:p>
            <a:pPr eaLnBrk="1" hangingPunct="1"/>
            <a:r>
              <a:rPr lang="en-US" altLang="zh-CN" sz="2400" dirty="0">
                <a:latin typeface="+mn-lt"/>
              </a:rPr>
              <a:t>			</a:t>
            </a:r>
            <a:r>
              <a:rPr lang="en-US" altLang="zh-CN" sz="2400" dirty="0" err="1">
                <a:latin typeface="+mn-lt"/>
              </a:rPr>
              <a:t>System.out.println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 err="1">
                <a:latin typeface="+mn-lt"/>
              </a:rPr>
              <a:t>e.toString</a:t>
            </a:r>
            <a:r>
              <a:rPr lang="en-US" altLang="zh-CN" sz="2400" dirty="0" smtClean="0">
                <a:latin typeface="+mn-lt"/>
              </a:rPr>
              <a:t>());}</a:t>
            </a:r>
            <a:r>
              <a:rPr lang="en-US" altLang="zh-CN" sz="2400" dirty="0">
                <a:latin typeface="+mn-lt"/>
              </a:rPr>
              <a:t>	</a:t>
            </a:r>
            <a:r>
              <a:rPr lang="en-US" altLang="zh-CN" sz="2400" dirty="0" smtClean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825500" y="1229074"/>
            <a:ext cx="1656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注  意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5500" y="2060575"/>
            <a:ext cx="77089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定义</a:t>
            </a:r>
            <a:r>
              <a:rPr lang="zh-CN" altLang="en-US" sz="2400" dirty="0"/>
              <a:t>文件路径时，注意：可以用“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或者“</a:t>
            </a:r>
            <a:r>
              <a:rPr lang="en-US" altLang="zh-CN" sz="2400" dirty="0"/>
              <a:t>\\”</a:t>
            </a:r>
            <a:r>
              <a:rPr lang="zh-CN" altLang="en-US" sz="2400" dirty="0"/>
              <a:t>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写入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个文件时，如果目录下有同名文件将被覆盖。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读取</a:t>
            </a:r>
            <a:r>
              <a:rPr lang="zh-CN" altLang="en-US" sz="2400" dirty="0"/>
              <a:t>文件时，必须保证该文件已存在，否则出异常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46449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：缓冲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为了提高数据读写的速度，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API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提供了带缓冲功能的流类，在使用这些流类时，会创建一个内部缓冲区数组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根据数据操作单位可以把缓冲流分为：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BufferedInputStream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BufferedOutputStream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缓冲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流要“套接”在相应的节点流之上，对读写的数据提供了缓冲的功能，提高了读写的效率，同时增加了一些新的方法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对于输出的缓冲流，写出的数据会先在内存中缓存，使用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会使内存中的数据立刻写出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43204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step1: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创建缓冲流对象：它是过滤流，是对节点流的包装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\\source.txt"));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\\destBF.txt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"));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!= null) {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一次读取字符文本文件的一行字符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bw.write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一次写入一行</a:t>
            </a:r>
            <a:r>
              <a:rPr lang="zh-CN" altLang="en-US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bw.newLine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写入行分隔符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bw.flush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//step2: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刷新缓冲区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496" y="980728"/>
            <a:ext cx="457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finally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step3: 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流对象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bw.close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会自动关闭它所包装的底层节点流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null)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br.close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 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</a:t>
            </a:r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 }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908720"/>
            <a:ext cx="2944898" cy="768148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147248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500" dirty="0" smtClean="0">
                <a:ea typeface="宋体" panose="02010600030101010101" pitchFamily="2" charset="-122"/>
              </a:rPr>
              <a:t>分别使用节点流：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FileInputStream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、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FileOutputStream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和缓冲流：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BufferedInputStream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、</a:t>
            </a:r>
            <a:r>
              <a:rPr lang="en-US" altLang="zh-CN" sz="2500" dirty="0" err="1" smtClean="0">
                <a:ea typeface="宋体" panose="02010600030101010101" pitchFamily="2" charset="-122"/>
              </a:rPr>
              <a:t>BufferedOutputStream</a:t>
            </a:r>
            <a:r>
              <a:rPr lang="zh-CN" altLang="en-US" sz="2500" dirty="0" smtClean="0">
                <a:ea typeface="宋体" panose="02010600030101010101" pitchFamily="2" charset="-122"/>
              </a:rPr>
              <a:t>实现文本文件</a:t>
            </a:r>
            <a:r>
              <a:rPr lang="en-US" altLang="zh-CN" sz="2500" dirty="0" smtClean="0">
                <a:ea typeface="宋体" panose="02010600030101010101" pitchFamily="2" charset="-122"/>
              </a:rPr>
              <a:t>/</a:t>
            </a:r>
            <a:r>
              <a:rPr lang="zh-CN" altLang="en-US" sz="2500" dirty="0" smtClean="0">
                <a:ea typeface="宋体" panose="02010600030101010101" pitchFamily="2" charset="-122"/>
              </a:rPr>
              <a:t>图片</a:t>
            </a:r>
            <a:r>
              <a:rPr lang="en-US" altLang="zh-CN" sz="2500" dirty="0" smtClean="0">
                <a:ea typeface="宋体" panose="02010600030101010101" pitchFamily="2" charset="-122"/>
              </a:rPr>
              <a:t>/</a:t>
            </a:r>
            <a:r>
              <a:rPr lang="zh-CN" altLang="en-US" sz="2500" dirty="0" smtClean="0">
                <a:ea typeface="宋体" panose="02010600030101010101" pitchFamily="2" charset="-122"/>
              </a:rPr>
              <a:t>视频文件的复制。并比较二者在数据复制方面的效率</a:t>
            </a:r>
            <a:endParaRPr lang="zh-CN" altLang="en-US" sz="25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1700808"/>
            <a:ext cx="87129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转换流提供了在字节流和字符流之间的转换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 API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提供了两个转换流：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字节流中的数据都是字符时，转成字符流操作更高效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0"/>
            <a:ext cx="3672408" cy="7647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主要内容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148272" cy="555824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4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java.io.File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类的使用</a:t>
            </a:r>
            <a:endParaRPr lang="en-US" altLang="zh-CN" sz="34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3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原理及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流的</a:t>
            </a: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分类</a:t>
            </a: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FileInputStream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sz="28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缓冲流</a:t>
            </a:r>
            <a:endParaRPr lang="en-US" altLang="zh-CN" sz="3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BufferedInputStream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BufferedOutputStream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9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altLang="zh-CN" sz="2900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endParaRPr lang="en-US" altLang="zh-CN" sz="2900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转换流</a:t>
            </a:r>
            <a:endParaRPr lang="en-US" altLang="zh-CN" sz="3400" b="1" dirty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b="1" dirty="0" smtClean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标准输入</a:t>
            </a:r>
            <a:r>
              <a:rPr lang="en-US" altLang="zh-CN" sz="3400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400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输出流</a:t>
            </a:r>
            <a:endParaRPr lang="en-US" altLang="zh-CN" sz="3400" b="1" dirty="0" smtClean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打印流（了解）</a:t>
            </a:r>
            <a:endParaRPr lang="en-US" altLang="zh-CN" sz="3400" b="1" dirty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900" b="1" dirty="0" err="1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900" b="1" dirty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sz="2900" b="1" dirty="0" err="1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endParaRPr lang="en-US" altLang="zh-CN" sz="2900" b="1" dirty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数据流（了解）</a:t>
            </a:r>
            <a:endParaRPr lang="en-US" altLang="zh-CN" sz="3400" b="1" dirty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en-US" altLang="zh-CN" b="1" dirty="0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b="1" dirty="0" err="1" smtClean="0">
                <a:solidFill>
                  <a:srgbClr val="92D05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endParaRPr lang="en-US" altLang="zh-CN" b="1" dirty="0" smtClean="0">
              <a:solidFill>
                <a:srgbClr val="92D05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对象流</a:t>
            </a:r>
            <a:r>
              <a:rPr lang="en-US" altLang="zh-CN" sz="3400" b="1" dirty="0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----</a:t>
            </a:r>
            <a:r>
              <a:rPr lang="zh-CN" altLang="en-US" sz="3400" b="1" dirty="0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涉及序列化、反序列化</a:t>
            </a:r>
            <a:endParaRPr lang="en-US" altLang="zh-CN" sz="3400" b="1" dirty="0">
              <a:solidFill>
                <a:srgbClr val="FFC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en-US" altLang="zh-CN" b="1" dirty="0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 </a:t>
            </a:r>
            <a:r>
              <a:rPr lang="en-US" altLang="zh-CN" b="1" dirty="0" err="1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endParaRPr lang="en-US" altLang="zh-CN" b="1" dirty="0" smtClean="0">
              <a:solidFill>
                <a:srgbClr val="FFC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3400" b="1" dirty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随机存取文件流</a:t>
            </a:r>
            <a:endParaRPr lang="en-US" altLang="zh-CN" sz="3400" b="1" dirty="0">
              <a:solidFill>
                <a:srgbClr val="FFC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C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endParaRPr lang="en-US" altLang="zh-CN" b="1" dirty="0" smtClean="0">
              <a:solidFill>
                <a:srgbClr val="FFC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8478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用于将字节流中读取到的字节按指定字符集解码成字符。需要和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“套接”。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InputSreamReader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Reader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isr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(System.in,”ISO5334_1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0583" y="5147901"/>
            <a:ext cx="1656184" cy="49186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7020272" y="5517231"/>
            <a:ext cx="432048" cy="13182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4328" y="554917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指定字符集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63983"/>
            <a:ext cx="871296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用于将要写入到字节流中的字符按指定字符集编码成字节。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putStream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“套接”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构造方法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out)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OutputSreamWriter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out,String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charsetName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411760" y="842332"/>
            <a:ext cx="4662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</a:rPr>
              <a:t>处理</a:t>
            </a:r>
            <a:r>
              <a:rPr lang="zh-CN" altLang="en-US" sz="3600" b="1" dirty="0" smtClean="0">
                <a:latin typeface="+mn-lt"/>
              </a:rPr>
              <a:t>流之二：转换</a:t>
            </a:r>
            <a:r>
              <a:rPr lang="zh-CN" altLang="en-US" sz="3600" b="1" dirty="0">
                <a:latin typeface="+mn-lt"/>
              </a:rPr>
              <a:t>流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539552" y="4437112"/>
            <a:ext cx="1008112" cy="14401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35696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InputStreamReader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259632" y="2996952"/>
            <a:ext cx="1008112" cy="165618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771800" y="1412776"/>
            <a:ext cx="1152128" cy="100811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67944" y="1054006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17321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92080" y="2420888"/>
            <a:ext cx="25202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OutputStreamWriter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1378042"/>
            <a:ext cx="1656184" cy="118686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987353" y="2924944"/>
            <a:ext cx="792088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/>
          <p:cNvSpPr/>
          <p:nvPr/>
        </p:nvSpPr>
        <p:spPr>
          <a:xfrm>
            <a:off x="7308304" y="4437112"/>
            <a:ext cx="1296144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12160" y="160214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字符流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03377" y="36291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9155" y="416838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解码：字节数组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字符串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编码：字符串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字节数组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739725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void </a:t>
            </a:r>
            <a:r>
              <a:rPr lang="en-US" altLang="zh-CN" sz="2400" b="1" dirty="0" err="1"/>
              <a:t>testMyInput</a:t>
            </a:r>
            <a:r>
              <a:rPr lang="en-US" altLang="zh-CN" sz="2400" b="1" dirty="0"/>
              <a:t>() throws Exception{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FileInputStream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fis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FileInputStream</a:t>
            </a:r>
            <a:r>
              <a:rPr lang="en-US" altLang="zh-CN" sz="2400" b="1" dirty="0"/>
              <a:t>("dbcp.txt");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FileOutputStream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fos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FileOutputStream</a:t>
            </a:r>
            <a:r>
              <a:rPr lang="en-US" altLang="zh-CN" sz="2400" b="1" dirty="0"/>
              <a:t>("dbcp5.txt");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InputStreamReader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isr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InputStreamReader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fis</a:t>
            </a:r>
            <a:r>
              <a:rPr lang="en-US" altLang="zh-CN" sz="2400" b="1" dirty="0"/>
              <a:t>,"GBK");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OutputStreamWriter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osw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OutputStreamWriter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fos</a:t>
            </a:r>
            <a:r>
              <a:rPr lang="en-US" altLang="zh-CN" sz="2400" b="1" dirty="0"/>
              <a:t>,"GBK");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BufferedReader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br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BufferedReader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isr</a:t>
            </a:r>
            <a:r>
              <a:rPr lang="en-US" altLang="zh-CN" sz="2400" b="1" u="sng" dirty="0"/>
              <a:t>);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BufferedWriter</a:t>
            </a:r>
            <a:r>
              <a:rPr lang="en-US" altLang="zh-CN" sz="2400" dirty="0" smtClean="0"/>
              <a:t> </a:t>
            </a:r>
            <a:r>
              <a:rPr lang="en-US" altLang="zh-CN" sz="2400" u="sng" dirty="0" err="1"/>
              <a:t>bw</a:t>
            </a:r>
            <a:r>
              <a:rPr lang="en-US" altLang="zh-CN" sz="2400" u="sng" dirty="0"/>
              <a:t> = </a:t>
            </a:r>
            <a:r>
              <a:rPr lang="en-US" altLang="zh-CN" sz="2400" b="1" u="sng" dirty="0"/>
              <a:t>new </a:t>
            </a:r>
            <a:r>
              <a:rPr lang="en-US" altLang="zh-CN" sz="2400" b="1" u="sng" dirty="0" err="1"/>
              <a:t>BufferedWriter</a:t>
            </a:r>
            <a:r>
              <a:rPr lang="en-US" altLang="zh-CN" sz="2400" b="1" u="sng" dirty="0"/>
              <a:t>(</a:t>
            </a:r>
            <a:r>
              <a:rPr lang="en-US" altLang="zh-CN" sz="2400" b="1" u="sng" dirty="0" err="1"/>
              <a:t>osw</a:t>
            </a:r>
            <a:r>
              <a:rPr lang="en-US" altLang="zh-CN" sz="2400" b="1" u="sng" dirty="0"/>
              <a:t>);</a:t>
            </a:r>
          </a:p>
          <a:p>
            <a:endParaRPr lang="zh-CN" altLang="en-US" sz="2400" dirty="0"/>
          </a:p>
          <a:p>
            <a:r>
              <a:rPr lang="en-US" altLang="zh-CN" sz="2400" dirty="0" smtClean="0"/>
              <a:t>    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null;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b="1" dirty="0"/>
              <a:t>((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br.readLine</a:t>
            </a:r>
            <a:r>
              <a:rPr lang="en-US" altLang="zh-CN" sz="2400" b="1" dirty="0"/>
              <a:t>()) != null){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bw.write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str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bw.newLine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bw.flush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}    </a:t>
            </a:r>
            <a:r>
              <a:rPr lang="en-US" altLang="zh-CN" sz="2400" dirty="0" err="1" smtClean="0"/>
              <a:t>bw.close</a:t>
            </a:r>
            <a:r>
              <a:rPr lang="en-US" altLang="zh-CN" sz="2400" dirty="0" smtClean="0"/>
              <a:t>();  </a:t>
            </a:r>
            <a:r>
              <a:rPr lang="en-US" altLang="zh-CN" sz="2400" dirty="0" err="1" smtClean="0"/>
              <a:t>br.close</a:t>
            </a:r>
            <a:r>
              <a:rPr lang="en-US" altLang="zh-CN" sz="2400" dirty="0" smtClean="0"/>
              <a:t>();}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251520" y="1271072"/>
            <a:ext cx="8712968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编码表的由来</a:t>
            </a:r>
          </a:p>
          <a:p>
            <a:pPr eaLnBrk="1" hangingPunct="1"/>
            <a:r>
              <a:rPr lang="zh-CN" altLang="en-US" sz="2400" dirty="0" smtClean="0"/>
              <a:t>计算机</a:t>
            </a:r>
            <a:r>
              <a:rPr lang="zh-CN" altLang="en-US" sz="2400" dirty="0"/>
              <a:t>只能识别二进制数据，早期由来是电信号</a:t>
            </a:r>
            <a:r>
              <a:rPr lang="zh-CN" altLang="en-US" sz="2400" dirty="0" smtClean="0"/>
              <a:t>。为了</a:t>
            </a:r>
            <a:r>
              <a:rPr lang="zh-CN" altLang="en-US" sz="2400" dirty="0"/>
              <a:t>方便应用计算机，让它可以识别各个国家</a:t>
            </a:r>
            <a:r>
              <a:rPr lang="zh-CN" altLang="en-US" sz="2400" dirty="0" smtClean="0"/>
              <a:t>的文字。就</a:t>
            </a:r>
            <a:r>
              <a:rPr lang="zh-CN" altLang="en-US" sz="2400" dirty="0"/>
              <a:t>将各个国家的文字用数字来表示，并一一对应，</a:t>
            </a:r>
            <a:r>
              <a:rPr lang="zh-CN" altLang="en-US" sz="2400" dirty="0" smtClean="0"/>
              <a:t>形成</a:t>
            </a:r>
            <a:r>
              <a:rPr lang="zh-CN" altLang="en-US" sz="2400" dirty="0"/>
              <a:t>一张表</a:t>
            </a:r>
            <a:r>
              <a:rPr lang="zh-CN" altLang="en-US" sz="2400" dirty="0" smtClean="0"/>
              <a:t>。这</a:t>
            </a:r>
            <a:r>
              <a:rPr lang="zh-CN" altLang="en-US" sz="2400" dirty="0"/>
              <a:t>就是编码表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/>
              <a:t>常见的编码</a:t>
            </a:r>
            <a:r>
              <a:rPr lang="zh-CN" altLang="en-US" sz="2400" b="1" dirty="0" smtClean="0"/>
              <a:t>表</a:t>
            </a:r>
            <a:endParaRPr lang="en-US" altLang="zh-CN" sz="2400" b="1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ASCII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美国标准信息交换码。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7</a:t>
            </a:r>
            <a:r>
              <a:rPr lang="zh-CN" altLang="en-US" sz="2100" dirty="0"/>
              <a:t>位可以表示。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ISO8859-1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拉丁码表。欧洲码表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用</a:t>
            </a:r>
            <a:r>
              <a:rPr lang="zh-CN" altLang="en-US" sz="2100" dirty="0"/>
              <a:t>一个字节的</a:t>
            </a:r>
            <a:r>
              <a:rPr lang="en-US" altLang="zh-CN" sz="2100" dirty="0"/>
              <a:t>8</a:t>
            </a:r>
            <a:r>
              <a:rPr lang="zh-CN" altLang="en-US" sz="2100" dirty="0"/>
              <a:t>位表示。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GB2312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GBK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中国的中文编码表升级，融合了更多的中文</a:t>
            </a:r>
            <a:r>
              <a:rPr lang="zh-CN" altLang="en-US" sz="2400" dirty="0" smtClean="0"/>
              <a:t>文字符号</a:t>
            </a:r>
            <a:r>
              <a:rPr lang="zh-CN" altLang="en-US" sz="2400" dirty="0"/>
              <a:t>。</a:t>
            </a: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Unicode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国际标准码，融合了多种文字。</a:t>
            </a:r>
          </a:p>
          <a:p>
            <a:pPr marL="1085850" lvl="1" indent="-342900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所有</a:t>
            </a:r>
            <a:r>
              <a:rPr lang="zh-CN" altLang="en-US" sz="2100" dirty="0"/>
              <a:t>文字都用两个字节来表示</a:t>
            </a:r>
            <a:r>
              <a:rPr lang="en-US" altLang="zh-CN" sz="2100" dirty="0"/>
              <a:t>,Java</a:t>
            </a:r>
            <a:r>
              <a:rPr lang="zh-CN" altLang="en-US" sz="2100" dirty="0"/>
              <a:t>语言使用的就是</a:t>
            </a:r>
            <a:r>
              <a:rPr lang="en-US" altLang="zh-CN" sz="2100" dirty="0" err="1"/>
              <a:t>unicode</a:t>
            </a:r>
            <a:endParaRPr lang="en-US" altLang="zh-CN" sz="2100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最多用三个字节来表示一个字符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059832" y="694437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879625" y="1772816"/>
            <a:ext cx="7275513" cy="32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编码：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字节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解码：</a:t>
            </a:r>
            <a:r>
              <a:rPr lang="zh-CN" altLang="en-US" dirty="0">
                <a:solidFill>
                  <a:srgbClr val="C00000"/>
                </a:solidFill>
              </a:rPr>
              <a:t>字节</a:t>
            </a:r>
            <a:r>
              <a:rPr lang="zh-CN" altLang="en-US" dirty="0" smtClean="0">
                <a:solidFill>
                  <a:srgbClr val="C00000"/>
                </a:solidFill>
              </a:rPr>
              <a:t>数组</a:t>
            </a:r>
            <a:r>
              <a:rPr lang="en-US" altLang="zh-CN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字符串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转换流的编码</a:t>
            </a:r>
            <a:r>
              <a:rPr lang="zh-CN" altLang="en-US" b="1" dirty="0" smtClean="0"/>
              <a:t>应用</a:t>
            </a:r>
            <a:endParaRPr lang="en-US" altLang="zh-CN" dirty="0" smtClean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将</a:t>
            </a:r>
            <a:r>
              <a:rPr lang="zh-CN" altLang="en-US" dirty="0" smtClean="0"/>
              <a:t>字符按指定</a:t>
            </a:r>
            <a:r>
              <a:rPr lang="zh-CN" altLang="en-US" dirty="0"/>
              <a:t>编码格式存储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可以</a:t>
            </a:r>
            <a:r>
              <a:rPr lang="zh-CN" altLang="en-US" dirty="0"/>
              <a:t>对文本</a:t>
            </a:r>
            <a:r>
              <a:rPr lang="zh-CN" altLang="en-US" dirty="0" smtClean="0"/>
              <a:t>数据按指定</a:t>
            </a:r>
            <a:r>
              <a:rPr lang="zh-CN" altLang="en-US" dirty="0"/>
              <a:t>编码格式来解读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 eaLnBrk="1" hangingPunct="1">
              <a:lnSpc>
                <a:spcPts val="37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指定</a:t>
            </a:r>
            <a:r>
              <a:rPr lang="zh-CN" altLang="en-US" dirty="0"/>
              <a:t>编码表的动作由</a:t>
            </a:r>
            <a:r>
              <a:rPr lang="zh-CN" altLang="en-US" dirty="0" smtClean="0"/>
              <a:t>构造</a:t>
            </a:r>
            <a:r>
              <a:rPr lang="zh-CN" altLang="en-US" dirty="0"/>
              <a:t>器</a:t>
            </a:r>
            <a:r>
              <a:rPr lang="zh-CN" altLang="en-US" dirty="0" smtClean="0"/>
              <a:t>完成。</a:t>
            </a:r>
            <a:endParaRPr lang="en-US" altLang="zh-CN" dirty="0" smtClean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44768" y="748541"/>
            <a:ext cx="396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宋体" panose="02010600030101010101" pitchFamily="2" charset="-122"/>
              </a:rPr>
              <a:t>补充：字符</a:t>
            </a:r>
            <a:r>
              <a:rPr lang="zh-CN" altLang="en-US" sz="3600" b="1" dirty="0">
                <a:latin typeface="宋体" panose="02010600030101010101" pitchFamily="2" charset="-122"/>
              </a:rPr>
              <a:t>编码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1489400" y="838453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处理流之三：标准</a:t>
            </a:r>
            <a:r>
              <a:rPr lang="zh-CN" altLang="en-US" sz="3600" b="1" dirty="0">
                <a:latin typeface="+mn-lt"/>
              </a:rPr>
              <a:t>输入输出流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256" y="162880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System.in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代表了系统标准的输入和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输出设备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输入设备是键盘，输出设备是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显示器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System.in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的类型是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，其是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的子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FilterOutputStream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的子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setIn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setOut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方法对默认设备进行改变。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setIn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2" action="ppaction://hlinkfile" tooltip="java.io 中的类"/>
              </a:rPr>
              <a:t>InputStream</a:t>
            </a:r>
            <a:r>
              <a:rPr lang="en-US" altLang="zh-CN" sz="2400" dirty="0"/>
              <a:t> in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public static void </a:t>
            </a:r>
            <a:r>
              <a:rPr lang="en-US" altLang="zh-CN" sz="2400" b="1" dirty="0" err="1"/>
              <a:t>setOut</a:t>
            </a:r>
            <a:r>
              <a:rPr lang="en-US" altLang="zh-CN" sz="2400" dirty="0"/>
              <a:t>(</a:t>
            </a:r>
            <a:r>
              <a:rPr lang="en-US" altLang="zh-CN" sz="2400" dirty="0" err="1">
                <a:hlinkClick r:id="rId3" action="ppaction://hlinkfile" tooltip="java.io 中的类"/>
              </a:rPr>
              <a:t>PrintStream</a:t>
            </a:r>
            <a:r>
              <a:rPr lang="en-US" altLang="zh-CN" sz="2400" dirty="0"/>
              <a:t> out)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923928" y="980728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例   题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364" y="2060848"/>
            <a:ext cx="7560760" cy="169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从键盘输入字符串，要求将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读取到的整行字符串转成大写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输出。然后继续进行输入操作，直至当输入“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”或者“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exit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”时，退出程序。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86491"/>
            <a:ext cx="4680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请输入信息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退出输入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exit):");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标准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键盘输入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这个字节流包装成字符流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再包装成缓冲流</a:t>
            </a: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InputStreamReader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(System.in));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 = null;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((s =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br.readLine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()) != null) {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读取用户输入的一行数据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--&gt;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阻塞程序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s.equalsIgnoreCase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("e")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||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s.equalsIgnoreCase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("exit")) {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 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安全退出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!!");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break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1220554"/>
            <a:ext cx="4355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将读取到的整行字符串转成大写输出</a:t>
            </a: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("--&gt;:"+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s.toUpperCase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继续输入信息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finally { 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!= null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br.close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会自动关闭它包装的底层节点流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067944" y="1052736"/>
            <a:ext cx="1570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练 习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7898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Create a program named MyInput.java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: Contain the methods for reading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double, float,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short, byte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and String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values from the keyboard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16" y="520293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Scanner s = new Scanner(System.in);</a:t>
            </a:r>
          </a:p>
          <a:p>
            <a:r>
              <a:rPr lang="en-US" altLang="zh-CN" dirty="0" err="1" smtClean="0"/>
              <a:t>s.nextInt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 smtClean="0"/>
              <a:t>s.next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7704856" cy="30243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java.io.File类：</a:t>
            </a:r>
            <a:r>
              <a:rPr lang="zh-CN" altLang="en-US" sz="2400" b="1" dirty="0">
                <a:ea typeface="宋体" panose="02010600030101010101" pitchFamily="2" charset="-122"/>
              </a:rPr>
              <a:t>文件和目录路径名的抽象表示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形式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，与平台无关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能新建、删除、重命名文件和目录，但 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不能访问文件内容本身。如果需要访问文件内容本身，则需要使用输入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输出流。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对象可以作为参数传递给流的构造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676" y="870531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处理流</a:t>
            </a:r>
            <a:r>
              <a:rPr lang="zh-CN" altLang="en-US" sz="3600" b="1" dirty="0" smtClean="0">
                <a:ea typeface="宋体" panose="02010600030101010101" pitchFamily="2" charset="-122"/>
              </a:rPr>
              <a:t>之四：打印流（了解）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在整个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包中，打印流是输出信息最方便的类。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字符打印流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提供了一系列重载的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方法，用于多种数据类型的输出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的输出不会抛出异常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PrintWriter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有自动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System.out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返回的是</a:t>
            </a:r>
            <a:r>
              <a:rPr lang="en-US" altLang="zh-CN" sz="2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的实例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85689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null;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(new File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("D:\\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IO\\text.txt"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FileNotFoundException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创建打印输出流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设置为自动刷新模式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写入换行符或字节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'\n'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时都会刷新输出缓冲区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PrintStream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fos,true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!= null)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{	</a:t>
            </a:r>
            <a:r>
              <a:rPr lang="en-US" altLang="zh-CN" sz="22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把标准输出流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控制台输出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改成文件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System.setOut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&lt;= 255; 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++) {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((char)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% 50 == 0) {  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每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个数据一行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换行</a:t>
            </a:r>
          </a:p>
          <a:p>
            <a:r>
              <a:rPr lang="zh-CN" altLang="en-US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en-US" altLang="zh-CN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ps.close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2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76470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处理流</a:t>
            </a:r>
            <a:r>
              <a:rPr lang="zh-CN" altLang="en-US" sz="3600" b="1" dirty="0" smtClean="0">
                <a:ea typeface="宋体" panose="02010600030101010101" pitchFamily="2" charset="-122"/>
              </a:rPr>
              <a:t>之五：数据流（了解）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0858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为了方便地操作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语言的基本数据类型的数据，可以使用数据流。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数据流有两个类：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用于读取和写出基本数据类型的数据）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分别“套接”在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节点流上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DataInputStream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readBoolean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byte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readByte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readChar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float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readFloat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double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readDouble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short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readShort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long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readLong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		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String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readUTF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                               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readFully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(byte[] b)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中的方法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将上述的方法的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改为相应的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2" y="873288"/>
            <a:ext cx="88158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dos = null;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try 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创建连接到指定文件的数据输出流对象</a:t>
            </a: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dos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DataOutputStream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		"d:\\IOTest\\destData.dat"));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dos.writeUTF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中国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UTF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dos.writeBoolean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(false);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写入布尔值</a:t>
            </a: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dos.writeLong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(1234567890L);  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写入长整数</a:t>
            </a: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写文件成功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!");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} finally 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{	//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关闭流对象</a:t>
            </a: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try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if (dos != null)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关闭过滤流时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会自动关闭它包装的底层节点流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dos.close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 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catch (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IOException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e) {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e.printStackTrace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	}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756" y="76728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anose="02010600030101010101" pitchFamily="2" charset="-122"/>
              </a:rPr>
              <a:t>处理流</a:t>
            </a:r>
            <a:r>
              <a:rPr lang="zh-CN" altLang="en-US" sz="3600" b="1" dirty="0" smtClean="0">
                <a:ea typeface="宋体" panose="02010600030101010101" pitchFamily="2" charset="-122"/>
              </a:rPr>
              <a:t>之六：对象流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4969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OjbectOutputSteam</a:t>
            </a:r>
            <a:endParaRPr lang="en-US" altLang="zh-CN" sz="28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用于存储和读取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流。它的强大之处就是可以把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中的对象写入到数据源中，也能把对象从数据源中还原回来。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(Serialize)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类将一个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对象写入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流中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反序列化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Deserialize</a:t>
            </a:r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类从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流中恢复该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不能序列化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transient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修饰的成员变量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对象的序列化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257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对象序列化机制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允许把内存中的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对象转换成平台无关的二进制流，从而允许把这种二进制流持久地保存在磁盘上，或通过网络将这种二进制流传输到另一个网络节点。当其它程序获取了这种二进制流，就可以恢复成原来的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序列化的好处在于可将任何实现了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接口的对象转化为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字节数据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，使其在保存和传输时可被还原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序列化是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RMI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Remote Method Invoke –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远程方法调用）过程的参数和返回值都必须实现的机制，而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RMI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JavaEE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的基础。因此序列化机制是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JavaEE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平台的基础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如果需要让某个对象支持序列化机制，则必须让其类是可序列化的，为了让某个类是可序列化的，该类必须实现如下两个接口之一：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Externalizable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92696"/>
            <a:ext cx="4924662" cy="781814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对象的序列化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凡是实现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接口的类都有一个表示序列化版本标识符的静态变量：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rivate static final 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用来表明类的不同版本间的兼容性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如果类没有显示定义这个静态变量，它的值是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运行时环境根据类的内部细节自动生成的。若类的源代码作了修改，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可能发生变化。故建议，显示声明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显示定义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的用途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希望类的不同版本对序列化兼容，因此需确保类的不同版本具有相同的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希望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类的不同版本对序列化兼容，因此需确保类的不同版本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具有不同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serialVersionUID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5716750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使用对象流序列化对象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若某个类实现了 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Serializable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接口，该类的对象就是可序列化的：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对象的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writeObject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方法输出可序列化</a:t>
            </a:r>
            <a:r>
              <a:rPr lang="zh-CN" altLang="en-US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对象。注意写出一次，操作</a:t>
            </a:r>
            <a:r>
              <a:rPr lang="en-US" altLang="zh-CN" b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flush()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反序列化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调用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readObject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方法读取流中的对象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强调：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如果某个类的字段不是基本数据类型或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类型，而是另一个引用类型，那么这个引用类型必须是可序列化的，否则拥有该类型的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Field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的类也不能序列化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序列化</a:t>
            </a:r>
            <a:r>
              <a:rPr lang="en-US" altLang="zh-CN" sz="2400" dirty="0"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ea typeface="宋体" panose="02010600030101010101" pitchFamily="2" charset="-122"/>
              </a:rPr>
              <a:t>将对象写入到磁盘或者进行网络传输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要求</a:t>
            </a:r>
            <a:r>
              <a:rPr lang="zh-CN" altLang="en-US" sz="2400" dirty="0">
                <a:ea typeface="宋体" panose="02010600030101010101" pitchFamily="2" charset="-122"/>
              </a:rPr>
              <a:t>对象必须实现序列化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ObjectOutputStream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oos</a:t>
            </a:r>
            <a:r>
              <a:rPr lang="en-US" altLang="zh-CN" sz="2400" dirty="0">
                <a:ea typeface="宋体" panose="02010600030101010101" pitchFamily="2" charset="-122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</a:rPr>
              <a:t>ObjectOutputStream</a:t>
            </a:r>
            <a:r>
              <a:rPr lang="en-US" altLang="zh-CN" sz="2400" dirty="0">
                <a:ea typeface="宋体" panose="02010600030101010101" pitchFamily="2" charset="-122"/>
              </a:rPr>
              <a:t>(new </a:t>
            </a:r>
            <a:r>
              <a:rPr lang="en-US" altLang="zh-CN" sz="2400" dirty="0" err="1">
                <a:ea typeface="宋体" panose="02010600030101010101" pitchFamily="2" charset="-122"/>
              </a:rPr>
              <a:t>FileOutputStream</a:t>
            </a:r>
            <a:r>
              <a:rPr lang="en-US" altLang="zh-CN" sz="2400" dirty="0">
                <a:ea typeface="宋体" panose="02010600030101010101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Person </a:t>
            </a:r>
            <a:r>
              <a:rPr lang="en-US" altLang="zh-CN" sz="2400" dirty="0">
                <a:ea typeface="宋体" panose="02010600030101010101" pitchFamily="2" charset="-122"/>
              </a:rPr>
              <a:t>p = new Person("</a:t>
            </a:r>
            <a:r>
              <a:rPr lang="zh-CN" altLang="en-US" sz="2400" dirty="0">
                <a:ea typeface="宋体" panose="02010600030101010101" pitchFamily="2" charset="-122"/>
              </a:rPr>
              <a:t>韩梅梅</a:t>
            </a:r>
            <a:r>
              <a:rPr lang="en-US" altLang="zh-CN" sz="2400" dirty="0">
                <a:ea typeface="宋体" panose="02010600030101010101" pitchFamily="2" charset="-122"/>
              </a:rPr>
              <a:t>",18,"</a:t>
            </a:r>
            <a:r>
              <a:rPr lang="zh-CN" altLang="en-US" sz="2400" dirty="0">
                <a:ea typeface="宋体" panose="02010600030101010101" pitchFamily="2" charset="-122"/>
              </a:rPr>
              <a:t>中华大街</a:t>
            </a:r>
            <a:r>
              <a:rPr lang="en-US" altLang="zh-CN" sz="2400" dirty="0">
                <a:ea typeface="宋体" panose="02010600030101010101" pitchFamily="2" charset="-122"/>
              </a:rPr>
              <a:t>",new Pet());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oos.writeObject</a:t>
            </a:r>
            <a:r>
              <a:rPr lang="en-US" altLang="zh-CN" sz="2400" dirty="0" smtClean="0">
                <a:ea typeface="宋体" panose="02010600030101010101" pitchFamily="2" charset="-122"/>
              </a:rPr>
              <a:t>(p</a:t>
            </a:r>
            <a:r>
              <a:rPr lang="en-US" altLang="zh-CN" sz="2400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oos.flush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oos.close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</a:rPr>
              <a:t>反序列化：将磁盘中的对象数据源读出。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ObjectInputStream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ois</a:t>
            </a:r>
            <a:r>
              <a:rPr lang="en-US" altLang="zh-CN" sz="2400" dirty="0">
                <a:ea typeface="宋体" panose="02010600030101010101" pitchFamily="2" charset="-122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</a:rPr>
              <a:t>ObjectInputStream</a:t>
            </a:r>
            <a:r>
              <a:rPr lang="en-US" altLang="zh-CN" sz="2400" dirty="0">
                <a:ea typeface="宋体" panose="02010600030101010101" pitchFamily="2" charset="-122"/>
              </a:rPr>
              <a:t>(new </a:t>
            </a:r>
            <a:r>
              <a:rPr lang="en-US" altLang="zh-CN" sz="2400" dirty="0" err="1">
                <a:ea typeface="宋体" panose="02010600030101010101" pitchFamily="2" charset="-122"/>
              </a:rPr>
              <a:t>FileInputStream</a:t>
            </a:r>
            <a:r>
              <a:rPr lang="en-US" altLang="zh-CN" sz="2400" dirty="0">
                <a:ea typeface="宋体" panose="02010600030101010101" pitchFamily="2" charset="-122"/>
              </a:rPr>
              <a:t>("test3.txt"));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Person </a:t>
            </a:r>
            <a:r>
              <a:rPr lang="en-US" altLang="zh-CN" sz="2400" dirty="0">
                <a:ea typeface="宋体" panose="02010600030101010101" pitchFamily="2" charset="-122"/>
              </a:rPr>
              <a:t>p1 = (Person)</a:t>
            </a:r>
            <a:r>
              <a:rPr lang="en-US" altLang="zh-CN" sz="2400" dirty="0" err="1">
                <a:ea typeface="宋体" panose="02010600030101010101" pitchFamily="2" charset="-122"/>
              </a:rPr>
              <a:t>ois.readObject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System.out.println</a:t>
            </a:r>
            <a:r>
              <a:rPr lang="en-US" altLang="zh-CN" sz="2400" dirty="0" smtClean="0">
                <a:ea typeface="宋体" panose="02010600030101010101" pitchFamily="2" charset="-122"/>
              </a:rPr>
              <a:t>(p1.toString</a:t>
            </a:r>
            <a:r>
              <a:rPr lang="en-US" altLang="zh-CN" sz="2400" dirty="0">
                <a:ea typeface="宋体" panose="02010600030101010101" pitchFamily="2" charset="-122"/>
              </a:rPr>
              <a:t>());</a:t>
            </a:r>
          </a:p>
          <a:p>
            <a:r>
              <a:rPr lang="en-US" altLang="zh-CN" sz="2400" dirty="0" err="1" smtClean="0">
                <a:ea typeface="宋体" panose="02010600030101010101" pitchFamily="2" charset="-122"/>
              </a:rPr>
              <a:t>ois.close</a:t>
            </a:r>
            <a:r>
              <a:rPr lang="en-US" altLang="zh-CN" sz="2400" dirty="0">
                <a:ea typeface="宋体" panose="02010600030101010101" pitchFamily="2" charset="-122"/>
              </a:rPr>
              <a:t>();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6085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类支持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随机访问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的方式，程序可以直接跳到文件的任意地方来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读、写文件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支持只访问文件的部分内容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可以向已存在的文件后追加内容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对象包含一个记录指针，用以标示当前读写处的位置。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类对象可以自由移动记录指针：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getFilePointer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文件记录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的当前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seek(long pos)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将文件记录指针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定位到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067944" y="802639"/>
            <a:ext cx="1887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latin typeface="+mn-lt"/>
                <a:cs typeface="Times New Roman" panose="02020603050405020304" pitchFamily="18" charset="0"/>
              </a:rPr>
              <a:t>File类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29865" y="1448970"/>
            <a:ext cx="85346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+mn-lt"/>
                <a:cs typeface="Times New Roman" panose="02020603050405020304" pitchFamily="18" charset="0"/>
              </a:rPr>
              <a:t>File类的常见构造方法：</a:t>
            </a: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pathname)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以pathname为路径创建File对象，可以是绝对路径或者相对路径，如果pathname是相对路径，则默认的当前路径在系统属性user.dir中存储。</a:t>
            </a:r>
          </a:p>
          <a:p>
            <a:pPr marL="72009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public File(String parent,String child)</a:t>
            </a:r>
          </a:p>
          <a:p>
            <a:pPr eaLnBrk="1" hangingPunct="1"/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          以parent为父路径，child为子路径创建File对象。</a:t>
            </a:r>
          </a:p>
          <a:p>
            <a:pPr eaLnBrk="1" hangingPunct="1"/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的静态属性String separator存储了当前系统的路径分隔符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+mn-lt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UNIX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中，此字段为‘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’，在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Windows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中，为‘</a:t>
            </a:r>
            <a:r>
              <a:rPr lang="en-US" altLang="zh-CN" sz="2400" dirty="0" smtClean="0">
                <a:latin typeface="+mn-lt"/>
                <a:cs typeface="Times New Roman" panose="02020603050405020304" pitchFamily="18" charset="0"/>
              </a:rPr>
              <a:t>\\</a:t>
            </a:r>
            <a:r>
              <a:rPr lang="zh-CN" altLang="en-US" sz="2400" dirty="0" smtClean="0">
                <a:latin typeface="+mn-lt"/>
                <a:cs typeface="Times New Roman" panose="02020603050405020304" pitchFamily="18" charset="0"/>
              </a:rPr>
              <a:t>’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570" y="692696"/>
            <a:ext cx="5860766" cy="792088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构造器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file" tooltip="java.io 中的类"/>
              </a:rPr>
              <a:t>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mode)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name,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  <a:hlinkClick r:id="rId3" action="ppaction://hlinkfile" tooltip="java.lang 中的类"/>
              </a:rPr>
              <a:t>String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mode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类实例需要指定一个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mode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参数，该参数指定 </a:t>
            </a:r>
            <a:r>
              <a:rPr lang="en-US" altLang="zh-CN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的访问模式：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r: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以只读方式打开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rw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：打开以便读取和写入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rwd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写入；同步文件内容的更新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ws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打开以便读取和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写入；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同步文件内容和元数据的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更新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588224" y="2420888"/>
            <a:ext cx="1152128" cy="9361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838453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读取文件内容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568981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raf</a:t>
            </a:r>
            <a:r>
              <a:rPr lang="en-US" altLang="zh-CN" sz="2400" dirty="0"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(“test.txt”, “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rw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raf.seek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(5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byte </a:t>
            </a:r>
            <a:r>
              <a:rPr lang="en-US" altLang="zh-CN" sz="2400" dirty="0">
                <a:cs typeface="Times New Roman" panose="02020603050405020304" pitchFamily="18" charset="0"/>
              </a:rPr>
              <a:t>[] b = new byte[1024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];</a:t>
            </a:r>
          </a:p>
          <a:p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off = 0;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 = 5;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raf.read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(b</a:t>
            </a:r>
            <a:r>
              <a:rPr lang="en-US" altLang="zh-CN" sz="2400" dirty="0">
                <a:cs typeface="Times New Roman" panose="02020603050405020304" pitchFamily="18" charset="0"/>
              </a:rPr>
              <a:t>, off,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String </a:t>
            </a:r>
            <a:r>
              <a:rPr lang="en-US" altLang="zh-CN" sz="2400" dirty="0" err="1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 = new String(b, 0, </a:t>
            </a:r>
            <a:r>
              <a:rPr lang="en-US" altLang="zh-CN" sz="2400" dirty="0" err="1">
                <a:cs typeface="Times New Roman" panose="02020603050405020304" pitchFamily="18" charset="0"/>
              </a:rPr>
              <a:t>len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System.out.println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str</a:t>
            </a:r>
            <a:r>
              <a:rPr lang="en-US" altLang="zh-CN" sz="2400" dirty="0"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raf.close</a:t>
            </a:r>
            <a:r>
              <a:rPr lang="en-US" altLang="zh-CN" sz="2400" dirty="0">
                <a:cs typeface="Times New Roman" panose="02020603050405020304" pitchFamily="18" charset="0"/>
              </a:rPr>
              <a:t>();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76644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文件内容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50626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raf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("test.txt", "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rw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raf.seek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先读出来</a:t>
            </a: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temp =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raf.readLine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raf.seek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raf.write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("xyz".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getBytes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raf.write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temp.getBytes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raf.close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210164" y="764704"/>
            <a:ext cx="4394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流的基本应用小节</a:t>
            </a: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251520" y="1700808"/>
            <a:ext cx="83539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流</a:t>
            </a:r>
            <a:r>
              <a:rPr lang="zh-CN" altLang="en-US" sz="2400" dirty="0"/>
              <a:t>是用来处理数据的。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处理</a:t>
            </a:r>
            <a:r>
              <a:rPr lang="zh-CN" altLang="en-US" sz="2400" dirty="0"/>
              <a:t>数据时，一定要先明确</a:t>
            </a:r>
            <a:r>
              <a:rPr lang="zh-CN" altLang="en-US" sz="2400" b="1" dirty="0">
                <a:solidFill>
                  <a:srgbClr val="C00000"/>
                </a:solidFill>
              </a:rPr>
              <a:t>数据源</a:t>
            </a:r>
            <a:r>
              <a:rPr lang="zh-CN" altLang="en-US" sz="2400" dirty="0"/>
              <a:t>，与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目的地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数据源</a:t>
            </a:r>
            <a:r>
              <a:rPr lang="zh-CN" altLang="en-US" sz="2400" dirty="0"/>
              <a:t>可以是文件，可以是键盘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1085850" lvl="1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目的地可以是文件、显示器或者其他设备。</a:t>
            </a:r>
          </a:p>
          <a:p>
            <a:pPr eaLnBrk="1" hangingPunct="1"/>
            <a:endParaRPr lang="zh-CN" alt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而</a:t>
            </a:r>
            <a:r>
              <a:rPr lang="zh-CN" altLang="en-US" sz="2400" dirty="0"/>
              <a:t>流只是在帮助数据进行传输</a:t>
            </a:r>
            <a:r>
              <a:rPr lang="en-US" altLang="zh-CN" sz="2400" dirty="0"/>
              <a:t>,</a:t>
            </a:r>
            <a:r>
              <a:rPr lang="zh-CN" altLang="en-US" sz="2400" dirty="0"/>
              <a:t>并对传输的数据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处理，比如过滤</a:t>
            </a:r>
            <a:r>
              <a:rPr lang="zh-CN" altLang="en-US" sz="2400" dirty="0" smtClean="0"/>
              <a:t>处理、转换</a:t>
            </a:r>
            <a:r>
              <a:rPr lang="zh-CN" altLang="en-US" sz="2400" dirty="0"/>
              <a:t>处理等。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46341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缓冲流（重点）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-FileInputStream-BufferedInputStream</a:t>
            </a:r>
            <a:endParaRPr lang="en-US" altLang="zh-CN" sz="2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500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-FileOutputStream-BufferedOutputStream</a:t>
            </a:r>
            <a:endParaRPr lang="en-US" altLang="zh-CN" sz="2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字符流</a:t>
            </a:r>
            <a:r>
              <a:rPr lang="en-US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缓冲流（重点）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输入流</a:t>
            </a:r>
            <a:r>
              <a:rPr lang="en-US" altLang="zh-CN" sz="25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Reader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FileReader</a:t>
            </a:r>
            <a:r>
              <a:rPr lang="en-US" altLang="zh-CN" sz="2500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500" dirty="0" err="1">
                <a:ea typeface="宋体" panose="02010600030101010101" pitchFamily="2" charset="-122"/>
                <a:cs typeface="Times New Roman" panose="02020603050405020304" pitchFamily="18" charset="0"/>
              </a:rPr>
              <a:t>BufferedReader</a:t>
            </a:r>
            <a:endParaRPr lang="en-US" altLang="zh-CN" sz="25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输出流</a:t>
            </a:r>
            <a:r>
              <a:rPr lang="en-US" altLang="zh-CN" sz="25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Writer</a:t>
            </a:r>
            <a:r>
              <a:rPr lang="en-US" altLang="zh-CN" sz="2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FileWriter</a:t>
            </a:r>
            <a:r>
              <a:rPr lang="en-US" altLang="zh-CN" sz="2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BufferedWriter</a:t>
            </a:r>
            <a:endParaRPr lang="en-US" altLang="zh-CN" sz="2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转换流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InputSteamReader</a:t>
            </a:r>
            <a:r>
              <a:rPr lang="zh-CN" altLang="en-US" sz="2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OutputStreamWriter</a:t>
            </a:r>
            <a:endParaRPr lang="en-US" altLang="zh-CN" sz="25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流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ObjectInputStream</a:t>
            </a:r>
            <a:r>
              <a:rPr lang="zh-CN" altLang="en-US" sz="2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ObjectOutputStream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（难点）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序列化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反序列化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随机存取流</a:t>
            </a:r>
            <a:r>
              <a:rPr lang="en-US" altLang="zh-CN" sz="25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RandomAccessFile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（掌握读取、写入）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20688"/>
            <a:ext cx="4340618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41277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访问文件名：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getAbsolutePath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getParent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renameTo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(File </a:t>
            </a: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newName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618" y="1500350"/>
            <a:ext cx="2602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文件检测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xists()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canWrite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canRead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isFile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isDirectory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9740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文件操作相关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createNewFile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elete()</a:t>
            </a:r>
          </a:p>
        </p:txBody>
      </p:sp>
      <p:sp>
        <p:nvSpPr>
          <p:cNvPr id="5" name="矩形 4"/>
          <p:cNvSpPr/>
          <p:nvPr/>
        </p:nvSpPr>
        <p:spPr>
          <a:xfrm>
            <a:off x="6310754" y="1500350"/>
            <a:ext cx="2570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获取常规文件信息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lastModified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length()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7864" y="4264966"/>
            <a:ext cx="252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目录操作相关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mkDirs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listFiles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0872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dir1 = new File("D:/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IOTest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/dir1");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(!dir1.exists()) {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D:/IOTest/dir1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dir1.mkdir();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dir1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"dir2"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 = new File(dir1, "dir2"); 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(!dir2.exists()) {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如果还不存在，就创建为目录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dir2.mkdirs(); 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 = new File(dir1, "dir3/dir4");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(!dir4.exists())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dir4.mkdirs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创建以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dir2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为父目录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名为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"test.txt"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new File(dir2, "test.txt");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file.exists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()) {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如果还不存在，就创建</a:t>
            </a:r>
            <a:r>
              <a:rPr lang="zh-CN" altLang="en-US" sz="24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file.createNewFile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();}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8" y="9087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习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92" y="20608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构造器，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一个目录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）在其中创建多个文件和目录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）编写方法，实现删除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中文件的操作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19872" y="836712"/>
            <a:ext cx="3240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Java </a:t>
            </a:r>
            <a:r>
              <a:rPr lang="en-US" altLang="zh-CN" sz="3600" b="1" dirty="0" smtClean="0">
                <a:latin typeface="+mn-lt"/>
                <a:cs typeface="Times New Roman" panose="02020603050405020304" pitchFamily="18" charset="0"/>
              </a:rPr>
              <a:t>IO</a:t>
            </a:r>
            <a:r>
              <a:rPr lang="zh-CN" altLang="en-US" sz="3600" b="1" dirty="0" smtClean="0">
                <a:latin typeface="+mn-lt"/>
                <a:cs typeface="Times New Roman" panose="02020603050405020304" pitchFamily="18" charset="0"/>
              </a:rPr>
              <a:t>原理</a:t>
            </a:r>
            <a:endParaRPr lang="zh-CN" alt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7504" y="1916832"/>
            <a:ext cx="88924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+mn-lt"/>
              </a:rPr>
              <a:t>IO</a:t>
            </a:r>
            <a:r>
              <a:rPr lang="zh-CN" altLang="en-US" dirty="0">
                <a:latin typeface="+mn-lt"/>
              </a:rPr>
              <a:t>流用来处理设备之间的数据传输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程序中，对于数据的输入/输出操作</a:t>
            </a:r>
            <a:r>
              <a:rPr lang="zh-CN" altLang="en-US" dirty="0" smtClean="0">
                <a:latin typeface="+mn-lt"/>
              </a:rPr>
              <a:t>以</a:t>
            </a:r>
            <a:r>
              <a:rPr lang="en-US" altLang="zh-CN" dirty="0" smtClean="0">
                <a:latin typeface="+mn-lt"/>
              </a:rPr>
              <a:t>”</a:t>
            </a:r>
            <a:r>
              <a:rPr lang="zh-CN" altLang="en-US" dirty="0" smtClean="0">
                <a:latin typeface="+mn-lt"/>
              </a:rPr>
              <a:t>流</a:t>
            </a:r>
            <a:r>
              <a:rPr lang="en-US" altLang="zh-CN" dirty="0"/>
              <a:t>(</a:t>
            </a:r>
            <a:r>
              <a:rPr lang="zh-CN" altLang="en-US" dirty="0"/>
              <a:t>stream</a:t>
            </a:r>
            <a:r>
              <a:rPr lang="en-US" altLang="zh-CN" dirty="0"/>
              <a:t>)</a:t>
            </a:r>
            <a:r>
              <a:rPr lang="en-US" altLang="zh-CN" dirty="0" smtClean="0">
                <a:latin typeface="+mn-lt"/>
              </a:rPr>
              <a:t>” </a:t>
            </a:r>
            <a:r>
              <a:rPr lang="zh-CN" altLang="en-US" dirty="0" smtClean="0">
                <a:latin typeface="+mn-lt"/>
              </a:rPr>
              <a:t>的方式</a:t>
            </a:r>
            <a:r>
              <a:rPr lang="zh-CN" altLang="en-US" dirty="0">
                <a:latin typeface="+mn-lt"/>
              </a:rPr>
              <a:t>进行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java</a:t>
            </a:r>
            <a:r>
              <a:rPr lang="zh-CN" altLang="en-US" dirty="0">
                <a:latin typeface="+mn-lt"/>
              </a:rPr>
              <a:t>.io包下提供了各种“流”类和接口，用以获取不同种类的数据，并通过标准的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方法</a:t>
            </a:r>
            <a:r>
              <a:rPr lang="zh-CN" altLang="en-US" dirty="0">
                <a:latin typeface="+mn-lt"/>
              </a:rPr>
              <a:t>输入或输出数据。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18</TotalTime>
  <Words>4589</Words>
  <Application>Microsoft Office PowerPoint</Application>
  <PresentationFormat>全屏显示(4:3)</PresentationFormat>
  <Paragraphs>577</Paragraphs>
  <Slides>56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PPT模板</vt:lpstr>
      <vt:lpstr>第10章  IO流</vt:lpstr>
      <vt:lpstr>幻灯片 2</vt:lpstr>
      <vt:lpstr>主要内容</vt:lpstr>
      <vt:lpstr>File 类</vt:lpstr>
      <vt:lpstr>幻灯片 5</vt:lpstr>
      <vt:lpstr>File 类</vt:lpstr>
      <vt:lpstr>幻灯片 7</vt:lpstr>
      <vt:lpstr>幻灯片 8</vt:lpstr>
      <vt:lpstr>幻灯片 9</vt:lpstr>
      <vt:lpstr>幻灯片 10</vt:lpstr>
      <vt:lpstr>幻灯片 11</vt:lpstr>
      <vt:lpstr>幻灯片 12</vt:lpstr>
      <vt:lpstr>流的分类</vt:lpstr>
      <vt:lpstr>幻灯片 14</vt:lpstr>
      <vt:lpstr>幻灯片 15</vt:lpstr>
      <vt:lpstr>IO 流体系</vt:lpstr>
      <vt:lpstr>幻灯片 17</vt:lpstr>
      <vt:lpstr>幻灯片 18</vt:lpstr>
      <vt:lpstr>InputStream &amp; Reader</vt:lpstr>
      <vt:lpstr>OutputStream &amp; Writer</vt:lpstr>
      <vt:lpstr>幻灯片 21</vt:lpstr>
      <vt:lpstr>幻灯片 22</vt:lpstr>
      <vt:lpstr>幻灯片 23</vt:lpstr>
      <vt:lpstr>幻灯片 24</vt:lpstr>
      <vt:lpstr>幻灯片 25</vt:lpstr>
      <vt:lpstr>处理流之一：缓冲流</vt:lpstr>
      <vt:lpstr>幻灯片 27</vt:lpstr>
      <vt:lpstr>练 习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对象的序列化</vt:lpstr>
      <vt:lpstr>对象的序列化</vt:lpstr>
      <vt:lpstr>使用对象流序列化对象</vt:lpstr>
      <vt:lpstr>幻灯片 48</vt:lpstr>
      <vt:lpstr>RandomAccessFile 类</vt:lpstr>
      <vt:lpstr>RandomAccessFile 类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xbany</cp:lastModifiedBy>
  <cp:revision>675</cp:revision>
  <dcterms:created xsi:type="dcterms:W3CDTF">2012-08-05T14:09:00Z</dcterms:created>
  <dcterms:modified xsi:type="dcterms:W3CDTF">2018-09-05T01:53:12Z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