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600" r:id="rId4"/>
    <p:sldId id="587" r:id="rId5"/>
    <p:sldId id="528" r:id="rId6"/>
    <p:sldId id="608" r:id="rId7"/>
    <p:sldId id="529" r:id="rId8"/>
    <p:sldId id="591" r:id="rId9"/>
    <p:sldId id="568" r:id="rId11"/>
    <p:sldId id="596" r:id="rId12"/>
    <p:sldId id="604" r:id="rId13"/>
    <p:sldId id="569" r:id="rId14"/>
    <p:sldId id="570" r:id="rId15"/>
    <p:sldId id="531" r:id="rId16"/>
    <p:sldId id="532" r:id="rId17"/>
    <p:sldId id="533" r:id="rId18"/>
    <p:sldId id="535" r:id="rId19"/>
    <p:sldId id="588" r:id="rId20"/>
    <p:sldId id="589" r:id="rId21"/>
    <p:sldId id="590" r:id="rId22"/>
    <p:sldId id="593" r:id="rId23"/>
    <p:sldId id="597" r:id="rId24"/>
    <p:sldId id="564" r:id="rId25"/>
    <p:sldId id="565" r:id="rId26"/>
    <p:sldId id="538" r:id="rId27"/>
    <p:sldId id="592" r:id="rId28"/>
    <p:sldId id="595" r:id="rId29"/>
    <p:sldId id="539" r:id="rId30"/>
    <p:sldId id="544" r:id="rId31"/>
    <p:sldId id="571" r:id="rId32"/>
    <p:sldId id="572" r:id="rId33"/>
    <p:sldId id="573" r:id="rId34"/>
    <p:sldId id="545" r:id="rId35"/>
    <p:sldId id="607" r:id="rId36"/>
    <p:sldId id="546" r:id="rId37"/>
    <p:sldId id="574" r:id="rId38"/>
    <p:sldId id="547" r:id="rId39"/>
    <p:sldId id="548" r:id="rId40"/>
    <p:sldId id="549" r:id="rId41"/>
    <p:sldId id="575" r:id="rId42"/>
    <p:sldId id="599" r:id="rId43"/>
    <p:sldId id="577" r:id="rId44"/>
    <p:sldId id="594" r:id="rId45"/>
    <p:sldId id="550" r:id="rId46"/>
    <p:sldId id="602" r:id="rId47"/>
    <p:sldId id="551" r:id="rId48"/>
    <p:sldId id="552" r:id="rId49"/>
    <p:sldId id="554" r:id="rId50"/>
    <p:sldId id="553" r:id="rId51"/>
    <p:sldId id="555" r:id="rId52"/>
    <p:sldId id="556" r:id="rId53"/>
    <p:sldId id="578" r:id="rId54"/>
    <p:sldId id="579" r:id="rId55"/>
    <p:sldId id="603" r:id="rId56"/>
    <p:sldId id="580" r:id="rId57"/>
    <p:sldId id="581" r:id="rId58"/>
    <p:sldId id="557" r:id="rId59"/>
    <p:sldId id="576" r:id="rId60"/>
    <p:sldId id="558" r:id="rId61"/>
    <p:sldId id="566" r:id="rId62"/>
    <p:sldId id="559" r:id="rId63"/>
    <p:sldId id="560" r:id="rId64"/>
    <p:sldId id="561" r:id="rId65"/>
    <p:sldId id="562" r:id="rId66"/>
    <p:sldId id="567" r:id="rId67"/>
    <p:sldId id="489" r:id="rId68"/>
    <p:sldId id="582" r:id="rId69"/>
    <p:sldId id="586" r:id="rId70"/>
    <p:sldId id="605" r:id="rId71"/>
    <p:sldId id="257"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2890" autoAdjust="0"/>
  </p:normalViewPr>
  <p:slideViewPr>
    <p:cSldViewPr>
      <p:cViewPr varScale="1">
        <p:scale>
          <a:sx n="79" d="100"/>
          <a:sy n="79" d="100"/>
        </p:scale>
        <p:origin x="-12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endPar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静态方法不能以任何方式引用</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this</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super</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关键字。与上面的道理一样，因为静态方法在使用前不用创建任何实例对象，当静态方法被调用时，</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this</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所引用的对象根本就没有</a:t>
            </a:r>
            <a:r>
              <a:rPr lang="zh-CN" altLang="en-US" sz="1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产生。</a:t>
            </a:r>
            <a:endParaRPr lang="zh-CN" altLang="en-US" sz="12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main()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方法是静态的，因此</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在执行</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main</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方法时不创建</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main</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方法所在的类的实例对象，因而在</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main()</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方法中，我们不能直接访问该类中的非静态成员，必须创建该类的一个实例对象后，才能通过这个对象去访问类中的非静态成员，这种情况，我们在以后的例子中会多次碰到。</a:t>
            </a:r>
            <a:endPar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od09/example/CommandPara.jav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340768"/>
            <a:ext cx="8016317" cy="2880320"/>
          </a:xfrm>
        </p:spPr>
        <p:txBody>
          <a:bodyPr>
            <a:normAutofit/>
          </a:bodyPr>
          <a:lstStyle/>
          <a:p>
            <a:r>
              <a:rPr lang="zh-CN" altLang="en-US" sz="8000" b="1" dirty="0">
                <a:solidFill>
                  <a:srgbClr val="000066"/>
                </a:solidFill>
                <a:latin typeface="楷体" panose="02010609060101010101" pitchFamily="49" charset="-122"/>
                <a:ea typeface="楷体" panose="02010609060101010101" pitchFamily="49" charset="-122"/>
              </a:rPr>
              <a:t>第</a:t>
            </a:r>
            <a:r>
              <a:rPr lang="en-US" altLang="zh-CN" sz="8000" b="1" dirty="0">
                <a:solidFill>
                  <a:srgbClr val="000066"/>
                </a:solidFill>
                <a:latin typeface="楷体" panose="02010609060101010101" pitchFamily="49" charset="-122"/>
                <a:ea typeface="楷体" panose="02010609060101010101" pitchFamily="49" charset="-122"/>
              </a:rPr>
              <a:t>5</a:t>
            </a:r>
            <a:r>
              <a:rPr lang="zh-CN" altLang="en-US" sz="8000" b="1" dirty="0" smtClean="0">
                <a:solidFill>
                  <a:srgbClr val="000066"/>
                </a:solidFill>
                <a:latin typeface="楷体" panose="02010609060101010101" pitchFamily="49" charset="-122"/>
                <a:ea typeface="楷体" panose="02010609060101010101" pitchFamily="49" charset="-122"/>
              </a:rPr>
              <a:t>章</a:t>
            </a:r>
            <a:br>
              <a:rPr lang="en-US" altLang="zh-CN" sz="8000" b="1" dirty="0" smtClean="0">
                <a:solidFill>
                  <a:srgbClr val="000066"/>
                </a:solidFill>
                <a:latin typeface="楷体" panose="02010609060101010101" pitchFamily="49" charset="-122"/>
                <a:ea typeface="楷体" panose="02010609060101010101" pitchFamily="49" charset="-122"/>
              </a:rPr>
            </a:br>
            <a:r>
              <a:rPr lang="zh-CN" altLang="en-US" sz="8000" b="1" dirty="0" smtClean="0">
                <a:solidFill>
                  <a:srgbClr val="000066"/>
                </a:solidFill>
                <a:latin typeface="楷体" panose="02010609060101010101" pitchFamily="49" charset="-122"/>
                <a:ea typeface="楷体" panose="02010609060101010101" pitchFamily="49" charset="-122"/>
              </a:rPr>
              <a:t>高级</a:t>
            </a:r>
            <a:r>
              <a:rPr lang="zh-CN" altLang="en-US" sz="8000" b="1" dirty="0">
                <a:solidFill>
                  <a:srgbClr val="000066"/>
                </a:solidFill>
                <a:latin typeface="楷体" panose="02010609060101010101" pitchFamily="49" charset="-122"/>
                <a:ea typeface="楷体" panose="02010609060101010101" pitchFamily="49" charset="-122"/>
              </a:rPr>
              <a:t>类</a:t>
            </a:r>
            <a:r>
              <a:rPr lang="zh-CN" altLang="en-US" sz="8000" b="1" dirty="0" smtClean="0">
                <a:solidFill>
                  <a:srgbClr val="000066"/>
                </a:solidFill>
                <a:latin typeface="楷体" panose="02010609060101010101" pitchFamily="49" charset="-122"/>
                <a:ea typeface="楷体" panose="02010609060101010101" pitchFamily="49" charset="-122"/>
              </a:rPr>
              <a:t>特性</a:t>
            </a:r>
            <a:r>
              <a:rPr lang="en-US" altLang="zh-CN" sz="8000" b="1" dirty="0" smtClean="0">
                <a:solidFill>
                  <a:srgbClr val="000066"/>
                </a:solidFill>
                <a:latin typeface="楷体" panose="02010609060101010101" pitchFamily="49" charset="-122"/>
                <a:ea typeface="楷体" panose="02010609060101010101" pitchFamily="49" charset="-122"/>
              </a:rPr>
              <a:t>2</a:t>
            </a:r>
            <a:endParaRPr lang="zh-CN" altLang="zh-CN" sz="8000" b="1" dirty="0" smtClean="0">
              <a:solidFill>
                <a:srgbClr val="000066"/>
              </a:solidFill>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645160"/>
          </a:xfrm>
          <a:prstGeom prst="rect">
            <a:avLst/>
          </a:prstGeom>
          <a:noFill/>
        </p:spPr>
        <p:txBody>
          <a:bodyPr wrap="square" rtlCol="0">
            <a:spAutoFit/>
          </a:bodyPr>
          <a:lstStyle/>
          <a:p>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19479" y="5696381"/>
            <a:ext cx="5526360" cy="646331"/>
          </a:xfrm>
          <a:prstGeom prst="rect">
            <a:avLst/>
          </a:prstGeom>
        </p:spPr>
        <p:txBody>
          <a:bodyPr wrap="square">
            <a:spAutoFit/>
          </a:bodyPr>
          <a:lstStyle/>
          <a:p>
            <a:r>
              <a:rPr lang="en-US" altLang="zh-CN" dirty="0"/>
              <a:t>Athlete a1 = </a:t>
            </a:r>
            <a:r>
              <a:rPr lang="en-US" altLang="zh-CN" b="1" dirty="0"/>
              <a:t>new Athlete("</a:t>
            </a:r>
            <a:r>
              <a:rPr lang="zh-CN" altLang="en-US" b="1" dirty="0"/>
              <a:t>刘翔</a:t>
            </a:r>
            <a:r>
              <a:rPr lang="en-US" altLang="zh-CN" b="1" dirty="0"/>
              <a:t>","110</a:t>
            </a:r>
            <a:r>
              <a:rPr lang="zh-CN" altLang="en-US" b="1" dirty="0"/>
              <a:t>米栏</a:t>
            </a:r>
            <a:r>
              <a:rPr lang="en-US" altLang="zh-CN" b="1" dirty="0"/>
              <a:t>","China");</a:t>
            </a:r>
            <a:endParaRPr lang="en-US" altLang="zh-CN" b="1" dirty="0"/>
          </a:p>
          <a:p>
            <a:r>
              <a:rPr lang="en-US" altLang="zh-CN" dirty="0"/>
              <a:t>Athlete a2 = </a:t>
            </a:r>
            <a:r>
              <a:rPr lang="en-US" altLang="zh-CN" b="1" dirty="0"/>
              <a:t>new Athlete("</a:t>
            </a:r>
            <a:r>
              <a:rPr lang="zh-CN" altLang="en-US" b="1" dirty="0"/>
              <a:t>姚明</a:t>
            </a:r>
            <a:r>
              <a:rPr lang="en-US" altLang="zh-CN" b="1" dirty="0"/>
              <a:t>","</a:t>
            </a:r>
            <a:r>
              <a:rPr lang="zh-CN" altLang="en-US" b="1" dirty="0"/>
              <a:t>篮球</a:t>
            </a:r>
            <a:r>
              <a:rPr lang="en-US" altLang="zh-CN" b="1" dirty="0"/>
              <a:t>","China");</a:t>
            </a:r>
            <a:endParaRPr lang="zh-CN" altLang="en-US" dirty="0"/>
          </a:p>
        </p:txBody>
      </p:sp>
      <p:sp>
        <p:nvSpPr>
          <p:cNvPr id="5" name="矩形 4"/>
          <p:cNvSpPr/>
          <p:nvPr/>
        </p:nvSpPr>
        <p:spPr>
          <a:xfrm>
            <a:off x="611560" y="1124744"/>
            <a:ext cx="1080120" cy="4571637"/>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1124744"/>
            <a:ext cx="6102424" cy="35283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4869160"/>
            <a:ext cx="1080120" cy="646331"/>
          </a:xfrm>
          <a:prstGeom prst="rect">
            <a:avLst/>
          </a:prstGeom>
          <a:noFill/>
        </p:spPr>
        <p:txBody>
          <a:bodyPr wrap="square" rtlCol="0">
            <a:spAutoFit/>
          </a:bodyPr>
          <a:lstStyle/>
          <a:p>
            <a:r>
              <a:rPr lang="en-US" altLang="zh-CN" dirty="0" smtClean="0"/>
              <a:t>a2:</a:t>
            </a:r>
            <a:endParaRPr lang="en-US" altLang="zh-CN" dirty="0" smtClean="0"/>
          </a:p>
          <a:p>
            <a:r>
              <a:rPr lang="en-US" altLang="zh-CN" dirty="0" smtClean="0"/>
              <a:t>a1:</a:t>
            </a:r>
            <a:endParaRPr lang="zh-CN" altLang="en-US" dirty="0"/>
          </a:p>
        </p:txBody>
      </p:sp>
      <p:sp>
        <p:nvSpPr>
          <p:cNvPr id="8" name="矩形 7"/>
          <p:cNvSpPr/>
          <p:nvPr/>
        </p:nvSpPr>
        <p:spPr>
          <a:xfrm>
            <a:off x="3347864" y="3212976"/>
            <a:ext cx="1728192" cy="122413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47864" y="1628800"/>
            <a:ext cx="1728192" cy="126014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1151620" y="3212976"/>
            <a:ext cx="2196244" cy="2160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p:cNvCxnSpPr>
          <p:nvPr/>
        </p:nvCxnSpPr>
        <p:spPr>
          <a:xfrm flipV="1">
            <a:off x="1151620" y="1628800"/>
            <a:ext cx="2196244" cy="3240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47864" y="3212976"/>
            <a:ext cx="1872208" cy="646331"/>
          </a:xfrm>
          <a:prstGeom prst="rect">
            <a:avLst/>
          </a:prstGeom>
          <a:noFill/>
        </p:spPr>
        <p:txBody>
          <a:bodyPr wrap="square" rtlCol="0">
            <a:spAutoFit/>
          </a:bodyPr>
          <a:lstStyle/>
          <a:p>
            <a:r>
              <a:rPr lang="en-US" altLang="zh-CN" dirty="0" smtClean="0"/>
              <a:t>name:</a:t>
            </a:r>
            <a:r>
              <a:rPr lang="zh-CN" altLang="en-US" dirty="0" smtClean="0"/>
              <a:t>刘翔</a:t>
            </a:r>
            <a:endParaRPr lang="en-US" altLang="zh-CN" dirty="0" smtClean="0"/>
          </a:p>
          <a:p>
            <a:r>
              <a:rPr lang="en-US" altLang="zh-CN" dirty="0" smtClean="0"/>
              <a:t>major</a:t>
            </a:r>
            <a:r>
              <a:rPr lang="zh-CN" altLang="en-US" dirty="0" smtClean="0"/>
              <a:t>：</a:t>
            </a:r>
            <a:r>
              <a:rPr lang="en-US" altLang="zh-CN" dirty="0" smtClean="0"/>
              <a:t>110</a:t>
            </a:r>
            <a:r>
              <a:rPr lang="zh-CN" altLang="en-US" dirty="0" smtClean="0"/>
              <a:t>米栏</a:t>
            </a:r>
            <a:endParaRPr lang="en-US" altLang="zh-CN" dirty="0" smtClean="0"/>
          </a:p>
        </p:txBody>
      </p:sp>
      <p:sp>
        <p:nvSpPr>
          <p:cNvPr id="15" name="TextBox 14"/>
          <p:cNvSpPr txBox="1"/>
          <p:nvPr/>
        </p:nvSpPr>
        <p:spPr>
          <a:xfrm>
            <a:off x="3275856" y="1797205"/>
            <a:ext cx="1872208" cy="646331"/>
          </a:xfrm>
          <a:prstGeom prst="rect">
            <a:avLst/>
          </a:prstGeom>
          <a:noFill/>
        </p:spPr>
        <p:txBody>
          <a:bodyPr wrap="square" rtlCol="0">
            <a:spAutoFit/>
          </a:bodyPr>
          <a:lstStyle/>
          <a:p>
            <a:r>
              <a:rPr lang="en-US" altLang="zh-CN" dirty="0" smtClean="0"/>
              <a:t>name:</a:t>
            </a:r>
            <a:r>
              <a:rPr lang="zh-CN" altLang="en-US" dirty="0"/>
              <a:t>姚明</a:t>
            </a:r>
            <a:endParaRPr lang="en-US" altLang="zh-CN" dirty="0" smtClean="0"/>
          </a:p>
          <a:p>
            <a:r>
              <a:rPr lang="en-US" altLang="zh-CN" dirty="0" smtClean="0"/>
              <a:t>major</a:t>
            </a:r>
            <a:r>
              <a:rPr lang="zh-CN" altLang="en-US" dirty="0" smtClean="0"/>
              <a:t>：篮球</a:t>
            </a:r>
            <a:endParaRPr lang="en-US" altLang="zh-CN" dirty="0" smtClean="0"/>
          </a:p>
        </p:txBody>
      </p:sp>
      <p:sp>
        <p:nvSpPr>
          <p:cNvPr id="16" name="矩形 15"/>
          <p:cNvSpPr/>
          <p:nvPr/>
        </p:nvSpPr>
        <p:spPr>
          <a:xfrm>
            <a:off x="2627784" y="4941168"/>
            <a:ext cx="4824536" cy="75521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092280" y="5192325"/>
            <a:ext cx="1493912" cy="369332"/>
          </a:xfrm>
          <a:prstGeom prst="rect">
            <a:avLst/>
          </a:prstGeom>
          <a:noFill/>
        </p:spPr>
        <p:txBody>
          <a:bodyPr wrap="square" rtlCol="0">
            <a:spAutoFit/>
          </a:bodyPr>
          <a:lstStyle/>
          <a:p>
            <a:r>
              <a:rPr lang="zh-CN" altLang="en-US" dirty="0" smtClean="0"/>
              <a:t>静态域</a:t>
            </a:r>
            <a:endParaRPr lang="zh-CN" altLang="en-US" dirty="0"/>
          </a:p>
        </p:txBody>
      </p:sp>
      <p:sp>
        <p:nvSpPr>
          <p:cNvPr id="18" name="TextBox 17"/>
          <p:cNvSpPr txBox="1"/>
          <p:nvPr/>
        </p:nvSpPr>
        <p:spPr>
          <a:xfrm>
            <a:off x="3203848" y="5123100"/>
            <a:ext cx="2160240" cy="369332"/>
          </a:xfrm>
          <a:prstGeom prst="rect">
            <a:avLst/>
          </a:prstGeom>
          <a:noFill/>
        </p:spPr>
        <p:txBody>
          <a:bodyPr wrap="square" rtlCol="0">
            <a:spAutoFit/>
          </a:bodyPr>
          <a:lstStyle/>
          <a:p>
            <a:r>
              <a:rPr lang="en-US" altLang="zh-CN" dirty="0" err="1" smtClean="0"/>
              <a:t>contry:China</a:t>
            </a:r>
            <a:endParaRPr lang="zh-CN" altLang="en-US" dirty="0"/>
          </a:p>
        </p:txBody>
      </p:sp>
      <p:cxnSp>
        <p:nvCxnSpPr>
          <p:cNvPr id="20" name="直接箭头连接符 19"/>
          <p:cNvCxnSpPr/>
          <p:nvPr/>
        </p:nvCxnSpPr>
        <p:spPr>
          <a:xfrm flipH="1">
            <a:off x="3779912" y="2636912"/>
            <a:ext cx="72008" cy="23042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211960" y="3859307"/>
            <a:ext cx="0" cy="12637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95936" y="5192325"/>
            <a:ext cx="504056" cy="30010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4008" y="5192325"/>
            <a:ext cx="890972" cy="369332"/>
          </a:xfrm>
          <a:prstGeom prst="rect">
            <a:avLst/>
          </a:prstGeom>
          <a:noFill/>
        </p:spPr>
        <p:txBody>
          <a:bodyPr wrap="square" rtlCol="0">
            <a:spAutoFit/>
          </a:bodyPr>
          <a:lstStyle/>
          <a:p>
            <a:r>
              <a:rPr lang="zh-CN" altLang="en-US" dirty="0"/>
              <a:t>中国</a:t>
            </a:r>
            <a:endParaRPr lang="zh-CN" altLang="en-US" dirty="0"/>
          </a:p>
        </p:txBody>
      </p:sp>
      <p:cxnSp>
        <p:nvCxnSpPr>
          <p:cNvPr id="31" name="直接连接符 30"/>
          <p:cNvCxnSpPr/>
          <p:nvPr/>
        </p:nvCxnSpPr>
        <p:spPr>
          <a:xfrm>
            <a:off x="4788024" y="5192325"/>
            <a:ext cx="57606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64088" y="5192325"/>
            <a:ext cx="792088" cy="369332"/>
          </a:xfrm>
          <a:prstGeom prst="rect">
            <a:avLst/>
          </a:prstGeom>
          <a:noFill/>
        </p:spPr>
        <p:txBody>
          <a:bodyPr wrap="square" rtlCol="0">
            <a:spAutoFit/>
          </a:bodyPr>
          <a:lstStyle/>
          <a:p>
            <a:r>
              <a:rPr lang="en-US" altLang="zh-CN" dirty="0" smtClean="0"/>
              <a:t>CHINA</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endParaRPr lang="en-US" altLang="zh-CN" sz="2400" dirty="0"/>
          </a:p>
          <a:p>
            <a:r>
              <a:rPr lang="en-US" altLang="zh-CN" sz="2400" dirty="0"/>
              <a:t>private double radius;</a:t>
            </a:r>
            <a:endParaRPr lang="en-US" altLang="zh-CN" sz="2400" dirty="0"/>
          </a:p>
          <a:p>
            <a:r>
              <a:rPr lang="en-US" altLang="zh-CN" sz="2400" dirty="0"/>
              <a:t>public static String </a:t>
            </a:r>
            <a:r>
              <a:rPr lang="en-US" altLang="zh-CN" sz="2400" i="1" dirty="0"/>
              <a:t>name = "</a:t>
            </a:r>
            <a:r>
              <a:rPr lang="zh-CN" altLang="en-US" sz="2400" i="1" dirty="0"/>
              <a:t>这是一个圆</a:t>
            </a:r>
            <a:r>
              <a:rPr lang="en-US" altLang="zh-CN" sz="2400" i="1" dirty="0"/>
              <a:t>";</a:t>
            </a:r>
            <a:endParaRPr lang="en-US" altLang="zh-CN" sz="2400" i="1" dirty="0"/>
          </a:p>
          <a:p>
            <a:r>
              <a:rPr lang="en-US" altLang="zh-CN" sz="2400" dirty="0"/>
              <a:t>public static String </a:t>
            </a:r>
            <a:r>
              <a:rPr lang="en-US" altLang="zh-CN" sz="2400" dirty="0" err="1"/>
              <a:t>getName</a:t>
            </a:r>
            <a:r>
              <a:rPr lang="en-US" altLang="zh-CN" sz="2400" dirty="0"/>
              <a:t>(){</a:t>
            </a:r>
            <a:endParaRPr lang="en-US" altLang="zh-CN" sz="2400" dirty="0"/>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endParaRPr lang="en-US" altLang="zh-CN" sz="2400" dirty="0"/>
          </a:p>
          <a:p>
            <a:r>
              <a:rPr lang="en-US" altLang="zh-CN" sz="2400" i="1" dirty="0" err="1"/>
              <a:t>getName</a:t>
            </a:r>
            <a:r>
              <a:rPr lang="en-US" altLang="zh-CN" sz="2400" i="1" dirty="0"/>
              <a:t>();</a:t>
            </a:r>
            <a:endParaRPr lang="en-US" altLang="zh-CN" sz="2400" i="1" dirty="0"/>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endParaRPr lang="en-US" altLang="zh-CN" sz="2400" dirty="0"/>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endParaRPr lang="en-US" altLang="zh-CN" sz="2400" dirty="0"/>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endParaRPr lang="en-US" altLang="zh-CN" sz="2400" i="1" dirty="0"/>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endParaRPr lang="en-US" altLang="zh-CN" sz="2400" dirty="0"/>
          </a:p>
          <a:p>
            <a:r>
              <a:rPr lang="en-US" altLang="zh-CN" sz="2400" dirty="0"/>
              <a:t>public static void main(String[] </a:t>
            </a:r>
            <a:r>
              <a:rPr lang="en-US" altLang="zh-CN" sz="2400" dirty="0" err="1"/>
              <a:t>args</a:t>
            </a:r>
            <a:r>
              <a:rPr lang="en-US" altLang="zh-CN" sz="2400" dirty="0"/>
              <a:t>) {</a:t>
            </a:r>
            <a:endParaRPr lang="en-US" altLang="zh-CN" sz="2400" dirty="0"/>
          </a:p>
          <a:p>
            <a:r>
              <a:rPr lang="en-US" altLang="zh-CN" sz="2400" dirty="0"/>
              <a:t>Circle c1 = new Circle(2.0);</a:t>
            </a:r>
            <a:endParaRPr lang="en-US" altLang="zh-CN" sz="2400" dirty="0"/>
          </a:p>
          <a:p>
            <a:r>
              <a:rPr lang="en-US" altLang="zh-CN" sz="2400" dirty="0"/>
              <a:t>Circle c2 = new Circle(3.0);</a:t>
            </a:r>
            <a:endParaRPr lang="en-US" altLang="zh-CN" sz="2400" dirty="0"/>
          </a:p>
          <a:p>
            <a:r>
              <a:rPr lang="en-US" altLang="zh-CN" sz="2400" dirty="0"/>
              <a:t>c1.display();</a:t>
            </a:r>
            <a:endParaRPr lang="en-US" altLang="zh-CN" sz="2400" dirty="0"/>
          </a:p>
          <a:p>
            <a:r>
              <a:rPr lang="en-US" altLang="zh-CN" sz="2400" dirty="0"/>
              <a:t>c2.display();</a:t>
            </a:r>
            <a:endParaRPr lang="en-US" altLang="zh-CN" sz="2400" dirty="0"/>
          </a:p>
          <a:p>
            <a:r>
              <a:rPr lang="en-US" altLang="zh-CN" sz="2400" dirty="0"/>
              <a:t>}</a:t>
            </a:r>
            <a:endParaRPr lang="en-US" altLang="zh-CN" sz="2400" dirty="0"/>
          </a:p>
          <a:p>
            <a:r>
              <a:rPr lang="en-US" altLang="zh-CN" sz="2400" dirty="0"/>
              <a:t>}</a:t>
            </a:r>
            <a:endParaRPr lang="zh-CN" altLang="en-US" sz="2400" dirty="0"/>
          </a:p>
          <a:p>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96144" cy="482453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908720"/>
            <a:ext cx="6048672" cy="3600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2771800" y="5157192"/>
            <a:ext cx="5760640" cy="17008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TextBox 6"/>
          <p:cNvSpPr txBox="1"/>
          <p:nvPr/>
        </p:nvSpPr>
        <p:spPr>
          <a:xfrm>
            <a:off x="395536" y="6007596"/>
            <a:ext cx="1584176" cy="369332"/>
          </a:xfrm>
          <a:prstGeom prst="rect">
            <a:avLst/>
          </a:prstGeom>
          <a:noFill/>
        </p:spPr>
        <p:txBody>
          <a:bodyPr wrap="square" rtlCol="0">
            <a:spAutoFit/>
          </a:bodyPr>
          <a:lstStyle/>
          <a:p>
            <a:r>
              <a:rPr lang="zh-CN" altLang="en-US" dirty="0"/>
              <a:t>栈</a:t>
            </a:r>
            <a:endParaRPr lang="zh-CN" altLang="en-US" dirty="0"/>
          </a:p>
        </p:txBody>
      </p:sp>
      <p:sp>
        <p:nvSpPr>
          <p:cNvPr id="8" name="TextBox 7"/>
          <p:cNvSpPr txBox="1"/>
          <p:nvPr/>
        </p:nvSpPr>
        <p:spPr>
          <a:xfrm>
            <a:off x="3203848" y="3933056"/>
            <a:ext cx="1656184" cy="369332"/>
          </a:xfrm>
          <a:prstGeom prst="rect">
            <a:avLst/>
          </a:prstGeom>
          <a:noFill/>
        </p:spPr>
        <p:txBody>
          <a:bodyPr wrap="square" rtlCol="0">
            <a:spAutoFit/>
          </a:bodyPr>
          <a:lstStyle/>
          <a:p>
            <a:r>
              <a:rPr lang="zh-CN" altLang="en-US" dirty="0" smtClean="0"/>
              <a:t>堆</a:t>
            </a:r>
            <a:endParaRPr lang="zh-CN" altLang="en-US" dirty="0"/>
          </a:p>
        </p:txBody>
      </p:sp>
      <p:sp>
        <p:nvSpPr>
          <p:cNvPr id="9" name="TextBox 8"/>
          <p:cNvSpPr txBox="1"/>
          <p:nvPr/>
        </p:nvSpPr>
        <p:spPr>
          <a:xfrm>
            <a:off x="2771800" y="6376928"/>
            <a:ext cx="1368152" cy="369332"/>
          </a:xfrm>
          <a:prstGeom prst="rect">
            <a:avLst/>
          </a:prstGeom>
          <a:noFill/>
        </p:spPr>
        <p:txBody>
          <a:bodyPr wrap="square" rtlCol="0">
            <a:spAutoFit/>
          </a:bodyPr>
          <a:lstStyle/>
          <a:p>
            <a:r>
              <a:rPr lang="zh-CN" altLang="en-US" dirty="0"/>
              <a:t>静态域</a:t>
            </a:r>
            <a:endParaRPr lang="zh-CN" altLang="en-US" dirty="0"/>
          </a:p>
        </p:txBody>
      </p:sp>
      <p:cxnSp>
        <p:nvCxnSpPr>
          <p:cNvPr id="11" name="直接连接符 10"/>
          <p:cNvCxnSpPr/>
          <p:nvPr/>
        </p:nvCxnSpPr>
        <p:spPr>
          <a:xfrm>
            <a:off x="539552" y="5661248"/>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9552" y="5157192"/>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5661248"/>
            <a:ext cx="1296144" cy="369332"/>
          </a:xfrm>
          <a:prstGeom prst="rect">
            <a:avLst/>
          </a:prstGeom>
          <a:noFill/>
        </p:spPr>
        <p:txBody>
          <a:bodyPr wrap="square" rtlCol="0">
            <a:spAutoFit/>
          </a:bodyPr>
          <a:lstStyle/>
          <a:p>
            <a:r>
              <a:rPr lang="en-US" altLang="zh-CN" dirty="0"/>
              <a:t>c</a:t>
            </a:r>
            <a:r>
              <a:rPr lang="en-US" altLang="zh-CN" dirty="0" smtClean="0"/>
              <a:t>1</a:t>
            </a:r>
            <a:r>
              <a:rPr lang="zh-CN" altLang="en-US" dirty="0" smtClean="0"/>
              <a:t>：</a:t>
            </a:r>
            <a:endParaRPr lang="zh-CN" altLang="en-US" dirty="0"/>
          </a:p>
        </p:txBody>
      </p:sp>
      <p:sp>
        <p:nvSpPr>
          <p:cNvPr id="14" name="TextBox 13"/>
          <p:cNvSpPr txBox="1"/>
          <p:nvPr/>
        </p:nvSpPr>
        <p:spPr>
          <a:xfrm>
            <a:off x="509112" y="5291916"/>
            <a:ext cx="1296144" cy="369332"/>
          </a:xfrm>
          <a:prstGeom prst="rect">
            <a:avLst/>
          </a:prstGeom>
          <a:noFill/>
        </p:spPr>
        <p:txBody>
          <a:bodyPr wrap="square" rtlCol="0">
            <a:spAutoFit/>
          </a:bodyPr>
          <a:lstStyle/>
          <a:p>
            <a:r>
              <a:rPr lang="en-US" altLang="zh-CN" dirty="0" smtClean="0"/>
              <a:t>c2</a:t>
            </a:r>
            <a:r>
              <a:rPr lang="zh-CN" altLang="en-US" dirty="0" smtClean="0"/>
              <a:t>：</a:t>
            </a:r>
            <a:endParaRPr lang="zh-CN" altLang="en-US" dirty="0"/>
          </a:p>
        </p:txBody>
      </p:sp>
      <p:sp>
        <p:nvSpPr>
          <p:cNvPr id="15" name="矩形 14"/>
          <p:cNvSpPr/>
          <p:nvPr/>
        </p:nvSpPr>
        <p:spPr>
          <a:xfrm>
            <a:off x="3203848" y="1268760"/>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a:off x="4824028" y="2960948"/>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TextBox 17"/>
          <p:cNvSpPr txBox="1"/>
          <p:nvPr/>
        </p:nvSpPr>
        <p:spPr>
          <a:xfrm>
            <a:off x="4914038" y="3457858"/>
            <a:ext cx="1476164" cy="646331"/>
          </a:xfrm>
          <a:prstGeom prst="rect">
            <a:avLst/>
          </a:prstGeom>
          <a:noFill/>
        </p:spPr>
        <p:txBody>
          <a:bodyPr wrap="square" rtlCol="0">
            <a:spAutoFit/>
          </a:bodyPr>
          <a:lstStyle/>
          <a:p>
            <a:r>
              <a:rPr lang="en-US" altLang="zh-CN" dirty="0" smtClean="0"/>
              <a:t>radius:2.0</a:t>
            </a:r>
            <a:endParaRPr lang="en-US" altLang="zh-CN" dirty="0" smtClean="0"/>
          </a:p>
          <a:p>
            <a:r>
              <a:rPr lang="en-US" altLang="zh-CN" dirty="0" smtClean="0"/>
              <a:t>name:</a:t>
            </a:r>
            <a:endParaRPr lang="zh-CN" altLang="en-US" dirty="0"/>
          </a:p>
        </p:txBody>
      </p:sp>
      <p:sp>
        <p:nvSpPr>
          <p:cNvPr id="19" name="TextBox 18"/>
          <p:cNvSpPr txBox="1"/>
          <p:nvPr/>
        </p:nvSpPr>
        <p:spPr>
          <a:xfrm>
            <a:off x="3260714" y="1484784"/>
            <a:ext cx="1476164" cy="646331"/>
          </a:xfrm>
          <a:prstGeom prst="rect">
            <a:avLst/>
          </a:prstGeom>
          <a:noFill/>
        </p:spPr>
        <p:txBody>
          <a:bodyPr wrap="square" rtlCol="0">
            <a:spAutoFit/>
          </a:bodyPr>
          <a:lstStyle/>
          <a:p>
            <a:r>
              <a:rPr lang="en-US" altLang="zh-CN" dirty="0" smtClean="0"/>
              <a:t>radius:3.0</a:t>
            </a:r>
            <a:endParaRPr lang="en-US" altLang="zh-CN" dirty="0" smtClean="0"/>
          </a:p>
          <a:p>
            <a:r>
              <a:rPr lang="en-US" altLang="zh-CN" dirty="0" smtClean="0"/>
              <a:t>name:</a:t>
            </a:r>
            <a:endParaRPr lang="zh-CN" altLang="en-US" dirty="0"/>
          </a:p>
        </p:txBody>
      </p:sp>
      <p:cxnSp>
        <p:nvCxnSpPr>
          <p:cNvPr id="21" name="直接箭头连接符 20"/>
          <p:cNvCxnSpPr/>
          <p:nvPr/>
        </p:nvCxnSpPr>
        <p:spPr>
          <a:xfrm flipV="1">
            <a:off x="1835696" y="2960948"/>
            <a:ext cx="2988332" cy="2884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805256" y="1268760"/>
            <a:ext cx="1398592" cy="3888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59832" y="5476582"/>
            <a:ext cx="2232248" cy="369332"/>
          </a:xfrm>
          <a:prstGeom prst="rect">
            <a:avLst/>
          </a:prstGeom>
          <a:noFill/>
        </p:spPr>
        <p:txBody>
          <a:bodyPr wrap="square" rtlCol="0">
            <a:spAutoFit/>
          </a:bodyPr>
          <a:lstStyle/>
          <a:p>
            <a:r>
              <a:rPr lang="en-US" altLang="zh-CN" dirty="0" smtClean="0"/>
              <a:t>name:”</a:t>
            </a:r>
            <a:r>
              <a:rPr lang="zh-CN" altLang="en-US" dirty="0" smtClean="0"/>
              <a:t>圆</a:t>
            </a:r>
            <a:r>
              <a:rPr lang="en-US" altLang="zh-CN" dirty="0" smtClean="0"/>
              <a:t>”</a:t>
            </a:r>
            <a:endParaRPr lang="zh-CN" altLang="en-US" dirty="0"/>
          </a:p>
        </p:txBody>
      </p:sp>
      <p:cxnSp>
        <p:nvCxnSpPr>
          <p:cNvPr id="26" name="直接箭头连接符 25"/>
          <p:cNvCxnSpPr/>
          <p:nvPr/>
        </p:nvCxnSpPr>
        <p:spPr>
          <a:xfrm flipH="1">
            <a:off x="3998796" y="1988840"/>
            <a:ext cx="33144" cy="3487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175956" y="3933056"/>
            <a:ext cx="14761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类变量</a:t>
            </a:r>
            <a:r>
              <a:rPr lang="en-US" altLang="zh-CN" b="1" dirty="0" smtClean="0">
                <a:solidFill>
                  <a:srgbClr val="C00000"/>
                </a:solidFill>
                <a:latin typeface="+mn-lt"/>
                <a:ea typeface="宋体" panose="02010600030101010101" pitchFamily="2" charset="-122"/>
                <a:cs typeface="Times New Roman" panose="02020603050405020304" pitchFamily="18" charset="0"/>
              </a:rPr>
              <a:t>(class Variable)</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7171" name="Rectangle 3"/>
          <p:cNvSpPr>
            <a:spLocks noChangeArrowheads="1"/>
          </p:cNvSpPr>
          <p:nvPr/>
        </p:nvSpPr>
        <p:spPr bwMode="auto">
          <a:xfrm>
            <a:off x="539552" y="1555093"/>
            <a:ext cx="7200800" cy="52322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ea typeface="宋体" panose="02010600030101010101" pitchFamily="2" charset="-122"/>
                <a:cs typeface="Times New Roman" panose="02020603050405020304" pitchFamily="18" charset="0"/>
              </a:rPr>
              <a:t>类</a:t>
            </a:r>
            <a:r>
              <a:rPr lang="zh-CN" altLang="en-US" sz="2800" dirty="0">
                <a:ea typeface="宋体" panose="02010600030101010101" pitchFamily="2" charset="-122"/>
                <a:cs typeface="Times New Roman" panose="02020603050405020304" pitchFamily="18" charset="0"/>
              </a:rPr>
              <a:t>变量（类属性）由该类的所有实例共享</a:t>
            </a:r>
            <a:endParaRPr lang="zh-CN" altLang="en-US" sz="2800" dirty="0">
              <a:ea typeface="宋体" panose="02010600030101010101" pitchFamily="2" charset="-122"/>
              <a:cs typeface="Times New Roman" panose="02020603050405020304" pitchFamily="18" charset="0"/>
            </a:endParaRPr>
          </a:p>
        </p:txBody>
      </p:sp>
      <p:sp>
        <p:nvSpPr>
          <p:cNvPr id="7172" name="Rectangle 4"/>
          <p:cNvSpPr>
            <a:spLocks noChangeArrowheads="1"/>
          </p:cNvSpPr>
          <p:nvPr/>
        </p:nvSpPr>
        <p:spPr bwMode="auto">
          <a:xfrm>
            <a:off x="4781584" y="2821200"/>
            <a:ext cx="4110896" cy="3046988"/>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public class Person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id;</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a:t>
            </a:r>
            <a:r>
              <a:rPr lang="en-US" altLang="zh-CN" sz="2400" b="1" dirty="0">
                <a:solidFill>
                  <a:srgbClr val="C00000"/>
                </a:solidFill>
                <a:ea typeface="宋体" panose="02010600030101010101" pitchFamily="2" charset="-122"/>
                <a:cs typeface="Times New Roman" panose="02020603050405020304" pitchFamily="18" charset="0"/>
              </a:rPr>
              <a:t>static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 </a:t>
            </a:r>
            <a:r>
              <a:rPr lang="en-US" altLang="zh-CN" sz="2400" dirty="0">
                <a:solidFill>
                  <a:srgbClr val="C00000"/>
                </a:solidFill>
                <a:ea typeface="宋体" panose="02010600030101010101" pitchFamily="2" charset="-122"/>
                <a:cs typeface="Times New Roman" panose="02020603050405020304" pitchFamily="18" charset="0"/>
              </a:rPr>
              <a:t>= 0;</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Person()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id = </a:t>
            </a:r>
            <a:r>
              <a:rPr lang="en-US" altLang="zh-CN" sz="2400" b="1" dirty="0">
                <a:solidFill>
                  <a:srgbClr val="C00000"/>
                </a:solidFill>
                <a:ea typeface="宋体" panose="02010600030101010101" pitchFamily="2" charset="-122"/>
                <a:cs typeface="Times New Roman" panose="02020603050405020304" pitchFamily="18" charset="0"/>
              </a:rPr>
              <a:t>total</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graphicFrame>
        <p:nvGraphicFramePr>
          <p:cNvPr id="264197" name="Group 5"/>
          <p:cNvGraphicFramePr>
            <a:graphicFrameLocks noGrp="1"/>
          </p:cNvGraphicFramePr>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Person</a:t>
                      </a:r>
                      <a:endPar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+total : </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 0 </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 : </a:t>
                      </a:r>
                      <a:r>
                        <a:rPr kumimoji="1" lang="en-US" altLang="zh-CN" sz="1800" b="0" i="0" u="none" strike="noStrike" cap="none" normalizeH="0" baseline="0" dirty="0" err="1"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int</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graphicFrame>
        <p:nvGraphicFramePr>
          <p:cNvPr id="264206" name="Group 14"/>
          <p:cNvGraphicFramePr>
            <a:graphicFrameLocks noGrp="1"/>
          </p:cNvGraphicFramePr>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p1 : Person</a:t>
                      </a:r>
                      <a:endPar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id=1</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p2 : Person</a:t>
                      </a:r>
                      <a:endParaRPr kumimoji="1" lang="en-US" altLang="zh-CN" sz="1600" b="1"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id=2</a:t>
                      </a:r>
                      <a:endParaRPr kumimoji="1" lang="en-US" altLang="zh-CN" sz="1800" b="0" i="0" u="none" strike="noStrike" cap="none" normalizeH="0" baseline="0" dirty="0" smtClean="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tailEnd type="triangle" w="lg" len="lg"/>
          </a:ln>
        </p:spPr>
        <p:txBody>
          <a:bodyPr/>
          <a:lstStyle/>
          <a:p>
            <a:endParaRPr lang="zh-CN" altLang="en-US" sz="2000">
              <a:ea typeface="宋体" panose="02010600030101010101" pitchFamily="2" charset="-122"/>
              <a:cs typeface="Times New Roman" panose="02020603050405020304"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endParaRPr lang="en-US" altLang="zh-CN">
              <a:ea typeface="宋体" panose="02010600030101010101" pitchFamily="2" charset="-122"/>
              <a:cs typeface="Times New Roman" panose="02020603050405020304" pitchFamily="18" charset="0"/>
            </a:endParaRP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&lt;&lt;instanceOf&gt;&gt;</a:t>
            </a:r>
            <a:endParaRPr lang="en-US" altLang="zh-CN">
              <a:ea typeface="宋体" panose="02010600030101010101" pitchFamily="2" charset="-122"/>
              <a:cs typeface="Times New Roman" panose="02020603050405020304" pitchFamily="18" charset="0"/>
            </a:endParaRP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p1=new Person();</a:t>
            </a:r>
            <a:endParaRPr lang="en-US" altLang="zh-CN">
              <a:ea typeface="宋体" panose="02010600030101010101" pitchFamily="2" charset="-122"/>
              <a:cs typeface="Times New Roman" panose="02020603050405020304" pitchFamily="18" charset="0"/>
            </a:endParaRP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ln>
        </p:spPr>
        <p:txBody>
          <a:bodyPr wrap="square">
            <a:spAutoFit/>
          </a:bodyPr>
          <a:lstStyle/>
          <a:p>
            <a:pPr>
              <a:spcBef>
                <a:spcPct val="50000"/>
              </a:spcBef>
            </a:pPr>
            <a:r>
              <a:rPr lang="en-US" altLang="zh-CN">
                <a:ea typeface="宋体" panose="02010600030101010101" pitchFamily="2" charset="-122"/>
                <a:cs typeface="Times New Roman" panose="02020603050405020304" pitchFamily="18" charset="0"/>
              </a:rPr>
              <a:t>Person p2=new Person();</a:t>
            </a:r>
            <a:endParaRPr lang="en-US" altLang="zh-CN">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变量</a:t>
            </a:r>
            <a:r>
              <a:rPr lang="zh-CN" altLang="en-US" b="1" dirty="0" smtClean="0">
                <a:latin typeface="+mn-lt"/>
                <a:ea typeface="宋体" panose="02010600030101010101" pitchFamily="2" charset="-122"/>
                <a:cs typeface="Times New Roman" panose="02020603050405020304" pitchFamily="18" charset="0"/>
              </a:rPr>
              <a:t>应用举例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ln>
        </p:spPr>
        <p:txBody>
          <a:bodyPr>
            <a:spAutoFit/>
          </a:bodyPr>
          <a:lstStyle/>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class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id;</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a:t>
            </a:r>
            <a:r>
              <a:rPr lang="en-US" altLang="zh-CN" sz="2000" b="1" dirty="0">
                <a:solidFill>
                  <a:srgbClr val="C00000"/>
                </a:solidFill>
                <a:ea typeface="宋体" panose="02010600030101010101" pitchFamily="2" charset="-122"/>
                <a:cs typeface="Times New Roman" panose="02020603050405020304" pitchFamily="18" charset="0"/>
              </a:rPr>
              <a:t>static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total </a:t>
            </a:r>
            <a:r>
              <a:rPr lang="en-US" altLang="zh-CN" sz="2000" dirty="0">
                <a:solidFill>
                  <a:srgbClr val="C00000"/>
                </a:solidFill>
                <a:ea typeface="宋体" panose="02010600030101010101" pitchFamily="2" charset="-122"/>
                <a:cs typeface="Times New Roman" panose="02020603050405020304" pitchFamily="18" charset="0"/>
              </a:rPr>
              <a:t>= 0;</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a:solidFill>
                  <a:srgbClr val="C00000"/>
                </a:solidFill>
                <a:ea typeface="宋体" panose="02010600030101010101" pitchFamily="2" charset="-122"/>
                <a:cs typeface="Times New Roman" panose="02020603050405020304" pitchFamily="18" charset="0"/>
              </a:rPr>
              <a:t>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id = </a:t>
            </a:r>
            <a:r>
              <a:rPr lang="en-US" altLang="zh-CN" sz="2000" b="1" dirty="0">
                <a:solidFill>
                  <a:srgbClr val="C00000"/>
                </a:solidFill>
                <a:ea typeface="宋体" panose="02010600030101010101" pitchFamily="2" charset="-122"/>
                <a:cs typeface="Times New Roman" panose="02020603050405020304" pitchFamily="18" charset="0"/>
              </a:rPr>
              <a:t>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Person Tom=new Person</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Tom.id=0;</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total=100;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不用创建对象就可以访问静态成员</a:t>
            </a:r>
            <a:endParaRPr lang="zh-CN" altLang="en-US" sz="2000" b="1"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endParaRPr lang="en-US" altLang="zh-CN" sz="700" dirty="0">
              <a:solidFill>
                <a:schemeClr val="accent2"/>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public class </a:t>
            </a:r>
            <a:r>
              <a:rPr lang="en-US" altLang="zh-CN" sz="2000" dirty="0" err="1">
                <a:solidFill>
                  <a:srgbClr val="C00000"/>
                </a:solidFill>
                <a:ea typeface="宋体" panose="02010600030101010101" pitchFamily="2" charset="-122"/>
                <a:cs typeface="Times New Roman" panose="02020603050405020304" pitchFamily="18" charset="0"/>
              </a:rPr>
              <a:t>OtherClass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b="1" dirty="0" err="1">
                <a:solidFill>
                  <a:srgbClr val="C00000"/>
                </a:solidFill>
                <a:ea typeface="宋体" panose="02010600030101010101" pitchFamily="2" charset="-122"/>
                <a:cs typeface="Times New Roman" panose="02020603050405020304" pitchFamily="18" charset="0"/>
              </a:rPr>
              <a:t>Person.total</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100;  </a:t>
            </a:r>
            <a:r>
              <a:rPr lang="en-US" altLang="zh-CN" sz="2000" b="1" dirty="0">
                <a:solidFill>
                  <a:schemeClr val="accent1"/>
                </a:solidFill>
                <a:ea typeface="宋体" panose="02010600030101010101" pitchFamily="2" charset="-122"/>
                <a:cs typeface="Times New Roman" panose="02020603050405020304" pitchFamily="18" charset="0"/>
              </a:rPr>
              <a:t>// </a:t>
            </a:r>
            <a:r>
              <a:rPr lang="zh-CN" altLang="en-US" sz="2000" b="1" dirty="0">
                <a:solidFill>
                  <a:schemeClr val="accent1"/>
                </a:solidFill>
                <a:ea typeface="宋体" panose="02010600030101010101" pitchFamily="2" charset="-122"/>
                <a:cs typeface="Times New Roman" panose="02020603050405020304" pitchFamily="18" charset="0"/>
              </a:rPr>
              <a:t>不用创建对象就可以访问静态成员</a:t>
            </a:r>
            <a:endParaRPr lang="zh-CN" altLang="en-US"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zh-CN" altLang="en-US" sz="2000" b="1" dirty="0">
                <a:solidFill>
                  <a:schemeClr val="accent1"/>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访问方式：类名</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类</a:t>
            </a:r>
            <a:r>
              <a:rPr lang="zh-CN" altLang="en-US" sz="2000" b="1" dirty="0" smtClean="0">
                <a:solidFill>
                  <a:schemeClr val="accent1"/>
                </a:solidFill>
                <a:ea typeface="宋体" panose="02010600030101010101" pitchFamily="2" charset="-122"/>
                <a:cs typeface="Times New Roman" panose="02020603050405020304" pitchFamily="18" charset="0"/>
              </a:rPr>
              <a:t>属性</a:t>
            </a:r>
            <a:r>
              <a:rPr lang="zh-CN" altLang="en-US" sz="2000" b="1" dirty="0">
                <a:solidFill>
                  <a:schemeClr val="accent1"/>
                </a:solidFill>
                <a:ea typeface="宋体" panose="02010600030101010101" pitchFamily="2" charset="-122"/>
                <a:cs typeface="Times New Roman" panose="02020603050405020304" pitchFamily="18" charset="0"/>
              </a:rPr>
              <a:t>，</a:t>
            </a:r>
            <a:r>
              <a:rPr lang="zh-CN" altLang="en-US" sz="2000" b="1" dirty="0" smtClean="0">
                <a:solidFill>
                  <a:schemeClr val="accent1"/>
                </a:solidFill>
                <a:ea typeface="宋体" panose="02010600030101010101" pitchFamily="2" charset="-122"/>
                <a:cs typeface="Times New Roman" panose="02020603050405020304" pitchFamily="18" charset="0"/>
              </a:rPr>
              <a:t>类</a:t>
            </a:r>
            <a:r>
              <a:rPr lang="zh-CN" altLang="en-US" sz="2000" b="1" dirty="0">
                <a:solidFill>
                  <a:schemeClr val="accent1"/>
                </a:solidFill>
                <a:ea typeface="宋体" panose="02010600030101010101" pitchFamily="2" charset="-122"/>
                <a:cs typeface="Times New Roman" panose="02020603050405020304" pitchFamily="18" charset="0"/>
              </a:rPr>
              <a:t>名</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类方法</a:t>
            </a:r>
            <a:endParaRPr lang="zh-CN" altLang="en-US"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zh-CN" altLang="en-US" sz="2000" dirty="0">
                <a:solidFill>
                  <a:schemeClr val="accent2"/>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Person.total</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Person c = new Person(); </a:t>
            </a:r>
            <a:endParaRPr lang="en-US" altLang="zh-CN" sz="2000"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err="1">
                <a:solidFill>
                  <a:srgbClr val="C00000"/>
                </a:solidFill>
                <a:ea typeface="宋体" panose="02010600030101010101" pitchFamily="2" charset="-122"/>
                <a:cs typeface="Times New Roman" panose="02020603050405020304" pitchFamily="18" charset="0"/>
              </a:rPr>
              <a:t>c.total</a:t>
            </a:r>
            <a:r>
              <a:rPr lang="en-US" altLang="zh-CN" sz="2000" dirty="0">
                <a:solidFill>
                  <a:srgbClr val="C00000"/>
                </a:solidFill>
                <a:ea typeface="宋体" panose="02010600030101010101" pitchFamily="2" charset="-122"/>
                <a:cs typeface="Times New Roman" panose="02020603050405020304" pitchFamily="18" charset="0"/>
              </a:rPr>
              <a:t>);</a:t>
            </a: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b="1" dirty="0">
                <a:solidFill>
                  <a:schemeClr val="accent1"/>
                </a:solidFill>
                <a:ea typeface="宋体" panose="02010600030101010101" pitchFamily="2" charset="-122"/>
                <a:cs typeface="Times New Roman" panose="02020603050405020304" pitchFamily="18" charset="0"/>
              </a:rPr>
              <a:t>//</a:t>
            </a:r>
            <a:r>
              <a:rPr lang="zh-CN" altLang="en-US" sz="2000" b="1" dirty="0">
                <a:solidFill>
                  <a:schemeClr val="accent1"/>
                </a:solidFill>
                <a:ea typeface="宋体" panose="02010600030101010101" pitchFamily="2" charset="-122"/>
                <a:cs typeface="Times New Roman" panose="02020603050405020304" pitchFamily="18" charset="0"/>
              </a:rPr>
              <a:t>输出</a:t>
            </a:r>
            <a:r>
              <a:rPr lang="en-US" altLang="zh-CN" sz="2000" b="1" dirty="0">
                <a:solidFill>
                  <a:schemeClr val="accent1"/>
                </a:solidFill>
                <a:ea typeface="宋体" panose="02010600030101010101" pitchFamily="2" charset="-122"/>
                <a:cs typeface="Times New Roman" panose="02020603050405020304" pitchFamily="18" charset="0"/>
              </a:rPr>
              <a:t>101</a:t>
            </a:r>
            <a:endParaRPr lang="en-US" altLang="zh-CN" sz="2000" b="1" dirty="0">
              <a:solidFill>
                <a:schemeClr val="accent1"/>
              </a:solidFill>
              <a:ea typeface="宋体" panose="02010600030101010101" pitchFamily="2" charset="-122"/>
              <a:cs typeface="Times New Roman" panose="02020603050405020304" pitchFamily="18" charset="0"/>
            </a:endParaRPr>
          </a:p>
          <a:p>
            <a:pPr algn="just">
              <a:lnSpc>
                <a:spcPct val="9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ln>
        </p:spPr>
        <p:txBody>
          <a:bodyPr>
            <a:spAutoFit/>
          </a:bodyPr>
          <a:lstStyle/>
          <a:p>
            <a:pPr>
              <a:lnSpc>
                <a:spcPct val="80000"/>
              </a:lnSpc>
            </a:pP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class Person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id;</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private </a:t>
            </a:r>
            <a:r>
              <a:rPr lang="en-US" altLang="zh-CN" sz="2000" b="1" dirty="0">
                <a:solidFill>
                  <a:srgbClr val="FF0000"/>
                </a:solidFill>
                <a:ea typeface="宋体" panose="02010600030101010101" pitchFamily="2" charset="-122"/>
                <a:cs typeface="Times New Roman" panose="02020603050405020304" pitchFamily="18" charset="0"/>
              </a:rPr>
              <a:t>static</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total = 0;</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a:t>
            </a:r>
            <a:r>
              <a:rPr lang="en-US" altLang="zh-CN" sz="2000" b="1" dirty="0">
                <a:solidFill>
                  <a:srgbClr val="FF0000"/>
                </a:solidFill>
                <a:ea typeface="宋体" panose="02010600030101010101" pitchFamily="2" charset="-122"/>
                <a:cs typeface="Times New Roman" panose="02020603050405020304" pitchFamily="18" charset="0"/>
              </a:rPr>
              <a:t>static </a:t>
            </a:r>
            <a:r>
              <a:rPr lang="en-US" altLang="zh-CN" sz="2000" dirty="0" err="1">
                <a:solidFill>
                  <a:srgbClr val="C00000"/>
                </a:solidFill>
                <a:ea typeface="宋体" panose="02010600030101010101" pitchFamily="2" charset="-122"/>
                <a:cs typeface="Times New Roman" panose="02020603050405020304" pitchFamily="18" charset="0"/>
              </a:rPr>
              <a:t>int</a:t>
            </a: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getTotalPerson</a:t>
            </a:r>
            <a:r>
              <a:rPr lang="en-US" altLang="zh-CN" sz="2000" b="1"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	id++;</a:t>
            </a:r>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非法</a:t>
            </a:r>
            <a:endParaRPr lang="en-US" altLang="zh-CN" sz="2000" dirty="0" smtClean="0">
              <a:solidFill>
                <a:srgbClr val="0000FF"/>
              </a:solidFill>
              <a:ea typeface="宋体" panose="02010600030101010101" pitchFamily="2" charset="-122"/>
              <a:cs typeface="Times New Roman" panose="02020603050405020304" pitchFamily="18" charset="0"/>
            </a:endParaRPr>
          </a:p>
          <a:p>
            <a:pPr>
              <a:lnSpc>
                <a:spcPct val="80000"/>
              </a:lnSpc>
            </a:pPr>
            <a:r>
              <a:rPr lang="en-US" altLang="zh-CN" sz="2000" dirty="0" smtClean="0">
                <a:solidFill>
                  <a:srgbClr val="C00000"/>
                </a:solidFill>
                <a:ea typeface="宋体" panose="02010600030101010101" pitchFamily="2" charset="-122"/>
                <a:cs typeface="Times New Roman" panose="02020603050405020304" pitchFamily="18" charset="0"/>
              </a:rPr>
              <a:t>	return </a:t>
            </a:r>
            <a:r>
              <a:rPr lang="en-US" altLang="zh-CN" sz="2000" dirty="0">
                <a:solidFill>
                  <a:srgbClr val="C00000"/>
                </a:solidFill>
                <a:ea typeface="宋体" panose="02010600030101010101" pitchFamily="2" charset="-122"/>
                <a:cs typeface="Times New Roman" panose="02020603050405020304" pitchFamily="18" charset="0"/>
              </a:rPr>
              <a:t>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Person()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id = total;</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public class </a:t>
            </a:r>
            <a:r>
              <a:rPr lang="en-US" altLang="zh-CN" sz="2000" dirty="0" err="1">
                <a:solidFill>
                  <a:srgbClr val="C00000"/>
                </a:solidFill>
                <a:ea typeface="宋体" panose="02010600030101010101" pitchFamily="2" charset="-122"/>
                <a:cs typeface="Times New Roman" panose="02020603050405020304" pitchFamily="18" charset="0"/>
              </a:rPr>
              <a:t>TestPerson</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public static void main(String[] </a:t>
            </a:r>
            <a:r>
              <a:rPr lang="en-US" altLang="zh-CN" sz="2000" dirty="0" err="1">
                <a:solidFill>
                  <a:srgbClr val="C00000"/>
                </a:solidFill>
                <a:ea typeface="宋体" panose="02010600030101010101" pitchFamily="2" charset="-122"/>
                <a:cs typeface="Times New Roman" panose="02020603050405020304" pitchFamily="18" charset="0"/>
              </a:rPr>
              <a:t>args</a:t>
            </a:r>
            <a:r>
              <a:rPr lang="en-US" altLang="zh-CN" sz="2000" dirty="0">
                <a:solidFill>
                  <a:srgbClr val="C00000"/>
                </a:solidFill>
                <a:ea typeface="宋体" panose="02010600030101010101" pitchFamily="2" charset="-122"/>
                <a:cs typeface="Times New Roman" panose="02020603050405020304" pitchFamily="18" charset="0"/>
              </a:rPr>
              <a:t>) {</a:t>
            </a:r>
            <a:endParaRPr lang="en-US" altLang="zh-CN" sz="2000" dirty="0">
              <a:solidFill>
                <a:srgbClr val="C00000"/>
              </a:solidFill>
              <a:ea typeface="宋体" panose="02010600030101010101" pitchFamily="2" charset="-122"/>
              <a:cs typeface="Times New Roman" panose="02020603050405020304" pitchFamily="18" charset="0"/>
            </a:endParaRPr>
          </a:p>
          <a:p>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("Number of total is " +</a:t>
            </a:r>
            <a:r>
              <a:rPr lang="en-US" altLang="zh-CN" sz="2000" b="1" dirty="0" err="1">
                <a:solidFill>
                  <a:srgbClr val="C00000"/>
                </a:solidFill>
                <a:ea typeface="宋体" panose="02010600030101010101" pitchFamily="2" charset="-122"/>
                <a:cs typeface="Times New Roman" panose="02020603050405020304" pitchFamily="18" charset="0"/>
              </a:rPr>
              <a:t>Person.getTotalPerson</a:t>
            </a:r>
            <a:r>
              <a:rPr lang="en-US" altLang="zh-CN" sz="2000" b="1" dirty="0" smtClean="0">
                <a:solidFill>
                  <a:srgbClr val="C00000"/>
                </a:solidFill>
                <a:ea typeface="宋体" panose="02010600030101010101" pitchFamily="2" charset="-122"/>
                <a:cs typeface="Times New Roman" panose="02020603050405020304" pitchFamily="18" charset="0"/>
              </a:rPr>
              <a:t>()</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a:solidFill>
                <a:schemeClr val="accent2"/>
              </a:solidFill>
              <a:ea typeface="宋体" panose="02010600030101010101" pitchFamily="2" charset="-122"/>
              <a:cs typeface="Times New Roman" panose="02020603050405020304" pitchFamily="18" charset="0"/>
            </a:endParaRPr>
          </a:p>
          <a:p>
            <a:r>
              <a:rPr lang="en-US" altLang="zh-CN" sz="2000" dirty="0">
                <a:solidFill>
                  <a:schemeClr val="accent2"/>
                </a:solidFill>
                <a:ea typeface="宋体" panose="02010600030101010101" pitchFamily="2" charset="-122"/>
                <a:cs typeface="Times New Roman" panose="02020603050405020304" pitchFamily="18" charset="0"/>
              </a:rPr>
              <a:t>	</a:t>
            </a:r>
            <a:r>
              <a:rPr lang="en-US" altLang="zh-CN" sz="2000" dirty="0" smtClean="0">
                <a:solidFill>
                  <a:schemeClr val="accent1"/>
                </a:solidFill>
                <a:ea typeface="宋体" panose="02010600030101010101" pitchFamily="2" charset="-122"/>
                <a:cs typeface="Times New Roman" panose="02020603050405020304" pitchFamily="18" charset="0"/>
              </a:rPr>
              <a:t>//</a:t>
            </a:r>
            <a:r>
              <a:rPr lang="zh-CN" altLang="en-US" sz="2000" dirty="0">
                <a:solidFill>
                  <a:schemeClr val="accent1"/>
                </a:solidFill>
                <a:ea typeface="宋体" panose="02010600030101010101" pitchFamily="2" charset="-122"/>
                <a:cs typeface="Times New Roman" panose="02020603050405020304" pitchFamily="18" charset="0"/>
              </a:rPr>
              <a:t>没有创建对象也可以访问静态方法</a:t>
            </a:r>
            <a:endParaRPr lang="zh-CN" altLang="en-US" sz="2000" dirty="0">
              <a:solidFill>
                <a:schemeClr val="accent1"/>
              </a:solidFill>
              <a:ea typeface="宋体" panose="02010600030101010101" pitchFamily="2" charset="-122"/>
              <a:cs typeface="Times New Roman" panose="02020603050405020304" pitchFamily="18" charset="0"/>
            </a:endParaRPr>
          </a:p>
          <a:p>
            <a:pPr>
              <a:lnSpc>
                <a:spcPct val="80000"/>
              </a:lnSpc>
            </a:pPr>
            <a:r>
              <a:rPr lang="zh-CN" altLang="en-US" sz="2000" dirty="0">
                <a:solidFill>
                  <a:schemeClr val="accent2"/>
                </a:solidFill>
                <a:ea typeface="宋体" panose="02010600030101010101" pitchFamily="2" charset="-122"/>
                <a:cs typeface="Times New Roman" panose="02020603050405020304" pitchFamily="18" charset="0"/>
              </a:rPr>
              <a:t> </a:t>
            </a:r>
            <a:r>
              <a:rPr lang="zh-CN" altLang="en-US" sz="2000" dirty="0">
                <a:solidFill>
                  <a:srgbClr val="C00000"/>
                </a:solidFill>
                <a:ea typeface="宋体" panose="02010600030101010101" pitchFamily="2" charset="-122"/>
                <a:cs typeface="Times New Roman" panose="02020603050405020304" pitchFamily="18" charset="0"/>
              </a:rPr>
              <a:t>	</a:t>
            </a:r>
            <a:r>
              <a:rPr lang="en-US" altLang="zh-CN" sz="2000" dirty="0">
                <a:solidFill>
                  <a:srgbClr val="C00000"/>
                </a:solidFill>
                <a:ea typeface="宋体" panose="02010600030101010101" pitchFamily="2" charset="-122"/>
                <a:cs typeface="Times New Roman" panose="02020603050405020304" pitchFamily="18" charset="0"/>
              </a:rPr>
              <a:t>Person p1 = new Person();</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err="1">
                <a:solidFill>
                  <a:srgbClr val="C00000"/>
                </a:solidFill>
                <a:ea typeface="宋体" panose="02010600030101010101" pitchFamily="2" charset="-122"/>
                <a:cs typeface="Times New Roman" panose="02020603050405020304" pitchFamily="18" charset="0"/>
              </a:rPr>
              <a:t>System.out.println</a:t>
            </a:r>
            <a:r>
              <a:rPr lang="en-US" altLang="zh-CN" sz="2000" dirty="0">
                <a:solidFill>
                  <a:srgbClr val="C00000"/>
                </a:solidFill>
                <a:ea typeface="宋体" panose="02010600030101010101" pitchFamily="2" charset="-122"/>
                <a:cs typeface="Times New Roman" panose="02020603050405020304" pitchFamily="18" charset="0"/>
              </a:rPr>
              <a:t>( "Number of total is "+ </a:t>
            </a:r>
            <a:r>
              <a:rPr lang="en-US" altLang="zh-CN" sz="2000" b="1" dirty="0" err="1">
                <a:solidFill>
                  <a:srgbClr val="C00000"/>
                </a:solidFill>
                <a:ea typeface="宋体" panose="02010600030101010101" pitchFamily="2" charset="-122"/>
                <a:cs typeface="Times New Roman" panose="02020603050405020304" pitchFamily="18" charset="0"/>
              </a:rPr>
              <a:t>Person.getTotalPerson</a:t>
            </a:r>
            <a:r>
              <a:rPr lang="en-US" altLang="zh-CN" sz="2000" b="1" dirty="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0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C00000"/>
                </a:solidFill>
                <a:ea typeface="宋体" panose="02010600030101010101" pitchFamily="2" charset="-122"/>
                <a:cs typeface="Times New Roman" panose="02020603050405020304" pitchFamily="18" charset="0"/>
              </a:rPr>
              <a:t>}</a:t>
            </a:r>
            <a:r>
              <a:rPr lang="en-US" altLang="zh-CN" sz="2000" dirty="0">
                <a:solidFill>
                  <a:srgbClr val="C00000"/>
                </a:solidFill>
                <a:ea typeface="宋体" panose="02010600030101010101" pitchFamily="2" charset="-122"/>
                <a:cs typeface="Times New Roman" panose="02020603050405020304" pitchFamily="18" charset="0"/>
              </a:rPr>
              <a:t>}</a:t>
            </a:r>
            <a:endParaRPr lang="en-US" altLang="zh-CN" sz="2000" dirty="0">
              <a:solidFill>
                <a:srgbClr val="C00000"/>
              </a:solidFill>
              <a:ea typeface="宋体" panose="02010600030101010101" pitchFamily="2" charset="-122"/>
              <a:cs typeface="Times New Roman" panose="02020603050405020304" pitchFamily="18" charset="0"/>
            </a:endParaRPr>
          </a:p>
        </p:txBody>
      </p:sp>
      <p:sp>
        <p:nvSpPr>
          <p:cNvPr id="266243" name="Rectangle 3"/>
          <p:cNvSpPr>
            <a:spLocks noGrp="1" noChangeArrowheads="1"/>
          </p:cNvSpPr>
          <p:nvPr>
            <p:ph type="title"/>
          </p:nvPr>
        </p:nvSpPr>
        <p:spPr>
          <a:xfrm>
            <a:off x="2915816" y="548680"/>
            <a:ext cx="5292080" cy="685800"/>
          </a:xfrm>
        </p:spPr>
        <p:txBody>
          <a:bodyPr>
            <a:normAutofit fontScale="90000"/>
          </a:bodyPr>
          <a:lstStyle/>
          <a:p>
            <a:pPr eaLnBrk="1" hangingPunct="1">
              <a:defRPr/>
            </a:pPr>
            <a:r>
              <a:rPr lang="zh-CN" altLang="en-US" sz="4000" b="1" dirty="0" smtClean="0">
                <a:latin typeface="+mn-lt"/>
                <a:ea typeface="宋体" panose="02010600030101010101" pitchFamily="2" charset="-122"/>
                <a:cs typeface="Times New Roman" panose="02020603050405020304" pitchFamily="18" charset="0"/>
              </a:rPr>
              <a:t>类方法</a:t>
            </a:r>
            <a:r>
              <a:rPr lang="en-US" altLang="zh-CN" sz="4000" b="1" dirty="0" smtClean="0">
                <a:solidFill>
                  <a:srgbClr val="C00000"/>
                </a:solidFill>
                <a:latin typeface="+mn-lt"/>
                <a:ea typeface="宋体" panose="02010600030101010101" pitchFamily="2" charset="-122"/>
                <a:cs typeface="Times New Roman" panose="02020603050405020304" pitchFamily="18" charset="0"/>
              </a:rPr>
              <a:t>(class Method) </a:t>
            </a:r>
            <a:endParaRPr lang="en-US" altLang="zh-CN" sz="4000" b="1" dirty="0" smtClean="0">
              <a:solidFill>
                <a:srgbClr val="C00000"/>
              </a:solidFill>
              <a:latin typeface="+mn-lt"/>
              <a:ea typeface="宋体" panose="02010600030101010101" pitchFamily="2" charset="-122"/>
              <a:cs typeface="Times New Roman" panose="02020603050405020304" pitchFamily="18" charset="0"/>
            </a:endParaRPr>
          </a:p>
        </p:txBody>
      </p:sp>
      <p:sp>
        <p:nvSpPr>
          <p:cNvPr id="9220" name="Rectangle 4"/>
          <p:cNvSpPr>
            <a:spLocks noChangeArrowheads="1"/>
          </p:cNvSpPr>
          <p:nvPr/>
        </p:nvSpPr>
        <p:spPr bwMode="auto">
          <a:xfrm>
            <a:off x="117982" y="1184588"/>
            <a:ext cx="9048720" cy="707886"/>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没有</a:t>
            </a:r>
            <a:r>
              <a:rPr lang="zh-CN" altLang="en-US" sz="2000" dirty="0">
                <a:ea typeface="宋体" panose="02010600030101010101" pitchFamily="2" charset="-122"/>
                <a:cs typeface="Times New Roman" panose="02020603050405020304" pitchFamily="18" charset="0"/>
              </a:rPr>
              <a:t>对象的实例时，可以用</a:t>
            </a:r>
            <a:r>
              <a:rPr lang="zh-CN" altLang="en-US" sz="2000" b="1" dirty="0">
                <a:solidFill>
                  <a:srgbClr val="C00000"/>
                </a:solidFill>
                <a:ea typeface="宋体" panose="02010600030101010101" pitchFamily="2" charset="-122"/>
                <a:cs typeface="Times New Roman" panose="02020603050405020304" pitchFamily="18" charset="0"/>
              </a:rPr>
              <a:t>类名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b="1" dirty="0">
                <a:solidFill>
                  <a:srgbClr val="C00000"/>
                </a:solidFill>
                <a:ea typeface="宋体" panose="02010600030101010101" pitchFamily="2" charset="-122"/>
                <a:cs typeface="Times New Roman" panose="02020603050405020304" pitchFamily="18" charset="0"/>
              </a:rPr>
              <a:t>方法名</a:t>
            </a:r>
            <a:r>
              <a:rPr lang="en-US" altLang="zh-CN" sz="2000" b="1" dirty="0">
                <a:solidFill>
                  <a:srgbClr val="C00000"/>
                </a:solidFill>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的形式访问由</a:t>
            </a:r>
            <a:r>
              <a:rPr lang="en-US" altLang="zh-CN" sz="2000" dirty="0">
                <a:ea typeface="宋体" panose="02010600030101010101" pitchFamily="2" charset="-122"/>
                <a:cs typeface="Times New Roman" panose="02020603050405020304" pitchFamily="18" charset="0"/>
              </a:rPr>
              <a:t>static</a:t>
            </a:r>
            <a:r>
              <a:rPr lang="zh-CN" altLang="en-US" sz="2000" dirty="0">
                <a:ea typeface="宋体" panose="02010600030101010101" pitchFamily="2" charset="-122"/>
                <a:cs typeface="Times New Roman" panose="02020603050405020304" pitchFamily="18" charset="0"/>
              </a:rPr>
              <a:t>标记的类方法</a:t>
            </a:r>
            <a:r>
              <a:rPr lang="zh-CN" altLang="en-US" sz="2000" dirty="0" smtClean="0">
                <a:ea typeface="宋体" panose="02010600030101010101" pitchFamily="2" charset="-122"/>
                <a:cs typeface="Times New Roman" panose="02020603050405020304" pitchFamily="18" charset="0"/>
              </a:rPr>
              <a:t>。</a:t>
            </a:r>
            <a:endParaRPr lang="en-US" altLang="zh-CN" sz="2000" dirty="0" smtClean="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000" b="1" dirty="0">
                <a:ea typeface="宋体" panose="02010600030101010101" pitchFamily="2" charset="-122"/>
                <a:cs typeface="Times New Roman" panose="02020603050405020304" pitchFamily="18" charset="0"/>
              </a:rPr>
              <a:t>在</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方法内部只能访问类的</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属性，不能访问类的非</a:t>
            </a:r>
            <a:r>
              <a:rPr lang="en-US" altLang="zh-CN" sz="2000" b="1" dirty="0">
                <a:ea typeface="宋体" panose="02010600030101010101" pitchFamily="2" charset="-122"/>
                <a:cs typeface="Times New Roman" panose="02020603050405020304" pitchFamily="18" charset="0"/>
              </a:rPr>
              <a:t>static</a:t>
            </a:r>
            <a:r>
              <a:rPr lang="zh-CN" altLang="en-US" sz="2000" b="1" dirty="0">
                <a:ea typeface="宋体" panose="02010600030101010101" pitchFamily="2" charset="-122"/>
                <a:cs typeface="Times New Roman" panose="02020603050405020304" pitchFamily="18" charset="0"/>
              </a:rPr>
              <a:t>属性</a:t>
            </a:r>
            <a:r>
              <a:rPr lang="zh-CN" altLang="en-US" sz="2000" b="1" dirty="0" smtClean="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ln>
        </p:spPr>
        <p:txBody>
          <a:bodyPr>
            <a:spAutoFit/>
          </a:bodyPr>
          <a:lstStyle/>
          <a:p>
            <a:r>
              <a:rPr lang="en-US" altLang="zh-CN" sz="1800" b="1" dirty="0">
                <a:solidFill>
                  <a:schemeClr val="accent1"/>
                </a:solidFill>
                <a:ea typeface="宋体" panose="02010600030101010101" pitchFamily="2" charset="-122"/>
                <a:cs typeface="Times New Roman" panose="02020603050405020304" pitchFamily="18" charset="0"/>
              </a:rPr>
              <a:t>The output is:</a:t>
            </a:r>
            <a:endParaRPr lang="en-US" altLang="zh-CN" sz="1800" b="1" dirty="0">
              <a:solidFill>
                <a:schemeClr val="accent1"/>
              </a:solidFill>
              <a:ea typeface="宋体" panose="02010600030101010101" pitchFamily="2" charset="-122"/>
              <a:cs typeface="Times New Roman" panose="02020603050405020304" pitchFamily="18" charset="0"/>
            </a:endParaRPr>
          </a:p>
          <a:p>
            <a:r>
              <a:rPr lang="en-US" altLang="zh-CN" sz="1800" b="1" dirty="0">
                <a:solidFill>
                  <a:schemeClr val="accent1"/>
                </a:solidFill>
                <a:ea typeface="宋体" panose="02010600030101010101" pitchFamily="2" charset="-122"/>
                <a:cs typeface="Times New Roman" panose="02020603050405020304" pitchFamily="18" charset="0"/>
              </a:rPr>
              <a:t>Number of total is 0</a:t>
            </a:r>
            <a:endParaRPr lang="en-US" altLang="zh-CN" sz="1800" b="1" dirty="0">
              <a:solidFill>
                <a:schemeClr val="accent1"/>
              </a:solidFill>
              <a:ea typeface="宋体" panose="02010600030101010101" pitchFamily="2" charset="-122"/>
              <a:cs typeface="Times New Roman" panose="02020603050405020304" pitchFamily="18" charset="0"/>
            </a:endParaRPr>
          </a:p>
          <a:p>
            <a:r>
              <a:rPr lang="en-US" altLang="zh-CN" sz="1800" b="1" dirty="0">
                <a:solidFill>
                  <a:schemeClr val="accent1"/>
                </a:solidFill>
                <a:ea typeface="宋体" panose="02010600030101010101" pitchFamily="2" charset="-122"/>
                <a:cs typeface="Times New Roman" panose="02020603050405020304" pitchFamily="18" charset="0"/>
              </a:rPr>
              <a:t>Number of total is 1</a:t>
            </a:r>
            <a:endParaRPr lang="en-US" altLang="zh-CN" sz="1800" b="1" dirty="0">
              <a:solidFill>
                <a:schemeClr val="accent1"/>
              </a:solidFill>
              <a:ea typeface="宋体" panose="02010600030101010101" pitchFamily="2" charset="-122"/>
              <a:cs typeface="Times New Roman" panose="02020603050405020304" pitchFamily="18" charset="0"/>
            </a:endParaRP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anose="02010600030101010101" pitchFamily="2" charset="-122"/>
                <a:cs typeface="Times New Roman" panose="02020603050405020304" pitchFamily="18" charset="0"/>
              </a:rPr>
              <a:t>类方法</a:t>
            </a:r>
            <a:endParaRPr lang="zh-CN" altLang="en-US" sz="4000" b="1" dirty="0" smtClean="0">
              <a:solidFill>
                <a:srgbClr val="FFFF00"/>
              </a:solidFill>
              <a:latin typeface="+mn-lt"/>
              <a:ea typeface="宋体" panose="02010600030101010101" pitchFamily="2" charset="-122"/>
              <a:cs typeface="Times New Roman" panose="02020603050405020304" pitchFamily="18" charset="0"/>
            </a:endParaRPr>
          </a:p>
        </p:txBody>
      </p:sp>
      <p:sp>
        <p:nvSpPr>
          <p:cNvPr id="11267" name="Rectangle 3"/>
          <p:cNvSpPr>
            <a:spLocks noChangeArrowheads="1"/>
          </p:cNvSpPr>
          <p:nvPr/>
        </p:nvSpPr>
        <p:spPr bwMode="auto">
          <a:xfrm>
            <a:off x="142844" y="925281"/>
            <a:ext cx="8929718" cy="1200329"/>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因为不需要实例就可以访问</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方法，因此</a:t>
            </a:r>
            <a:r>
              <a:rPr lang="en-US" altLang="zh-CN" sz="2400" b="1" dirty="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方法内部不能有</a:t>
            </a:r>
            <a:r>
              <a:rPr lang="en-US" altLang="zh-CN" sz="2400" b="1" dirty="0" smtClean="0">
                <a:ea typeface="宋体" panose="02010600030101010101" pitchFamily="2" charset="-122"/>
                <a:cs typeface="Times New Roman" panose="02020603050405020304" pitchFamily="18" charset="0"/>
              </a:rPr>
              <a:t>this</a:t>
            </a:r>
            <a:r>
              <a:rPr lang="zh-CN" altLang="en-US" sz="2400" b="1" dirty="0" smtClean="0">
                <a:ea typeface="宋体" panose="02010600030101010101" pitchFamily="2" charset="-122"/>
                <a:cs typeface="Times New Roman" panose="02020603050405020304" pitchFamily="18" charset="0"/>
              </a:rPr>
              <a:t>。</a:t>
            </a:r>
            <a:r>
              <a:rPr lang="en-US" altLang="zh-CN" sz="2400" b="1" dirty="0" smtClean="0">
                <a:solidFill>
                  <a:srgbClr val="C00000"/>
                </a:solidFill>
                <a:ea typeface="宋体" panose="02010600030101010101" pitchFamily="2" charset="-122"/>
                <a:cs typeface="Times New Roman" panose="02020603050405020304" pitchFamily="18" charset="0"/>
              </a:rPr>
              <a:t>(</a:t>
            </a:r>
            <a:r>
              <a:rPr lang="zh-CN" altLang="en-US" sz="2400" b="1" dirty="0">
                <a:solidFill>
                  <a:srgbClr val="C00000"/>
                </a:solidFill>
                <a:ea typeface="宋体" panose="02010600030101010101" pitchFamily="2" charset="-122"/>
                <a:cs typeface="Times New Roman" panose="02020603050405020304" pitchFamily="18" charset="0"/>
              </a:rPr>
              <a:t>也不能有</a:t>
            </a:r>
            <a:r>
              <a:rPr lang="en-US" altLang="zh-CN" sz="2400" b="1" dirty="0">
                <a:solidFill>
                  <a:srgbClr val="C00000"/>
                </a:solidFill>
                <a:ea typeface="宋体" panose="02010600030101010101" pitchFamily="2" charset="-122"/>
                <a:cs typeface="Times New Roman" panose="02020603050405020304" pitchFamily="18" charset="0"/>
              </a:rPr>
              <a:t>super ? </a:t>
            </a:r>
            <a:r>
              <a:rPr lang="en-US" altLang="zh-CN" sz="2400" b="1" dirty="0" smtClean="0">
                <a:solidFill>
                  <a:srgbClr val="C00000"/>
                </a:solidFill>
                <a:ea typeface="宋体" panose="02010600030101010101" pitchFamily="2" charset="-122"/>
                <a:cs typeface="Times New Roman" panose="02020603050405020304" pitchFamily="18" charset="0"/>
              </a:rPr>
              <a:t>YES!)</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重载的方法需要同时为</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的或者非</a:t>
            </a:r>
            <a:r>
              <a:rPr lang="en-US" altLang="zh-CN" sz="2400" b="1" dirty="0" smtClean="0">
                <a:ea typeface="宋体" panose="02010600030101010101" pitchFamily="2" charset="-122"/>
                <a:cs typeface="Times New Roman" panose="02020603050405020304" pitchFamily="18" charset="0"/>
              </a:rPr>
              <a:t>static</a:t>
            </a:r>
            <a:r>
              <a:rPr lang="zh-CN" altLang="en-US" sz="2400" b="1" dirty="0" smtClean="0">
                <a:ea typeface="宋体" panose="02010600030101010101" pitchFamily="2" charset="-122"/>
                <a:cs typeface="Times New Roman" panose="02020603050405020304" pitchFamily="18" charset="0"/>
              </a:rPr>
              <a:t>的。</a:t>
            </a:r>
            <a:r>
              <a:rPr lang="en-US" altLang="zh-CN" sz="2400" b="1" dirty="0">
                <a:solidFill>
                  <a:srgbClr val="FF0000"/>
                </a:solidFill>
                <a:ea typeface="宋体" panose="02010600030101010101" pitchFamily="2" charset="-122"/>
                <a:cs typeface="Times New Roman" panose="02020603050405020304" pitchFamily="18" charset="0"/>
              </a:rPr>
              <a:t>	</a:t>
            </a:r>
            <a:endParaRPr lang="en-US" altLang="zh-CN" sz="2400" b="1" dirty="0">
              <a:solidFill>
                <a:srgbClr val="FF0000"/>
              </a:solidFill>
              <a:ea typeface="宋体" panose="02010600030101010101" pitchFamily="2" charset="-122"/>
              <a:cs typeface="Times New Roman" panose="02020603050405020304" pitchFamily="18" charset="0"/>
            </a:endParaRPr>
          </a:p>
        </p:txBody>
      </p:sp>
      <p:sp>
        <p:nvSpPr>
          <p:cNvPr id="11268" name="Rectangle 4"/>
          <p:cNvSpPr>
            <a:spLocks noChangeArrowheads="1"/>
          </p:cNvSpPr>
          <p:nvPr/>
        </p:nvSpPr>
        <p:spPr bwMode="auto">
          <a:xfrm>
            <a:off x="189888" y="2154900"/>
            <a:ext cx="8882674" cy="4455066"/>
          </a:xfrm>
          <a:prstGeom prst="rect">
            <a:avLst/>
          </a:prstGeom>
          <a:noFill/>
          <a:ln w="9525">
            <a:noFill/>
            <a:miter lim="800000"/>
          </a:ln>
        </p:spPr>
        <p:txBody>
          <a:bodyPr wrap="square">
            <a:spAutoFit/>
          </a:bodyPr>
          <a:lstStyle/>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class Person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private </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id;</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private static </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total = 0;</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static void </a:t>
            </a:r>
            <a:r>
              <a:rPr lang="en-US" altLang="zh-CN" sz="2100" dirty="0" err="1">
                <a:solidFill>
                  <a:srgbClr val="C00000"/>
                </a:solidFill>
                <a:ea typeface="宋体" panose="02010600030101010101" pitchFamily="2" charset="-122"/>
                <a:cs typeface="Times New Roman" panose="02020603050405020304" pitchFamily="18" charset="0"/>
              </a:rPr>
              <a:t>setTotalPerson</a:t>
            </a:r>
            <a:r>
              <a:rPr lang="en-US" altLang="zh-CN" sz="2100" dirty="0">
                <a:solidFill>
                  <a:srgbClr val="C00000"/>
                </a:solidFill>
                <a:ea typeface="宋体" panose="02010600030101010101" pitchFamily="2" charset="-122"/>
                <a:cs typeface="Times New Roman" panose="02020603050405020304" pitchFamily="18" charset="0"/>
              </a:rPr>
              <a:t>(</a:t>
            </a:r>
            <a:r>
              <a:rPr lang="en-US" altLang="zh-CN" sz="2100" dirty="0" err="1">
                <a:solidFill>
                  <a:srgbClr val="C00000"/>
                </a:solidFill>
                <a:ea typeface="宋体" panose="02010600030101010101" pitchFamily="2" charset="-122"/>
                <a:cs typeface="Times New Roman" panose="02020603050405020304" pitchFamily="18" charset="0"/>
              </a:rPr>
              <a:t>int</a:t>
            </a:r>
            <a:r>
              <a:rPr lang="en-US" altLang="zh-CN" sz="2100" dirty="0">
                <a:solidFill>
                  <a:srgbClr val="C00000"/>
                </a:solidFill>
                <a:ea typeface="宋体" panose="02010600030101010101" pitchFamily="2" charset="-122"/>
                <a:cs typeface="Times New Roman" panose="02020603050405020304" pitchFamily="18" charset="0"/>
              </a:rPr>
              <a:t>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err="1">
                <a:solidFill>
                  <a:srgbClr val="C00000"/>
                </a:solidFill>
                <a:ea typeface="宋体" panose="02010600030101010101" pitchFamily="2" charset="-122"/>
                <a:cs typeface="Times New Roman" panose="02020603050405020304" pitchFamily="18" charset="0"/>
              </a:rPr>
              <a:t>this.total</a:t>
            </a:r>
            <a:r>
              <a:rPr lang="en-US" altLang="zh-CN" sz="2100" dirty="0">
                <a:solidFill>
                  <a:srgbClr val="C00000"/>
                </a:solidFill>
                <a:ea typeface="宋体" panose="02010600030101010101" pitchFamily="2" charset="-122"/>
                <a:cs typeface="Times New Roman" panose="02020603050405020304" pitchFamily="18" charset="0"/>
              </a:rPr>
              <a:t>=total;    </a:t>
            </a:r>
            <a:r>
              <a:rPr lang="en-US" altLang="zh-CN" sz="2000" dirty="0">
                <a:solidFill>
                  <a:srgbClr val="0000FF"/>
                </a:solidFill>
                <a:ea typeface="宋体" panose="02010600030101010101" pitchFamily="2" charset="-122"/>
                <a:cs typeface="Times New Roman" panose="02020603050405020304" pitchFamily="18" charset="0"/>
              </a:rPr>
              <a:t>//</a:t>
            </a:r>
            <a:r>
              <a:rPr lang="zh-CN" altLang="en-US" sz="2000" dirty="0">
                <a:solidFill>
                  <a:srgbClr val="0000FF"/>
                </a:solidFill>
                <a:ea typeface="宋体" panose="02010600030101010101" pitchFamily="2" charset="-122"/>
                <a:cs typeface="Times New Roman" panose="02020603050405020304" pitchFamily="18" charset="0"/>
              </a:rPr>
              <a:t>非法，在</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方法中不能有</a:t>
            </a:r>
            <a:r>
              <a:rPr lang="en-US" altLang="zh-CN" sz="2000" dirty="0">
                <a:solidFill>
                  <a:srgbClr val="0000FF"/>
                </a:solidFill>
                <a:ea typeface="宋体" panose="02010600030101010101" pitchFamily="2" charset="-122"/>
                <a:cs typeface="Times New Roman" panose="02020603050405020304" pitchFamily="18" charset="0"/>
              </a:rPr>
              <a:t>this</a:t>
            </a:r>
            <a:r>
              <a:rPr lang="zh-CN" altLang="en-US" sz="2000" dirty="0">
                <a:solidFill>
                  <a:srgbClr val="0000FF"/>
                </a:solidFill>
                <a:ea typeface="宋体" panose="02010600030101010101" pitchFamily="2" charset="-122"/>
                <a:cs typeface="Times New Roman" panose="02020603050405020304" pitchFamily="18" charset="0"/>
              </a:rPr>
              <a:t>，也不能有</a:t>
            </a:r>
            <a:r>
              <a:rPr lang="en-US" altLang="zh-CN" sz="2000" dirty="0">
                <a:solidFill>
                  <a:srgbClr val="0000FF"/>
                </a:solidFill>
                <a:ea typeface="宋体" panose="02010600030101010101" pitchFamily="2" charset="-122"/>
                <a:cs typeface="Times New Roman" panose="02020603050405020304" pitchFamily="18" charset="0"/>
              </a:rPr>
              <a:t>super</a:t>
            </a:r>
            <a:endParaRPr lang="en-US" altLang="zh-CN" sz="2000" dirty="0">
              <a:solidFill>
                <a:srgbClr val="0000FF"/>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Person()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id = total;</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smtClean="0">
                <a:solidFill>
                  <a:srgbClr val="C00000"/>
                </a:solidFill>
                <a:ea typeface="宋体" panose="02010600030101010101" pitchFamily="2" charset="-122"/>
                <a:cs typeface="Times New Roman" panose="02020603050405020304" pitchFamily="18" charset="0"/>
              </a:rPr>
              <a:t>}}</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public class </a:t>
            </a:r>
            <a:r>
              <a:rPr lang="en-US" altLang="zh-CN" sz="2100" dirty="0" err="1">
                <a:solidFill>
                  <a:srgbClr val="C00000"/>
                </a:solidFill>
                <a:ea typeface="宋体" panose="02010600030101010101" pitchFamily="2" charset="-122"/>
                <a:cs typeface="Times New Roman" panose="02020603050405020304" pitchFamily="18" charset="0"/>
              </a:rPr>
              <a:t>TestPerson</a:t>
            </a: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public static void main(String[] </a:t>
            </a:r>
            <a:r>
              <a:rPr lang="en-US" altLang="zh-CN" sz="2100" dirty="0" err="1">
                <a:solidFill>
                  <a:srgbClr val="C00000"/>
                </a:solidFill>
                <a:ea typeface="宋体" panose="02010600030101010101" pitchFamily="2" charset="-122"/>
                <a:cs typeface="Times New Roman" panose="02020603050405020304" pitchFamily="18" charset="0"/>
              </a:rPr>
              <a:t>args</a:t>
            </a:r>
            <a:r>
              <a:rPr lang="en-US" altLang="zh-CN" sz="2100" dirty="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err="1" smtClean="0">
                <a:solidFill>
                  <a:srgbClr val="C00000"/>
                </a:solidFill>
                <a:ea typeface="宋体" panose="02010600030101010101" pitchFamily="2" charset="-122"/>
                <a:cs typeface="Times New Roman" panose="02020603050405020304" pitchFamily="18" charset="0"/>
              </a:rPr>
              <a:t>Person.setTotalPerson</a:t>
            </a:r>
            <a:r>
              <a:rPr lang="en-US" altLang="zh-CN" sz="2100" dirty="0" smtClean="0">
                <a:solidFill>
                  <a:srgbClr val="C00000"/>
                </a:solidFill>
                <a:ea typeface="宋体" panose="02010600030101010101" pitchFamily="2" charset="-122"/>
                <a:cs typeface="Times New Roman" panose="02020603050405020304" pitchFamily="18" charset="0"/>
              </a:rPr>
              <a:t>(3);</a:t>
            </a:r>
            <a:endParaRPr lang="en-US" altLang="zh-CN" sz="2100" dirty="0">
              <a:solidFill>
                <a:srgbClr val="C00000"/>
              </a:solidFill>
              <a:ea typeface="宋体" panose="02010600030101010101" pitchFamily="2" charset="-122"/>
              <a:cs typeface="Times New Roman" panose="02020603050405020304" pitchFamily="18" charset="0"/>
            </a:endParaRPr>
          </a:p>
          <a:p>
            <a:pPr>
              <a:lnSpc>
                <a:spcPct val="50000"/>
              </a:lnSpc>
              <a:spcBef>
                <a:spcPct val="50000"/>
              </a:spcBef>
            </a:pPr>
            <a:r>
              <a:rPr lang="en-US" altLang="zh-CN" sz="2100" dirty="0">
                <a:solidFill>
                  <a:srgbClr val="C00000"/>
                </a:solidFill>
                <a:ea typeface="宋体" panose="02010600030101010101" pitchFamily="2" charset="-122"/>
                <a:cs typeface="Times New Roman" panose="02020603050405020304" pitchFamily="18" charset="0"/>
              </a:rPr>
              <a:t>        </a:t>
            </a:r>
            <a:r>
              <a:rPr lang="en-US" altLang="zh-CN" sz="2100" dirty="0" smtClean="0">
                <a:solidFill>
                  <a:srgbClr val="C00000"/>
                </a:solidFill>
                <a:ea typeface="宋体" panose="02010600030101010101" pitchFamily="2" charset="-122"/>
                <a:cs typeface="Times New Roman" panose="02020603050405020304" pitchFamily="18" charset="0"/>
              </a:rPr>
              <a:t>}  }</a:t>
            </a:r>
            <a:endParaRPr lang="en-US" altLang="zh-CN" sz="21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练习</a:t>
            </a:r>
            <a:r>
              <a:rPr lang="en-US" altLang="zh-CN" b="1" dirty="0" smtClean="0">
                <a:latin typeface="+mn-lt"/>
                <a:ea typeface="宋体" panose="02010600030101010101" pitchFamily="2" charset="-122"/>
                <a:cs typeface="Times New Roman" panose="02020603050405020304" pitchFamily="18" charset="0"/>
              </a:rPr>
              <a:t>1</a:t>
            </a:r>
            <a:endParaRPr lang="zh-CN" altLang="en-US" b="1" dirty="0" smtClean="0">
              <a:latin typeface="+mn-lt"/>
              <a:ea typeface="宋体" panose="02010600030101010101" pitchFamily="2" charset="-122"/>
              <a:cs typeface="Times New Roman" panose="02020603050405020304"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ln>
        </p:spPr>
        <p:txBody>
          <a:bodyPr wrap="square">
            <a:spAutoFit/>
          </a:bodyPr>
          <a:lstStyle/>
          <a:p>
            <a:pPr>
              <a:buFont typeface="Wingdings" panose="05000000000000000000" pitchFamily="2" charset="2"/>
              <a:buNone/>
            </a:pPr>
            <a:r>
              <a:rPr lang="zh-CN" altLang="en-US" sz="2800" dirty="0" smtClean="0">
                <a:ea typeface="宋体" panose="02010600030101010101" pitchFamily="2" charset="-122"/>
                <a:cs typeface="Times New Roman" panose="02020603050405020304" pitchFamily="18" charset="0"/>
              </a:rPr>
              <a:t>编写</a:t>
            </a:r>
            <a:r>
              <a:rPr lang="zh-CN" altLang="en-US" sz="2800" dirty="0">
                <a:ea typeface="宋体" panose="02010600030101010101" pitchFamily="2" charset="-122"/>
                <a:cs typeface="Times New Roman" panose="02020603050405020304" pitchFamily="18" charset="0"/>
              </a:rPr>
              <a:t>一个类实现银行账户的概念，包含的属性有“帐号”、“密码”、“存款余额”、“利率”、“最小余额”，定义封装</a:t>
            </a:r>
            <a:r>
              <a:rPr lang="zh-CN" altLang="en-US" sz="2800" dirty="0" smtClean="0">
                <a:ea typeface="宋体" panose="02010600030101010101" pitchFamily="2" charset="-122"/>
                <a:cs typeface="Times New Roman" panose="02020603050405020304" pitchFamily="18" charset="0"/>
              </a:rPr>
              <a:t>这些属性</a:t>
            </a:r>
            <a:r>
              <a:rPr lang="zh-CN" altLang="en-US" sz="2800" dirty="0">
                <a:ea typeface="宋体" panose="02010600030101010101" pitchFamily="2" charset="-122"/>
                <a:cs typeface="Times New Roman" panose="02020603050405020304" pitchFamily="18" charset="0"/>
              </a:rPr>
              <a:t>的方法。</a:t>
            </a:r>
            <a:r>
              <a:rPr lang="zh-CN" altLang="en-US" sz="2800" dirty="0">
                <a:solidFill>
                  <a:srgbClr val="FF0000"/>
                </a:solidFill>
                <a:ea typeface="宋体" panose="02010600030101010101" pitchFamily="2" charset="-122"/>
                <a:cs typeface="Times New Roman" panose="02020603050405020304" pitchFamily="18" charset="0"/>
              </a:rPr>
              <a:t>账号要自动生成。</a:t>
            </a:r>
            <a:endParaRPr lang="zh-CN" altLang="en-US" sz="2800" dirty="0">
              <a:solidFill>
                <a:srgbClr val="FF0000"/>
              </a:solidFill>
              <a:ea typeface="宋体" panose="02010600030101010101" pitchFamily="2" charset="-122"/>
              <a:cs typeface="Times New Roman" panose="02020603050405020304" pitchFamily="18" charset="0"/>
            </a:endParaRPr>
          </a:p>
          <a:p>
            <a:pPr>
              <a:buFont typeface="Wingdings" panose="05000000000000000000" pitchFamily="2" charset="2"/>
              <a:buNone/>
            </a:pPr>
            <a:r>
              <a:rPr lang="zh-CN" altLang="en-US" sz="2800" dirty="0">
                <a:ea typeface="宋体" panose="02010600030101010101" pitchFamily="2" charset="-122"/>
                <a:cs typeface="Times New Roman" panose="02020603050405020304" pitchFamily="18" charset="0"/>
              </a:rPr>
              <a:t>编写主类，使用银行账户类，输入、输出</a:t>
            </a:r>
            <a:r>
              <a:rPr lang="en-US" altLang="zh-CN" sz="2800" dirty="0">
                <a:ea typeface="宋体" panose="02010600030101010101" pitchFamily="2" charset="-122"/>
                <a:cs typeface="Times New Roman" panose="02020603050405020304" pitchFamily="18" charset="0"/>
              </a:rPr>
              <a:t>3</a:t>
            </a:r>
            <a:r>
              <a:rPr lang="zh-CN" altLang="en-US" sz="2800" dirty="0">
                <a:ea typeface="宋体" panose="02010600030101010101" pitchFamily="2" charset="-122"/>
                <a:cs typeface="Times New Roman" panose="02020603050405020304" pitchFamily="18" charset="0"/>
              </a:rPr>
              <a:t>个储户的上述信息。</a:t>
            </a:r>
            <a:endParaRPr lang="zh-CN" altLang="en-US" sz="2800" dirty="0">
              <a:ea typeface="宋体" panose="02010600030101010101" pitchFamily="2" charset="-122"/>
              <a:cs typeface="Times New Roman" panose="02020603050405020304" pitchFamily="18" charset="0"/>
            </a:endParaRPr>
          </a:p>
          <a:p>
            <a:pPr>
              <a:buFont typeface="Wingdings" panose="05000000000000000000" pitchFamily="2" charset="2"/>
              <a:buNone/>
            </a:pPr>
            <a:r>
              <a:rPr lang="zh-CN" altLang="en-US" sz="2800" dirty="0">
                <a:ea typeface="宋体" panose="02010600030101010101" pitchFamily="2" charset="-122"/>
                <a:cs typeface="Times New Roman" panose="02020603050405020304" pitchFamily="18" charset="0"/>
              </a:rPr>
              <a:t>考虑：哪些属性可以设计成</a:t>
            </a:r>
            <a:r>
              <a:rPr lang="en-US" altLang="zh-CN" sz="2800" dirty="0">
                <a:ea typeface="宋体" panose="02010600030101010101" pitchFamily="2" charset="-122"/>
                <a:cs typeface="Times New Roman" panose="02020603050405020304" pitchFamily="18" charset="0"/>
              </a:rPr>
              <a:t>static</a:t>
            </a:r>
            <a:r>
              <a:rPr lang="zh-CN" altLang="en-US" sz="2800" dirty="0">
                <a:ea typeface="宋体" panose="02010600030101010101" pitchFamily="2" charset="-122"/>
                <a:cs typeface="Times New Roman" panose="02020603050405020304" pitchFamily="18" charset="0"/>
              </a:rPr>
              <a:t>属性</a:t>
            </a:r>
            <a:r>
              <a:rPr lang="zh-CN" altLang="en-US" sz="2800" dirty="0" smtClean="0">
                <a:ea typeface="宋体" panose="02010600030101010101" pitchFamily="2" charset="-122"/>
                <a:cs typeface="Times New Roman" panose="02020603050405020304" pitchFamily="18" charset="0"/>
              </a:rPr>
              <a:t>。</a:t>
            </a:r>
            <a:endParaRPr lang="en-US" altLang="zh-CN" sz="2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ln>
        </p:spPr>
        <p:txBody>
          <a:bodyPr>
            <a:spAutoFit/>
          </a:bodyPr>
          <a:lstStyle/>
          <a:p>
            <a:pPr>
              <a:spcBef>
                <a:spcPct val="50000"/>
              </a:spcBef>
            </a:pPr>
            <a:r>
              <a:rPr kumimoji="0" lang="zh-CN" altLang="en-US" sz="2400" b="1" dirty="0" smtClean="0">
                <a:ea typeface="宋体" panose="02010600030101010101" pitchFamily="2" charset="-122"/>
                <a:cs typeface="Times New Roman" panose="02020603050405020304" pitchFamily="18" charset="0"/>
              </a:rPr>
              <a:t>        设计</a:t>
            </a:r>
            <a:r>
              <a:rPr kumimoji="0" lang="zh-CN" altLang="en-US" sz="2400" b="1" dirty="0">
                <a:ea typeface="宋体" panose="02010600030101010101" pitchFamily="2" charset="-122"/>
                <a:cs typeface="Times New Roman" panose="02020603050405020304" pitchFamily="18" charset="0"/>
              </a:rPr>
              <a:t>模式</a:t>
            </a:r>
            <a:r>
              <a:rPr kumimoji="0" lang="zh-CN" altLang="en-US" sz="2400" dirty="0">
                <a:ea typeface="宋体" panose="02010600030101010101" pitchFamily="2" charset="-122"/>
                <a:cs typeface="Times New Roman" panose="02020603050405020304" pitchFamily="18" charset="0"/>
              </a:rPr>
              <a:t>是在大量的实践中总结和理论化之后优选的代码结构、编程风格、以及</a:t>
            </a:r>
            <a:r>
              <a:rPr kumimoji="0" lang="zh-CN" altLang="en-US" sz="2400" b="1" dirty="0">
                <a:solidFill>
                  <a:schemeClr val="accent2"/>
                </a:solidFill>
                <a:ea typeface="宋体" panose="02010600030101010101" pitchFamily="2" charset="-122"/>
                <a:cs typeface="Times New Roman" panose="02020603050405020304" pitchFamily="18" charset="0"/>
              </a:rPr>
              <a:t>解决问题的思考方式</a:t>
            </a:r>
            <a:r>
              <a:rPr kumimoji="0" lang="zh-CN" altLang="en-US" sz="2400" dirty="0">
                <a:ea typeface="宋体" panose="02010600030101010101" pitchFamily="2" charset="-122"/>
                <a:cs typeface="Times New Roman" panose="02020603050405020304" pitchFamily="18" charset="0"/>
              </a:rPr>
              <a:t>。设计模式</a:t>
            </a:r>
            <a:r>
              <a:rPr kumimoji="0" lang="zh-CN" altLang="en-US" sz="2400" dirty="0" smtClean="0">
                <a:ea typeface="宋体" panose="02010600030101010101" pitchFamily="2" charset="-122"/>
                <a:cs typeface="Times New Roman" panose="02020603050405020304" pitchFamily="18" charset="0"/>
              </a:rPr>
              <a:t>就像是</a:t>
            </a:r>
            <a:r>
              <a:rPr kumimoji="0" lang="zh-CN" altLang="en-US" sz="2400" dirty="0">
                <a:ea typeface="宋体" panose="02010600030101010101" pitchFamily="2" charset="-122"/>
                <a:cs typeface="Times New Roman" panose="02020603050405020304" pitchFamily="18" charset="0"/>
              </a:rPr>
              <a:t>经典的棋谱，不同的棋局，我们用不同的棋谱，</a:t>
            </a:r>
            <a:r>
              <a:rPr kumimoji="0" lang="zh-CN" altLang="en-US" sz="2400" dirty="0" smtClean="0">
                <a:ea typeface="宋体" panose="02010600030101010101" pitchFamily="2" charset="-122"/>
                <a:cs typeface="Times New Roman" panose="02020603050405020304" pitchFamily="18" charset="0"/>
              </a:rPr>
              <a:t>免去我们</a:t>
            </a:r>
            <a:r>
              <a:rPr kumimoji="0" lang="zh-CN" altLang="en-US" sz="2400" dirty="0">
                <a:ea typeface="宋体" panose="02010600030101010101" pitchFamily="2" charset="-122"/>
                <a:cs typeface="Times New Roman" panose="02020603050405020304" pitchFamily="18" charset="0"/>
              </a:rPr>
              <a:t>自己</a:t>
            </a:r>
            <a:r>
              <a:rPr kumimoji="0" lang="zh-CN" altLang="en-US" sz="2400" dirty="0" smtClean="0">
                <a:ea typeface="宋体" panose="02010600030101010101" pitchFamily="2" charset="-122"/>
                <a:cs typeface="Times New Roman" panose="02020603050405020304" pitchFamily="18" charset="0"/>
              </a:rPr>
              <a:t>再思考</a:t>
            </a:r>
            <a:r>
              <a:rPr kumimoji="0" lang="zh-CN" altLang="en-US" sz="2400" dirty="0">
                <a:ea typeface="宋体" panose="02010600030101010101" pitchFamily="2" charset="-122"/>
                <a:cs typeface="Times New Roman" panose="02020603050405020304" pitchFamily="18" charset="0"/>
              </a:rPr>
              <a:t>和摸索。</a:t>
            </a:r>
            <a:endParaRPr kumimoji="0" lang="zh-CN" altLang="en-US" sz="2400" dirty="0">
              <a:ea typeface="宋体" panose="02010600030101010101" pitchFamily="2" charset="-122"/>
              <a:cs typeface="Times New Roman" panose="02020603050405020304" pitchFamily="18" charset="0"/>
            </a:endParaRPr>
          </a:p>
          <a:p>
            <a:r>
              <a:rPr kumimoji="0" lang="zh-CN" altLang="en-US" sz="2400" dirty="0" smtClean="0">
                <a:ea typeface="宋体" panose="02010600030101010101" pitchFamily="2" charset="-122"/>
                <a:cs typeface="Times New Roman" panose="02020603050405020304" pitchFamily="18" charset="0"/>
              </a:rPr>
              <a:t>        所谓类的单例设计模式，就是采取一定的方法保证在整个的软件系统中，对某个类</a:t>
            </a:r>
            <a:r>
              <a:rPr kumimoji="0" lang="zh-CN" altLang="en-US" sz="2400" b="1" dirty="0" smtClean="0">
                <a:ea typeface="宋体" panose="02010600030101010101" pitchFamily="2" charset="-122"/>
                <a:cs typeface="Times New Roman" panose="02020603050405020304" pitchFamily="18" charset="0"/>
              </a:rPr>
              <a:t>只能存在一个对象实例</a:t>
            </a:r>
            <a:r>
              <a:rPr kumimoji="0" lang="zh-CN" altLang="en-US" sz="2400" dirty="0" smtClean="0">
                <a:ea typeface="宋体" panose="02010600030101010101" pitchFamily="2" charset="-122"/>
                <a:cs typeface="Times New Roman" panose="02020603050405020304" pitchFamily="18" charset="0"/>
              </a:rPr>
              <a:t>，并且该类只提供一个取得其对象实例的方法。</a:t>
            </a:r>
            <a:r>
              <a:rPr kumimoji="0" lang="zh-CN" altLang="en-US" sz="2400" dirty="0">
                <a:ea typeface="宋体" panose="02010600030101010101" pitchFamily="2" charset="-122"/>
                <a:cs typeface="Times New Roman" panose="02020603050405020304" pitchFamily="18" charset="0"/>
              </a:rPr>
              <a:t>如果我们要让类在一个虚拟机中只能产生一个对象，我们首先必须将类的</a:t>
            </a:r>
            <a:r>
              <a:rPr kumimoji="0" lang="zh-CN" altLang="en-US" sz="2400" dirty="0">
                <a:solidFill>
                  <a:srgbClr val="0000FF"/>
                </a:solidFill>
                <a:ea typeface="宋体" panose="02010600030101010101" pitchFamily="2" charset="-122"/>
                <a:cs typeface="Times New Roman" panose="02020603050405020304" pitchFamily="18" charset="0"/>
              </a:rPr>
              <a:t>构造方法的访问权限设置为</a:t>
            </a:r>
            <a:r>
              <a:rPr kumimoji="0" lang="en-US" altLang="zh-CN" sz="2400" dirty="0">
                <a:solidFill>
                  <a:srgbClr val="0000FF"/>
                </a:solidFill>
                <a:ea typeface="宋体" panose="02010600030101010101" pitchFamily="2" charset="-122"/>
                <a:cs typeface="Times New Roman" panose="02020603050405020304" pitchFamily="18" charset="0"/>
              </a:rPr>
              <a:t>private</a:t>
            </a:r>
            <a:r>
              <a:rPr kumimoji="0" lang="zh-CN" altLang="en-US" sz="2400" dirty="0">
                <a:ea typeface="宋体" panose="02010600030101010101" pitchFamily="2" charset="-122"/>
                <a:cs typeface="Times New Roman" panose="02020603050405020304" pitchFamily="18" charset="0"/>
              </a:rPr>
              <a:t>，这样，就不能用</a:t>
            </a:r>
            <a:r>
              <a:rPr kumimoji="0" lang="en-US" altLang="zh-CN" sz="2400" dirty="0" smtClean="0">
                <a:ea typeface="宋体" panose="02010600030101010101" pitchFamily="2" charset="-122"/>
                <a:cs typeface="Times New Roman" panose="02020603050405020304" pitchFamily="18" charset="0"/>
              </a:rPr>
              <a:t>new</a:t>
            </a:r>
            <a:r>
              <a:rPr kumimoji="0" lang="zh-CN" altLang="en-US" sz="2400" dirty="0" smtClean="0">
                <a:ea typeface="宋体" panose="02010600030101010101" pitchFamily="2" charset="-122"/>
                <a:cs typeface="Times New Roman" panose="02020603050405020304" pitchFamily="18" charset="0"/>
              </a:rPr>
              <a:t>操作符</a:t>
            </a:r>
            <a:r>
              <a:rPr kumimoji="0" lang="zh-CN" altLang="en-US" sz="2400" dirty="0">
                <a:ea typeface="宋体" panose="02010600030101010101" pitchFamily="2" charset="-122"/>
                <a:cs typeface="Times New Roman" panose="02020603050405020304"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anose="02010600030101010101" pitchFamily="2" charset="-122"/>
                <a:cs typeface="Times New Roman" panose="02020603050405020304" pitchFamily="18" charset="0"/>
              </a:rPr>
              <a:t>调用该类的某个静态方法</a:t>
            </a:r>
            <a:r>
              <a:rPr kumimoji="0" lang="zh-CN" altLang="en-US" sz="2400" dirty="0">
                <a:ea typeface="宋体" panose="02010600030101010101" pitchFamily="2" charset="-122"/>
                <a:cs typeface="Times New Roman" panose="02020603050405020304" pitchFamily="18" charset="0"/>
              </a:rPr>
              <a:t>以返回类内部创建的对象，静态方法只能访问类中的静态成员变量，所以，指向类内部产生的</a:t>
            </a:r>
            <a:r>
              <a:rPr kumimoji="0" lang="zh-CN" altLang="en-US" sz="2400" dirty="0">
                <a:solidFill>
                  <a:srgbClr val="0000FF"/>
                </a:solidFill>
                <a:ea typeface="宋体" panose="02010600030101010101" pitchFamily="2" charset="-122"/>
                <a:cs typeface="Times New Roman" panose="02020603050405020304" pitchFamily="18" charset="0"/>
              </a:rPr>
              <a:t>该类对象的变量也必须定义成静态的</a:t>
            </a:r>
            <a:r>
              <a:rPr kumimoji="0" lang="zh-CN" altLang="en-US" sz="2400" dirty="0">
                <a:ea typeface="宋体" panose="02010600030101010101" pitchFamily="2" charset="-122"/>
                <a:cs typeface="Times New Roman" panose="02020603050405020304" pitchFamily="18" charset="0"/>
              </a:rPr>
              <a:t>。</a:t>
            </a:r>
            <a:endParaRPr kumimoji="0" lang="zh-CN" altLang="en-US" sz="2400" dirty="0">
              <a:ea typeface="宋体" panose="02010600030101010101" pitchFamily="2" charset="-122"/>
              <a:cs typeface="Times New Roman" panose="02020603050405020304" pitchFamily="18" charset="0"/>
            </a:endParaRP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单</a:t>
            </a:r>
            <a:r>
              <a:rPr lang="zh-CN" altLang="en-US" b="1" dirty="0">
                <a:latin typeface="+mn-lt"/>
                <a:ea typeface="宋体" panose="02010600030101010101" pitchFamily="2" charset="-122"/>
                <a:cs typeface="Times New Roman" panose="02020603050405020304" pitchFamily="18" charset="0"/>
              </a:rPr>
              <a:t>例</a:t>
            </a:r>
            <a:r>
              <a:rPr lang="zh-CN" altLang="en-US" b="1" dirty="0" smtClean="0">
                <a:latin typeface="+mn-lt"/>
                <a:ea typeface="宋体" panose="02010600030101010101" pitchFamily="2" charset="-122"/>
                <a:cs typeface="Times New Roman" panose="02020603050405020304" pitchFamily="18" charset="0"/>
              </a:rPr>
              <a:t> </a:t>
            </a:r>
            <a:r>
              <a:rPr lang="en-US" altLang="zh-CN" b="1" dirty="0" smtClean="0">
                <a:latin typeface="+mn-lt"/>
                <a:ea typeface="宋体" panose="02010600030101010101" pitchFamily="2" charset="-122"/>
                <a:cs typeface="Times New Roman" panose="02020603050405020304" pitchFamily="18" charset="0"/>
              </a:rPr>
              <a:t>(Singleton)</a:t>
            </a:r>
            <a:r>
              <a:rPr lang="zh-CN" altLang="en-US" b="1" dirty="0" smtClean="0">
                <a:latin typeface="+mn-lt"/>
                <a:ea typeface="宋体" panose="02010600030101010101" pitchFamily="2" charset="-122"/>
                <a:cs typeface="Times New Roman" panose="02020603050405020304" pitchFamily="18" charset="0"/>
              </a:rPr>
              <a:t>设计模式</a:t>
            </a:r>
            <a:endParaRPr lang="zh-CN" altLang="en-US"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class Single{</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//private</a:t>
            </a:r>
            <a:r>
              <a:rPr lang="zh-CN" altLang="en-US" sz="2400" dirty="0">
                <a:solidFill>
                  <a:srgbClr val="0000FF"/>
                </a:solidFill>
                <a:ea typeface="宋体" panose="02010600030101010101" pitchFamily="2" charset="-122"/>
                <a:cs typeface="Times New Roman" panose="02020603050405020304" pitchFamily="18" charset="0"/>
              </a:rPr>
              <a:t>的构造器，不能在类的外部创建该类的</a:t>
            </a:r>
            <a:r>
              <a:rPr lang="zh-CN" altLang="en-US" sz="2400" dirty="0" smtClean="0">
                <a:solidFill>
                  <a:srgbClr val="0000FF"/>
                </a:solidFill>
                <a:ea typeface="宋体" panose="02010600030101010101" pitchFamily="2" charset="-122"/>
                <a:cs typeface="Times New Roman" panose="02020603050405020304" pitchFamily="18" charset="0"/>
              </a:rPr>
              <a:t>对象</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a:t>
            </a:r>
            <a:r>
              <a:rPr lang="en-US" altLang="zh-CN" sz="2400" dirty="0">
                <a:solidFill>
                  <a:srgbClr val="C00000"/>
                </a:solidFill>
                <a:ea typeface="宋体" panose="02010600030101010101" pitchFamily="2" charset="-122"/>
                <a:cs typeface="Times New Roman" panose="02020603050405020304" pitchFamily="18" charset="0"/>
              </a:rPr>
              <a:t>Single() </a:t>
            </a:r>
            <a:r>
              <a:rPr lang="en-US" altLang="zh-CN" sz="2400" dirty="0">
                <a:solidFill>
                  <a:srgbClr val="0000FF"/>
                </a:solidFill>
                <a:ea typeface="宋体" panose="02010600030101010101" pitchFamily="2" charset="-122"/>
                <a:cs typeface="Times New Roman" panose="02020603050405020304" pitchFamily="18" charset="0"/>
              </a:rPr>
              <a:t>{} </a:t>
            </a:r>
            <a:endParaRPr lang="en-US" altLang="zh-CN" sz="2400" dirty="0" smtClean="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私有的，只能在类的内部</a:t>
            </a:r>
            <a:r>
              <a:rPr lang="zh-CN" altLang="en-US" sz="2400" dirty="0" smtClean="0">
                <a:solidFill>
                  <a:srgbClr val="0000FF"/>
                </a:solidFill>
                <a:ea typeface="宋体" panose="02010600030101010101" pitchFamily="2" charset="-122"/>
                <a:cs typeface="Times New Roman" panose="02020603050405020304" pitchFamily="18" charset="0"/>
              </a:rPr>
              <a:t>访问</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private static Single </a:t>
            </a:r>
            <a:r>
              <a:rPr lang="en-US" altLang="zh-CN" sz="2400" dirty="0" err="1" smtClean="0">
                <a:solidFill>
                  <a:srgbClr val="C00000"/>
                </a:solidFill>
                <a:ea typeface="宋体" panose="02010600030101010101" pitchFamily="2" charset="-122"/>
                <a:cs typeface="Times New Roman" panose="02020603050405020304" pitchFamily="18" charset="0"/>
              </a:rPr>
              <a:t>onlyone</a:t>
            </a:r>
            <a:r>
              <a:rPr lang="en-US" altLang="zh-CN" sz="2400" dirty="0" smtClean="0">
                <a:solidFill>
                  <a:srgbClr val="C00000"/>
                </a:solidFill>
                <a:ea typeface="宋体" panose="02010600030101010101" pitchFamily="2" charset="-122"/>
                <a:cs typeface="Times New Roman" panose="02020603050405020304" pitchFamily="18" charset="0"/>
              </a:rPr>
              <a:t> = new Single();</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0000FF"/>
                </a:solidFill>
                <a:ea typeface="宋体" panose="02010600030101010101" pitchFamily="2" charset="-122"/>
                <a:cs typeface="Times New Roman" panose="02020603050405020304" pitchFamily="18" charset="0"/>
              </a:rPr>
              <a:t> </a:t>
            </a:r>
            <a:r>
              <a:rPr lang="en-US" altLang="zh-CN" sz="2400" dirty="0" smtClean="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a:t>
            </a:r>
            <a:r>
              <a:rPr lang="en-US" altLang="zh-CN" sz="2400" dirty="0" err="1">
                <a:solidFill>
                  <a:srgbClr val="0000FF"/>
                </a:solidFill>
                <a:ea typeface="宋体" panose="02010600030101010101" pitchFamily="2" charset="-122"/>
                <a:cs typeface="Times New Roman" panose="02020603050405020304" pitchFamily="18" charset="0"/>
              </a:rPr>
              <a:t>getSingle</a:t>
            </a:r>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为</a:t>
            </a:r>
            <a:r>
              <a:rPr lang="en-US" altLang="zh-CN" sz="2400" dirty="0">
                <a:solidFill>
                  <a:srgbClr val="0000FF"/>
                </a:solidFill>
                <a:ea typeface="宋体" panose="02010600030101010101" pitchFamily="2" charset="-122"/>
                <a:cs typeface="Times New Roman" panose="02020603050405020304" pitchFamily="18" charset="0"/>
              </a:rPr>
              <a:t>static</a:t>
            </a:r>
            <a:r>
              <a:rPr lang="zh-CN" altLang="en-US" sz="2400" dirty="0">
                <a:solidFill>
                  <a:srgbClr val="0000FF"/>
                </a:solidFill>
                <a:ea typeface="宋体" panose="02010600030101010101" pitchFamily="2" charset="-122"/>
                <a:cs typeface="Times New Roman" panose="02020603050405020304" pitchFamily="18" charset="0"/>
              </a:rPr>
              <a:t>，不用创建对象即可</a:t>
            </a:r>
            <a:r>
              <a:rPr lang="zh-CN" altLang="en-US" sz="2400" dirty="0" smtClean="0">
                <a:solidFill>
                  <a:srgbClr val="0000FF"/>
                </a:solidFill>
                <a:ea typeface="宋体" panose="02010600030101010101" pitchFamily="2" charset="-122"/>
                <a:cs typeface="Times New Roman" panose="02020603050405020304" pitchFamily="18" charset="0"/>
              </a:rPr>
              <a:t>访问</a:t>
            </a:r>
            <a:endParaRPr lang="en-US" altLang="zh-CN" sz="2400" dirty="0" smtClean="0">
              <a:solidFill>
                <a:schemeClr val="accent2"/>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     public static Single </a:t>
            </a:r>
            <a:r>
              <a:rPr lang="en-US" altLang="zh-CN" sz="2400" dirty="0" err="1" smtClean="0">
                <a:solidFill>
                  <a:srgbClr val="C00000"/>
                </a:solidFill>
                <a:ea typeface="宋体" panose="02010600030101010101" pitchFamily="2" charset="-122"/>
                <a:cs typeface="Times New Roman" panose="02020603050405020304" pitchFamily="18" charset="0"/>
              </a:rPr>
              <a:t>getSingle</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return </a:t>
            </a:r>
            <a:r>
              <a:rPr lang="en-US" altLang="zh-CN" sz="2400" dirty="0" err="1" smtClean="0">
                <a:solidFill>
                  <a:srgbClr val="C00000"/>
                </a:solidFill>
                <a:ea typeface="宋体" panose="02010600030101010101" pitchFamily="2" charset="-122"/>
                <a:cs typeface="Times New Roman" panose="02020603050405020304" pitchFamily="18" charset="0"/>
              </a:rPr>
              <a:t>onlyone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class </a:t>
            </a:r>
            <a:r>
              <a:rPr lang="en-US" altLang="zh-CN" sz="2400" dirty="0" err="1" smtClean="0">
                <a:solidFill>
                  <a:srgbClr val="C00000"/>
                </a:solidFill>
                <a:ea typeface="宋体" panose="02010600030101010101" pitchFamily="2" charset="-122"/>
                <a:cs typeface="Times New Roman" panose="02020603050405020304" pitchFamily="18" charset="0"/>
              </a:rPr>
              <a:t>TestSingle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Single  s1 = </a:t>
            </a:r>
            <a:r>
              <a:rPr lang="en-US" altLang="zh-CN" sz="2400" dirty="0" err="1" smtClean="0">
                <a:solidFill>
                  <a:srgbClr val="C00000"/>
                </a:solidFill>
                <a:ea typeface="宋体" panose="02010600030101010101" pitchFamily="2" charset="-122"/>
                <a:cs typeface="Times New Roman" panose="02020603050405020304" pitchFamily="18" charset="0"/>
              </a:rPr>
              <a:t>Single.getSingle</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0000FF"/>
                </a:solidFill>
                <a:ea typeface="宋体" panose="02010600030101010101" pitchFamily="2" charset="-122"/>
                <a:cs typeface="Times New Roman" panose="02020603050405020304" pitchFamily="18" charset="0"/>
              </a:rPr>
              <a:t>//</a:t>
            </a:r>
            <a:r>
              <a:rPr lang="zh-CN" altLang="en-US" sz="2400" dirty="0" smtClean="0">
                <a:solidFill>
                  <a:srgbClr val="0000FF"/>
                </a:solidFill>
                <a:ea typeface="宋体" panose="02010600030101010101" pitchFamily="2" charset="-122"/>
                <a:cs typeface="Times New Roman" panose="02020603050405020304" pitchFamily="18" charset="0"/>
              </a:rPr>
              <a:t>访问静态方法</a:t>
            </a:r>
            <a:endParaRPr lang="zh-CN" altLang="en-US" sz="2400" dirty="0" smtClean="0">
              <a:solidFill>
                <a:srgbClr val="0000FF"/>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zh-CN" altLang="en-US" sz="2400" dirty="0" smtClean="0">
                <a:solidFill>
                  <a:schemeClr val="accent2"/>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Single  s2 = </a:t>
            </a:r>
            <a:r>
              <a:rPr lang="en-US" altLang="zh-CN" sz="2400" dirty="0" err="1" smtClean="0">
                <a:solidFill>
                  <a:srgbClr val="C00000"/>
                </a:solidFill>
                <a:ea typeface="宋体" panose="02010600030101010101" pitchFamily="2" charset="-122"/>
                <a:cs typeface="Times New Roman" panose="02020603050405020304" pitchFamily="18" charset="0"/>
              </a:rPr>
              <a:t>Single.getSingle</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if (s1==s2){</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("s1 is equals to s2!");</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smtClean="0">
                <a:latin typeface="+mn-lt"/>
                <a:ea typeface="宋体" panose="02010600030101010101" pitchFamily="2" charset="-122"/>
                <a:cs typeface="Times New Roman" panose="02020603050405020304" pitchFamily="18" charset="0"/>
              </a:rPr>
              <a:t>饿汉式</a:t>
            </a:r>
            <a:endParaRPr lang="zh-CN" altLang="en-US" sz="3200" b="1" dirty="0" smtClean="0">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anose="02010600030101010101" pitchFamily="2" charset="-122"/>
                <a:cs typeface="Times New Roman" panose="02020603050405020304" pitchFamily="18" charset="0"/>
              </a:rPr>
              <a:t>JavaSE</a:t>
            </a:r>
            <a:r>
              <a:rPr lang="zh-CN" altLang="en-US" sz="3600" b="1" dirty="0" smtClean="0">
                <a:solidFill>
                  <a:srgbClr val="FFFF00"/>
                </a:solidFill>
                <a:ea typeface="宋体" panose="02010600030101010101" pitchFamily="2" charset="-122"/>
                <a:cs typeface="Times New Roman" panose="02020603050405020304" pitchFamily="18" charset="0"/>
              </a:rPr>
              <a:t>知识图解</a:t>
            </a:r>
            <a:endParaRPr lang="zh-CN" altLang="en-US" sz="3600" b="1" dirty="0">
              <a:solidFill>
                <a:srgbClr val="FFFF00"/>
              </a:solidFill>
              <a:ea typeface="宋体" panose="02010600030101010101" pitchFamily="2" charset="-122"/>
              <a:cs typeface="Times New Roman" panose="02020603050405020304"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发展历程</a:t>
            </a:r>
            <a:endParaRPr lang="zh-CN" altLang="en-US" sz="1600" dirty="0">
              <a:ea typeface="宋体" panose="02010600030101010101" pitchFamily="2" charset="-122"/>
              <a:cs typeface="Times New Roman" panose="02020603050405020304"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环境搭建</a:t>
            </a:r>
            <a:endParaRPr lang="zh-CN" altLang="en-US" sz="1600" dirty="0">
              <a:ea typeface="宋体" panose="02010600030101010101" pitchFamily="2" charset="-122"/>
              <a:cs typeface="Times New Roman" panose="02020603050405020304"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基础程序设计</a:t>
            </a:r>
            <a:endParaRPr lang="zh-CN" altLang="en-US" sz="1600" dirty="0">
              <a:ea typeface="宋体" panose="02010600030101010101" pitchFamily="2" charset="-122"/>
              <a:cs typeface="Times New Roman" panose="02020603050405020304"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数据类型</a:t>
            </a:r>
            <a:endParaRPr lang="zh-CN" altLang="en-US" sz="1600" dirty="0">
              <a:ea typeface="宋体" panose="02010600030101010101" pitchFamily="2" charset="-122"/>
              <a:cs typeface="Times New Roman" panose="02020603050405020304"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流程</a:t>
            </a:r>
            <a:r>
              <a:rPr lang="zh-CN" altLang="en-US" sz="1600" dirty="0" smtClean="0">
                <a:ea typeface="宋体" panose="02010600030101010101" pitchFamily="2" charset="-122"/>
                <a:cs typeface="Times New Roman" panose="02020603050405020304" pitchFamily="18" charset="0"/>
              </a:rPr>
              <a:t>控制</a:t>
            </a:r>
            <a:endParaRPr lang="zh-CN" altLang="en-US" sz="1600" dirty="0">
              <a:ea typeface="宋体" panose="02010600030101010101" pitchFamily="2" charset="-122"/>
              <a:cs typeface="Times New Roman" panose="02020603050405020304"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运算符</a:t>
            </a:r>
            <a:endParaRPr lang="zh-CN" altLang="en-US" sz="1600" dirty="0">
              <a:ea typeface="宋体" panose="02010600030101010101" pitchFamily="2" charset="-122"/>
              <a:cs typeface="Times New Roman" panose="02020603050405020304" pitchFamily="18" charset="0"/>
            </a:endParaRP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数组</a:t>
            </a:r>
            <a:endParaRPr lang="zh-CN" altLang="en-US" sz="1600" dirty="0">
              <a:ea typeface="宋体" panose="02010600030101010101" pitchFamily="2" charset="-122"/>
              <a:cs typeface="Times New Roman" panose="02020603050405020304" pitchFamily="18" charset="0"/>
            </a:endParaRP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面向对象</a:t>
            </a:r>
            <a:r>
              <a:rPr lang="zh-CN" altLang="en-US" sz="1600" dirty="0">
                <a:ea typeface="宋体" panose="02010600030101010101" pitchFamily="2" charset="-122"/>
                <a:cs typeface="Times New Roman" panose="02020603050405020304" pitchFamily="18" charset="0"/>
              </a:rPr>
              <a:t>编程</a:t>
            </a:r>
            <a:endParaRPr lang="zh-CN" altLang="en-US" sz="1600" dirty="0">
              <a:ea typeface="宋体" panose="02010600030101010101" pitchFamily="2" charset="-122"/>
              <a:cs typeface="Times New Roman" panose="02020603050405020304" pitchFamily="18" charset="0"/>
            </a:endParaRP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类和对象</a:t>
            </a:r>
            <a:endParaRPr lang="zh-CN" altLang="en-US" sz="1600" dirty="0">
              <a:ea typeface="宋体" panose="02010600030101010101" pitchFamily="2" charset="-122"/>
              <a:cs typeface="Times New Roman" panose="02020603050405020304"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属性</a:t>
            </a:r>
            <a:endParaRPr lang="zh-CN" altLang="en-US" sz="1600" dirty="0">
              <a:ea typeface="宋体" panose="02010600030101010101" pitchFamily="2" charset="-122"/>
              <a:cs typeface="Times New Roman" panose="02020603050405020304"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方法</a:t>
            </a:r>
            <a:endParaRPr lang="zh-CN" altLang="en-US" sz="1600" dirty="0">
              <a:ea typeface="宋体" panose="02010600030101010101" pitchFamily="2" charset="-122"/>
              <a:cs typeface="Times New Roman" panose="02020603050405020304"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设计模式</a:t>
            </a:r>
            <a:endParaRPr lang="zh-CN" altLang="en-US" sz="1600" dirty="0">
              <a:ea typeface="宋体" panose="02010600030101010101" pitchFamily="2" charset="-122"/>
              <a:cs typeface="Times New Roman" panose="02020603050405020304"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接口</a:t>
            </a:r>
            <a:endParaRPr lang="zh-CN" altLang="en-US" sz="1600" dirty="0">
              <a:ea typeface="宋体" panose="02010600030101010101" pitchFamily="2" charset="-122"/>
              <a:cs typeface="Times New Roman" panose="02020603050405020304" pitchFamily="18" charset="0"/>
            </a:endParaRP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三</a:t>
            </a:r>
            <a:r>
              <a:rPr lang="zh-CN" altLang="en-US" sz="1600" dirty="0" smtClean="0">
                <a:ea typeface="宋体" panose="02010600030101010101" pitchFamily="2" charset="-122"/>
                <a:cs typeface="Times New Roman" panose="02020603050405020304" pitchFamily="18" charset="0"/>
              </a:rPr>
              <a:t>大特性</a:t>
            </a:r>
            <a:endParaRPr lang="zh-CN" altLang="en-US" sz="1600" dirty="0">
              <a:ea typeface="宋体" panose="02010600030101010101" pitchFamily="2" charset="-122"/>
              <a:cs typeface="Times New Roman" panose="02020603050405020304"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应用程序开发</a:t>
            </a:r>
            <a:endParaRPr lang="zh-CN" altLang="en-US" sz="1600" dirty="0">
              <a:ea typeface="宋体" panose="02010600030101010101" pitchFamily="2" charset="-122"/>
              <a:cs typeface="Times New Roman" panose="02020603050405020304"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JDBC</a:t>
            </a:r>
            <a:endParaRPr lang="zh-CN" altLang="en-US" sz="1600" dirty="0">
              <a:ea typeface="宋体" panose="02010600030101010101" pitchFamily="2" charset="-122"/>
              <a:cs typeface="Times New Roman" panose="02020603050405020304"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集合</a:t>
            </a:r>
            <a:endParaRPr lang="zh-CN" altLang="en-US" sz="1600" dirty="0">
              <a:ea typeface="宋体" panose="02010600030101010101" pitchFamily="2" charset="-122"/>
              <a:cs typeface="Times New Roman" panose="02020603050405020304"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异常处理</a:t>
            </a:r>
            <a:endParaRPr lang="zh-CN" altLang="en-US" sz="1600" dirty="0">
              <a:ea typeface="宋体" panose="02010600030101010101" pitchFamily="2" charset="-122"/>
              <a:cs typeface="Times New Roman" panose="02020603050405020304"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类库</a:t>
            </a:r>
            <a:endParaRPr lang="zh-CN" altLang="en-US" sz="1600" dirty="0">
              <a:ea typeface="宋体" panose="02010600030101010101" pitchFamily="2" charset="-122"/>
              <a:cs typeface="Times New Roman" panose="02020603050405020304" pitchFamily="18" charset="0"/>
            </a:endParaRP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多线程</a:t>
            </a:r>
            <a:endParaRPr lang="zh-CN" altLang="en-US" sz="1600" dirty="0">
              <a:ea typeface="宋体" panose="02010600030101010101" pitchFamily="2" charset="-122"/>
              <a:cs typeface="Times New Roman" panose="02020603050405020304" pitchFamily="18" charset="0"/>
            </a:endParaRP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IO</a:t>
            </a:r>
            <a:endParaRPr lang="zh-CN" altLang="en-US" sz="1600" dirty="0">
              <a:ea typeface="宋体" panose="02010600030101010101" pitchFamily="2" charset="-122"/>
              <a:cs typeface="Times New Roman" panose="02020603050405020304"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反射</a:t>
            </a:r>
            <a:endParaRPr lang="zh-CN" altLang="en-US" sz="1600" dirty="0">
              <a:ea typeface="宋体" panose="02010600030101010101" pitchFamily="2" charset="-122"/>
              <a:cs typeface="Times New Roman" panose="02020603050405020304" pitchFamily="18" charset="0"/>
            </a:endParaRP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网络</a:t>
            </a:r>
            <a:endParaRPr lang="zh-CN" altLang="en-US" sz="1600" dirty="0">
              <a:ea typeface="宋体" panose="02010600030101010101" pitchFamily="2" charset="-122"/>
              <a:cs typeface="Times New Roman" panose="02020603050405020304" pitchFamily="18" charset="0"/>
            </a:endParaRP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连接</a:t>
            </a:r>
            <a:r>
              <a:rPr lang="en-US" altLang="zh-CN" sz="1600" dirty="0" smtClean="0">
                <a:ea typeface="宋体" panose="02010600030101010101" pitchFamily="2" charset="-122"/>
                <a:cs typeface="Times New Roman" panose="02020603050405020304" pitchFamily="18" charset="0"/>
              </a:rPr>
              <a:t>Oracle</a:t>
            </a:r>
            <a:endParaRPr lang="zh-CN" altLang="en-US" sz="1600" dirty="0">
              <a:ea typeface="宋体" panose="02010600030101010101" pitchFamily="2" charset="-122"/>
              <a:cs typeface="Times New Roman" panose="02020603050405020304"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JAVA</a:t>
            </a:r>
            <a:r>
              <a:rPr lang="zh-CN" altLang="en-US" sz="1600" dirty="0" smtClean="0">
                <a:ea typeface="宋体" panose="02010600030101010101" pitchFamily="2" charset="-122"/>
                <a:cs typeface="Times New Roman" panose="02020603050405020304" pitchFamily="18" charset="0"/>
              </a:rPr>
              <a:t>新特性</a:t>
            </a:r>
            <a:endParaRPr lang="zh-CN" altLang="en-US" sz="1600" dirty="0">
              <a:ea typeface="宋体" panose="02010600030101010101" pitchFamily="2" charset="-122"/>
              <a:cs typeface="Times New Roman" panose="02020603050405020304"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Eclipse</a:t>
            </a:r>
            <a:r>
              <a:rPr lang="zh-CN" altLang="en-US" sz="1600" dirty="0" smtClean="0">
                <a:ea typeface="宋体" panose="02010600030101010101" pitchFamily="2" charset="-122"/>
                <a:cs typeface="Times New Roman" panose="02020603050405020304" pitchFamily="18" charset="0"/>
              </a:rPr>
              <a:t>使用</a:t>
            </a:r>
            <a:endParaRPr lang="zh-CN" altLang="en-US" sz="1600" dirty="0">
              <a:ea typeface="宋体" panose="02010600030101010101" pitchFamily="2" charset="-122"/>
              <a:cs typeface="Times New Roman" panose="02020603050405020304"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anose="02010600030101010101" pitchFamily="2" charset="-122"/>
              <a:cs typeface="Times New Roman" panose="02020603050405020304"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泛型</a:t>
            </a:r>
            <a:endParaRPr lang="zh-CN" altLang="en-US" sz="1600" dirty="0">
              <a:ea typeface="宋体" panose="02010600030101010101" pitchFamily="2" charset="-122"/>
              <a:cs typeface="Times New Roman" panose="02020603050405020304" pitchFamily="18" charset="0"/>
            </a:endParaRP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anose="02010600030101010101" pitchFamily="2" charset="-122"/>
                <a:cs typeface="Times New Roman" panose="02020603050405020304" pitchFamily="18" charset="0"/>
              </a:rPr>
              <a:t>枚举</a:t>
            </a:r>
            <a:endParaRPr lang="zh-CN" altLang="en-US" sz="1600" dirty="0">
              <a:ea typeface="宋体" panose="02010600030101010101" pitchFamily="2" charset="-122"/>
              <a:cs typeface="Times New Roman" panose="02020603050405020304" pitchFamily="18" charset="0"/>
            </a:endParaRP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装箱</a:t>
            </a:r>
            <a:r>
              <a:rPr lang="en-US" altLang="zh-CN" sz="1600" dirty="0" smtClean="0">
                <a:ea typeface="宋体" panose="02010600030101010101" pitchFamily="2" charset="-122"/>
                <a:cs typeface="Times New Roman" panose="02020603050405020304" pitchFamily="18" charset="0"/>
              </a:rPr>
              <a:t>/</a:t>
            </a:r>
            <a:r>
              <a:rPr lang="zh-CN" altLang="en-US" sz="1600" dirty="0" smtClean="0">
                <a:ea typeface="宋体" panose="02010600030101010101" pitchFamily="2" charset="-122"/>
                <a:cs typeface="Times New Roman" panose="02020603050405020304" pitchFamily="18" charset="0"/>
              </a:rPr>
              <a:t>拆箱</a:t>
            </a:r>
            <a:endParaRPr lang="zh-CN" altLang="en-US" sz="1600" dirty="0">
              <a:ea typeface="宋体" panose="02010600030101010101" pitchFamily="2" charset="-122"/>
              <a:cs typeface="Times New Roman" panose="02020603050405020304"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anose="02010600030101010101" pitchFamily="2" charset="-122"/>
                <a:cs typeface="Times New Roman" panose="02020603050405020304" pitchFamily="18" charset="0"/>
              </a:rPr>
              <a:t>可变参数</a:t>
            </a:r>
            <a:endParaRPr lang="zh-CN" altLang="en-US" sz="1600" dirty="0">
              <a:ea typeface="宋体" panose="02010600030101010101" pitchFamily="2" charset="-122"/>
              <a:cs typeface="Times New Roman" panose="02020603050405020304"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anose="02010600030101010101" pitchFamily="2" charset="-122"/>
                <a:cs typeface="Times New Roman" panose="02020603050405020304" pitchFamily="18" charset="0"/>
              </a:rPr>
              <a:t>Annota</a:t>
            </a:r>
            <a:r>
              <a:rPr lang="en-US" altLang="zh-CN" sz="1600" dirty="0">
                <a:ea typeface="宋体" panose="02010600030101010101" pitchFamily="2" charset="-122"/>
                <a:cs typeface="Times New Roman" panose="02020603050405020304" pitchFamily="18" charset="0"/>
              </a:rPr>
              <a:t>tion</a:t>
            </a:r>
            <a:endParaRPr lang="zh-CN" altLang="en-US" sz="1600" dirty="0">
              <a:ea typeface="宋体" panose="02010600030101010101" pitchFamily="2" charset="-122"/>
              <a:cs typeface="Times New Roman" panose="02020603050405020304"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anose="02010600030101010101" pitchFamily="2" charset="-122"/>
                <a:cs typeface="Times New Roman" panose="02020603050405020304" pitchFamily="18" charset="0"/>
              </a:rPr>
              <a:t>class 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solidFill>
                  <a:srgbClr val="0000FF"/>
                </a:solidFill>
                <a:ea typeface="宋体" panose="02010600030101010101" pitchFamily="2" charset="-122"/>
                <a:cs typeface="Times New Roman" panose="02020603050405020304" pitchFamily="18" charset="0"/>
              </a:rPr>
              <a:t>	//1.</a:t>
            </a:r>
            <a:r>
              <a:rPr lang="zh-CN" altLang="en-US" sz="2000" dirty="0">
                <a:solidFill>
                  <a:srgbClr val="0000FF"/>
                </a:solidFill>
                <a:ea typeface="宋体" panose="02010600030101010101" pitchFamily="2" charset="-122"/>
                <a:cs typeface="Times New Roman" panose="02020603050405020304" pitchFamily="18" charset="0"/>
              </a:rPr>
              <a:t>将构造器私有化，保证在此类的外部，不能调用本类的构造器。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a:t>
            </a:r>
            <a:r>
              <a:rPr lang="en-US" altLang="zh-CN" sz="2400" dirty="0" smtClean="0">
                <a:solidFill>
                  <a:srgbClr val="C00000"/>
                </a:solidFill>
                <a:ea typeface="宋体" panose="02010600030101010101" pitchFamily="2" charset="-122"/>
                <a:cs typeface="Times New Roman" panose="02020603050405020304" pitchFamily="18" charset="0"/>
              </a:rPr>
              <a:t>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//2.</a:t>
            </a:r>
            <a:r>
              <a:rPr lang="zh-CN" altLang="en-US" sz="2000" dirty="0">
                <a:solidFill>
                  <a:srgbClr val="0000FF"/>
                </a:solidFill>
                <a:ea typeface="宋体" panose="02010600030101010101" pitchFamily="2" charset="-122"/>
                <a:cs typeface="Times New Roman" panose="02020603050405020304" pitchFamily="18" charset="0"/>
              </a:rPr>
              <a:t>先声明类的引用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0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//4.</a:t>
            </a:r>
            <a:r>
              <a:rPr lang="zh-CN" altLang="en-US" sz="2000" dirty="0">
                <a:solidFill>
                  <a:srgbClr val="0000FF"/>
                </a:solidFill>
                <a:ea typeface="宋体" panose="02010600030101010101" pitchFamily="2" charset="-122"/>
                <a:cs typeface="Times New Roman" panose="02020603050405020304" pitchFamily="18" charset="0"/>
              </a:rPr>
              <a:t>也需要配合</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的方法，用</a:t>
            </a:r>
            <a:r>
              <a:rPr lang="en-US" altLang="zh-CN" sz="2000" dirty="0">
                <a:solidFill>
                  <a:srgbClr val="0000FF"/>
                </a:solidFill>
                <a:ea typeface="宋体" panose="02010600030101010101" pitchFamily="2" charset="-122"/>
                <a:cs typeface="Times New Roman" panose="02020603050405020304" pitchFamily="18" charset="0"/>
              </a:rPr>
              <a:t>static</a:t>
            </a:r>
            <a:r>
              <a:rPr lang="zh-CN" altLang="en-US" sz="2000" dirty="0">
                <a:solidFill>
                  <a:srgbClr val="0000FF"/>
                </a:solidFill>
                <a:ea typeface="宋体" panose="02010600030101010101" pitchFamily="2" charset="-122"/>
                <a:cs typeface="Times New Roman" panose="02020603050405020304" pitchFamily="18" charset="0"/>
              </a:rPr>
              <a:t>修饰此类的引用。</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private static </a:t>
            </a:r>
            <a:r>
              <a:rPr lang="en-US" altLang="zh-CN" sz="2400" dirty="0" smtClean="0">
                <a:solidFill>
                  <a:srgbClr val="C00000"/>
                </a:solidFill>
                <a:ea typeface="宋体" panose="02010600030101010101" pitchFamily="2" charset="-122"/>
                <a:cs typeface="Times New Roman" panose="02020603050405020304" pitchFamily="18" charset="0"/>
              </a:rPr>
              <a:t>Singleton  instance </a:t>
            </a:r>
            <a:r>
              <a:rPr lang="en-US" altLang="zh-CN" sz="2400" dirty="0">
                <a:solidFill>
                  <a:srgbClr val="C00000"/>
                </a:solidFill>
                <a:ea typeface="宋体" panose="02010600030101010101" pitchFamily="2" charset="-122"/>
                <a:cs typeface="Times New Roman" panose="02020603050405020304" pitchFamily="18" charset="0"/>
              </a:rPr>
              <a:t>= null;</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0000FF"/>
                </a:solidFill>
                <a:ea typeface="宋体" panose="02010600030101010101" pitchFamily="2" charset="-122"/>
                <a:cs typeface="Times New Roman" panose="02020603050405020304" pitchFamily="18" charset="0"/>
              </a:rPr>
              <a:t>	</a:t>
            </a:r>
            <a:r>
              <a:rPr lang="en-US" altLang="zh-CN" sz="2000" dirty="0">
                <a:solidFill>
                  <a:srgbClr val="0000FF"/>
                </a:solidFill>
                <a:ea typeface="宋体" panose="02010600030101010101" pitchFamily="2" charset="-122"/>
                <a:cs typeface="Times New Roman" panose="02020603050405020304" pitchFamily="18" charset="0"/>
              </a:rPr>
              <a:t>//3.</a:t>
            </a:r>
            <a:r>
              <a:rPr lang="zh-CN" altLang="en-US" sz="2000" dirty="0">
                <a:solidFill>
                  <a:srgbClr val="0000FF"/>
                </a:solidFill>
                <a:ea typeface="宋体" panose="02010600030101010101" pitchFamily="2" charset="-122"/>
                <a:cs typeface="Times New Roman" panose="02020603050405020304" pitchFamily="18" charset="0"/>
              </a:rPr>
              <a:t>设置公共的方法来访问类的实例</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static </a:t>
            </a:r>
            <a:r>
              <a:rPr lang="en-US" altLang="zh-CN" sz="2400" dirty="0" smtClean="0">
                <a:solidFill>
                  <a:srgbClr val="C00000"/>
                </a:solidFill>
                <a:ea typeface="宋体" panose="02010600030101010101" pitchFamily="2" charset="-122"/>
                <a:cs typeface="Times New Roman" panose="02020603050405020304" pitchFamily="18" charset="0"/>
              </a:rPr>
              <a:t>Singleton  </a:t>
            </a:r>
            <a:r>
              <a:rPr lang="en-US" altLang="zh-CN" sz="2400" dirty="0" err="1">
                <a:solidFill>
                  <a:srgbClr val="C00000"/>
                </a:solidFill>
                <a:ea typeface="宋体" panose="02010600030101010101" pitchFamily="2" charset="-122"/>
                <a:cs typeface="Times New Roman" panose="02020603050405020304" pitchFamily="18" charset="0"/>
              </a:rPr>
              <a:t>getInstance</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3.1</a:t>
            </a:r>
            <a:r>
              <a:rPr lang="zh-CN" altLang="en-US" sz="2000" dirty="0">
                <a:solidFill>
                  <a:srgbClr val="0000FF"/>
                </a:solidFill>
                <a:ea typeface="宋体" panose="02010600030101010101" pitchFamily="2" charset="-122"/>
                <a:cs typeface="Times New Roman" panose="02020603050405020304" pitchFamily="18" charset="0"/>
              </a:rPr>
              <a:t>如果类的实例未创建，那些先要创建，然后返回给</a:t>
            </a:r>
            <a:r>
              <a:rPr lang="zh-CN" altLang="en-US" sz="2000" dirty="0" smtClean="0">
                <a:solidFill>
                  <a:srgbClr val="0000FF"/>
                </a:solidFill>
                <a:ea typeface="宋体" panose="02010600030101010101" pitchFamily="2" charset="-122"/>
                <a:cs typeface="Times New Roman" panose="02020603050405020304" pitchFamily="18" charset="0"/>
              </a:rPr>
              <a:t>调用者</a:t>
            </a:r>
            <a:r>
              <a:rPr lang="zh-CN" altLang="en-US" sz="2000" dirty="0">
                <a:solidFill>
                  <a:srgbClr val="0000FF"/>
                </a:solidFill>
                <a:ea typeface="宋体" panose="02010600030101010101" pitchFamily="2" charset="-122"/>
                <a:cs typeface="Times New Roman" panose="02020603050405020304" pitchFamily="18" charset="0"/>
              </a:rPr>
              <a:t>：本类。因此，需要</a:t>
            </a:r>
            <a:r>
              <a:rPr lang="en-US" altLang="zh-CN" sz="2000" dirty="0">
                <a:solidFill>
                  <a:srgbClr val="0000FF"/>
                </a:solidFill>
                <a:ea typeface="宋体" panose="02010600030101010101" pitchFamily="2" charset="-122"/>
                <a:cs typeface="Times New Roman" panose="02020603050405020304" pitchFamily="18" charset="0"/>
              </a:rPr>
              <a:t>static </a:t>
            </a:r>
            <a:r>
              <a:rPr lang="zh-CN" altLang="en-US" sz="2000" dirty="0">
                <a:solidFill>
                  <a:srgbClr val="0000FF"/>
                </a:solidFill>
                <a:ea typeface="宋体" panose="02010600030101010101" pitchFamily="2" charset="-122"/>
                <a:cs typeface="Times New Roman" panose="02020603050405020304" pitchFamily="18" charset="0"/>
              </a:rPr>
              <a:t>修饰。</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if(instance == null){</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instance = new </a:t>
            </a:r>
            <a:r>
              <a:rPr lang="en-US" altLang="zh-CN" sz="2400" dirty="0" smtClean="0">
                <a:solidFill>
                  <a:srgbClr val="C00000"/>
                </a:solidFill>
                <a:ea typeface="宋体" panose="02010600030101010101" pitchFamily="2" charset="-122"/>
                <a:cs typeface="Times New Roman" panose="02020603050405020304" pitchFamily="18" charset="0"/>
              </a:rPr>
              <a:t>Singleton();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000" dirty="0">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en-US" altLang="zh-CN" sz="2000" dirty="0">
                <a:solidFill>
                  <a:srgbClr val="0000FF"/>
                </a:solidFill>
                <a:ea typeface="宋体" panose="02010600030101010101" pitchFamily="2" charset="-122"/>
                <a:cs typeface="Times New Roman" panose="02020603050405020304" pitchFamily="18" charset="0"/>
              </a:rPr>
              <a:t>3.2 </a:t>
            </a:r>
            <a:r>
              <a:rPr lang="zh-CN" altLang="en-US" sz="2000" dirty="0">
                <a:solidFill>
                  <a:srgbClr val="0000FF"/>
                </a:solidFill>
                <a:ea typeface="宋体" panose="02010600030101010101" pitchFamily="2" charset="-122"/>
                <a:cs typeface="Times New Roman" panose="02020603050405020304" pitchFamily="18" charset="0"/>
              </a:rPr>
              <a:t>若有了类的实例，直接返回给调用者。</a:t>
            </a:r>
            <a:endParaRPr lang="zh-CN" altLang="en-US" sz="2000" dirty="0">
              <a:solidFill>
                <a:srgbClr val="0000FF"/>
              </a:solidFill>
              <a:ea typeface="宋体" panose="02010600030101010101" pitchFamily="2" charset="-122"/>
              <a:cs typeface="Times New Roman" panose="02020603050405020304" pitchFamily="18" charset="0"/>
            </a:endParaRPr>
          </a:p>
          <a:p>
            <a:pPr>
              <a:lnSpc>
                <a:spcPct val="90000"/>
              </a:lnSpc>
              <a:spcBef>
                <a:spcPct val="0"/>
              </a:spcBef>
              <a:buNone/>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return instance;</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spcBef>
                <a:spcPct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anose="02010600030101010101" pitchFamily="2" charset="-122"/>
                <a:cs typeface="Times New Roman" panose="02020603050405020304" pitchFamily="18" charset="0"/>
              </a:rPr>
              <a:t>单例</a:t>
            </a:r>
            <a:r>
              <a:rPr lang="en-US" altLang="zh-CN" sz="3200" b="1" dirty="0">
                <a:latin typeface="+mn-lt"/>
                <a:ea typeface="宋体" panose="02010600030101010101" pitchFamily="2" charset="-122"/>
                <a:cs typeface="Times New Roman" panose="02020603050405020304" pitchFamily="18" charset="0"/>
              </a:rPr>
              <a:t>(</a:t>
            </a:r>
            <a:r>
              <a:rPr lang="en-US" altLang="zh-CN" sz="3200" b="1" dirty="0" smtClean="0">
                <a:latin typeface="+mn-lt"/>
                <a:ea typeface="宋体" panose="02010600030101010101" pitchFamily="2" charset="-122"/>
                <a:cs typeface="Times New Roman" panose="02020603050405020304" pitchFamily="18" charset="0"/>
              </a:rPr>
              <a:t>Singleton)</a:t>
            </a:r>
            <a:r>
              <a:rPr lang="zh-CN" altLang="en-US" sz="3200" b="1" dirty="0" smtClean="0">
                <a:latin typeface="+mn-lt"/>
                <a:ea typeface="宋体" panose="02010600030101010101" pitchFamily="2" charset="-122"/>
                <a:cs typeface="Times New Roman" panose="02020603050405020304" pitchFamily="18" charset="0"/>
              </a:rPr>
              <a:t>设计模式</a:t>
            </a:r>
            <a:r>
              <a:rPr lang="en-US" altLang="zh-CN" sz="3200" b="1" dirty="0" smtClean="0">
                <a:latin typeface="+mn-lt"/>
                <a:ea typeface="宋体" panose="02010600030101010101" pitchFamily="2" charset="-122"/>
                <a:cs typeface="Times New Roman" panose="02020603050405020304" pitchFamily="18" charset="0"/>
              </a:rPr>
              <a:t>-</a:t>
            </a:r>
            <a:r>
              <a:rPr lang="zh-CN" altLang="en-US" sz="3200" b="1" dirty="0">
                <a:latin typeface="+mn-lt"/>
                <a:ea typeface="宋体" panose="02010600030101010101" pitchFamily="2" charset="-122"/>
                <a:cs typeface="Times New Roman" panose="02020603050405020304" pitchFamily="18" charset="0"/>
              </a:rPr>
              <a:t>懒</a:t>
            </a:r>
            <a:r>
              <a:rPr lang="zh-CN" altLang="en-US" sz="3200" b="1" dirty="0" smtClean="0">
                <a:latin typeface="+mn-lt"/>
                <a:ea typeface="宋体" panose="02010600030101010101" pitchFamily="2" charset="-122"/>
                <a:cs typeface="Times New Roman" panose="02020603050405020304" pitchFamily="18" charset="0"/>
              </a:rPr>
              <a:t>汉式</a:t>
            </a:r>
            <a:endParaRPr lang="zh-CN" altLang="en-US" sz="3200" b="1" dirty="0" smtClean="0">
              <a:latin typeface="+mn-lt"/>
              <a:ea typeface="宋体" panose="02010600030101010101" pitchFamily="2" charset="-122"/>
              <a:cs typeface="Times New Roman" panose="02020603050405020304" pitchFamily="18" charset="0"/>
            </a:endParaRP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暂时懒汉式还存在线程安全问题，讲到多线程时，</a:t>
            </a:r>
            <a:r>
              <a:rPr lang="zh-CN" altLang="en-US" sz="2000" dirty="0">
                <a:solidFill>
                  <a:schemeClr val="tx1"/>
                </a:solidFill>
                <a:latin typeface="宋体" panose="02010600030101010101" pitchFamily="2" charset="-122"/>
                <a:ea typeface="宋体" panose="02010600030101010101" pitchFamily="2" charset="-122"/>
              </a:rPr>
              <a:t>可</a:t>
            </a:r>
            <a:r>
              <a:rPr lang="zh-CN" altLang="en-US" sz="2000" dirty="0" smtClean="0">
                <a:solidFill>
                  <a:schemeClr val="tx1"/>
                </a:solidFill>
                <a:latin typeface="宋体" panose="02010600030101010101" pitchFamily="2" charset="-122"/>
                <a:ea typeface="宋体" panose="02010600030101010101" pitchFamily="2" charset="-122"/>
              </a:rPr>
              <a:t>修复</a:t>
            </a:r>
            <a:endParaRPr lang="zh-CN" altLang="en-US"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smtClean="0">
                <a:ea typeface="宋体" panose="02010600030101010101" pitchFamily="2" charset="-122"/>
              </a:rPr>
              <a:t>举例：</a:t>
            </a:r>
            <a:r>
              <a:rPr lang="en-US" altLang="zh-CN" sz="2400" b="1" dirty="0" err="1" smtClean="0">
                <a:ea typeface="宋体" panose="02010600030101010101" pitchFamily="2" charset="-122"/>
              </a:rPr>
              <a:t>java.lang.Runtime</a:t>
            </a:r>
            <a:endParaRPr lang="zh-CN" altLang="en-US" sz="2400" b="1"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63688" y="692696"/>
            <a:ext cx="5951014" cy="718606"/>
          </a:xfrm>
          <a:noFill/>
        </p:spPr>
        <p:txBody>
          <a:bodyPr lIns="92075" tIns="46038" rIns="92075" bIns="46038"/>
          <a:lstStyle/>
          <a:p>
            <a:pPr eaLnBrk="1" hangingPunct="1"/>
            <a:r>
              <a:rPr lang="en-US" altLang="zh-CN" b="1" dirty="0" smtClean="0">
                <a:latin typeface="+mn-lt"/>
                <a:ea typeface="宋体" panose="02010600030101010101" pitchFamily="2" charset="-122"/>
                <a:cs typeface="Times New Roman" panose="02020603050405020304" pitchFamily="18" charset="0"/>
              </a:rPr>
              <a:t>5.2  </a:t>
            </a:r>
            <a:r>
              <a:rPr lang="zh-CN" altLang="en-US" b="1" dirty="0" smtClean="0">
                <a:latin typeface="+mn-lt"/>
                <a:ea typeface="宋体" panose="02010600030101010101" pitchFamily="2" charset="-122"/>
                <a:cs typeface="Times New Roman" panose="02020603050405020304" pitchFamily="18" charset="0"/>
              </a:rPr>
              <a:t>理解</a:t>
            </a:r>
            <a:r>
              <a:rPr lang="en-US" altLang="zh-CN" b="1" dirty="0" smtClean="0">
                <a:latin typeface="+mn-lt"/>
                <a:ea typeface="宋体" panose="02010600030101010101" pitchFamily="2" charset="-122"/>
                <a:cs typeface="Times New Roman" panose="02020603050405020304" pitchFamily="18" charset="0"/>
              </a:rPr>
              <a:t>main</a:t>
            </a:r>
            <a:r>
              <a:rPr lang="zh-CN" altLang="en-US" b="1" dirty="0" smtClean="0">
                <a:latin typeface="+mn-lt"/>
                <a:ea typeface="宋体" panose="02010600030101010101" pitchFamily="2" charset="-122"/>
                <a:cs typeface="Times New Roman" panose="02020603050405020304" pitchFamily="18" charset="0"/>
              </a:rPr>
              <a:t>方法的语法 </a:t>
            </a:r>
            <a:endParaRPr lang="zh-CN" altLang="en-US" b="1" dirty="0" smtClean="0">
              <a:latin typeface="+mn-lt"/>
              <a:ea typeface="宋体" panose="02010600030101010101" pitchFamily="2" charset="-122"/>
              <a:cs typeface="Times New Roman" panose="02020603050405020304" pitchFamily="18" charset="0"/>
            </a:endParaRPr>
          </a:p>
        </p:txBody>
      </p:sp>
      <p:pic>
        <p:nvPicPr>
          <p:cNvPr id="18435" name="Picture 3" descr="main1"/>
          <p:cNvPicPr>
            <a:picLocks noChangeAspect="1" noChangeArrowheads="1"/>
          </p:cNvPicPr>
          <p:nvPr/>
        </p:nvPicPr>
        <p:blipFill>
          <a:blip r:embed="rId1"/>
          <a:srcRect/>
          <a:stretch>
            <a:fillRect/>
          </a:stretch>
        </p:blipFill>
        <p:spPr bwMode="auto">
          <a:xfrm>
            <a:off x="785786" y="3786189"/>
            <a:ext cx="7530630" cy="2317631"/>
          </a:xfrm>
          <a:prstGeom prst="rect">
            <a:avLst/>
          </a:prstGeom>
          <a:noFill/>
          <a:ln w="9525">
            <a:noFill/>
            <a:miter lim="800000"/>
            <a:headEnd/>
            <a:tailEnd/>
          </a:ln>
        </p:spPr>
      </p:pic>
      <p:sp>
        <p:nvSpPr>
          <p:cNvPr id="18436" name="Text Box 4"/>
          <p:cNvSpPr txBox="1">
            <a:spLocks noChangeArrowheads="1"/>
          </p:cNvSpPr>
          <p:nvPr/>
        </p:nvSpPr>
        <p:spPr bwMode="auto">
          <a:xfrm>
            <a:off x="214282" y="1695450"/>
            <a:ext cx="8501122" cy="1754969"/>
          </a:xfrm>
          <a:prstGeom prst="rect">
            <a:avLst/>
          </a:prstGeom>
          <a:noFill/>
          <a:ln w="9525" algn="ctr">
            <a:noFill/>
            <a:miter lim="800000"/>
          </a:ln>
        </p:spPr>
        <p:txBody>
          <a:bodyPr wrap="square" lIns="182562" tIns="46038" rIns="182562" bIns="46038">
            <a:spAutoFit/>
          </a:bodyPr>
          <a:lstStyle/>
          <a:p>
            <a:pPr marL="342900" indent="-342900">
              <a:lnSpc>
                <a:spcPct val="90000"/>
              </a:lnSpc>
              <a:spcBef>
                <a:spcPct val="50000"/>
              </a:spcBef>
              <a:buClr>
                <a:schemeClr val="tx2"/>
              </a:buClr>
              <a:buSzPct val="75000"/>
              <a:buFont typeface="Wingdings" panose="05000000000000000000" pitchFamily="2" charset="2"/>
              <a:buNone/>
            </a:pP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由于</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虚拟机需要调用类的</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main()</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方法，所以该方法的访问权限必须是</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public</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，又因为</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虚拟机在执行</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main()</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方法时不必创建对象，所以该方法必须是</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static</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的，该方法接收一个</a:t>
            </a:r>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String</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类型的数组参数，该数组中保存执行</a:t>
            </a:r>
            <a:r>
              <a:rPr kumimoji="0"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java</a:t>
            </a:r>
            <a:r>
              <a:rPr kumimoji="0"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命令</a:t>
            </a:r>
            <a:r>
              <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rPr>
              <a:t>时传递给所运行的类的参数。 </a:t>
            </a:r>
            <a:endParaRPr kumimoji="0"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371600" y="428604"/>
            <a:ext cx="7772400" cy="114300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命令行参数用法举例</a:t>
            </a:r>
            <a:endParaRPr lang="zh-CN" altLang="en-US" b="1" dirty="0" smtClean="0">
              <a:latin typeface="+mn-lt"/>
              <a:ea typeface="宋体" panose="02010600030101010101" pitchFamily="2" charset="-122"/>
              <a:cs typeface="Times New Roman" panose="02020603050405020304" pitchFamily="18" charset="0"/>
            </a:endParaRPr>
          </a:p>
        </p:txBody>
      </p:sp>
      <p:sp>
        <p:nvSpPr>
          <p:cNvPr id="19459" name="Rectangle 3"/>
          <p:cNvSpPr>
            <a:spLocks noChangeArrowheads="1"/>
          </p:cNvSpPr>
          <p:nvPr/>
        </p:nvSpPr>
        <p:spPr bwMode="auto">
          <a:xfrm>
            <a:off x="179512" y="1412776"/>
            <a:ext cx="8496944" cy="2677656"/>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   public class </a:t>
            </a:r>
            <a:r>
              <a:rPr lang="en-US" altLang="zh-CN" sz="2400" dirty="0" err="1">
                <a:solidFill>
                  <a:srgbClr val="C00000"/>
                </a:solidFill>
                <a:ea typeface="宋体" panose="02010600030101010101" pitchFamily="2" charset="-122"/>
                <a:cs typeface="Times New Roman" panose="02020603050405020304" pitchFamily="18" charset="0"/>
              </a:rPr>
              <a:t>CommandPara</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for (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0;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&lt; </a:t>
            </a:r>
            <a:r>
              <a:rPr lang="en-US" altLang="zh-CN" sz="2400" dirty="0" err="1">
                <a:solidFill>
                  <a:srgbClr val="C00000"/>
                </a:solidFill>
                <a:ea typeface="宋体" panose="02010600030101010101" pitchFamily="2" charset="-122"/>
                <a:cs typeface="Times New Roman" panose="02020603050405020304" pitchFamily="18" charset="0"/>
              </a:rPr>
              <a:t>args.length</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 = " +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0000FF"/>
                </a:solidFill>
                <a:ea typeface="宋体" panose="02010600030101010101" pitchFamily="2" charset="-122"/>
                <a:cs typeface="Times New Roman" panose="02020603050405020304" pitchFamily="18" charset="0"/>
              </a:rPr>
              <a:t>//</a:t>
            </a:r>
            <a:r>
              <a:rPr lang="zh-CN" altLang="en-US" sz="2400" dirty="0">
                <a:solidFill>
                  <a:srgbClr val="0000FF"/>
                </a:solidFill>
                <a:ea typeface="宋体" panose="02010600030101010101" pitchFamily="2" charset="-122"/>
                <a:cs typeface="Times New Roman" panose="02020603050405020304" pitchFamily="18" charset="0"/>
              </a:rPr>
              <a:t>运行程序</a:t>
            </a:r>
            <a:r>
              <a:rPr lang="en-US" altLang="zh-CN" sz="2400" dirty="0">
                <a:solidFill>
                  <a:schemeClr val="accent1"/>
                </a:solidFill>
                <a:ea typeface="宋体" panose="02010600030101010101" pitchFamily="2" charset="-122"/>
                <a:cs typeface="Times New Roman" panose="02020603050405020304" pitchFamily="18" charset="0"/>
                <a:hlinkClick r:id="rId1" action="ppaction://hlinkfile"/>
              </a:rPr>
              <a:t>CommandPara.java</a:t>
            </a:r>
            <a:endParaRPr lang="en-US" altLang="zh-CN" sz="2400" dirty="0">
              <a:solidFill>
                <a:schemeClr val="accent1"/>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java </a:t>
            </a:r>
            <a:r>
              <a:rPr lang="en-US" altLang="zh-CN" sz="2400" dirty="0" err="1">
                <a:solidFill>
                  <a:srgbClr val="C00000"/>
                </a:solidFill>
                <a:ea typeface="宋体" panose="02010600030101010101" pitchFamily="2" charset="-122"/>
                <a:cs typeface="Times New Roman" panose="02020603050405020304" pitchFamily="18" charset="0"/>
              </a:rPr>
              <a:t>CommandPara</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r>
              <a:rPr lang="en-US" altLang="zh-CN" sz="2400" dirty="0" err="1" smtClean="0">
                <a:solidFill>
                  <a:srgbClr val="C00000"/>
                </a:solidFill>
                <a:ea typeface="宋体" panose="02010600030101010101" pitchFamily="2" charset="-122"/>
                <a:cs typeface="Times New Roman" panose="02020603050405020304" pitchFamily="18" charset="0"/>
              </a:rPr>
              <a:t>lisa</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bily</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Mr</a:t>
            </a:r>
            <a:r>
              <a:rPr lang="en-US" altLang="zh-CN" sz="2400" dirty="0">
                <a:solidFill>
                  <a:srgbClr val="C00000"/>
                </a:solidFill>
                <a:ea typeface="宋体" panose="02010600030101010101" pitchFamily="2" charset="-122"/>
                <a:cs typeface="Times New Roman" panose="02020603050405020304" pitchFamily="18" charset="0"/>
              </a:rPr>
              <a:t> Brown</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2" name="TextBox 1"/>
          <p:cNvSpPr txBox="1"/>
          <p:nvPr/>
        </p:nvSpPr>
        <p:spPr>
          <a:xfrm>
            <a:off x="5796136" y="4496722"/>
            <a:ext cx="3347864" cy="1985159"/>
          </a:xfrm>
          <a:prstGeom prst="rect">
            <a:avLst/>
          </a:prstGeom>
          <a:noFill/>
        </p:spPr>
        <p:txBody>
          <a:bodyPr wrap="square" rtlCol="0">
            <a:spAutoFit/>
          </a:bodyPr>
          <a:lstStyle/>
          <a:p>
            <a:r>
              <a:rPr lang="en-US" altLang="zh-CN" sz="2400" b="1" dirty="0">
                <a:ea typeface="宋体" panose="02010600030101010101" pitchFamily="2" charset="-122"/>
                <a:cs typeface="Times New Roman" panose="02020603050405020304" pitchFamily="18" charset="0"/>
              </a:rPr>
              <a:t> </a:t>
            </a:r>
            <a:r>
              <a:rPr lang="en-US" altLang="zh-CN" sz="2400" b="1" dirty="0" smtClean="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输出</a:t>
            </a:r>
            <a:r>
              <a:rPr lang="zh-CN" altLang="en-US" sz="2400" b="1" dirty="0">
                <a:ea typeface="宋体" panose="02010600030101010101" pitchFamily="2" charset="-122"/>
                <a:cs typeface="Times New Roman" panose="02020603050405020304" pitchFamily="18" charset="0"/>
              </a:rPr>
              <a:t>结果：</a:t>
            </a:r>
            <a:endParaRPr lang="zh-CN" altLang="en-US" sz="2400" b="1" dirty="0">
              <a:ea typeface="宋体" panose="02010600030101010101" pitchFamily="2" charset="-122"/>
              <a:cs typeface="Times New Roman" panose="02020603050405020304" pitchFamily="18" charset="0"/>
            </a:endParaRPr>
          </a:p>
          <a:p>
            <a:endParaRPr lang="zh-CN" altLang="en-US" sz="900" dirty="0">
              <a:solidFill>
                <a:schemeClr val="accent1"/>
              </a:solidFill>
              <a:ea typeface="宋体" panose="02010600030101010101" pitchFamily="2" charset="-122"/>
              <a:cs typeface="Times New Roman" panose="02020603050405020304" pitchFamily="18" charset="0"/>
            </a:endParaRPr>
          </a:p>
          <a:p>
            <a:pPr lvl="1"/>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[0] = </a:t>
            </a:r>
            <a:r>
              <a:rPr lang="en-US" altLang="zh-CN" sz="2400" dirty="0" err="1">
                <a:solidFill>
                  <a:srgbClr val="C00000"/>
                </a:solidFill>
                <a:ea typeface="宋体" panose="02010600030101010101" pitchFamily="2" charset="-122"/>
                <a:cs typeface="Times New Roman" panose="02020603050405020304" pitchFamily="18" charset="0"/>
              </a:rPr>
              <a:t>lisa</a:t>
            </a:r>
            <a:endParaRPr lang="en-US" altLang="zh-CN" sz="2400" dirty="0">
              <a:solidFill>
                <a:srgbClr val="C00000"/>
              </a:solidFill>
              <a:ea typeface="宋体" panose="02010600030101010101" pitchFamily="2" charset="-122"/>
              <a:cs typeface="Times New Roman" panose="02020603050405020304" pitchFamily="18" charset="0"/>
            </a:endParaRPr>
          </a:p>
          <a:p>
            <a:pPr lvl="1"/>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[1] = </a:t>
            </a:r>
            <a:r>
              <a:rPr lang="en-US" altLang="zh-CN" sz="2400" dirty="0" err="1">
                <a:solidFill>
                  <a:srgbClr val="C00000"/>
                </a:solidFill>
                <a:ea typeface="宋体" panose="02010600030101010101" pitchFamily="2" charset="-122"/>
                <a:cs typeface="Times New Roman" panose="02020603050405020304" pitchFamily="18" charset="0"/>
              </a:rPr>
              <a:t>bily</a:t>
            </a:r>
            <a:endParaRPr lang="en-US" altLang="zh-CN" sz="2400" dirty="0">
              <a:solidFill>
                <a:srgbClr val="C00000"/>
              </a:solidFill>
              <a:ea typeface="宋体" panose="02010600030101010101" pitchFamily="2" charset="-122"/>
              <a:cs typeface="Times New Roman" panose="02020603050405020304" pitchFamily="18" charset="0"/>
            </a:endParaRPr>
          </a:p>
          <a:p>
            <a:pPr lvl="1"/>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[2] = </a:t>
            </a:r>
            <a:r>
              <a:rPr lang="en-US" altLang="zh-CN" sz="2400" dirty="0" err="1" smtClean="0">
                <a:solidFill>
                  <a:srgbClr val="C00000"/>
                </a:solidFill>
                <a:ea typeface="宋体" panose="02010600030101010101" pitchFamily="2" charset="-122"/>
                <a:cs typeface="Times New Roman" panose="02020603050405020304" pitchFamily="18" charset="0"/>
              </a:rPr>
              <a:t>Mr</a:t>
            </a:r>
            <a:r>
              <a:rPr lang="en-US" altLang="zh-CN" sz="2400" dirty="0" smtClean="0">
                <a:solidFill>
                  <a:srgbClr val="C00000"/>
                </a:solidFill>
                <a:ea typeface="宋体" panose="02010600030101010101" pitchFamily="2" charset="-122"/>
                <a:cs typeface="Times New Roman" panose="02020603050405020304" pitchFamily="18" charset="0"/>
              </a:rPr>
              <a:t> Brown</a:t>
            </a:r>
            <a:endParaRPr lang="en-US" altLang="zh-CN" sz="2400" dirty="0">
              <a:solidFill>
                <a:srgbClr val="C00000"/>
              </a:solidFill>
              <a:ea typeface="宋体" panose="02010600030101010101" pitchFamily="2" charset="-122"/>
              <a:cs typeface="Times New Roman" panose="02020603050405020304" pitchFamily="18" charset="0"/>
            </a:endParaRPr>
          </a:p>
          <a:p>
            <a:endParaRPr lang="zh-CN" altLang="en-US" dirty="0"/>
          </a:p>
        </p:txBody>
      </p:sp>
      <p:sp>
        <p:nvSpPr>
          <p:cNvPr id="3" name="矩形 2"/>
          <p:cNvSpPr/>
          <p:nvPr/>
        </p:nvSpPr>
        <p:spPr>
          <a:xfrm>
            <a:off x="6228184" y="4365104"/>
            <a:ext cx="2736304" cy="198515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5.3  </a:t>
            </a: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的成员之四：初始化块</a:t>
            </a:r>
            <a:endParaRPr lang="en-US" altLang="zh-CN" b="1" dirty="0">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455150" y="1628800"/>
            <a:ext cx="8249812" cy="4647426"/>
          </a:xfrm>
          <a:prstGeom prst="rect">
            <a:avLst/>
          </a:prstGeom>
          <a:noFill/>
          <a:ln w="9525">
            <a:noFill/>
            <a:miter lim="800000"/>
          </a:ln>
          <a:effectLst/>
        </p:spPr>
        <p:txBody>
          <a:bodyPr wrap="square">
            <a:spAutoFit/>
          </a:bodyPr>
          <a:lstStyle/>
          <a:p>
            <a:pPr marL="457200" indent="-457200" algn="just">
              <a:spcBef>
                <a:spcPct val="50000"/>
              </a:spcBef>
              <a:buFont typeface="Wingdings" panose="05000000000000000000" pitchFamily="2" charset="2"/>
              <a:buChar char="l"/>
              <a:defRPr/>
            </a:pPr>
            <a:r>
              <a:rPr kumimoji="0" lang="zh-CN" altLang="en-US" sz="2400" dirty="0" smtClean="0">
                <a:ea typeface="宋体" panose="02010600030101010101" pitchFamily="2" charset="-122"/>
                <a:cs typeface="Times New Roman" panose="02020603050405020304" pitchFamily="18" charset="0"/>
              </a:rPr>
              <a:t>初始化块</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代码块</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作用：</a:t>
            </a:r>
            <a:endParaRPr lang="en-US" altLang="zh-CN" sz="2400" dirty="0" smtClean="0">
              <a:ea typeface="宋体" panose="02010600030101010101" pitchFamily="2" charset="-122"/>
              <a:cs typeface="Times New Roman" panose="02020603050405020304" pitchFamily="18" charset="0"/>
            </a:endParaRPr>
          </a:p>
          <a:p>
            <a:pPr marL="800100" lvl="1" indent="-342900" algn="just">
              <a:spcBef>
                <a:spcPct val="50000"/>
              </a:spcBef>
              <a:buFont typeface="Wingdings" panose="05000000000000000000" pitchFamily="2" charset="2"/>
              <a:buChar char="Ø"/>
              <a:defRPr/>
            </a:pPr>
            <a:r>
              <a:rPr kumimoji="0" lang="zh-CN" altLang="en-US" sz="2400" b="1" dirty="0" smtClean="0">
                <a:ea typeface="宋体" panose="02010600030101010101" pitchFamily="2" charset="-122"/>
                <a:cs typeface="Times New Roman" panose="02020603050405020304" pitchFamily="18" charset="0"/>
              </a:rPr>
              <a:t>对</a:t>
            </a:r>
            <a:r>
              <a:rPr lang="zh-CN" altLang="en-US" sz="2400" b="1" dirty="0">
                <a:ea typeface="宋体" panose="02010600030101010101" pitchFamily="2" charset="-122"/>
                <a:cs typeface="Times New Roman" panose="02020603050405020304" pitchFamily="18" charset="0"/>
              </a:rPr>
              <a:t>Java对象进行</a:t>
            </a:r>
            <a:r>
              <a:rPr lang="zh-CN" altLang="en-US" sz="2400" b="1" dirty="0" smtClean="0">
                <a:ea typeface="宋体" panose="02010600030101010101" pitchFamily="2" charset="-122"/>
                <a:cs typeface="Times New Roman" panose="02020603050405020304" pitchFamily="18" charset="0"/>
              </a:rPr>
              <a:t>初始化</a:t>
            </a:r>
            <a:endParaRPr lang="en-US" altLang="zh-CN" sz="2400" b="1" dirty="0" smtClean="0">
              <a:ea typeface="宋体" panose="02010600030101010101" pitchFamily="2" charset="-122"/>
              <a:cs typeface="Times New Roman" panose="02020603050405020304" pitchFamily="18" charset="0"/>
            </a:endParaRPr>
          </a:p>
          <a:p>
            <a:pPr algn="just">
              <a:spcBef>
                <a:spcPct val="50000"/>
              </a:spcBef>
              <a:defRPr/>
            </a:pPr>
            <a:endParaRPr lang="zh-CN" altLang="en-US" sz="2400" dirty="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l"/>
              <a:defRPr/>
            </a:pPr>
            <a:r>
              <a:rPr lang="zh-CN" altLang="en-US" sz="2400" dirty="0">
                <a:ea typeface="宋体" panose="02010600030101010101" pitchFamily="2" charset="-122"/>
                <a:cs typeface="Times New Roman" panose="02020603050405020304" pitchFamily="18" charset="0"/>
              </a:rPr>
              <a:t>程序的</a:t>
            </a:r>
            <a:r>
              <a:rPr lang="zh-CN" altLang="en-US" sz="2400" dirty="0" smtClean="0">
                <a:ea typeface="宋体" panose="02010600030101010101" pitchFamily="2" charset="-122"/>
                <a:cs typeface="Times New Roman" panose="02020603050405020304" pitchFamily="18" charset="0"/>
              </a:rPr>
              <a:t>执行顺序：</a:t>
            </a:r>
            <a:endParaRPr lang="en-US" altLang="zh-CN" sz="24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声明成员变量的默认值</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algn="just">
              <a:defRPr/>
            </a:pPr>
            <a:endParaRPr lang="en-US" altLang="zh-CN" sz="16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显式初始化</a:t>
            </a:r>
            <a:r>
              <a:rPr lang="zh-CN" altLang="en-US" sz="2400" dirty="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多个初始化块依次被执行（同</a:t>
            </a:r>
            <a:r>
              <a:rPr lang="zh-CN" altLang="en-US" sz="2400" u="sng" dirty="0" smtClean="0">
                <a:ea typeface="宋体" panose="02010600030101010101" pitchFamily="2" charset="-122"/>
                <a:cs typeface="Times New Roman" panose="02020603050405020304" pitchFamily="18" charset="0"/>
              </a:rPr>
              <a:t>级别</a:t>
            </a:r>
            <a:r>
              <a:rPr lang="zh-CN" altLang="en-US" sz="2400" dirty="0" smtClean="0">
                <a:ea typeface="宋体" panose="02010600030101010101" pitchFamily="2" charset="-122"/>
                <a:cs typeface="Times New Roman" panose="02020603050405020304" pitchFamily="18" charset="0"/>
              </a:rPr>
              <a:t>下按先后顺序执行）</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pPr algn="just">
              <a:defRPr/>
            </a:pPr>
            <a:endParaRPr lang="en-US" altLang="zh-CN" sz="1600" dirty="0" smtClean="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构造器再对成员进行赋值操作</a:t>
            </a:r>
            <a:endParaRPr kumimoji="0" lang="en-US" altLang="zh-CN" sz="2400" dirty="0" smtClean="0">
              <a:ea typeface="宋体" panose="02010600030101010101" pitchFamily="2" charset="-122"/>
              <a:cs typeface="Times New Roman" panose="02020603050405020304" pitchFamily="18" charset="0"/>
            </a:endParaRPr>
          </a:p>
        </p:txBody>
      </p:sp>
      <p:sp>
        <p:nvSpPr>
          <p:cNvPr id="2" name="下箭头 1"/>
          <p:cNvSpPr/>
          <p:nvPr/>
        </p:nvSpPr>
        <p:spPr>
          <a:xfrm>
            <a:off x="2411760" y="3952513"/>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976126"/>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anose="02010600030101010101" pitchFamily="2" charset="-122"/>
                <a:cs typeface="Times New Roman" panose="02020603050405020304" pitchFamily="18" charset="0"/>
              </a:rPr>
              <a:t>5.3  </a:t>
            </a:r>
            <a:r>
              <a:rPr lang="zh-CN" altLang="en-US" b="1" dirty="0" smtClean="0">
                <a:latin typeface="+mn-lt"/>
                <a:ea typeface="宋体" panose="02010600030101010101" pitchFamily="2" charset="-122"/>
                <a:cs typeface="Times New Roman" panose="02020603050405020304" pitchFamily="18" charset="0"/>
              </a:rPr>
              <a:t>类</a:t>
            </a:r>
            <a:r>
              <a:rPr lang="zh-CN" altLang="en-US" b="1" dirty="0">
                <a:latin typeface="+mn-lt"/>
                <a:ea typeface="宋体" panose="02010600030101010101" pitchFamily="2" charset="-122"/>
                <a:cs typeface="Times New Roman" panose="02020603050405020304" pitchFamily="18" charset="0"/>
              </a:rPr>
              <a:t>的成员之四：初始化块</a:t>
            </a:r>
            <a:endParaRPr lang="en-US" altLang="zh-CN" b="1" dirty="0">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l"/>
              <a:defRPr/>
            </a:pPr>
            <a:r>
              <a:rPr kumimoji="0" lang="zh-CN" altLang="en-US" sz="2400" dirty="0" smtClean="0">
                <a:ea typeface="宋体" panose="02010600030101010101" pitchFamily="2" charset="-122"/>
                <a:cs typeface="Times New Roman" panose="02020603050405020304" pitchFamily="18" charset="0"/>
              </a:rPr>
              <a:t>一</a:t>
            </a:r>
            <a:r>
              <a:rPr kumimoji="0" lang="zh-CN" altLang="en-US" sz="2400" dirty="0">
                <a:ea typeface="宋体" panose="02010600030101010101" pitchFamily="2" charset="-122"/>
                <a:cs typeface="Times New Roman" panose="02020603050405020304" pitchFamily="18" charset="0"/>
              </a:rPr>
              <a:t>个类</a:t>
            </a:r>
            <a:r>
              <a:rPr kumimoji="0" lang="zh-CN" altLang="en-US" sz="2400" dirty="0" smtClean="0">
                <a:ea typeface="宋体" panose="02010600030101010101" pitchFamily="2" charset="-122"/>
                <a:cs typeface="Times New Roman" panose="02020603050405020304" pitchFamily="18" charset="0"/>
              </a:rPr>
              <a:t>中初始化块若有修饰符，则只能被</a:t>
            </a:r>
            <a:r>
              <a:rPr kumimoji="0" lang="en-US" altLang="zh-CN" sz="2400" dirty="0" smtClean="0">
                <a:ea typeface="宋体" panose="02010600030101010101" pitchFamily="2" charset="-122"/>
                <a:cs typeface="Times New Roman" panose="02020603050405020304" pitchFamily="18" charset="0"/>
              </a:rPr>
              <a:t>static</a:t>
            </a:r>
            <a:r>
              <a:rPr kumimoji="0" lang="zh-CN" altLang="en-US" sz="2400" dirty="0" smtClean="0">
                <a:ea typeface="宋体" panose="02010600030101010101" pitchFamily="2" charset="-122"/>
                <a:cs typeface="Times New Roman" panose="02020603050405020304" pitchFamily="18" charset="0"/>
              </a:rPr>
              <a:t>修饰，称为</a:t>
            </a:r>
            <a:r>
              <a:rPr kumimoji="0" lang="zh-CN" altLang="en-US" sz="2400" b="1" dirty="0" smtClean="0">
                <a:solidFill>
                  <a:srgbClr val="FF0000"/>
                </a:solidFill>
                <a:ea typeface="宋体" panose="02010600030101010101" pitchFamily="2" charset="-122"/>
                <a:cs typeface="Times New Roman" panose="02020603050405020304" pitchFamily="18" charset="0"/>
              </a:rPr>
              <a:t>静态</a:t>
            </a:r>
            <a:r>
              <a:rPr kumimoji="0" lang="zh-CN" altLang="en-US" sz="2400" b="1" dirty="0">
                <a:solidFill>
                  <a:srgbClr val="FF0000"/>
                </a:solidFill>
                <a:ea typeface="宋体" panose="02010600030101010101" pitchFamily="2" charset="-122"/>
                <a:cs typeface="Times New Roman" panose="02020603050405020304" pitchFamily="18" charset="0"/>
              </a:rPr>
              <a:t>代码块</a:t>
            </a:r>
            <a:r>
              <a:rPr kumimoji="0" lang="en-US" altLang="zh-CN" sz="2400" dirty="0">
                <a:ea typeface="宋体" panose="02010600030101010101" pitchFamily="2" charset="-122"/>
                <a:cs typeface="Times New Roman" panose="02020603050405020304" pitchFamily="18" charset="0"/>
              </a:rPr>
              <a:t>(static block )</a:t>
            </a:r>
            <a:r>
              <a:rPr kumimoji="0" lang="zh-CN" altLang="en-US" sz="2400" dirty="0">
                <a:ea typeface="宋体" panose="02010600030101010101" pitchFamily="2" charset="-122"/>
                <a:cs typeface="Times New Roman" panose="02020603050405020304" pitchFamily="18" charset="0"/>
              </a:rPr>
              <a:t>，当类被载入时</a:t>
            </a:r>
            <a:r>
              <a:rPr lang="zh-CN" altLang="en-US" sz="2400" dirty="0">
                <a:ea typeface="宋体" panose="02010600030101010101" pitchFamily="2" charset="-122"/>
                <a:cs typeface="Times New Roman" panose="02020603050405020304" pitchFamily="18" charset="0"/>
              </a:rPr>
              <a:t>，类属性的</a:t>
            </a:r>
            <a:r>
              <a:rPr lang="zh-CN" altLang="en-US" sz="2400" dirty="0" smtClean="0">
                <a:ea typeface="宋体" panose="02010600030101010101" pitchFamily="2" charset="-122"/>
                <a:cs typeface="Times New Roman" panose="02020603050405020304" pitchFamily="18" charset="0"/>
              </a:rPr>
              <a:t>声明和静态</a:t>
            </a:r>
            <a:r>
              <a:rPr kumimoji="0" lang="zh-CN" altLang="en-US" sz="2400" dirty="0">
                <a:ea typeface="宋体" panose="02010600030101010101" pitchFamily="2" charset="-122"/>
                <a:cs typeface="Times New Roman" panose="02020603050405020304" pitchFamily="18" charset="0"/>
              </a:rPr>
              <a:t>代码</a:t>
            </a:r>
            <a:r>
              <a:rPr kumimoji="0" lang="zh-CN" altLang="en-US" sz="2400" dirty="0" smtClean="0">
                <a:ea typeface="宋体" panose="02010600030101010101" pitchFamily="2" charset="-122"/>
                <a:cs typeface="Times New Roman" panose="02020603050405020304" pitchFamily="18" charset="0"/>
              </a:rPr>
              <a:t>块先后顺序被</a:t>
            </a:r>
            <a:r>
              <a:rPr kumimoji="0" lang="zh-CN" altLang="en-US" sz="2400" dirty="0">
                <a:ea typeface="宋体" panose="02010600030101010101" pitchFamily="2" charset="-122"/>
                <a:cs typeface="Times New Roman" panose="02020603050405020304" pitchFamily="18" charset="0"/>
              </a:rPr>
              <a:t>执行，且</a:t>
            </a:r>
            <a:r>
              <a:rPr kumimoji="0" lang="zh-CN" altLang="en-US" sz="2400" dirty="0">
                <a:solidFill>
                  <a:srgbClr val="FF0000"/>
                </a:solidFill>
                <a:ea typeface="宋体" panose="02010600030101010101" pitchFamily="2" charset="-122"/>
                <a:cs typeface="Times New Roman" panose="02020603050405020304" pitchFamily="18" charset="0"/>
              </a:rPr>
              <a:t>只被执行一</a:t>
            </a:r>
            <a:r>
              <a:rPr kumimoji="0" lang="zh-CN" altLang="en-US" sz="2400" dirty="0" smtClean="0">
                <a:solidFill>
                  <a:srgbClr val="FF0000"/>
                </a:solidFill>
                <a:ea typeface="宋体" panose="02010600030101010101" pitchFamily="2" charset="-122"/>
                <a:cs typeface="Times New Roman" panose="02020603050405020304" pitchFamily="18" charset="0"/>
              </a:rPr>
              <a:t>次。</a:t>
            </a:r>
            <a:endParaRPr kumimoji="0" lang="en-US" altLang="zh-CN" sz="2400" dirty="0" smtClean="0">
              <a:solidFill>
                <a:srgbClr val="FF0000"/>
              </a:solidFill>
              <a:ea typeface="宋体" panose="02010600030101010101" pitchFamily="2" charset="-122"/>
              <a:cs typeface="Times New Roman" panose="02020603050405020304" pitchFamily="18" charset="0"/>
            </a:endParaRPr>
          </a:p>
          <a:p>
            <a:pPr algn="just">
              <a:defRPr/>
            </a:pPr>
            <a:endParaRPr kumimoji="0" lang="en-US" altLang="zh-CN" sz="2400" dirty="0" smtClean="0">
              <a:solidFill>
                <a:srgbClr val="FF0000"/>
              </a:solidFill>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l"/>
              <a:defRPr/>
            </a:pPr>
            <a:r>
              <a:rPr lang="en-US" altLang="zh-CN" sz="2400" b="1" dirty="0" smtClean="0">
                <a:ea typeface="宋体" panose="02010600030101010101" pitchFamily="2" charset="-122"/>
                <a:cs typeface="Times New Roman" panose="02020603050405020304" pitchFamily="18" charset="0"/>
              </a:rPr>
              <a:t>static</a:t>
            </a:r>
            <a:r>
              <a:rPr lang="zh-CN" altLang="en-US" sz="2400" b="1" dirty="0">
                <a:ea typeface="宋体" panose="02010600030101010101" pitchFamily="2" charset="-122"/>
                <a:cs typeface="Times New Roman" panose="02020603050405020304" pitchFamily="18" charset="0"/>
              </a:rPr>
              <a:t>块通常用于初始化</a:t>
            </a:r>
            <a:r>
              <a:rPr lang="en-US" altLang="zh-CN" sz="2400" b="1" dirty="0">
                <a:ea typeface="宋体" panose="02010600030101010101" pitchFamily="2" charset="-122"/>
                <a:cs typeface="Times New Roman" panose="02020603050405020304" pitchFamily="18" charset="0"/>
              </a:rPr>
              <a:t>static (</a:t>
            </a:r>
            <a:r>
              <a:rPr lang="zh-CN" altLang="en-US" sz="2400" b="1" dirty="0">
                <a:ea typeface="宋体" panose="02010600030101010101" pitchFamily="2" charset="-122"/>
                <a:cs typeface="Times New Roman" panose="02020603050405020304" pitchFamily="18" charset="0"/>
              </a:rPr>
              <a:t>类</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属性</a:t>
            </a:r>
            <a:endParaRPr lang="zh-CN" altLang="en-US" sz="2400" b="1" dirty="0">
              <a:ea typeface="宋体" panose="02010600030101010101" pitchFamily="2" charset="-122"/>
              <a:cs typeface="Times New Roman" panose="02020603050405020304" pitchFamily="18" charset="0"/>
            </a:endParaRPr>
          </a:p>
          <a:p>
            <a:pPr marL="914400" lvl="1" indent="-457200">
              <a:lnSpc>
                <a:spcPct val="90000"/>
              </a:lnSpc>
              <a:spcBef>
                <a:spcPts val="600"/>
              </a:spcBef>
              <a:defRPr/>
            </a:pPr>
            <a:r>
              <a:rPr lang="en-US" altLang="zh-CN" sz="2400" dirty="0">
                <a:solidFill>
                  <a:srgbClr val="C00000"/>
                </a:solidFill>
                <a:ea typeface="宋体" panose="02010600030101010101" pitchFamily="2" charset="-122"/>
                <a:cs typeface="Times New Roman" panose="02020603050405020304" pitchFamily="18" charset="0"/>
              </a:rPr>
              <a:t>class Person {</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rgbClr val="C00000"/>
                </a:solidFill>
                <a:ea typeface="宋体" panose="02010600030101010101" pitchFamily="2" charset="-122"/>
                <a:cs typeface="Times New Roman" panose="02020603050405020304" pitchFamily="18" charset="0"/>
              </a:rPr>
              <a:t>	public static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total;</a:t>
            </a:r>
            <a:endParaRPr lang="en-US" altLang="zh-CN" sz="2400"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static {</a:t>
            </a:r>
            <a:endParaRPr lang="en-US" altLang="zh-CN" sz="2400" b="1"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b="1" dirty="0">
                <a:solidFill>
                  <a:srgbClr val="C00000"/>
                </a:solidFill>
                <a:ea typeface="宋体" panose="02010600030101010101" pitchFamily="2" charset="-122"/>
                <a:cs typeface="Times New Roman" panose="02020603050405020304" pitchFamily="18" charset="0"/>
              </a:rPr>
              <a:t>	        total = 100;</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为</a:t>
            </a:r>
            <a:r>
              <a:rPr lang="en-US" altLang="zh-CN" sz="2400" b="1" dirty="0">
                <a:solidFill>
                  <a:srgbClr val="0000FF"/>
                </a:solidFill>
                <a:ea typeface="宋体" panose="02010600030101010101" pitchFamily="2" charset="-122"/>
                <a:cs typeface="Times New Roman" panose="02020603050405020304" pitchFamily="18" charset="0"/>
              </a:rPr>
              <a:t>total</a:t>
            </a:r>
            <a:r>
              <a:rPr lang="zh-CN" altLang="en-US" sz="2400" b="1" dirty="0">
                <a:solidFill>
                  <a:srgbClr val="0000FF"/>
                </a:solidFill>
                <a:ea typeface="宋体" panose="02010600030101010101" pitchFamily="2" charset="-122"/>
                <a:cs typeface="Times New Roman" panose="02020603050405020304" pitchFamily="18" charset="0"/>
              </a:rPr>
              <a:t>赋初值 </a:t>
            </a:r>
            <a:endParaRPr lang="zh-CN" altLang="en-US" sz="2400" b="1" dirty="0">
              <a:solidFill>
                <a:srgbClr val="0000FF"/>
              </a:solidFill>
              <a:ea typeface="宋体" panose="02010600030101010101" pitchFamily="2" charset="-122"/>
              <a:cs typeface="Times New Roman" panose="02020603050405020304" pitchFamily="18" charset="0"/>
            </a:endParaRPr>
          </a:p>
          <a:p>
            <a:pPr marL="914400" lvl="1" indent="-457200">
              <a:lnSpc>
                <a:spcPct val="90000"/>
              </a:lnSpc>
              <a:defRPr/>
            </a:pPr>
            <a:r>
              <a:rPr lang="zh-CN" altLang="en-US" sz="2400" b="1" dirty="0">
                <a:solidFill>
                  <a:schemeClr val="accent2"/>
                </a:solidFill>
                <a:ea typeface="宋体" panose="02010600030101010101" pitchFamily="2" charset="-122"/>
                <a:cs typeface="Times New Roman" panose="02020603050405020304" pitchFamily="18" charset="0"/>
              </a:rPr>
              <a:t>	</a:t>
            </a:r>
            <a:r>
              <a:rPr lang="en-US" altLang="zh-CN" sz="2400" b="1" dirty="0">
                <a:solidFill>
                  <a:srgbClr val="C00000"/>
                </a:solidFill>
                <a:ea typeface="宋体" panose="02010600030101010101" pitchFamily="2" charset="-122"/>
                <a:cs typeface="Times New Roman" panose="02020603050405020304" pitchFamily="18" charset="0"/>
              </a:rPr>
              <a:t>}</a:t>
            </a:r>
            <a:endParaRPr lang="en-US" altLang="zh-CN" sz="2400" b="1" dirty="0">
              <a:solidFill>
                <a:srgbClr val="C00000"/>
              </a:solidFill>
              <a:ea typeface="宋体" panose="02010600030101010101" pitchFamily="2" charset="-122"/>
              <a:cs typeface="Times New Roman" panose="02020603050405020304" pitchFamily="18" charset="0"/>
            </a:endParaRPr>
          </a:p>
          <a:p>
            <a:pPr marL="914400" lvl="1" indent="-457200">
              <a:lnSpc>
                <a:spcPct val="90000"/>
              </a:lnSpc>
              <a:defRPr/>
            </a:pP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其它属性或方法声明</a:t>
            </a:r>
            <a:endParaRPr lang="zh-CN" altLang="en-US" sz="2400" dirty="0">
              <a:solidFill>
                <a:srgbClr val="0000FF"/>
              </a:solidFill>
              <a:ea typeface="宋体" panose="02010600030101010101" pitchFamily="2" charset="-122"/>
              <a:cs typeface="Times New Roman" panose="02020603050405020304" pitchFamily="18" charset="0"/>
            </a:endParaRPr>
          </a:p>
          <a:p>
            <a:pPr marL="914400" lvl="1" indent="-457200">
              <a:lnSpc>
                <a:spcPct val="90000"/>
              </a:lnSpc>
              <a:defRPr/>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411760" y="0"/>
            <a:ext cx="6264696" cy="793762"/>
          </a:xfrm>
        </p:spPr>
        <p:txBody>
          <a:bodyPr>
            <a:noAutofit/>
          </a:bodyPr>
          <a:lstStyle/>
          <a:p>
            <a:r>
              <a:rPr lang="en-US" altLang="zh-CN" b="1" dirty="0" smtClean="0">
                <a:solidFill>
                  <a:srgbClr val="FFFF00"/>
                </a:solidFill>
                <a:latin typeface="+mn-lt"/>
                <a:ea typeface="宋体" panose="02010600030101010101" pitchFamily="2" charset="-122"/>
                <a:cs typeface="Times New Roman" panose="02020603050405020304" pitchFamily="18" charset="0"/>
              </a:rPr>
              <a:t>5.3  </a:t>
            </a:r>
            <a:r>
              <a:rPr lang="zh-CN" altLang="en-US" b="1" dirty="0" smtClean="0">
                <a:solidFill>
                  <a:srgbClr val="FFFF00"/>
                </a:solidFill>
                <a:latin typeface="+mn-lt"/>
                <a:ea typeface="宋体" panose="02010600030101010101" pitchFamily="2" charset="-122"/>
                <a:cs typeface="Times New Roman" panose="02020603050405020304" pitchFamily="18" charset="0"/>
              </a:rPr>
              <a:t>类</a:t>
            </a:r>
            <a:r>
              <a:rPr lang="zh-CN" altLang="en-US" b="1" dirty="0">
                <a:solidFill>
                  <a:srgbClr val="FFFF00"/>
                </a:solidFill>
                <a:latin typeface="+mn-lt"/>
                <a:ea typeface="宋体" panose="02010600030101010101" pitchFamily="2" charset="-122"/>
                <a:cs typeface="Times New Roman" panose="02020603050405020304" pitchFamily="18" charset="0"/>
              </a:rPr>
              <a:t>的成员之四：初始化块</a:t>
            </a:r>
            <a:endParaRPr lang="en-US" altLang="zh-CN" b="1" dirty="0">
              <a:solidFill>
                <a:srgbClr val="FFFF00"/>
              </a:solidFill>
              <a:latin typeface="+mn-lt"/>
              <a:ea typeface="宋体" panose="02010600030101010101" pitchFamily="2" charset="-122"/>
              <a:cs typeface="Times New Roman" panose="02020603050405020304"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ln>
          <a:effectLst/>
        </p:spPr>
        <p:txBody>
          <a:bodyPr wrap="square">
            <a:spAutoFit/>
          </a:bodyPr>
          <a:lstStyle/>
          <a:p>
            <a:pPr marL="457200" indent="-457200" algn="just">
              <a:buFont typeface="Wingdings" panose="05000000000000000000" pitchFamily="2" charset="2"/>
              <a:buChar char="l"/>
              <a:defRPr/>
            </a:pPr>
            <a:r>
              <a:rPr lang="zh-CN" altLang="en-US" sz="2400" b="1" dirty="0">
                <a:solidFill>
                  <a:srgbClr val="C00000"/>
                </a:solidFill>
                <a:ea typeface="宋体" panose="02010600030101010101" pitchFamily="2" charset="-122"/>
                <a:cs typeface="Times New Roman" panose="02020603050405020304" pitchFamily="18" charset="0"/>
              </a:rPr>
              <a:t>非静态代码块：没有</a:t>
            </a:r>
            <a:r>
              <a:rPr lang="en-US" altLang="zh-CN" sz="2400" b="1" dirty="0">
                <a:solidFill>
                  <a:srgbClr val="C00000"/>
                </a:solidFill>
                <a:ea typeface="宋体" panose="02010600030101010101" pitchFamily="2" charset="-122"/>
                <a:cs typeface="Times New Roman" panose="02020603050405020304" pitchFamily="18" charset="0"/>
              </a:rPr>
              <a:t>static</a:t>
            </a:r>
            <a:r>
              <a:rPr lang="zh-CN" altLang="en-US" sz="2400" b="1" dirty="0">
                <a:solidFill>
                  <a:srgbClr val="C00000"/>
                </a:solidFill>
                <a:ea typeface="宋体" panose="02010600030101010101" pitchFamily="2" charset="-122"/>
                <a:cs typeface="Times New Roman" panose="02020603050405020304" pitchFamily="18" charset="0"/>
              </a:rPr>
              <a:t>修饰的代码块</a:t>
            </a:r>
            <a:endParaRPr lang="zh-CN" altLang="en-US" sz="2400" b="1" dirty="0">
              <a:solidFill>
                <a:srgbClr val="C00000"/>
              </a:solidFill>
              <a:ea typeface="宋体" panose="02010600030101010101" pitchFamily="2" charset="-122"/>
              <a:cs typeface="Times New Roman" panose="02020603050405020304" pitchFamily="18" charset="0"/>
            </a:endParaRPr>
          </a:p>
          <a:p>
            <a:pPr algn="just">
              <a:defRPr/>
            </a:pPr>
            <a:r>
              <a:rPr lang="zh-CN" altLang="en-US" sz="2400" dirty="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可以有输出语句。</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2</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可以对类的属性、类的声明进行初始化操作。</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3</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可以调用静态的变量或方法。</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4</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若有多个非静态的代码块，那么按照从上到下的顺序</a:t>
            </a:r>
            <a:r>
              <a:rPr lang="zh-CN" altLang="en-US" sz="2400" dirty="0" smtClean="0">
                <a:ea typeface="宋体" panose="02010600030101010101" pitchFamily="2" charset="-122"/>
                <a:cs typeface="Times New Roman" panose="02020603050405020304" pitchFamily="18" charset="0"/>
              </a:rPr>
              <a:t>依</a:t>
            </a:r>
            <a:endParaRPr lang="en-US" altLang="zh-CN" sz="2400" dirty="0" smtClean="0">
              <a:ea typeface="宋体" panose="02010600030101010101" pitchFamily="2" charset="-122"/>
              <a:cs typeface="Times New Roman" panose="02020603050405020304" pitchFamily="18" charset="0"/>
            </a:endParaRPr>
          </a:p>
          <a:p>
            <a:pPr algn="just">
              <a:defRPr/>
            </a:pPr>
            <a:r>
              <a:rPr lang="en-US" altLang="zh-CN" sz="2400" dirty="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次执行</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algn="just">
              <a:defRPr/>
            </a:pPr>
            <a:r>
              <a:rPr lang="zh-CN" altLang="en-US" sz="2400" dirty="0" smtClean="0">
                <a:ea typeface="宋体" panose="02010600030101010101" pitchFamily="2" charset="-122"/>
                <a:cs typeface="Times New Roman" panose="02020603050405020304" pitchFamily="18" charset="0"/>
              </a:rPr>
              <a:t>       </a:t>
            </a:r>
            <a:r>
              <a:rPr lang="en-US" altLang="zh-CN" sz="2400" dirty="0" smtClean="0">
                <a:ea typeface="宋体" panose="02010600030101010101" pitchFamily="2" charset="-122"/>
                <a:cs typeface="Times New Roman" panose="02020603050405020304" pitchFamily="18" charset="0"/>
              </a:rPr>
              <a:t>5</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每次创建对象的时候，都会执行一次</a:t>
            </a:r>
            <a:r>
              <a:rPr lang="zh-CN" altLang="en-US" sz="2400" dirty="0" smtClean="0">
                <a:ea typeface="宋体" panose="02010600030101010101" pitchFamily="2" charset="-122"/>
                <a:cs typeface="Times New Roman" panose="02020603050405020304" pitchFamily="18" charset="0"/>
              </a:rPr>
              <a:t>。且先于构造器执行</a:t>
            </a:r>
            <a:endParaRPr lang="en-US" altLang="zh-CN" sz="2400" dirty="0">
              <a:solidFill>
                <a:srgbClr val="C00000"/>
              </a:solidFill>
              <a:ea typeface="宋体" panose="02010600030101010101" pitchFamily="2" charset="-122"/>
              <a:cs typeface="Times New Roman" panose="02020603050405020304"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anose="05000000000000000000" pitchFamily="2" charset="2"/>
              <a:buChar char="l"/>
            </a:pPr>
            <a:r>
              <a:rPr lang="zh-CN" altLang="en-US" sz="2400" b="1" dirty="0" smtClean="0">
                <a:solidFill>
                  <a:srgbClr val="C00000"/>
                </a:solidFill>
                <a:ea typeface="宋体" panose="02010600030101010101" pitchFamily="2" charset="-122"/>
              </a:rPr>
              <a:t>静态</a:t>
            </a:r>
            <a:r>
              <a:rPr lang="zh-CN" altLang="en-US" sz="2400" b="1" dirty="0">
                <a:solidFill>
                  <a:srgbClr val="C00000"/>
                </a:solidFill>
                <a:ea typeface="宋体" panose="02010600030101010101" pitchFamily="2" charset="-122"/>
              </a:rPr>
              <a:t>代码块：用</a:t>
            </a:r>
            <a:r>
              <a:rPr lang="en-US" altLang="zh-CN" sz="2400" b="1" dirty="0">
                <a:solidFill>
                  <a:srgbClr val="C00000"/>
                </a:solidFill>
                <a:ea typeface="宋体" panose="02010600030101010101" pitchFamily="2" charset="-122"/>
              </a:rPr>
              <a:t>static </a:t>
            </a:r>
            <a:r>
              <a:rPr lang="zh-CN" altLang="en-US" sz="2400" b="1" dirty="0">
                <a:solidFill>
                  <a:srgbClr val="C00000"/>
                </a:solidFill>
                <a:ea typeface="宋体" panose="02010600030101010101" pitchFamily="2" charset="-122"/>
              </a:rPr>
              <a:t>修饰的代码块</a:t>
            </a:r>
            <a:endParaRPr lang="zh-CN" altLang="en-US" sz="2400" b="1" dirty="0">
              <a:solidFill>
                <a:srgbClr val="C00000"/>
              </a:solidFill>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1</a:t>
            </a:r>
            <a:r>
              <a:rPr lang="en-US" altLang="zh-CN" sz="2400" dirty="0">
                <a:ea typeface="宋体" panose="02010600030101010101" pitchFamily="2" charset="-122"/>
              </a:rPr>
              <a:t>.</a:t>
            </a:r>
            <a:r>
              <a:rPr lang="zh-CN" altLang="en-US" sz="2400" dirty="0">
                <a:ea typeface="宋体" panose="02010600030101010101" pitchFamily="2" charset="-122"/>
              </a:rPr>
              <a:t>可以有输出语句。</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2</a:t>
            </a:r>
            <a:r>
              <a:rPr lang="en-US" altLang="zh-CN" sz="2400" dirty="0">
                <a:ea typeface="宋体" panose="02010600030101010101" pitchFamily="2" charset="-122"/>
              </a:rPr>
              <a:t>.</a:t>
            </a:r>
            <a:r>
              <a:rPr lang="zh-CN" altLang="en-US" sz="2400" dirty="0">
                <a:ea typeface="宋体" panose="02010600030101010101" pitchFamily="2" charset="-122"/>
              </a:rPr>
              <a:t>可以对类的属性、类的声明进行初始化操作。</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3</a:t>
            </a:r>
            <a:r>
              <a:rPr lang="en-US" altLang="zh-CN" sz="2400" dirty="0">
                <a:ea typeface="宋体" panose="02010600030101010101" pitchFamily="2" charset="-122"/>
              </a:rPr>
              <a:t>.</a:t>
            </a:r>
            <a:r>
              <a:rPr lang="zh-CN" altLang="en-US" sz="2400" dirty="0">
                <a:ea typeface="宋体" panose="02010600030101010101" pitchFamily="2" charset="-122"/>
              </a:rPr>
              <a:t>不可以对非静态的属性初始化。即：不可以调用非</a:t>
            </a:r>
            <a:r>
              <a:rPr lang="zh-CN" altLang="en-US" sz="2400" dirty="0" smtClean="0">
                <a:ea typeface="宋体" panose="02010600030101010101" pitchFamily="2" charset="-122"/>
              </a:rPr>
              <a:t>静态的属</a:t>
            </a:r>
            <a:endParaRPr lang="en-US" altLang="zh-CN" sz="2400" dirty="0" smtClean="0">
              <a:ea typeface="宋体" panose="02010600030101010101" pitchFamily="2" charset="-122"/>
            </a:endParaRPr>
          </a:p>
          <a:p>
            <a:r>
              <a:rPr lang="en-US" altLang="zh-CN" sz="2400" dirty="0">
                <a:ea typeface="宋体" panose="02010600030101010101" pitchFamily="2" charset="-122"/>
              </a:rPr>
              <a:t> </a:t>
            </a:r>
            <a:r>
              <a:rPr lang="en-US" altLang="zh-CN" sz="2400" dirty="0" smtClean="0">
                <a:ea typeface="宋体" panose="02010600030101010101" pitchFamily="2" charset="-122"/>
              </a:rPr>
              <a:t>        </a:t>
            </a:r>
            <a:r>
              <a:rPr lang="zh-CN" altLang="en-US" sz="2400" dirty="0" smtClean="0">
                <a:ea typeface="宋体" panose="02010600030101010101" pitchFamily="2" charset="-122"/>
              </a:rPr>
              <a:t>性</a:t>
            </a:r>
            <a:r>
              <a:rPr lang="zh-CN" altLang="en-US" sz="2400" dirty="0">
                <a:ea typeface="宋体" panose="02010600030101010101" pitchFamily="2" charset="-122"/>
              </a:rPr>
              <a:t>和方法。</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4</a:t>
            </a:r>
            <a:r>
              <a:rPr lang="en-US" altLang="zh-CN" sz="2400" dirty="0">
                <a:ea typeface="宋体" panose="02010600030101010101" pitchFamily="2" charset="-122"/>
              </a:rPr>
              <a:t>.</a:t>
            </a:r>
            <a:r>
              <a:rPr lang="zh-CN" altLang="en-US" sz="2400" dirty="0">
                <a:ea typeface="宋体" panose="02010600030101010101" pitchFamily="2" charset="-122"/>
              </a:rPr>
              <a:t>若有多个静态的代码块，那么按照从上到下的顺序依次执行。</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5</a:t>
            </a:r>
            <a:r>
              <a:rPr lang="en-US" altLang="zh-CN" sz="2400" dirty="0">
                <a:ea typeface="宋体" panose="02010600030101010101" pitchFamily="2" charset="-122"/>
              </a:rPr>
              <a:t>.</a:t>
            </a:r>
            <a:r>
              <a:rPr lang="zh-CN" altLang="en-US" sz="2400" dirty="0">
                <a:ea typeface="宋体" panose="02010600030101010101" pitchFamily="2" charset="-122"/>
              </a:rPr>
              <a:t>静态代码块的执行要先于非静态代码块。</a:t>
            </a:r>
            <a:endParaRPr lang="zh-CN" altLang="en-US" sz="2400" dirty="0">
              <a:ea typeface="宋体" panose="02010600030101010101" pitchFamily="2" charset="-122"/>
            </a:endParaRPr>
          </a:p>
          <a:p>
            <a:r>
              <a:rPr lang="zh-CN" altLang="en-US" sz="2400" dirty="0" smtClean="0">
                <a:ea typeface="宋体" panose="02010600030101010101" pitchFamily="2" charset="-122"/>
              </a:rPr>
              <a:t>    </a:t>
            </a:r>
            <a:r>
              <a:rPr lang="en-US" altLang="zh-CN" sz="2400" dirty="0" smtClean="0">
                <a:ea typeface="宋体" panose="02010600030101010101" pitchFamily="2" charset="-122"/>
              </a:rPr>
              <a:t>6</a:t>
            </a:r>
            <a:r>
              <a:rPr lang="en-US" altLang="zh-CN" sz="2400" dirty="0">
                <a:ea typeface="宋体" panose="02010600030101010101" pitchFamily="2" charset="-122"/>
              </a:rPr>
              <a:t>.</a:t>
            </a:r>
            <a:r>
              <a:rPr lang="zh-CN" altLang="en-US" sz="2400" dirty="0">
                <a:ea typeface="宋体" panose="02010600030101010101" pitchFamily="2" charset="-122"/>
              </a:rPr>
              <a:t>静态代码块只执行一</a:t>
            </a:r>
            <a:r>
              <a:rPr lang="zh-CN" altLang="en-US" sz="2400" dirty="0" smtClean="0">
                <a:ea typeface="宋体" panose="02010600030101010101" pitchFamily="2" charset="-122"/>
              </a:rPr>
              <a:t>次</a:t>
            </a: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静态初始化块举例</a:t>
            </a:r>
            <a:endParaRPr lang="zh-CN" altLang="en-US" sz="2000" b="1" dirty="0" smtClean="0">
              <a:latin typeface="+mn-lt"/>
              <a:ea typeface="宋体" panose="02010600030101010101" pitchFamily="2" charset="-122"/>
              <a:cs typeface="Times New Roman" panose="02020603050405020304"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class Person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total;</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static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total = 100;</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("in static block!");</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public class Test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("total = "+ </a:t>
            </a:r>
            <a:r>
              <a:rPr lang="en-US" altLang="zh-CN" sz="2400" dirty="0" err="1" smtClean="0">
                <a:solidFill>
                  <a:srgbClr val="C00000"/>
                </a:solidFill>
                <a:ea typeface="宋体" panose="02010600030101010101" pitchFamily="2" charset="-122"/>
                <a:cs typeface="Times New Roman" panose="02020603050405020304" pitchFamily="18" charset="0"/>
              </a:rPr>
              <a:t>Person.total</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("total = "+ </a:t>
            </a:r>
            <a:r>
              <a:rPr lang="en-US" altLang="zh-CN" sz="2400" dirty="0" err="1" smtClean="0">
                <a:solidFill>
                  <a:srgbClr val="C00000"/>
                </a:solidFill>
                <a:ea typeface="宋体" panose="02010600030101010101" pitchFamily="2" charset="-122"/>
                <a:cs typeface="Times New Roman" panose="02020603050405020304" pitchFamily="18" charset="0"/>
              </a:rPr>
              <a:t>Person.total</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anose="02010600030101010101" pitchFamily="2" charset="-122"/>
                <a:cs typeface="Times New Roman" panose="02020603050405020304" pitchFamily="18" charset="0"/>
              </a:rPr>
              <a:t>举例二：</a:t>
            </a:r>
            <a:r>
              <a:rPr lang="en-US" altLang="zh-CN" sz="2800" b="1" dirty="0" smtClean="0">
                <a:ea typeface="宋体" panose="02010600030101010101" pitchFamily="2" charset="-122"/>
                <a:cs typeface="Times New Roman" panose="02020603050405020304" pitchFamily="18" charset="0"/>
              </a:rPr>
              <a:t>TestLeaf.java</a:t>
            </a:r>
            <a:endParaRPr lang="zh-CN" altLang="en-US" sz="2800" b="1" dirty="0">
              <a:ea typeface="宋体" panose="02010600030101010101" pitchFamily="2" charset="-122"/>
              <a:cs typeface="Times New Roman" panose="02020603050405020304"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ln>
        </p:spPr>
        <p:txBody>
          <a:bodyPr wrap="square">
            <a:spAutoFit/>
          </a:bodyPr>
          <a:lstStyle/>
          <a:p>
            <a:pPr>
              <a:lnSpc>
                <a:spcPct val="60000"/>
              </a:lnSpc>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输出：</a:t>
            </a:r>
            <a:endParaRPr lang="zh-CN" altLang="en-US"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in static block</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endParaRPr lang="en-US" altLang="zh-CN" sz="2000" b="1" dirty="0">
              <a:solidFill>
                <a:srgbClr val="FF0000"/>
              </a:solidFill>
              <a:ea typeface="宋体" panose="02010600030101010101" pitchFamily="2" charset="-122"/>
              <a:cs typeface="Times New Roman" panose="02020603050405020304" pitchFamily="18" charset="0"/>
            </a:endParaRPr>
          </a:p>
          <a:p>
            <a:pPr>
              <a:lnSpc>
                <a:spcPct val="60000"/>
              </a:lnSpc>
              <a:spcBef>
                <a:spcPct val="50000"/>
              </a:spcBef>
            </a:pPr>
            <a:r>
              <a:rPr lang="en-US" altLang="zh-CN" sz="2000" b="1" dirty="0">
                <a:solidFill>
                  <a:srgbClr val="FF0000"/>
                </a:solidFill>
                <a:ea typeface="宋体" panose="02010600030101010101" pitchFamily="2" charset="-122"/>
                <a:cs typeface="Times New Roman" panose="02020603050405020304" pitchFamily="18" charset="0"/>
              </a:rPr>
              <a:t>total=100</a:t>
            </a:r>
            <a:endParaRPr lang="en-US" altLang="zh-CN"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5.4  </a:t>
            </a: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final</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在</a:t>
            </a:r>
            <a:r>
              <a:rPr lang="en-US" altLang="zh-CN" dirty="0" smtClean="0">
                <a:ea typeface="宋体" panose="02010600030101010101" pitchFamily="2" charset="-122"/>
                <a:cs typeface="Times New Roman" panose="02020603050405020304" pitchFamily="18" charset="0"/>
              </a:rPr>
              <a:t>Java</a:t>
            </a:r>
            <a:r>
              <a:rPr lang="zh-CN" altLang="en-US" dirty="0" smtClean="0">
                <a:ea typeface="宋体" panose="02010600030101010101" pitchFamily="2" charset="-122"/>
                <a:cs typeface="Times New Roman" panose="02020603050405020304" pitchFamily="18" charset="0"/>
              </a:rPr>
              <a:t>中声明</a:t>
            </a:r>
            <a:r>
              <a:rPr lang="zh-CN" altLang="en-US" dirty="0" smtClean="0">
                <a:solidFill>
                  <a:srgbClr val="FF0000"/>
                </a:solidFill>
                <a:ea typeface="宋体" panose="02010600030101010101" pitchFamily="2" charset="-122"/>
                <a:cs typeface="Times New Roman" panose="02020603050405020304" pitchFamily="18" charset="0"/>
              </a:rPr>
              <a:t>类、属性和方法</a:t>
            </a:r>
            <a:r>
              <a:rPr lang="zh-CN" altLang="en-US" dirty="0" smtClean="0">
                <a:ea typeface="宋体" panose="02010600030101010101" pitchFamily="2" charset="-122"/>
                <a:cs typeface="Times New Roman" panose="02020603050405020304" pitchFamily="18" charset="0"/>
              </a:rPr>
              <a:t>时，可使用关键字</a:t>
            </a:r>
            <a:r>
              <a:rPr lang="en-US" altLang="zh-CN" dirty="0" smtClean="0">
                <a:ea typeface="宋体" panose="02010600030101010101" pitchFamily="2" charset="-122"/>
                <a:cs typeface="Times New Roman" panose="02020603050405020304" pitchFamily="18" charset="0"/>
              </a:rPr>
              <a:t>final</a:t>
            </a:r>
            <a:r>
              <a:rPr lang="zh-CN" altLang="en-US" dirty="0" smtClean="0">
                <a:ea typeface="宋体" panose="02010600030101010101" pitchFamily="2" charset="-122"/>
                <a:cs typeface="Times New Roman" panose="02020603050405020304" pitchFamily="18" charset="0"/>
              </a:rPr>
              <a:t>来修饰</a:t>
            </a:r>
            <a:r>
              <a:rPr lang="en-US" altLang="zh-CN" dirty="0" smtClean="0">
                <a:ea typeface="宋体" panose="02010600030101010101" pitchFamily="2" charset="-122"/>
                <a:cs typeface="Times New Roman" panose="02020603050405020304" pitchFamily="18" charset="0"/>
              </a:rPr>
              <a:t>,</a:t>
            </a:r>
            <a:r>
              <a:rPr lang="zh-CN" altLang="en-US" dirty="0" smtClean="0">
                <a:ea typeface="宋体" panose="02010600030101010101" pitchFamily="2" charset="-122"/>
                <a:cs typeface="Times New Roman" panose="02020603050405020304" pitchFamily="18" charset="0"/>
              </a:rPr>
              <a:t>表示“最终”。</a:t>
            </a:r>
            <a:endParaRPr lang="zh-CN" altLang="en-US" dirty="0" smtClean="0">
              <a:ea typeface="宋体" panose="02010600030101010101" pitchFamily="2" charset="-122"/>
              <a:cs typeface="Times New Roman" panose="02020603050405020304" pitchFamily="18" charset="0"/>
            </a:endParaRPr>
          </a:p>
          <a:p>
            <a:pPr lvl="1" algn="just">
              <a:lnSpc>
                <a:spcPct val="110000"/>
              </a:lnSpc>
              <a:spcBef>
                <a:spcPct val="40000"/>
              </a:spcBef>
              <a:buFont typeface="Wingdings" panose="05000000000000000000" pitchFamily="2" charset="2"/>
              <a:buChar char="Ø"/>
            </a:pPr>
            <a:r>
              <a:rPr lang="en-US" altLang="zh-CN" sz="2600" b="1" dirty="0">
                <a:solidFill>
                  <a:srgbClr val="C00000"/>
                </a:solidFill>
                <a:ea typeface="宋体" panose="02010600030101010101" pitchFamily="2" charset="-122"/>
                <a:cs typeface="Times New Roman" panose="02020603050405020304" pitchFamily="18" charset="0"/>
              </a:rPr>
              <a:t>final</a:t>
            </a:r>
            <a:r>
              <a:rPr lang="zh-CN" altLang="en-US" sz="2600" b="1" dirty="0">
                <a:solidFill>
                  <a:srgbClr val="C00000"/>
                </a:solidFill>
                <a:ea typeface="宋体" panose="02010600030101010101" pitchFamily="2" charset="-122"/>
                <a:cs typeface="Times New Roman" panose="02020603050405020304" pitchFamily="18" charset="0"/>
              </a:rPr>
              <a:t>标记的类不能被</a:t>
            </a:r>
            <a:r>
              <a:rPr lang="zh-CN" altLang="en-US" sz="2600" b="1" dirty="0" smtClean="0">
                <a:solidFill>
                  <a:srgbClr val="C00000"/>
                </a:solidFill>
                <a:ea typeface="宋体" panose="02010600030101010101" pitchFamily="2" charset="-122"/>
                <a:cs typeface="Times New Roman" panose="02020603050405020304" pitchFamily="18" charset="0"/>
              </a:rPr>
              <a:t>继承。</a:t>
            </a:r>
            <a:r>
              <a:rPr lang="zh-CN" altLang="en-US" sz="2600" dirty="0" smtClean="0">
                <a:ea typeface="宋体" panose="02010600030101010101" pitchFamily="2" charset="-122"/>
                <a:cs typeface="Times New Roman" panose="02020603050405020304" pitchFamily="18" charset="0"/>
              </a:rPr>
              <a:t>提高</a:t>
            </a:r>
            <a:r>
              <a:rPr lang="zh-CN" altLang="en-US" sz="2600" dirty="0">
                <a:ea typeface="宋体" panose="02010600030101010101" pitchFamily="2" charset="-122"/>
                <a:cs typeface="Times New Roman" panose="02020603050405020304" pitchFamily="18" charset="0"/>
              </a:rPr>
              <a:t>安全性，提高程序的可读性</a:t>
            </a:r>
            <a:r>
              <a:rPr lang="zh-CN" altLang="en-US" sz="2600" dirty="0" smtClean="0">
                <a:ea typeface="宋体" panose="02010600030101010101" pitchFamily="2" charset="-122"/>
                <a:cs typeface="Times New Roman" panose="02020603050405020304" pitchFamily="18" charset="0"/>
              </a:rPr>
              <a:t>。 </a:t>
            </a:r>
            <a:endParaRPr lang="en-US" altLang="zh-CN" sz="26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String</a:t>
            </a:r>
            <a:r>
              <a:rPr lang="zh-CN" altLang="en-US" sz="2400" dirty="0" smtClean="0">
                <a:ea typeface="宋体" panose="02010600030101010101" pitchFamily="2" charset="-122"/>
                <a:cs typeface="Times New Roman" panose="02020603050405020304" pitchFamily="18" charset="0"/>
              </a:rPr>
              <a:t>类、</a:t>
            </a:r>
            <a:r>
              <a:rPr lang="en-US" altLang="zh-CN" sz="2400" dirty="0" smtClean="0">
                <a:ea typeface="宋体" panose="02010600030101010101" pitchFamily="2" charset="-122"/>
                <a:cs typeface="Times New Roman" panose="02020603050405020304" pitchFamily="18" charset="0"/>
              </a:rPr>
              <a:t>System</a:t>
            </a:r>
            <a:r>
              <a:rPr lang="zh-CN" altLang="en-US" sz="2400" dirty="0" smtClean="0">
                <a:ea typeface="宋体" panose="02010600030101010101" pitchFamily="2" charset="-122"/>
                <a:cs typeface="Times New Roman" panose="02020603050405020304" pitchFamily="18" charset="0"/>
              </a:rPr>
              <a:t>类、</a:t>
            </a:r>
            <a:r>
              <a:rPr lang="en-US" altLang="zh-CN" sz="2400" dirty="0" err="1" smtClean="0">
                <a:ea typeface="宋体" panose="02010600030101010101" pitchFamily="2" charset="-122"/>
                <a:cs typeface="Times New Roman" panose="02020603050405020304" pitchFamily="18" charset="0"/>
              </a:rPr>
              <a:t>StringBuffer</a:t>
            </a:r>
            <a:r>
              <a:rPr lang="zh-CN" altLang="en-US" sz="2400" dirty="0">
                <a:ea typeface="宋体" panose="02010600030101010101" pitchFamily="2" charset="-122"/>
                <a:cs typeface="Times New Roman" panose="02020603050405020304" pitchFamily="18" charset="0"/>
              </a:rPr>
              <a:t>类</a:t>
            </a:r>
            <a:endParaRPr lang="en-US" altLang="zh-CN" sz="2400" dirty="0" smtClean="0">
              <a:ea typeface="宋体" panose="02010600030101010101" pitchFamily="2" charset="-122"/>
              <a:cs typeface="Times New Roman" panose="02020603050405020304" pitchFamily="18" charset="0"/>
            </a:endParaRPr>
          </a:p>
          <a:p>
            <a:pPr lvl="1">
              <a:lnSpc>
                <a:spcPct val="110000"/>
              </a:lnSpc>
              <a:spcBef>
                <a:spcPct val="40000"/>
              </a:spcBef>
              <a:buFont typeface="Wingdings" panose="05000000000000000000" pitchFamily="2" charset="2"/>
              <a:buChar char="Ø"/>
            </a:pPr>
            <a:r>
              <a:rPr lang="en-US" altLang="zh-CN" sz="2600" b="1" dirty="0" smtClean="0">
                <a:solidFill>
                  <a:srgbClr val="C00000"/>
                </a:solidFill>
                <a:ea typeface="宋体" panose="02010600030101010101" pitchFamily="2" charset="-122"/>
                <a:cs typeface="Times New Roman" panose="02020603050405020304" pitchFamily="18" charset="0"/>
              </a:rPr>
              <a:t>final</a:t>
            </a:r>
            <a:r>
              <a:rPr lang="zh-CN" altLang="en-US" sz="2600" b="1" dirty="0" smtClean="0">
                <a:solidFill>
                  <a:srgbClr val="C00000"/>
                </a:solidFill>
                <a:ea typeface="宋体" panose="02010600030101010101" pitchFamily="2" charset="-122"/>
                <a:cs typeface="Times New Roman" panose="02020603050405020304" pitchFamily="18" charset="0"/>
              </a:rPr>
              <a:t>标记的方法不能被子类重写。</a:t>
            </a:r>
            <a:endParaRPr lang="en-US" altLang="zh-CN" sz="2600" b="1" dirty="0" smtClean="0">
              <a:solidFill>
                <a:srgbClr val="C00000"/>
              </a:solidFill>
              <a:ea typeface="宋体" panose="02010600030101010101" pitchFamily="2" charset="-122"/>
              <a:cs typeface="Times New Roman" panose="02020603050405020304" pitchFamily="18" charset="0"/>
            </a:endParaRPr>
          </a:p>
          <a:p>
            <a:pPr lvl="2">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Object</a:t>
            </a:r>
            <a:r>
              <a:rPr lang="zh-CN" altLang="en-US" sz="2400" dirty="0" smtClean="0">
                <a:ea typeface="宋体" panose="02010600030101010101" pitchFamily="2" charset="-122"/>
                <a:cs typeface="Times New Roman" panose="02020603050405020304" pitchFamily="18" charset="0"/>
              </a:rPr>
              <a:t>类中的</a:t>
            </a:r>
            <a:r>
              <a:rPr lang="en-US" altLang="zh-CN" sz="2400" dirty="0" err="1" smtClean="0">
                <a:ea typeface="宋体" panose="02010600030101010101" pitchFamily="2" charset="-122"/>
                <a:cs typeface="Times New Roman" panose="02020603050405020304" pitchFamily="18" charset="0"/>
              </a:rPr>
              <a:t>getClass</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pPr lvl="1" algn="just">
              <a:lnSpc>
                <a:spcPct val="110000"/>
              </a:lnSpc>
              <a:spcBef>
                <a:spcPct val="40000"/>
              </a:spcBef>
              <a:buFont typeface="Wingdings" panose="05000000000000000000" pitchFamily="2" charset="2"/>
              <a:buChar char="Ø"/>
            </a:pPr>
            <a:r>
              <a:rPr lang="en-US" altLang="zh-CN" sz="2600" b="1" dirty="0">
                <a:solidFill>
                  <a:srgbClr val="C00000"/>
                </a:solidFill>
                <a:ea typeface="宋体" panose="02010600030101010101" pitchFamily="2" charset="-122"/>
                <a:cs typeface="Times New Roman" panose="02020603050405020304" pitchFamily="18" charset="0"/>
              </a:rPr>
              <a:t>final</a:t>
            </a:r>
            <a:r>
              <a:rPr lang="zh-CN" altLang="en-US" sz="2600" b="1" dirty="0">
                <a:solidFill>
                  <a:srgbClr val="C00000"/>
                </a:solidFill>
                <a:ea typeface="宋体" panose="02010600030101010101" pitchFamily="2" charset="-122"/>
                <a:cs typeface="Times New Roman" panose="02020603050405020304" pitchFamily="18" charset="0"/>
              </a:rPr>
              <a:t>标记的变量</a:t>
            </a:r>
            <a:r>
              <a:rPr lang="en-US" altLang="zh-CN" sz="2600" b="1" dirty="0">
                <a:solidFill>
                  <a:srgbClr val="C00000"/>
                </a:solidFill>
                <a:ea typeface="宋体" panose="02010600030101010101" pitchFamily="2" charset="-122"/>
                <a:cs typeface="Times New Roman" panose="02020603050405020304" pitchFamily="18" charset="0"/>
              </a:rPr>
              <a:t>(</a:t>
            </a:r>
            <a:r>
              <a:rPr lang="zh-CN" altLang="en-US" sz="2600" b="1" dirty="0">
                <a:solidFill>
                  <a:srgbClr val="C00000"/>
                </a:solidFill>
                <a:ea typeface="宋体" panose="02010600030101010101" pitchFamily="2" charset="-122"/>
                <a:cs typeface="Times New Roman" panose="02020603050405020304" pitchFamily="18" charset="0"/>
              </a:rPr>
              <a:t>成员变量或局部变量</a:t>
            </a:r>
            <a:r>
              <a:rPr lang="en-US" altLang="zh-CN" sz="2600" b="1" dirty="0">
                <a:solidFill>
                  <a:srgbClr val="C00000"/>
                </a:solidFill>
                <a:ea typeface="宋体" panose="02010600030101010101" pitchFamily="2" charset="-122"/>
                <a:cs typeface="Times New Roman" panose="02020603050405020304" pitchFamily="18" charset="0"/>
              </a:rPr>
              <a:t>)</a:t>
            </a:r>
            <a:r>
              <a:rPr lang="zh-CN" altLang="en-US" sz="2600" b="1" dirty="0" smtClean="0">
                <a:solidFill>
                  <a:srgbClr val="C00000"/>
                </a:solidFill>
                <a:ea typeface="宋体" panose="02010600030101010101" pitchFamily="2" charset="-122"/>
                <a:cs typeface="Times New Roman" panose="02020603050405020304" pitchFamily="18" charset="0"/>
              </a:rPr>
              <a:t>即称为常量</a:t>
            </a:r>
            <a:r>
              <a:rPr lang="zh-CN" altLang="en-US" sz="2600" b="1" dirty="0">
                <a:solidFill>
                  <a:srgbClr val="C00000"/>
                </a:solidFill>
                <a:ea typeface="宋体" panose="02010600030101010101" pitchFamily="2" charset="-122"/>
                <a:cs typeface="Times New Roman" panose="02020603050405020304" pitchFamily="18" charset="0"/>
              </a:rPr>
              <a:t>。</a:t>
            </a:r>
            <a:r>
              <a:rPr lang="zh-CN" altLang="en-US" sz="2600" dirty="0" smtClean="0">
                <a:solidFill>
                  <a:srgbClr val="C00000"/>
                </a:solidFill>
                <a:ea typeface="宋体" panose="02010600030101010101" pitchFamily="2" charset="-122"/>
                <a:cs typeface="Times New Roman" panose="02020603050405020304" pitchFamily="18" charset="0"/>
              </a:rPr>
              <a:t>名称大写，且只能被赋值</a:t>
            </a:r>
            <a:r>
              <a:rPr lang="zh-CN" altLang="en-US" sz="2600" dirty="0">
                <a:solidFill>
                  <a:srgbClr val="C00000"/>
                </a:solidFill>
                <a:ea typeface="宋体" panose="02010600030101010101" pitchFamily="2" charset="-122"/>
                <a:cs typeface="Times New Roman" panose="02020603050405020304" pitchFamily="18" charset="0"/>
              </a:rPr>
              <a:t>一次</a:t>
            </a:r>
            <a:r>
              <a:rPr lang="zh-CN" altLang="en-US" sz="2600" dirty="0" smtClean="0">
                <a:ea typeface="宋体" panose="02010600030101010101" pitchFamily="2" charset="-122"/>
                <a:cs typeface="Times New Roman" panose="02020603050405020304" pitchFamily="18" charset="0"/>
              </a:rPr>
              <a:t>。</a:t>
            </a:r>
            <a:endParaRPr lang="en-US" altLang="zh-CN" sz="26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标记的成员变量必须在声明的同时或在每个构造方法中或代码块中显式赋值，然后才能使用。</a:t>
            </a:r>
            <a:endParaRPr lang="en-US" altLang="zh-CN" sz="2400" dirty="0" smtClean="0">
              <a:ea typeface="宋体" panose="02010600030101010101" pitchFamily="2" charset="-122"/>
              <a:cs typeface="Times New Roman" panose="02020603050405020304"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anose="02010600030101010101" pitchFamily="2" charset="-122"/>
                <a:cs typeface="Times New Roman" panose="02020603050405020304" pitchFamily="18" charset="0"/>
              </a:rPr>
              <a:t>final double PI=3.14;</a:t>
            </a:r>
            <a:endParaRPr lang="en-US" altLang="zh-CN" sz="24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1.final</a:t>
            </a:r>
            <a:r>
              <a:rPr lang="zh-CN" altLang="en-US" sz="3200" b="1" dirty="0" smtClean="0">
                <a:solidFill>
                  <a:srgbClr val="C00000"/>
                </a:solidFill>
                <a:ea typeface="宋体" panose="02010600030101010101" pitchFamily="2" charset="-122"/>
                <a:cs typeface="Times New Roman" panose="02020603050405020304" pitchFamily="18" charset="0"/>
              </a:rPr>
              <a:t>修饰类</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final 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class B extends A{     //</a:t>
            </a:r>
            <a:r>
              <a:rPr lang="zh-CN" altLang="en-US" sz="2400" dirty="0" smtClean="0">
                <a:ea typeface="宋体" panose="02010600030101010101" pitchFamily="2" charset="-122"/>
                <a:cs typeface="Times New Roman" panose="02020603050405020304" pitchFamily="18" charset="0"/>
              </a:rPr>
              <a:t>错误，不能被继承。</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中国古代，什么人不能有后代，就可以被</a:t>
            </a:r>
            <a:r>
              <a:rPr lang="en-US" altLang="zh-CN" sz="2400" dirty="0" smtClean="0">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声明，称为太监类！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92696"/>
            <a:ext cx="4132574" cy="857256"/>
          </a:xfrm>
        </p:spPr>
        <p:txBody>
          <a:bodyPr/>
          <a:lstStyle/>
          <a:p>
            <a:r>
              <a:rPr lang="zh-CN" altLang="en-US" b="1" dirty="0" smtClean="0">
                <a:latin typeface="+mn-lt"/>
                <a:ea typeface="宋体" panose="02010600030101010101" pitchFamily="2" charset="-122"/>
              </a:rPr>
              <a:t>本章内容</a:t>
            </a:r>
            <a:endParaRPr lang="zh-CN" altLang="en-US" b="1" dirty="0">
              <a:latin typeface="+mn-lt"/>
              <a:ea typeface="宋体" panose="02010600030101010101" pitchFamily="2" charset="-122"/>
            </a:endParaRPr>
          </a:p>
        </p:txBody>
      </p:sp>
      <p:sp>
        <p:nvSpPr>
          <p:cNvPr id="4" name="Rectangle 3"/>
          <p:cNvSpPr txBox="1">
            <a:spLocks noChangeArrowheads="1"/>
          </p:cNvSpPr>
          <p:nvPr/>
        </p:nvSpPr>
        <p:spPr>
          <a:xfrm>
            <a:off x="467544" y="908720"/>
            <a:ext cx="8424936" cy="576064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2800" dirty="0" smtClean="0">
                <a:solidFill>
                  <a:schemeClr val="tx1"/>
                </a:solidFill>
                <a:ea typeface="宋体" panose="02010600030101010101" pitchFamily="2" charset="-122"/>
                <a:cs typeface="Times New Roman" panose="02020603050405020304" pitchFamily="18" charset="0"/>
              </a:rPr>
              <a:t>5.1  </a:t>
            </a:r>
            <a:r>
              <a:rPr lang="zh-CN" altLang="en-US" sz="2800" dirty="0" smtClean="0">
                <a:solidFill>
                  <a:schemeClr val="tx1"/>
                </a:solidFill>
                <a:ea typeface="宋体" panose="02010600030101010101" pitchFamily="2" charset="-122"/>
                <a:cs typeface="Times New Roman" panose="02020603050405020304" pitchFamily="18" charset="0"/>
              </a:rPr>
              <a:t>关键字：</a:t>
            </a:r>
            <a:r>
              <a:rPr lang="en-US" altLang="zh-CN" sz="2800" dirty="0" smtClean="0">
                <a:solidFill>
                  <a:schemeClr val="tx1"/>
                </a:solidFill>
                <a:ea typeface="宋体" panose="02010600030101010101" pitchFamily="2" charset="-122"/>
                <a:cs typeface="Times New Roman" panose="02020603050405020304" pitchFamily="18" charset="0"/>
              </a:rPr>
              <a:t>static  </a:t>
            </a:r>
            <a:endParaRPr lang="en-US" altLang="zh-CN" sz="2800" dirty="0" smtClean="0">
              <a:solidFill>
                <a:schemeClr val="tx1"/>
              </a:solidFill>
              <a:ea typeface="宋体" panose="02010600030101010101" pitchFamily="2" charset="-122"/>
              <a:cs typeface="Times New Roman" panose="02020603050405020304" pitchFamily="18" charset="0"/>
            </a:endParaRPr>
          </a:p>
          <a:p>
            <a:pPr marL="914400" lvl="1" indent="-457200" algn="l">
              <a:buFont typeface="Wingdings" panose="05000000000000000000" pitchFamily="2" charset="2"/>
              <a:buChar char="Ø"/>
            </a:pPr>
            <a:r>
              <a:rPr lang="zh-CN" altLang="en-US" sz="2400" dirty="0" smtClean="0">
                <a:solidFill>
                  <a:schemeClr val="tx1"/>
                </a:solidFill>
                <a:ea typeface="宋体" panose="02010600030101010101" pitchFamily="2" charset="-122"/>
                <a:cs typeface="Times New Roman" panose="02020603050405020304" pitchFamily="18" charset="0"/>
              </a:rPr>
              <a:t>类变量、类方法</a:t>
            </a:r>
            <a:endParaRPr lang="en-US" altLang="zh-CN" sz="2400" dirty="0" smtClean="0">
              <a:solidFill>
                <a:schemeClr val="tx1"/>
              </a:solidFill>
              <a:ea typeface="宋体" panose="02010600030101010101" pitchFamily="2" charset="-122"/>
              <a:cs typeface="Times New Roman" panose="02020603050405020304" pitchFamily="18" charset="0"/>
            </a:endParaRPr>
          </a:p>
          <a:p>
            <a:pPr marL="914400" lvl="1" indent="-457200" algn="l">
              <a:buFont typeface="Wingdings" panose="05000000000000000000" pitchFamily="2" charset="2"/>
              <a:buChar char="Ø"/>
            </a:pPr>
            <a:r>
              <a:rPr lang="zh-CN" altLang="en-US" sz="2400" dirty="0" smtClean="0">
                <a:solidFill>
                  <a:schemeClr val="tx1"/>
                </a:solidFill>
                <a:ea typeface="宋体" panose="02010600030101010101" pitchFamily="2" charset="-122"/>
                <a:cs typeface="Times New Roman" panose="02020603050405020304" pitchFamily="18" charset="0"/>
              </a:rPr>
              <a:t>单例</a:t>
            </a:r>
            <a:r>
              <a:rPr lang="en-US" altLang="zh-CN" sz="2400" dirty="0" smtClean="0">
                <a:solidFill>
                  <a:schemeClr val="tx1"/>
                </a:solidFill>
                <a:ea typeface="宋体" panose="02010600030101010101" pitchFamily="2" charset="-122"/>
                <a:cs typeface="Times New Roman" panose="02020603050405020304" pitchFamily="18" charset="0"/>
              </a:rPr>
              <a:t>(Singleton)</a:t>
            </a:r>
            <a:r>
              <a:rPr lang="zh-CN" altLang="en-US" sz="2400" dirty="0" smtClean="0">
                <a:solidFill>
                  <a:schemeClr val="tx1"/>
                </a:solidFill>
                <a:ea typeface="宋体" panose="02010600030101010101" pitchFamily="2" charset="-122"/>
                <a:cs typeface="Times New Roman" panose="02020603050405020304" pitchFamily="18" charset="0"/>
              </a:rPr>
              <a:t>设计模式</a:t>
            </a:r>
            <a:endParaRPr lang="en-US" altLang="zh-CN" sz="2400" dirty="0" smtClean="0">
              <a:solidFill>
                <a:schemeClr val="tx1"/>
              </a:solidFill>
              <a:ea typeface="宋体" panose="02010600030101010101" pitchFamily="2" charset="-122"/>
              <a:cs typeface="Times New Roman" panose="02020603050405020304" pitchFamily="18" charset="0"/>
            </a:endParaRPr>
          </a:p>
          <a:p>
            <a:pPr marL="0" lvl="1" algn="l"/>
            <a:r>
              <a:rPr lang="en-US" altLang="zh-CN" dirty="0" smtClean="0">
                <a:solidFill>
                  <a:schemeClr val="tx1"/>
                </a:solidFill>
                <a:ea typeface="宋体" panose="02010600030101010101" pitchFamily="2" charset="-122"/>
                <a:cs typeface="Times New Roman" panose="02020603050405020304" pitchFamily="18" charset="0"/>
              </a:rPr>
              <a:t>5.2  </a:t>
            </a:r>
            <a:r>
              <a:rPr lang="zh-CN" altLang="en-US" dirty="0" smtClean="0">
                <a:solidFill>
                  <a:schemeClr val="tx1"/>
                </a:solidFill>
                <a:ea typeface="宋体" panose="02010600030101010101" pitchFamily="2" charset="-122"/>
                <a:cs typeface="Times New Roman" panose="02020603050405020304" pitchFamily="18" charset="0"/>
              </a:rPr>
              <a:t>理解</a:t>
            </a:r>
            <a:r>
              <a:rPr lang="en-US" altLang="zh-CN" dirty="0" smtClean="0">
                <a:solidFill>
                  <a:schemeClr val="tx1"/>
                </a:solidFill>
                <a:ea typeface="宋体" panose="02010600030101010101" pitchFamily="2" charset="-122"/>
                <a:cs typeface="Times New Roman" panose="02020603050405020304" pitchFamily="18" charset="0"/>
              </a:rPr>
              <a:t>main</a:t>
            </a:r>
            <a:r>
              <a:rPr lang="zh-CN" altLang="en-US" dirty="0" smtClean="0">
                <a:solidFill>
                  <a:schemeClr val="tx1"/>
                </a:solidFill>
                <a:ea typeface="宋体" panose="02010600030101010101" pitchFamily="2" charset="-122"/>
                <a:cs typeface="Times New Roman" panose="02020603050405020304" pitchFamily="18" charset="0"/>
              </a:rPr>
              <a:t>方法的语法</a:t>
            </a:r>
            <a:r>
              <a:rPr lang="en-US" altLang="zh-CN" dirty="0" smtClean="0">
                <a:solidFill>
                  <a:schemeClr val="tx1"/>
                </a:solidFill>
                <a:ea typeface="宋体" panose="02010600030101010101" pitchFamily="2" charset="-122"/>
                <a:cs typeface="Times New Roman" panose="02020603050405020304" pitchFamily="18" charset="0"/>
              </a:rPr>
              <a:t>  </a:t>
            </a:r>
            <a:endParaRPr lang="en-US" altLang="zh-CN" dirty="0" smtClean="0">
              <a:solidFill>
                <a:schemeClr val="tx1"/>
              </a:solidFill>
              <a:ea typeface="宋体" panose="02010600030101010101" pitchFamily="2" charset="-122"/>
              <a:cs typeface="Times New Roman" panose="02020603050405020304" pitchFamily="18" charset="0"/>
            </a:endParaRPr>
          </a:p>
          <a:p>
            <a:pPr algn="l"/>
            <a:r>
              <a:rPr lang="en-US" altLang="zh-CN" sz="2800" dirty="0" smtClean="0">
                <a:solidFill>
                  <a:schemeClr val="tx1"/>
                </a:solidFill>
                <a:ea typeface="宋体" panose="02010600030101010101" pitchFamily="2" charset="-122"/>
                <a:cs typeface="Times New Roman" panose="02020603050405020304" pitchFamily="18" charset="0"/>
              </a:rPr>
              <a:t>5.3  </a:t>
            </a:r>
            <a:r>
              <a:rPr lang="zh-CN" altLang="en-US" sz="2800" b="1" dirty="0" smtClean="0">
                <a:solidFill>
                  <a:srgbClr val="0000FF"/>
                </a:solidFill>
                <a:ea typeface="宋体" panose="02010600030101010101" pitchFamily="2" charset="-122"/>
                <a:cs typeface="Times New Roman" panose="02020603050405020304" pitchFamily="18" charset="0"/>
              </a:rPr>
              <a:t>类</a:t>
            </a:r>
            <a:r>
              <a:rPr lang="zh-CN" altLang="en-US" sz="2800" b="1" dirty="0">
                <a:solidFill>
                  <a:srgbClr val="0000FF"/>
                </a:solidFill>
                <a:ea typeface="宋体" panose="02010600030101010101" pitchFamily="2" charset="-122"/>
                <a:cs typeface="Times New Roman" panose="02020603050405020304" pitchFamily="18" charset="0"/>
              </a:rPr>
              <a:t>的成员</a:t>
            </a:r>
            <a:r>
              <a:rPr lang="zh-CN" altLang="en-US" sz="2800" b="1" dirty="0" smtClean="0">
                <a:solidFill>
                  <a:srgbClr val="0000FF"/>
                </a:solidFill>
                <a:ea typeface="宋体" panose="02010600030101010101" pitchFamily="2" charset="-122"/>
                <a:cs typeface="Times New Roman" panose="02020603050405020304" pitchFamily="18" charset="0"/>
              </a:rPr>
              <a:t>之四</a:t>
            </a:r>
            <a:r>
              <a:rPr lang="zh-CN" altLang="en-US" sz="2800" dirty="0" smtClean="0">
                <a:solidFill>
                  <a:schemeClr val="tx1"/>
                </a:solidFill>
                <a:ea typeface="宋体" panose="02010600030101010101" pitchFamily="2" charset="-122"/>
                <a:cs typeface="Times New Roman" panose="02020603050405020304" pitchFamily="18" charset="0"/>
              </a:rPr>
              <a:t>：初始化块</a:t>
            </a:r>
            <a:endParaRPr lang="en-US" altLang="zh-CN" sz="2800" dirty="0" smtClean="0">
              <a:solidFill>
                <a:schemeClr val="tx1"/>
              </a:solidFill>
              <a:ea typeface="宋体" panose="02010600030101010101" pitchFamily="2" charset="-122"/>
              <a:cs typeface="Times New Roman" panose="02020603050405020304" pitchFamily="18" charset="0"/>
            </a:endParaRPr>
          </a:p>
          <a:p>
            <a:pPr algn="l"/>
            <a:r>
              <a:rPr lang="en-US" altLang="zh-CN" sz="2800" dirty="0" smtClean="0">
                <a:solidFill>
                  <a:schemeClr val="tx1"/>
                </a:solidFill>
                <a:ea typeface="宋体" panose="02010600030101010101" pitchFamily="2" charset="-122"/>
                <a:cs typeface="Times New Roman" panose="02020603050405020304" pitchFamily="18" charset="0"/>
              </a:rPr>
              <a:t>5.4  </a:t>
            </a:r>
            <a:r>
              <a:rPr lang="zh-CN" altLang="en-US" sz="2800" dirty="0" smtClean="0">
                <a:solidFill>
                  <a:schemeClr val="tx1"/>
                </a:solidFill>
                <a:ea typeface="宋体" panose="02010600030101010101" pitchFamily="2" charset="-122"/>
                <a:cs typeface="Times New Roman" panose="02020603050405020304" pitchFamily="18" charset="0"/>
              </a:rPr>
              <a:t>关键字：</a:t>
            </a:r>
            <a:r>
              <a:rPr lang="en-US" altLang="zh-CN" sz="2800" dirty="0" smtClean="0">
                <a:solidFill>
                  <a:schemeClr val="tx1"/>
                </a:solidFill>
                <a:ea typeface="宋体" panose="02010600030101010101" pitchFamily="2" charset="-122"/>
                <a:cs typeface="Times New Roman" panose="02020603050405020304" pitchFamily="18" charset="0"/>
              </a:rPr>
              <a:t>final</a:t>
            </a:r>
            <a:endParaRPr lang="en-US" altLang="zh-CN" sz="2800" dirty="0" smtClean="0">
              <a:solidFill>
                <a:schemeClr val="tx1"/>
              </a:solidFill>
              <a:ea typeface="宋体" panose="02010600030101010101" pitchFamily="2" charset="-122"/>
              <a:cs typeface="Times New Roman" panose="02020603050405020304" pitchFamily="18" charset="0"/>
            </a:endParaRPr>
          </a:p>
          <a:p>
            <a:pPr algn="l"/>
            <a:r>
              <a:rPr lang="en-US" altLang="zh-CN" sz="2800" dirty="0" smtClean="0">
                <a:solidFill>
                  <a:schemeClr val="tx1"/>
                </a:solidFill>
                <a:ea typeface="宋体" panose="02010600030101010101" pitchFamily="2" charset="-122"/>
                <a:cs typeface="Times New Roman" panose="02020603050405020304" pitchFamily="18" charset="0"/>
              </a:rPr>
              <a:t>5.5  </a:t>
            </a:r>
            <a:r>
              <a:rPr lang="zh-CN" altLang="en-US" sz="2800" dirty="0" smtClean="0">
                <a:solidFill>
                  <a:schemeClr val="tx1"/>
                </a:solidFill>
                <a:ea typeface="宋体" panose="02010600030101010101" pitchFamily="2" charset="-122"/>
                <a:cs typeface="Times New Roman" panose="02020603050405020304" pitchFamily="18" charset="0"/>
              </a:rPr>
              <a:t>抽象类</a:t>
            </a:r>
            <a:r>
              <a:rPr lang="en-US" altLang="zh-CN" sz="2800" dirty="0" smtClean="0">
                <a:solidFill>
                  <a:schemeClr val="tx1"/>
                </a:solidFill>
                <a:ea typeface="宋体" panose="02010600030101010101" pitchFamily="2" charset="-122"/>
                <a:cs typeface="Times New Roman" panose="02020603050405020304" pitchFamily="18" charset="0"/>
              </a:rPr>
              <a:t>(abstract class)</a:t>
            </a:r>
            <a:endParaRPr lang="en-US" altLang="zh-CN" sz="2800" dirty="0" smtClean="0">
              <a:solidFill>
                <a:schemeClr val="tx1"/>
              </a:solidFill>
              <a:ea typeface="宋体" panose="02010600030101010101" pitchFamily="2" charset="-122"/>
              <a:cs typeface="Times New Roman" panose="02020603050405020304" pitchFamily="18" charset="0"/>
            </a:endParaRPr>
          </a:p>
          <a:p>
            <a:pPr marL="914400" lvl="1" indent="-457200" algn="l">
              <a:buFont typeface="Wingdings" panose="05000000000000000000" pitchFamily="2" charset="2"/>
              <a:buChar char="Ø"/>
            </a:pPr>
            <a:r>
              <a:rPr lang="zh-CN" altLang="en-US" sz="2400" dirty="0" smtClean="0">
                <a:solidFill>
                  <a:schemeClr val="tx1"/>
                </a:solidFill>
                <a:ea typeface="宋体" panose="02010600030101010101" pitchFamily="2" charset="-122"/>
                <a:cs typeface="Times New Roman" panose="02020603050405020304" pitchFamily="18" charset="0"/>
              </a:rPr>
              <a:t>模板方法设计模式</a:t>
            </a:r>
            <a:r>
              <a:rPr lang="en-US" altLang="zh-CN" sz="2400" dirty="0" smtClean="0">
                <a:solidFill>
                  <a:schemeClr val="tx1"/>
                </a:solidFill>
                <a:ea typeface="宋体" panose="02010600030101010101" pitchFamily="2" charset="-122"/>
                <a:cs typeface="Times New Roman" panose="02020603050405020304" pitchFamily="18" charset="0"/>
              </a:rPr>
              <a:t>(</a:t>
            </a:r>
            <a:r>
              <a:rPr lang="en-US" altLang="zh-CN" sz="2400" dirty="0" err="1" smtClean="0">
                <a:solidFill>
                  <a:schemeClr val="tx1"/>
                </a:solidFill>
                <a:ea typeface="宋体" panose="02010600030101010101" pitchFamily="2" charset="-122"/>
                <a:cs typeface="Times New Roman" panose="02020603050405020304" pitchFamily="18" charset="0"/>
              </a:rPr>
              <a:t>TemplateMethod</a:t>
            </a:r>
            <a:r>
              <a:rPr lang="en-US" altLang="zh-CN" sz="2400" dirty="0" smtClean="0">
                <a:solidFill>
                  <a:schemeClr val="tx1"/>
                </a:solidFill>
                <a:ea typeface="宋体" panose="02010600030101010101" pitchFamily="2" charset="-122"/>
                <a:cs typeface="Times New Roman" panose="02020603050405020304" pitchFamily="18" charset="0"/>
              </a:rPr>
              <a:t>)</a:t>
            </a:r>
            <a:endParaRPr lang="en-US" altLang="zh-CN" sz="2400" dirty="0" smtClean="0">
              <a:solidFill>
                <a:schemeClr val="tx1"/>
              </a:solidFill>
              <a:ea typeface="宋体" panose="02010600030101010101" pitchFamily="2" charset="-122"/>
              <a:cs typeface="Times New Roman" panose="02020603050405020304" pitchFamily="18" charset="0"/>
            </a:endParaRPr>
          </a:p>
          <a:p>
            <a:pPr algn="l"/>
            <a:r>
              <a:rPr lang="en-US" altLang="zh-CN" sz="2800" dirty="0" smtClean="0">
                <a:solidFill>
                  <a:schemeClr val="tx1"/>
                </a:solidFill>
                <a:ea typeface="宋体" panose="02010600030101010101" pitchFamily="2" charset="-122"/>
                <a:cs typeface="Times New Roman" panose="02020603050405020304" pitchFamily="18" charset="0"/>
              </a:rPr>
              <a:t>5.6  </a:t>
            </a:r>
            <a:r>
              <a:rPr lang="zh-CN" altLang="en-US" sz="2800" dirty="0" smtClean="0">
                <a:solidFill>
                  <a:schemeClr val="tx1"/>
                </a:solidFill>
                <a:ea typeface="宋体" panose="02010600030101010101" pitchFamily="2" charset="-122"/>
                <a:cs typeface="Times New Roman" panose="02020603050405020304" pitchFamily="18" charset="0"/>
              </a:rPr>
              <a:t>更彻底的抽象：接口</a:t>
            </a:r>
            <a:r>
              <a:rPr lang="en-US" altLang="zh-CN" sz="2800" dirty="0" smtClean="0">
                <a:solidFill>
                  <a:schemeClr val="tx1"/>
                </a:solidFill>
                <a:ea typeface="宋体" panose="02010600030101010101" pitchFamily="2" charset="-122"/>
                <a:cs typeface="Times New Roman" panose="02020603050405020304" pitchFamily="18" charset="0"/>
              </a:rPr>
              <a:t>(interface)</a:t>
            </a:r>
            <a:endParaRPr lang="en-US" altLang="zh-CN" sz="2800" dirty="0" smtClean="0">
              <a:solidFill>
                <a:schemeClr val="tx1"/>
              </a:solidFill>
              <a:ea typeface="宋体" panose="02010600030101010101" pitchFamily="2" charset="-122"/>
              <a:cs typeface="Times New Roman" panose="02020603050405020304" pitchFamily="18" charset="0"/>
            </a:endParaRPr>
          </a:p>
          <a:p>
            <a:pPr marL="914400" lvl="1" indent="-457200" algn="l">
              <a:buFont typeface="Wingdings" panose="05000000000000000000" pitchFamily="2" charset="2"/>
              <a:buChar char="Ø"/>
            </a:pPr>
            <a:r>
              <a:rPr lang="zh-CN" altLang="en-US" sz="2400" dirty="0" smtClean="0">
                <a:solidFill>
                  <a:schemeClr val="tx1"/>
                </a:solidFill>
                <a:ea typeface="宋体" panose="02010600030101010101" pitchFamily="2" charset="-122"/>
                <a:cs typeface="Times New Roman" panose="02020603050405020304" pitchFamily="18" charset="0"/>
              </a:rPr>
              <a:t>工厂方法</a:t>
            </a:r>
            <a:r>
              <a:rPr lang="en-US" altLang="zh-CN" sz="2400" dirty="0" smtClean="0">
                <a:solidFill>
                  <a:schemeClr val="tx1"/>
                </a:solidFill>
                <a:ea typeface="宋体" panose="02010600030101010101" pitchFamily="2" charset="-122"/>
                <a:cs typeface="Times New Roman" panose="02020603050405020304" pitchFamily="18" charset="0"/>
              </a:rPr>
              <a:t>(</a:t>
            </a:r>
            <a:r>
              <a:rPr lang="en-US" altLang="zh-CN" sz="2400" dirty="0" err="1" smtClean="0">
                <a:solidFill>
                  <a:schemeClr val="tx1"/>
                </a:solidFill>
                <a:ea typeface="宋体" panose="02010600030101010101" pitchFamily="2" charset="-122"/>
                <a:cs typeface="Times New Roman" panose="02020603050405020304" pitchFamily="18" charset="0"/>
              </a:rPr>
              <a:t>FactoryMethod</a:t>
            </a:r>
            <a:r>
              <a:rPr lang="en-US" altLang="zh-CN" sz="2400" dirty="0" smtClean="0">
                <a:solidFill>
                  <a:schemeClr val="tx1"/>
                </a:solidFill>
                <a:ea typeface="宋体" panose="02010600030101010101" pitchFamily="2" charset="-122"/>
                <a:cs typeface="Times New Roman" panose="02020603050405020304" pitchFamily="18" charset="0"/>
              </a:rPr>
              <a:t>)</a:t>
            </a:r>
            <a:r>
              <a:rPr lang="zh-CN" altLang="en-US" sz="2400" dirty="0" smtClean="0">
                <a:solidFill>
                  <a:schemeClr val="tx1"/>
                </a:solidFill>
                <a:ea typeface="宋体" panose="02010600030101010101" pitchFamily="2" charset="-122"/>
                <a:cs typeface="Times New Roman" panose="02020603050405020304" pitchFamily="18" charset="0"/>
              </a:rPr>
              <a:t>和代理模式</a:t>
            </a:r>
            <a:r>
              <a:rPr lang="en-US" altLang="zh-CN" sz="2400" dirty="0" smtClean="0">
                <a:solidFill>
                  <a:schemeClr val="tx1"/>
                </a:solidFill>
                <a:ea typeface="宋体" panose="02010600030101010101" pitchFamily="2" charset="-122"/>
                <a:cs typeface="Times New Roman" panose="02020603050405020304" pitchFamily="18" charset="0"/>
              </a:rPr>
              <a:t>(Proxy)</a:t>
            </a:r>
            <a:endParaRPr lang="en-US" altLang="zh-CN" sz="2400" dirty="0" smtClean="0">
              <a:solidFill>
                <a:schemeClr val="tx1"/>
              </a:solidFill>
              <a:ea typeface="宋体" panose="02010600030101010101" pitchFamily="2" charset="-122"/>
              <a:cs typeface="Times New Roman" panose="02020603050405020304" pitchFamily="18" charset="0"/>
            </a:endParaRPr>
          </a:p>
          <a:p>
            <a:pPr algn="l"/>
            <a:r>
              <a:rPr lang="en-US" altLang="zh-CN" sz="2800" dirty="0" smtClean="0">
                <a:solidFill>
                  <a:schemeClr val="tx1"/>
                </a:solidFill>
                <a:ea typeface="宋体" panose="02010600030101010101" pitchFamily="2" charset="-122"/>
                <a:cs typeface="Times New Roman" panose="02020603050405020304" pitchFamily="18" charset="0"/>
              </a:rPr>
              <a:t>5.7  </a:t>
            </a:r>
            <a:r>
              <a:rPr lang="zh-CN" altLang="en-US" sz="2800" b="1" dirty="0" smtClean="0">
                <a:solidFill>
                  <a:srgbClr val="0000FF"/>
                </a:solidFill>
                <a:ea typeface="宋体" panose="02010600030101010101" pitchFamily="2" charset="-122"/>
                <a:cs typeface="Times New Roman" panose="02020603050405020304" pitchFamily="18" charset="0"/>
              </a:rPr>
              <a:t>类</a:t>
            </a:r>
            <a:r>
              <a:rPr lang="zh-CN" altLang="en-US" sz="2800" b="1" dirty="0">
                <a:solidFill>
                  <a:srgbClr val="0000FF"/>
                </a:solidFill>
                <a:ea typeface="宋体" panose="02010600030101010101" pitchFamily="2" charset="-122"/>
                <a:cs typeface="Times New Roman" panose="02020603050405020304" pitchFamily="18" charset="0"/>
              </a:rPr>
              <a:t>的成员</a:t>
            </a:r>
            <a:r>
              <a:rPr lang="zh-CN" altLang="en-US" sz="2800" b="1" dirty="0" smtClean="0">
                <a:solidFill>
                  <a:srgbClr val="0000FF"/>
                </a:solidFill>
                <a:ea typeface="宋体" panose="02010600030101010101" pitchFamily="2" charset="-122"/>
                <a:cs typeface="Times New Roman" panose="02020603050405020304" pitchFamily="18" charset="0"/>
              </a:rPr>
              <a:t>之五</a:t>
            </a:r>
            <a:r>
              <a:rPr lang="zh-CN" altLang="en-US" sz="2800" dirty="0" smtClean="0">
                <a:solidFill>
                  <a:schemeClr val="tx1"/>
                </a:solidFill>
                <a:ea typeface="宋体" panose="02010600030101010101" pitchFamily="2" charset="-122"/>
                <a:cs typeface="Times New Roman" panose="02020603050405020304" pitchFamily="18" charset="0"/>
              </a:rPr>
              <a:t>：内部类</a:t>
            </a:r>
            <a:endParaRPr lang="en-US" altLang="zh-CN" sz="2800" dirty="0" smtClean="0">
              <a:solidFill>
                <a:schemeClr val="tx1"/>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2.final</a:t>
            </a:r>
            <a:r>
              <a:rPr lang="zh-CN" altLang="en-US" sz="3200" b="1" dirty="0" smtClean="0">
                <a:solidFill>
                  <a:srgbClr val="C00000"/>
                </a:solidFill>
                <a:ea typeface="宋体" panose="02010600030101010101" pitchFamily="2" charset="-122"/>
                <a:cs typeface="Times New Roman" panose="02020603050405020304" pitchFamily="18" charset="0"/>
              </a:rPr>
              <a:t>修饰方法</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1187624" y="2000240"/>
            <a:ext cx="6480720" cy="3784600"/>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final void print(){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class B extends A{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void print(){   </a:t>
            </a:r>
            <a:r>
              <a:rPr lang="en-US" altLang="zh-CN" sz="2400" dirty="0" smtClean="0">
                <a:solidFill>
                  <a:srgbClr val="FF0000"/>
                </a:solidFill>
                <a:ea typeface="宋体" panose="02010600030101010101" pitchFamily="2" charset="-122"/>
                <a:cs typeface="Times New Roman" panose="02020603050405020304" pitchFamily="18" charset="0"/>
              </a:rPr>
              <a:t>//</a:t>
            </a:r>
            <a:r>
              <a:rPr lang="zh-CN" altLang="en-US" sz="2400" dirty="0" smtClean="0">
                <a:solidFill>
                  <a:srgbClr val="FF0000"/>
                </a:solidFill>
                <a:ea typeface="宋体" panose="02010600030101010101" pitchFamily="2" charset="-122"/>
                <a:cs typeface="Times New Roman" panose="02020603050405020304" pitchFamily="18" charset="0"/>
              </a:rPr>
              <a:t>错误，不能被重写。</a:t>
            </a:r>
            <a:endParaRPr lang="en-US" altLang="zh-CN" sz="2400" dirty="0" smtClean="0">
              <a:solidFill>
                <a:srgbClr val="FF0000"/>
              </a:solidFill>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System.out.println</a:t>
            </a:r>
            <a:r>
              <a:rPr lang="en-US" altLang="zh-CN" sz="2400" dirty="0" smtClean="0">
                <a:ea typeface="宋体" panose="02010600030101010101" pitchFamily="2" charset="-122"/>
                <a:cs typeface="Times New Roman" panose="02020603050405020304" pitchFamily="18" charset="0"/>
              </a:rPr>
              <a:t>(“mmd”);</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anose="02010600030101010101" pitchFamily="2" charset="-122"/>
                <a:cs typeface="Times New Roman" panose="02020603050405020304" pitchFamily="18" charset="0"/>
              </a:rPr>
              <a:t>3.final</a:t>
            </a:r>
            <a:r>
              <a:rPr lang="zh-CN" altLang="en-US" sz="3200" b="1" dirty="0" smtClean="0">
                <a:solidFill>
                  <a:srgbClr val="C00000"/>
                </a:solidFill>
                <a:ea typeface="宋体" panose="02010600030101010101" pitchFamily="2" charset="-122"/>
                <a:cs typeface="Times New Roman" panose="02020603050405020304" pitchFamily="18" charset="0"/>
              </a:rPr>
              <a:t>修饰变量</a:t>
            </a:r>
            <a:r>
              <a:rPr lang="en-US" altLang="zh-CN" sz="3200" b="1" dirty="0" smtClean="0">
                <a:solidFill>
                  <a:srgbClr val="C00000"/>
                </a:solidFill>
                <a:ea typeface="宋体" panose="02010600030101010101" pitchFamily="2" charset="-122"/>
                <a:cs typeface="Times New Roman" panose="02020603050405020304" pitchFamily="18" charset="0"/>
              </a:rPr>
              <a:t>——</a:t>
            </a:r>
            <a:r>
              <a:rPr lang="zh-CN" altLang="en-US" sz="3200" b="1" dirty="0" smtClean="0">
                <a:solidFill>
                  <a:srgbClr val="C00000"/>
                </a:solidFill>
                <a:ea typeface="宋体" panose="02010600030101010101" pitchFamily="2" charset="-122"/>
                <a:cs typeface="Times New Roman" panose="02020603050405020304" pitchFamily="18" charset="0"/>
              </a:rPr>
              <a:t>常量</a:t>
            </a:r>
            <a:endParaRPr lang="zh-CN" altLang="en-US" sz="3200" b="1" dirty="0">
              <a:solidFill>
                <a:srgbClr val="C00000"/>
              </a:solidFill>
              <a:ea typeface="宋体" panose="02010600030101010101" pitchFamily="2" charset="-122"/>
              <a:cs typeface="Times New Roman" panose="02020603050405020304" pitchFamily="18" charset="0"/>
            </a:endParaRPr>
          </a:p>
        </p:txBody>
      </p:sp>
      <p:sp>
        <p:nvSpPr>
          <p:cNvPr id="3" name="TextBox 2"/>
          <p:cNvSpPr txBox="1"/>
          <p:nvPr/>
        </p:nvSpPr>
        <p:spPr>
          <a:xfrm>
            <a:off x="975865" y="2004917"/>
            <a:ext cx="7746084" cy="2306955"/>
          </a:xfrm>
          <a:prstGeom prst="rect">
            <a:avLst/>
          </a:prstGeom>
          <a:noFill/>
        </p:spPr>
        <p:txBody>
          <a:bodyPr wrap="square" rtlCol="0">
            <a:spAutoFit/>
          </a:bodyPr>
          <a:lstStyle/>
          <a:p>
            <a:r>
              <a:rPr lang="en-US" altLang="zh-CN" sz="2400" dirty="0" smtClean="0">
                <a:ea typeface="宋体" panose="02010600030101010101" pitchFamily="2" charset="-122"/>
                <a:cs typeface="Times New Roman" panose="02020603050405020304" pitchFamily="18" charset="0"/>
              </a:rPr>
              <a:t>class  A{</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private final String INFO = “</a:t>
            </a:r>
            <a:r>
              <a:rPr lang="en-US" altLang="zh-CN" sz="2400" dirty="0" err="1">
                <a:ea typeface="宋体" panose="02010600030101010101" pitchFamily="2" charset="-122"/>
                <a:cs typeface="Times New Roman" panose="02020603050405020304" pitchFamily="18" charset="0"/>
              </a:rPr>
              <a:t>abc</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声明常量</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public void print(){</a:t>
            </a:r>
            <a:endParaRPr lang="en-US" altLang="zh-CN" sz="2400" dirty="0" smtClean="0">
              <a:ea typeface="宋体" panose="02010600030101010101" pitchFamily="2" charset="-122"/>
              <a:cs typeface="Times New Roman" panose="02020603050405020304" pitchFamily="18" charset="0"/>
            </a:endParaRPr>
          </a:p>
          <a:p>
            <a:r>
              <a:rPr lang="en-US" altLang="zh-CN" sz="2400" smtClean="0">
                <a:ea typeface="宋体" panose="02010600030101010101" pitchFamily="2" charset="-122"/>
                <a:cs typeface="Times New Roman" panose="02020603050405020304" pitchFamily="18" charset="0"/>
              </a:rPr>
              <a:t>                  //INFO </a:t>
            </a:r>
            <a:r>
              <a:rPr lang="en-US" altLang="zh-CN" sz="2400" dirty="0" smtClean="0">
                <a:ea typeface="宋体" panose="02010600030101010101" pitchFamily="2" charset="-122"/>
                <a:cs typeface="Times New Roman" panose="02020603050405020304" pitchFamily="18" charset="0"/>
              </a:rPr>
              <a:t>= “mmd”;</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571472" y="4857760"/>
            <a:ext cx="8143932" cy="460375"/>
          </a:xfrm>
          <a:prstGeom prst="rect">
            <a:avLst/>
          </a:prstGeom>
          <a:noFill/>
        </p:spPr>
        <p:txBody>
          <a:bodyPr wrap="square" rtlCol="0">
            <a:spAutoFit/>
          </a:bodyPr>
          <a:lstStyle/>
          <a:p>
            <a:r>
              <a:rPr lang="zh-CN" altLang="en-US" sz="2400" dirty="0" smtClean="0">
                <a:ea typeface="宋体" panose="02010600030101010101" pitchFamily="2" charset="-122"/>
                <a:cs typeface="Times New Roman" panose="02020603050405020304" pitchFamily="18" charset="0"/>
              </a:rPr>
              <a:t>常量名要大写，内容不可修改。</a:t>
            </a:r>
            <a:endParaRPr lang="zh-CN" altLang="en-US" sz="2400" dirty="0">
              <a:ea typeface="宋体" panose="02010600030101010101" pitchFamily="2" charset="-122"/>
              <a:cs typeface="Times New Roman" panose="02020603050405020304"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smtClean="0">
                <a:solidFill>
                  <a:srgbClr val="FF0000"/>
                </a:solidFill>
                <a:ea typeface="宋体" panose="02010600030101010101" pitchFamily="2" charset="-122"/>
                <a:cs typeface="Times New Roman" panose="02020603050405020304" pitchFamily="18" charset="0"/>
              </a:rPr>
              <a:t>static final</a:t>
            </a:r>
            <a:r>
              <a:rPr lang="zh-CN" altLang="en-US" sz="2800" dirty="0" smtClean="0">
                <a:solidFill>
                  <a:srgbClr val="FF0000"/>
                </a:solidFill>
                <a:ea typeface="宋体" panose="02010600030101010101" pitchFamily="2" charset="-122"/>
                <a:cs typeface="Times New Roman" panose="02020603050405020304" pitchFamily="18" charset="0"/>
              </a:rPr>
              <a:t>：全局常量</a:t>
            </a:r>
            <a:endParaRPr lang="zh-CN" altLang="en-US" sz="2800" dirty="0">
              <a:solidFill>
                <a:srgbClr val="FF0000"/>
              </a:solidFill>
              <a:ea typeface="宋体" panose="02010600030101010101" pitchFamily="2"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final</a:t>
            </a:r>
            <a:r>
              <a:rPr lang="zh-CN" altLang="en-US" b="1" dirty="0" smtClean="0">
                <a:solidFill>
                  <a:schemeClr val="tx1"/>
                </a:solidFill>
                <a:latin typeface="+mn-lt"/>
                <a:ea typeface="宋体" panose="02010600030101010101" pitchFamily="2" charset="-122"/>
                <a:cs typeface="Times New Roman" panose="02020603050405020304" pitchFamily="18" charset="0"/>
              </a:rPr>
              <a:t>应用举例</a:t>
            </a:r>
            <a:endParaRPr lang="zh-CN" altLang="en-US" b="1" dirty="0" smtClean="0">
              <a:solidFill>
                <a:schemeClr val="tx1"/>
              </a:solidFill>
              <a:latin typeface="+mn-lt"/>
              <a:ea typeface="宋体" panose="02010600030101010101" pitchFamily="2" charset="-122"/>
              <a:cs typeface="Times New Roman" panose="02020603050405020304" pitchFamily="18" charset="0"/>
            </a:endParaRP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public final class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totalNumber</a:t>
            </a:r>
            <a:r>
              <a:rPr lang="en-US" altLang="zh-CN" sz="2400" dirty="0" smtClean="0">
                <a:solidFill>
                  <a:srgbClr val="C00000"/>
                </a:solidFill>
                <a:ea typeface="宋体" panose="02010600030101010101" pitchFamily="2" charset="-122"/>
                <a:cs typeface="Times New Roman" panose="02020603050405020304" pitchFamily="18" charset="0"/>
              </a:rPr>
              <a:t> = 5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ID;</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ID = ++</a:t>
            </a:r>
            <a:r>
              <a:rPr lang="en-US" altLang="zh-CN" sz="2400" dirty="0" err="1" smtClean="0">
                <a:solidFill>
                  <a:srgbClr val="C00000"/>
                </a:solidFill>
                <a:ea typeface="宋体" panose="02010600030101010101" pitchFamily="2" charset="-122"/>
                <a:cs typeface="Times New Roman" panose="02020603050405020304" pitchFamily="18" charset="0"/>
              </a:rPr>
              <a:t>totalNumber</a:t>
            </a:r>
            <a:r>
              <a:rPr lang="en-US" altLang="zh-CN" sz="2000" dirty="0" smtClean="0">
                <a:solidFill>
                  <a:srgbClr val="C00000"/>
                </a:solidFill>
                <a:ea typeface="宋体" panose="02010600030101010101" pitchFamily="2" charset="-122"/>
                <a:cs typeface="Times New Roman" panose="02020603050405020304" pitchFamily="18" charset="0"/>
              </a:rPr>
              <a:t>;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可在构造方法中给</a:t>
            </a:r>
            <a:r>
              <a:rPr lang="en-US" altLang="zh-CN" sz="2000" dirty="0" smtClean="0">
                <a:solidFill>
                  <a:srgbClr val="0000FF"/>
                </a:solidFill>
                <a:ea typeface="宋体" panose="02010600030101010101" pitchFamily="2" charset="-122"/>
                <a:cs typeface="Times New Roman" panose="02020603050405020304" pitchFamily="18" charset="0"/>
              </a:rPr>
              <a:t>final</a:t>
            </a:r>
            <a:r>
              <a:rPr lang="zh-CN" altLang="en-US" sz="2000" dirty="0" smtClean="0">
                <a:solidFill>
                  <a:srgbClr val="0000FF"/>
                </a:solidFill>
                <a:ea typeface="宋体" panose="02010600030101010101" pitchFamily="2" charset="-122"/>
                <a:cs typeface="Times New Roman" panose="02020603050405020304" pitchFamily="18" charset="0"/>
              </a:rPr>
              <a:t>变量赋值</a:t>
            </a:r>
            <a:endParaRPr lang="zh-CN" altLang="en-US" sz="2000" dirty="0" smtClean="0">
              <a:solidFill>
                <a:srgbClr val="0000FF"/>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smtClean="0">
                <a:solidFill>
                  <a:srgbClr val="C00000"/>
                </a:solidFill>
                <a:ea typeface="宋体" panose="02010600030101010101" pitchFamily="2" charset="-122"/>
                <a:cs typeface="Times New Roman" panose="02020603050405020304" pitchFamily="18" charset="0"/>
              </a:rPr>
              <a:t>args</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Test t = new Test();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smtClean="0">
                <a:solidFill>
                  <a:srgbClr val="C00000"/>
                </a:solidFill>
                <a:ea typeface="宋体" panose="02010600030101010101" pitchFamily="2" charset="-122"/>
                <a:cs typeface="Times New Roman" panose="02020603050405020304" pitchFamily="18" charset="0"/>
              </a:rPr>
              <a:t>(t.ID);		</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I = 10;</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final </a:t>
            </a:r>
            <a:r>
              <a:rPr lang="en-US" altLang="zh-CN" sz="2400" dirty="0" err="1" smtClean="0">
                <a:solidFill>
                  <a:srgbClr val="C00000"/>
                </a:solidFill>
                <a:ea typeface="宋体" panose="02010600030101010101" pitchFamily="2" charset="-122"/>
                <a:cs typeface="Times New Roman" panose="02020603050405020304" pitchFamily="18" charset="0"/>
              </a:rPr>
              <a:t>int</a:t>
            </a:r>
            <a:r>
              <a:rPr lang="en-US" altLang="zh-CN" sz="2400" dirty="0" smtClean="0">
                <a:solidFill>
                  <a:srgbClr val="C00000"/>
                </a:solidFill>
                <a:ea typeface="宋体" panose="02010600030101010101" pitchFamily="2" charset="-122"/>
                <a:cs typeface="Times New Roman" panose="02020603050405020304" pitchFamily="18" charset="0"/>
              </a:rPr>
              <a:t> J;</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J = 20;</a:t>
            </a:r>
            <a:endParaRPr lang="en-US" altLang="zh-CN" sz="2400" dirty="0" smtClean="0">
              <a:solidFill>
                <a:srgbClr val="C00000"/>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en-US" altLang="zh-CN" sz="2400" dirty="0" smtClean="0">
                <a:solidFill>
                  <a:srgbClr val="C00000"/>
                </a:solidFill>
                <a:ea typeface="宋体" panose="02010600030101010101" pitchFamily="2" charset="-122"/>
                <a:cs typeface="Times New Roman" panose="02020603050405020304" pitchFamily="18" charset="0"/>
              </a:rPr>
              <a:t>			J = 30;  </a:t>
            </a:r>
            <a:r>
              <a:rPr lang="en-US" altLang="zh-CN" sz="2000" dirty="0" smtClean="0">
                <a:solidFill>
                  <a:srgbClr val="0000FF"/>
                </a:solidFill>
                <a:ea typeface="宋体" panose="02010600030101010101" pitchFamily="2" charset="-122"/>
                <a:cs typeface="Times New Roman" panose="02020603050405020304" pitchFamily="18" charset="0"/>
              </a:rPr>
              <a:t>//</a:t>
            </a:r>
            <a:r>
              <a:rPr lang="zh-CN" altLang="en-US" sz="2000" dirty="0" smtClean="0">
                <a:solidFill>
                  <a:srgbClr val="0000FF"/>
                </a:solidFill>
                <a:ea typeface="宋体" panose="02010600030101010101" pitchFamily="2" charset="-122"/>
                <a:cs typeface="Times New Roman" panose="02020603050405020304" pitchFamily="18" charset="0"/>
              </a:rPr>
              <a:t>非法</a:t>
            </a:r>
            <a:endParaRPr lang="zh-CN" altLang="en-US" sz="2000" dirty="0" smtClean="0">
              <a:solidFill>
                <a:srgbClr val="0000FF"/>
              </a:solidFill>
              <a:ea typeface="宋体" panose="02010600030101010101" pitchFamily="2" charset="-122"/>
              <a:cs typeface="Times New Roman" panose="02020603050405020304" pitchFamily="18" charset="0"/>
            </a:endParaRPr>
          </a:p>
          <a:p>
            <a:pPr marL="360045" eaLnBrk="1" hangingPunct="1">
              <a:spcBef>
                <a:spcPct val="0"/>
              </a:spcBef>
              <a:buFontTx/>
              <a:buNone/>
            </a:pPr>
            <a:r>
              <a:rPr lang="zh-CN" altLang="en-US" sz="2400" dirty="0" smtClean="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zh-CN" altLang="en-US" sz="2400" b="1" dirty="0" smtClean="0">
                <a:latin typeface="新宋体" panose="02010609030101010101" pitchFamily="49" charset="-122"/>
                <a:ea typeface="新宋体" panose="02010609030101010101" pitchFamily="49" charset="-122"/>
              </a:rPr>
              <a:t>排错：</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endParaRPr lang="en-US" altLang="zh-CN" sz="2200" dirty="0"/>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endParaRPr lang="en-US" altLang="zh-CN" sz="2200" dirty="0"/>
          </a:p>
          <a:p>
            <a:r>
              <a:rPr lang="en-US" altLang="zh-CN" sz="2200" dirty="0"/>
              <a:t>return ++x; </a:t>
            </a:r>
            <a:endParaRPr lang="en-US" altLang="zh-CN" sz="2200" dirty="0"/>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endParaRPr lang="en-US" altLang="zh-CN" sz="2200" dirty="0"/>
          </a:p>
          <a:p>
            <a:r>
              <a:rPr lang="en-US" altLang="zh-CN" sz="2200" dirty="0"/>
              <a:t>public static void main(String[] </a:t>
            </a:r>
            <a:r>
              <a:rPr lang="en-US" altLang="zh-CN" sz="2200" dirty="0" err="1"/>
              <a:t>args</a:t>
            </a:r>
            <a:r>
              <a:rPr lang="en-US" altLang="zh-CN" sz="2200" dirty="0"/>
              <a:t>) { </a:t>
            </a:r>
            <a:endParaRPr lang="en-US" altLang="zh-CN" sz="2200" dirty="0"/>
          </a:p>
          <a:p>
            <a:r>
              <a:rPr lang="en-US" altLang="zh-CN" sz="2200" dirty="0"/>
              <a:t>Other o = new Other(); </a:t>
            </a:r>
            <a:endParaRPr lang="en-US" altLang="zh-CN" sz="2200" dirty="0"/>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 { </a:t>
            </a:r>
            <a:endParaRPr lang="en-US" altLang="zh-CN" sz="2200" dirty="0"/>
          </a:p>
          <a:p>
            <a:r>
              <a:rPr lang="en-US" altLang="zh-CN" sz="2200" dirty="0" err="1"/>
              <a:t>o.i</a:t>
            </a:r>
            <a:r>
              <a:rPr lang="en-US" altLang="zh-CN" sz="2200" dirty="0"/>
              <a:t>++; </a:t>
            </a:r>
            <a:endParaRPr lang="en-US" altLang="zh-CN" sz="2200" dirty="0"/>
          </a:p>
          <a:p>
            <a:r>
              <a:rPr lang="en-US" altLang="zh-CN" sz="2200" dirty="0"/>
              <a:t>} </a:t>
            </a:r>
            <a:r>
              <a:rPr lang="en-US" altLang="zh-CN" sz="2200" dirty="0" smtClean="0"/>
              <a:t> } </a:t>
            </a:r>
            <a:endParaRPr lang="en-US" altLang="zh-CN" sz="2200" dirty="0"/>
          </a:p>
          <a:p>
            <a:r>
              <a:rPr lang="en-US" altLang="zh-CN" sz="2200" dirty="0"/>
              <a:t>class Other { </a:t>
            </a:r>
            <a:endParaRPr lang="en-US" altLang="zh-CN" sz="2200" dirty="0"/>
          </a:p>
          <a:p>
            <a:r>
              <a:rPr lang="en-US" altLang="zh-CN" sz="2200" dirty="0"/>
              <a:t>public </a:t>
            </a:r>
            <a:r>
              <a:rPr lang="en-US" altLang="zh-CN" sz="2200" dirty="0" err="1"/>
              <a:t>int</a:t>
            </a:r>
            <a:r>
              <a:rPr lang="en-US" altLang="zh-CN" sz="2200" dirty="0"/>
              <a: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23728" y="620688"/>
            <a:ext cx="5925842" cy="813964"/>
          </a:xfrm>
        </p:spPr>
        <p:txBody>
          <a:body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5.5  </a:t>
            </a:r>
            <a:r>
              <a:rPr lang="zh-CN" altLang="en-US" b="1" dirty="0" smtClean="0">
                <a:latin typeface="+mn-lt"/>
                <a:ea typeface="宋体" panose="02010600030101010101" pitchFamily="2" charset="-122"/>
                <a:cs typeface="Times New Roman" panose="02020603050405020304" pitchFamily="18" charset="0"/>
              </a:rPr>
              <a:t>抽象类</a:t>
            </a:r>
            <a:r>
              <a:rPr lang="en-US" altLang="zh-CN" b="1" dirty="0" smtClean="0">
                <a:solidFill>
                  <a:srgbClr val="C00000"/>
                </a:solidFill>
                <a:latin typeface="+mn-lt"/>
                <a:ea typeface="宋体" panose="02010600030101010101" pitchFamily="2" charset="-122"/>
                <a:cs typeface="Times New Roman" panose="02020603050405020304" pitchFamily="18" charset="0"/>
              </a:rPr>
              <a:t>(abstract class)</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type="body" idx="1"/>
          </p:nvPr>
        </p:nvSpPr>
        <p:spPr>
          <a:xfrm>
            <a:off x="323528" y="1484784"/>
            <a:ext cx="8208912" cy="2303116"/>
          </a:xfrm>
          <a:noFill/>
        </p:spPr>
        <p:txBody>
          <a:bodyPr>
            <a:normAutofit/>
          </a:bodyPr>
          <a:lstStyle/>
          <a:p>
            <a:pPr eaLnBrk="1" hangingPunct="1">
              <a:buFont typeface="Wingdings" panose="05000000000000000000" pitchFamily="2" charset="2"/>
              <a:buChar char="l"/>
            </a:pPr>
            <a:r>
              <a:rPr lang="zh-CN" altLang="en-US" dirty="0" smtClean="0">
                <a:ea typeface="宋体" panose="02010600030101010101" pitchFamily="2" charset="-122"/>
                <a:cs typeface="Times New Roman" panose="02020603050405020304"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smtClean="0">
                <a:solidFill>
                  <a:srgbClr val="FF0000"/>
                </a:solidFill>
                <a:ea typeface="宋体" panose="02010600030101010101" pitchFamily="2" charset="-122"/>
                <a:cs typeface="Times New Roman" panose="02020603050405020304" pitchFamily="18" charset="0"/>
              </a:rPr>
              <a:t>抽象类</a:t>
            </a:r>
            <a:r>
              <a:rPr lang="zh-CN" altLang="en-US" dirty="0" smtClean="0">
                <a:ea typeface="宋体" panose="02010600030101010101" pitchFamily="2" charset="-122"/>
                <a:cs typeface="Times New Roman" panose="02020603050405020304" pitchFamily="18" charset="0"/>
              </a:rPr>
              <a:t>。</a:t>
            </a:r>
            <a:endParaRPr lang="zh-CN" altLang="en-US" dirty="0" smtClean="0">
              <a:ea typeface="宋体" panose="02010600030101010101" pitchFamily="2" charset="-122"/>
              <a:cs typeface="Times New Roman" panose="02020603050405020304" pitchFamily="18" charset="0"/>
            </a:endParaRPr>
          </a:p>
        </p:txBody>
      </p:sp>
      <p:pic>
        <p:nvPicPr>
          <p:cNvPr id="4" name="图片 3" descr="捕获.JPG"/>
          <p:cNvPicPr>
            <a:picLocks noChangeAspect="1"/>
          </p:cNvPicPr>
          <p:nvPr/>
        </p:nvPicPr>
        <p:blipFill>
          <a:blip r:embed="rId1">
            <a:clrChange>
              <a:clrFrom>
                <a:srgbClr val="FEFEFE"/>
              </a:clrFrom>
              <a:clrTo>
                <a:srgbClr val="FEFEFE">
                  <a:alpha val="0"/>
                </a:srgbClr>
              </a:clrTo>
            </a:clrChange>
          </a:blip>
          <a:stretch>
            <a:fillRect/>
          </a:stretch>
        </p:blipFill>
        <p:spPr>
          <a:xfrm>
            <a:off x="4572000" y="3571876"/>
            <a:ext cx="4324118" cy="252142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563888" y="620688"/>
            <a:ext cx="2304256" cy="79208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抽象类</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type="body" idx="1"/>
          </p:nvPr>
        </p:nvSpPr>
        <p:spPr>
          <a:xfrm>
            <a:off x="395536" y="1556792"/>
            <a:ext cx="8534400" cy="5096568"/>
          </a:xfrm>
          <a:noFill/>
        </p:spPr>
        <p:txBody>
          <a:bodyPr>
            <a:noAutofit/>
          </a:bodyPr>
          <a:lstStyle/>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用</a:t>
            </a:r>
            <a:r>
              <a:rPr lang="en-US" altLang="zh-CN" sz="2700" dirty="0" smtClean="0">
                <a:ea typeface="宋体" panose="02010600030101010101" pitchFamily="2" charset="-122"/>
                <a:cs typeface="Times New Roman" panose="02020603050405020304" pitchFamily="18" charset="0"/>
              </a:rPr>
              <a:t>abstract</a:t>
            </a:r>
            <a:r>
              <a:rPr lang="zh-CN" altLang="en-US" sz="2700" dirty="0" smtClean="0">
                <a:ea typeface="宋体" panose="02010600030101010101" pitchFamily="2" charset="-122"/>
                <a:cs typeface="Times New Roman" panose="02020603050405020304" pitchFamily="18" charset="0"/>
              </a:rPr>
              <a:t>关键字来修饰一个类时，这个类叫做</a:t>
            </a:r>
            <a:r>
              <a:rPr lang="zh-CN" altLang="en-US" sz="2700" dirty="0" smtClean="0">
                <a:solidFill>
                  <a:srgbClr val="C00000"/>
                </a:solidFill>
                <a:ea typeface="宋体" panose="02010600030101010101" pitchFamily="2" charset="-122"/>
                <a:cs typeface="Times New Roman" panose="02020603050405020304" pitchFamily="18" charset="0"/>
              </a:rPr>
              <a:t>抽象类</a:t>
            </a:r>
            <a:r>
              <a:rPr lang="zh-CN" altLang="en-US" sz="2700" dirty="0" smtClean="0">
                <a:ea typeface="宋体" panose="02010600030101010101" pitchFamily="2" charset="-122"/>
                <a:cs typeface="Times New Roman" panose="02020603050405020304" pitchFamily="18" charset="0"/>
              </a:rPr>
              <a:t>；</a:t>
            </a:r>
            <a:endParaRPr lang="en-US" altLang="zh-CN"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en-US" altLang="zh-CN" sz="2700" dirty="0">
                <a:ea typeface="宋体" panose="02010600030101010101" pitchFamily="2" charset="-122"/>
                <a:cs typeface="Times New Roman" panose="02020603050405020304" pitchFamily="18" charset="0"/>
              </a:rPr>
              <a:t> </a:t>
            </a:r>
            <a:r>
              <a:rPr lang="zh-CN" altLang="en-US" sz="2700" dirty="0" smtClean="0">
                <a:ea typeface="宋体" panose="02010600030101010101" pitchFamily="2" charset="-122"/>
                <a:cs typeface="Times New Roman" panose="02020603050405020304" pitchFamily="18" charset="0"/>
              </a:rPr>
              <a:t>用</a:t>
            </a:r>
            <a:r>
              <a:rPr lang="en-US" altLang="zh-CN" sz="2700" dirty="0" smtClean="0">
                <a:ea typeface="宋体" panose="02010600030101010101" pitchFamily="2" charset="-122"/>
                <a:cs typeface="Times New Roman" panose="02020603050405020304" pitchFamily="18" charset="0"/>
              </a:rPr>
              <a:t>abstract</a:t>
            </a:r>
            <a:r>
              <a:rPr lang="zh-CN" altLang="en-US" sz="2700" dirty="0" smtClean="0">
                <a:ea typeface="宋体" panose="02010600030101010101" pitchFamily="2" charset="-122"/>
                <a:cs typeface="Times New Roman" panose="02020603050405020304" pitchFamily="18" charset="0"/>
              </a:rPr>
              <a:t>来修饰一个方法时，该方法叫做</a:t>
            </a:r>
            <a:r>
              <a:rPr lang="zh-CN" altLang="en-US" sz="2700" dirty="0" smtClean="0">
                <a:solidFill>
                  <a:srgbClr val="C00000"/>
                </a:solidFill>
                <a:ea typeface="宋体" panose="02010600030101010101" pitchFamily="2" charset="-122"/>
                <a:cs typeface="Times New Roman" panose="02020603050405020304" pitchFamily="18" charset="0"/>
              </a:rPr>
              <a:t>抽象方法</a:t>
            </a:r>
            <a:r>
              <a:rPr lang="zh-CN" altLang="en-US" sz="2700" dirty="0" smtClean="0">
                <a:ea typeface="宋体" panose="02010600030101010101" pitchFamily="2" charset="-122"/>
                <a:cs typeface="Times New Roman" panose="02020603050405020304" pitchFamily="18" charset="0"/>
              </a:rPr>
              <a:t>。</a:t>
            </a:r>
            <a:endParaRPr lang="zh-CN" altLang="en-US" sz="27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抽象方法：只有方法的声明，没有方法的实现。以分号结束</a:t>
            </a:r>
            <a:r>
              <a:rPr lang="zh-CN" altLang="en-US" dirty="0">
                <a:ea typeface="宋体" panose="02010600030101010101" pitchFamily="2" charset="-122"/>
                <a:cs typeface="Times New Roman" panose="02020603050405020304" pitchFamily="18" charset="0"/>
              </a:rPr>
              <a:t>：</a:t>
            </a:r>
            <a:r>
              <a:rPr lang="en-US" altLang="zh-CN" sz="2700" dirty="0" smtClean="0">
                <a:solidFill>
                  <a:srgbClr val="800080"/>
                </a:solidFill>
                <a:ea typeface="宋体" panose="02010600030101010101" pitchFamily="2" charset="-122"/>
                <a:cs typeface="Times New Roman" panose="02020603050405020304" pitchFamily="18" charset="0"/>
              </a:rPr>
              <a:t>abstract</a:t>
            </a:r>
            <a:r>
              <a:rPr lang="en-US" altLang="zh-CN" sz="2700" dirty="0" smtClean="0">
                <a:solidFill>
                  <a:srgbClr val="666699"/>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int</a:t>
            </a:r>
            <a:r>
              <a:rPr lang="en-US" altLang="zh-CN" sz="2700" dirty="0" smtClean="0">
                <a:solidFill>
                  <a:srgbClr val="0070C0"/>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abstractMethod</a:t>
            </a:r>
            <a:r>
              <a:rPr lang="en-US" altLang="zh-CN" sz="2700" dirty="0" smtClean="0">
                <a:solidFill>
                  <a:srgbClr val="0070C0"/>
                </a:solidFill>
                <a:ea typeface="宋体" panose="02010600030101010101" pitchFamily="2" charset="-122"/>
                <a:cs typeface="Times New Roman" panose="02020603050405020304" pitchFamily="18" charset="0"/>
              </a:rPr>
              <a:t>( </a:t>
            </a:r>
            <a:r>
              <a:rPr lang="en-US" altLang="zh-CN" sz="2700" dirty="0" err="1" smtClean="0">
                <a:solidFill>
                  <a:srgbClr val="0070C0"/>
                </a:solidFill>
                <a:ea typeface="宋体" panose="02010600030101010101" pitchFamily="2" charset="-122"/>
                <a:cs typeface="Times New Roman" panose="02020603050405020304" pitchFamily="18" charset="0"/>
              </a:rPr>
              <a:t>int</a:t>
            </a:r>
            <a:r>
              <a:rPr lang="en-US" altLang="zh-CN" sz="2700" dirty="0" smtClean="0">
                <a:solidFill>
                  <a:srgbClr val="0070C0"/>
                </a:solidFill>
                <a:ea typeface="宋体" panose="02010600030101010101" pitchFamily="2" charset="-122"/>
                <a:cs typeface="Times New Roman" panose="02020603050405020304" pitchFamily="18" charset="0"/>
              </a:rPr>
              <a:t> a )</a:t>
            </a:r>
            <a:r>
              <a:rPr lang="en-US" altLang="zh-CN" sz="2700" b="1" dirty="0" smtClean="0">
                <a:solidFill>
                  <a:srgbClr val="FF0066"/>
                </a:solidFill>
                <a:ea typeface="宋体" panose="02010600030101010101" pitchFamily="2" charset="-122"/>
                <a:cs typeface="Times New Roman" panose="02020603050405020304" pitchFamily="18" charset="0"/>
              </a:rPr>
              <a:t>;</a:t>
            </a:r>
            <a:endParaRPr lang="en-US" altLang="zh-CN"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含有抽象方法的类必须被声明为抽象类。</a:t>
            </a:r>
            <a:endParaRPr lang="zh-CN" altLang="en-US"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700" dirty="0" smtClean="0">
                <a:ea typeface="宋体" panose="02010600030101010101" pitchFamily="2" charset="-122"/>
                <a:cs typeface="Times New Roman" panose="02020603050405020304" pitchFamily="18" charset="0"/>
              </a:rPr>
              <a:t>抽象类不能被实例化。抽象类是用来被继承的，抽象类的子类必须重写父类的抽象方法，并提供方法体。若没有重写全部的抽象方法，仍为抽象类。</a:t>
            </a:r>
            <a:endParaRPr lang="zh-CN" altLang="en-US" sz="2700" dirty="0" smtClean="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700" dirty="0" smtClean="0">
                <a:solidFill>
                  <a:srgbClr val="C00000"/>
                </a:solidFill>
                <a:ea typeface="宋体" panose="02010600030101010101" pitchFamily="2" charset="-122"/>
                <a:cs typeface="Times New Roman" panose="02020603050405020304" pitchFamily="18" charset="0"/>
              </a:rPr>
              <a:t>不能用</a:t>
            </a:r>
            <a:r>
              <a:rPr lang="en-US" altLang="zh-CN" sz="2700" dirty="0" smtClean="0">
                <a:solidFill>
                  <a:srgbClr val="C00000"/>
                </a:solidFill>
                <a:ea typeface="宋体" panose="02010600030101010101" pitchFamily="2" charset="-122"/>
                <a:cs typeface="Times New Roman" panose="02020603050405020304" pitchFamily="18" charset="0"/>
              </a:rPr>
              <a:t>abstract</a:t>
            </a:r>
            <a:r>
              <a:rPr lang="zh-CN" altLang="en-US" sz="2700" dirty="0" smtClean="0">
                <a:solidFill>
                  <a:srgbClr val="C00000"/>
                </a:solidFill>
                <a:ea typeface="宋体" panose="02010600030101010101" pitchFamily="2" charset="-122"/>
                <a:cs typeface="Times New Roman" panose="02020603050405020304" pitchFamily="18" charset="0"/>
              </a:rPr>
              <a:t>修饰属性</a:t>
            </a:r>
            <a:r>
              <a:rPr lang="zh-CN" altLang="en-US" sz="2700" dirty="0">
                <a:solidFill>
                  <a:srgbClr val="C00000"/>
                </a:solidFill>
                <a:ea typeface="宋体" panose="02010600030101010101" pitchFamily="2" charset="-122"/>
                <a:cs typeface="Times New Roman" panose="02020603050405020304" pitchFamily="18" charset="0"/>
              </a:rPr>
              <a:t>、</a:t>
            </a:r>
            <a:r>
              <a:rPr lang="zh-CN" altLang="en-US" sz="2700" dirty="0" smtClean="0">
                <a:solidFill>
                  <a:srgbClr val="C00000"/>
                </a:solidFill>
                <a:ea typeface="宋体" panose="02010600030101010101" pitchFamily="2" charset="-122"/>
                <a:cs typeface="Times New Roman" panose="02020603050405020304" pitchFamily="18" charset="0"/>
              </a:rPr>
              <a:t>私有方法、构造器、静态方法、</a:t>
            </a:r>
            <a:r>
              <a:rPr lang="en-US" altLang="zh-CN" sz="2700" dirty="0" smtClean="0">
                <a:solidFill>
                  <a:srgbClr val="C00000"/>
                </a:solidFill>
                <a:ea typeface="宋体" panose="02010600030101010101" pitchFamily="2" charset="-122"/>
                <a:cs typeface="Times New Roman" panose="02020603050405020304" pitchFamily="18" charset="0"/>
              </a:rPr>
              <a:t>final</a:t>
            </a:r>
            <a:r>
              <a:rPr lang="zh-CN" altLang="en-US" sz="2700" dirty="0" smtClean="0">
                <a:solidFill>
                  <a:srgbClr val="C00000"/>
                </a:solidFill>
                <a:ea typeface="宋体" panose="02010600030101010101" pitchFamily="2" charset="-122"/>
                <a:cs typeface="Times New Roman" panose="02020603050405020304" pitchFamily="18" charset="0"/>
              </a:rPr>
              <a:t>的方法。</a:t>
            </a:r>
            <a:endParaRPr lang="zh-CN" altLang="en-US" sz="27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131840" y="620688"/>
            <a:ext cx="4053634" cy="840156"/>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抽象类举例</a:t>
            </a:r>
            <a:endParaRPr lang="zh-CN" altLang="en-US" b="1" dirty="0" smtClean="0">
              <a:latin typeface="+mn-lt"/>
              <a:ea typeface="宋体" panose="02010600030101010101" pitchFamily="2" charset="-122"/>
              <a:cs typeface="Times New Roman" panose="02020603050405020304" pitchFamily="18" charset="0"/>
            </a:endParaRPr>
          </a:p>
        </p:txBody>
      </p:sp>
      <p:sp>
        <p:nvSpPr>
          <p:cNvPr id="23555" name="Rectangle 3"/>
          <p:cNvSpPr>
            <a:spLocks noGrp="1" noChangeArrowheads="1"/>
          </p:cNvSpPr>
          <p:nvPr>
            <p:ph type="body" idx="1"/>
          </p:nvPr>
        </p:nvSpPr>
        <p:spPr>
          <a:xfrm>
            <a:off x="251520" y="980728"/>
            <a:ext cx="8424936" cy="5257800"/>
          </a:xfrm>
          <a:noFill/>
        </p:spPr>
        <p:txBody>
          <a:bodyPr>
            <a:noAutofit/>
          </a:bodyPr>
          <a:lstStyle/>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abstract class A{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abstract </a:t>
            </a:r>
            <a:r>
              <a:rPr lang="en-US" altLang="zh-CN" sz="2400" dirty="0">
                <a:solidFill>
                  <a:srgbClr val="C00000"/>
                </a:solidFill>
                <a:ea typeface="宋体" panose="02010600030101010101" pitchFamily="2" charset="-122"/>
                <a:cs typeface="Times New Roman" panose="02020603050405020304" pitchFamily="18" charset="0"/>
              </a:rPr>
              <a:t>void m1(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void m2(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a:t>
            </a:r>
            <a:r>
              <a:rPr lang="zh-CN" altLang="en-US" sz="2400" dirty="0">
                <a:solidFill>
                  <a:srgbClr val="C00000"/>
                </a:solidFill>
                <a:ea typeface="宋体" panose="02010600030101010101" pitchFamily="2" charset="-122"/>
                <a:cs typeface="Times New Roman" panose="02020603050405020304" pitchFamily="18" charset="0"/>
              </a:rPr>
              <a:t>类中定义的</a:t>
            </a:r>
            <a:r>
              <a:rPr lang="en-US" altLang="zh-CN" sz="2400" dirty="0">
                <a:solidFill>
                  <a:srgbClr val="C00000"/>
                </a:solidFill>
                <a:ea typeface="宋体" panose="02010600030101010101" pitchFamily="2" charset="-122"/>
                <a:cs typeface="Times New Roman" panose="02020603050405020304" pitchFamily="18" charset="0"/>
              </a:rPr>
              <a:t>m2</a:t>
            </a:r>
            <a:r>
              <a:rPr lang="zh-CN" altLang="en-US" sz="2400" dirty="0">
                <a:solidFill>
                  <a:srgbClr val="C00000"/>
                </a:solidFill>
                <a:ea typeface="宋体" panose="02010600030101010101" pitchFamily="2" charset="-122"/>
                <a:cs typeface="Times New Roman" panose="02020603050405020304" pitchFamily="18" charset="0"/>
              </a:rPr>
              <a:t>方法</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class B extends A{</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void </a:t>
            </a:r>
            <a:r>
              <a:rPr lang="en-US" altLang="zh-CN" sz="2400" dirty="0">
                <a:solidFill>
                  <a:srgbClr val="C00000"/>
                </a:solidFill>
                <a:ea typeface="宋体" panose="02010600030101010101" pitchFamily="2" charset="-122"/>
                <a:cs typeface="Times New Roman" panose="02020603050405020304" pitchFamily="18" charset="0"/>
              </a:rPr>
              <a:t>m1(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err="1" smtClean="0">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("B</a:t>
            </a:r>
            <a:r>
              <a:rPr lang="zh-CN" altLang="en-US" sz="2400" dirty="0">
                <a:solidFill>
                  <a:srgbClr val="C00000"/>
                </a:solidFill>
                <a:ea typeface="宋体" panose="02010600030101010101" pitchFamily="2" charset="-122"/>
                <a:cs typeface="Times New Roman" panose="02020603050405020304" pitchFamily="18" charset="0"/>
              </a:rPr>
              <a:t>类中定义的</a:t>
            </a:r>
            <a:r>
              <a:rPr lang="en-US" altLang="zh-CN" sz="2400" dirty="0">
                <a:solidFill>
                  <a:srgbClr val="C00000"/>
                </a:solidFill>
                <a:ea typeface="宋体" panose="02010600030101010101" pitchFamily="2" charset="-122"/>
                <a:cs typeface="Times New Roman" panose="02020603050405020304" pitchFamily="18" charset="0"/>
              </a:rPr>
              <a:t>m1</a:t>
            </a:r>
            <a:r>
              <a:rPr lang="zh-CN" altLang="en-US" sz="2400" dirty="0">
                <a:solidFill>
                  <a:srgbClr val="C00000"/>
                </a:solidFill>
                <a:ea typeface="宋体" panose="02010600030101010101" pitchFamily="2" charset="-122"/>
                <a:cs typeface="Times New Roman" panose="02020603050405020304" pitchFamily="18" charset="0"/>
              </a:rPr>
              <a:t>方法</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public class Test{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C00000"/>
                </a:solidFill>
                <a:ea typeface="宋体" panose="02010600030101010101" pitchFamily="2" charset="-122"/>
                <a:cs typeface="Times New Roman" panose="02020603050405020304" pitchFamily="18" charset="0"/>
              </a:rPr>
              <a:t>static void main( 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 </a:t>
            </a:r>
            <a:r>
              <a:rPr lang="en-US" altLang="zh-CN" sz="2400" dirty="0" err="1" smtClean="0">
                <a:solidFill>
                  <a:srgbClr val="C00000"/>
                </a:solidFill>
                <a:ea typeface="宋体" panose="02010600030101010101" pitchFamily="2" charset="-122"/>
                <a:cs typeface="Times New Roman" panose="02020603050405020304" pitchFamily="18" charset="0"/>
              </a:rPr>
              <a:t>a</a:t>
            </a:r>
            <a:r>
              <a:rPr lang="en-US" altLang="zh-CN" sz="2400" dirty="0" smtClean="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new B(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a.m1</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a.m2</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a:lnSpc>
                <a:spcPct val="80000"/>
              </a:lnSpc>
              <a:spcBef>
                <a:spcPct val="0"/>
              </a:spcBef>
              <a:buClr>
                <a:schemeClr val="tx1"/>
              </a:buClr>
              <a:buNone/>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marL="0" lvl="2" algn="just" eaLnBrk="1" hangingPunct="1">
              <a:lnSpc>
                <a:spcPct val="80000"/>
              </a:lnSpc>
              <a:spcBef>
                <a:spcPct val="0"/>
              </a:spcBef>
              <a:buClr>
                <a:schemeClr val="tx1"/>
              </a:buClr>
              <a:buFontTx/>
              <a:buNone/>
            </a:pPr>
            <a:endParaRPr lang="en-US" altLang="zh-CN" sz="24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1"/>
          <a:srcRect/>
          <a:stretch>
            <a:fillRect/>
          </a:stretch>
        </p:blipFill>
        <p:spPr bwMode="auto">
          <a:xfrm>
            <a:off x="142595" y="2239233"/>
            <a:ext cx="6559460" cy="3315639"/>
          </a:xfrm>
          <a:prstGeom prst="rect">
            <a:avLst/>
          </a:prstGeom>
          <a:noFill/>
          <a:ln w="9525">
            <a:noFill/>
            <a:miter lim="800000"/>
            <a:headEnd/>
            <a:tailEnd/>
          </a:ln>
        </p:spPr>
      </p:pic>
      <p:sp>
        <p:nvSpPr>
          <p:cNvPr id="281602" name="Rectangle 2"/>
          <p:cNvSpPr>
            <a:spLocks noGrp="1" noChangeArrowheads="1"/>
          </p:cNvSpPr>
          <p:nvPr>
            <p:ph type="title"/>
          </p:nvPr>
        </p:nvSpPr>
        <p:spPr>
          <a:xfrm>
            <a:off x="2987824" y="690599"/>
            <a:ext cx="3920448" cy="68580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抽象类应用</a:t>
            </a:r>
            <a:endParaRPr lang="zh-CN" altLang="en-US" b="1" dirty="0" smtClean="0">
              <a:latin typeface="+mn-lt"/>
              <a:ea typeface="宋体" panose="02010600030101010101" pitchFamily="2" charset="-122"/>
              <a:cs typeface="Times New Roman" panose="02020603050405020304" pitchFamily="18" charset="0"/>
            </a:endParaRPr>
          </a:p>
        </p:txBody>
      </p:sp>
      <p:sp>
        <p:nvSpPr>
          <p:cNvPr id="24580" name="Text Box 4"/>
          <p:cNvSpPr txBox="1">
            <a:spLocks noChangeArrowheads="1"/>
          </p:cNvSpPr>
          <p:nvPr/>
        </p:nvSpPr>
        <p:spPr bwMode="auto">
          <a:xfrm>
            <a:off x="6702055" y="2651518"/>
            <a:ext cx="2326493" cy="2529923"/>
          </a:xfrm>
          <a:prstGeom prst="rect">
            <a:avLst/>
          </a:prstGeom>
          <a:noFill/>
          <a:ln w="9525">
            <a:noFill/>
            <a:miter lim="800000"/>
          </a:ln>
        </p:spPr>
        <p:txBody>
          <a:bodyPr wrap="square">
            <a:spAutoFit/>
          </a:bodyPr>
          <a:lstStyle/>
          <a:p>
            <a:pPr>
              <a:lnSpc>
                <a:spcPct val="120000"/>
              </a:lnSpc>
              <a:spcBef>
                <a:spcPct val="50000"/>
              </a:spcBef>
            </a:pPr>
            <a:r>
              <a:rPr lang="zh-CN" altLang="en-US" sz="2200" dirty="0">
                <a:ea typeface="宋体" panose="02010600030101010101" pitchFamily="2" charset="-122"/>
                <a:cs typeface="Times New Roman" panose="02020603050405020304" pitchFamily="18" charset="0"/>
              </a:rPr>
              <a:t>在航运公司系统中，</a:t>
            </a:r>
            <a:r>
              <a:rPr lang="en-US" altLang="zh-CN" sz="2200" dirty="0">
                <a:ea typeface="宋体" panose="02010600030101010101" pitchFamily="2" charset="-122"/>
                <a:cs typeface="Times New Roman" panose="02020603050405020304" pitchFamily="18" charset="0"/>
              </a:rPr>
              <a:t>Vehicle</a:t>
            </a:r>
            <a:r>
              <a:rPr lang="zh-CN" altLang="en-US" sz="2200" dirty="0">
                <a:ea typeface="宋体" panose="02010600030101010101" pitchFamily="2" charset="-122"/>
                <a:cs typeface="Times New Roman" panose="02020603050405020304" pitchFamily="18" charset="0"/>
              </a:rPr>
              <a:t>类需要定义两个方法分别计算运输工具的燃料效率和行驶距离。</a:t>
            </a:r>
            <a:endParaRPr lang="zh-CN" altLang="en-US" sz="2200" dirty="0">
              <a:ea typeface="宋体" panose="02010600030101010101" pitchFamily="2" charset="-122"/>
              <a:cs typeface="Times New Roman" panose="02020603050405020304" pitchFamily="18" charset="0"/>
            </a:endParaRPr>
          </a:p>
        </p:txBody>
      </p:sp>
      <p:sp>
        <p:nvSpPr>
          <p:cNvPr id="24581" name="Text Box 5"/>
          <p:cNvSpPr txBox="1">
            <a:spLocks noChangeArrowheads="1"/>
          </p:cNvSpPr>
          <p:nvPr/>
        </p:nvSpPr>
        <p:spPr bwMode="auto">
          <a:xfrm>
            <a:off x="132063" y="1317928"/>
            <a:ext cx="8991599" cy="954107"/>
          </a:xfrm>
          <a:prstGeom prst="rect">
            <a:avLst/>
          </a:prstGeom>
          <a:noFill/>
          <a:ln w="9525">
            <a:noFill/>
            <a:miter lim="800000"/>
          </a:ln>
        </p:spPr>
        <p:txBody>
          <a:bodyPr wrap="square">
            <a:spAutoFit/>
          </a:bodyPr>
          <a:lstStyle/>
          <a:p>
            <a:r>
              <a:rPr lang="zh-CN" altLang="en-US" sz="2800" dirty="0">
                <a:ea typeface="宋体" panose="02010600030101010101" pitchFamily="2" charset="-122"/>
                <a:cs typeface="Times New Roman" panose="02020603050405020304" pitchFamily="18" charset="0"/>
              </a:rPr>
              <a:t>抽象类是用来模型化那些父类无法确定全部实现，而是由其子类提供具体实现的对象的类。</a:t>
            </a:r>
            <a:endParaRPr lang="zh-CN" altLang="en-US" sz="2800" dirty="0">
              <a:ea typeface="宋体" panose="02010600030101010101" pitchFamily="2" charset="-122"/>
              <a:cs typeface="Times New Roman" panose="02020603050405020304" pitchFamily="18" charset="0"/>
            </a:endParaRPr>
          </a:p>
        </p:txBody>
      </p:sp>
      <p:sp>
        <p:nvSpPr>
          <p:cNvPr id="24582" name="Text Box 6"/>
          <p:cNvSpPr txBox="1">
            <a:spLocks noChangeArrowheads="1"/>
          </p:cNvSpPr>
          <p:nvPr/>
        </p:nvSpPr>
        <p:spPr bwMode="auto">
          <a:xfrm>
            <a:off x="142595" y="5589240"/>
            <a:ext cx="8991600" cy="769441"/>
          </a:xfrm>
          <a:prstGeom prst="rect">
            <a:avLst/>
          </a:prstGeom>
          <a:noFill/>
          <a:ln w="9525">
            <a:solidFill>
              <a:srgbClr val="FF0000"/>
            </a:solidFill>
            <a:miter lim="800000"/>
          </a:ln>
        </p:spPr>
        <p:txBody>
          <a:bodyPr>
            <a:spAutoFit/>
          </a:bodyPr>
          <a:lstStyle/>
          <a:p>
            <a:pPr>
              <a:spcBef>
                <a:spcPct val="50000"/>
              </a:spcBef>
            </a:pPr>
            <a:r>
              <a:rPr lang="zh-CN" altLang="en-US" sz="2200" dirty="0">
                <a:ea typeface="宋体" panose="02010600030101010101" pitchFamily="2" charset="-122"/>
                <a:cs typeface="Times New Roman" panose="02020603050405020304" pitchFamily="18" charset="0"/>
              </a:rPr>
              <a:t>问题：卡车</a:t>
            </a:r>
            <a:r>
              <a:rPr lang="en-US" altLang="zh-CN" sz="2200" dirty="0">
                <a:ea typeface="宋体" panose="02010600030101010101" pitchFamily="2" charset="-122"/>
                <a:cs typeface="Times New Roman" panose="02020603050405020304" pitchFamily="18" charset="0"/>
              </a:rPr>
              <a:t>(Truck)</a:t>
            </a:r>
            <a:r>
              <a:rPr lang="zh-CN" altLang="en-US" sz="2200" dirty="0">
                <a:ea typeface="宋体" panose="02010600030101010101" pitchFamily="2" charset="-122"/>
                <a:cs typeface="Times New Roman" panose="02020603050405020304" pitchFamily="18" charset="0"/>
              </a:rPr>
              <a:t>和驳船</a:t>
            </a:r>
            <a:r>
              <a:rPr lang="en-US" altLang="zh-CN" sz="2200" dirty="0">
                <a:ea typeface="宋体" panose="02010600030101010101" pitchFamily="2" charset="-122"/>
                <a:cs typeface="Times New Roman" panose="02020603050405020304" pitchFamily="18" charset="0"/>
              </a:rPr>
              <a:t>(</a:t>
            </a:r>
            <a:r>
              <a:rPr lang="en-US" altLang="zh-CN" sz="2200" dirty="0" err="1">
                <a:ea typeface="宋体" panose="02010600030101010101" pitchFamily="2" charset="-122"/>
                <a:cs typeface="Times New Roman" panose="02020603050405020304" pitchFamily="18" charset="0"/>
              </a:rPr>
              <a:t>RiverBarge</a:t>
            </a:r>
            <a:r>
              <a:rPr lang="en-US" altLang="zh-CN" sz="2200" dirty="0">
                <a:ea typeface="宋体" panose="02010600030101010101" pitchFamily="2" charset="-122"/>
                <a:cs typeface="Times New Roman" panose="02020603050405020304" pitchFamily="18" charset="0"/>
              </a:rPr>
              <a:t>)</a:t>
            </a:r>
            <a:r>
              <a:rPr lang="zh-CN" altLang="en-US" sz="2200" dirty="0">
                <a:ea typeface="宋体" panose="02010600030101010101" pitchFamily="2" charset="-122"/>
                <a:cs typeface="Times New Roman" panose="02020603050405020304" pitchFamily="18" charset="0"/>
              </a:rPr>
              <a:t>的燃料效率和行驶距离的计算方法完全不同。</a:t>
            </a:r>
            <a:r>
              <a:rPr lang="en-US" altLang="zh-CN" sz="2200" dirty="0">
                <a:ea typeface="宋体" panose="02010600030101010101" pitchFamily="2" charset="-122"/>
                <a:cs typeface="Times New Roman" panose="02020603050405020304" pitchFamily="18" charset="0"/>
              </a:rPr>
              <a:t>Vehicle</a:t>
            </a:r>
            <a:r>
              <a:rPr lang="zh-CN" altLang="en-US" sz="2200" dirty="0">
                <a:ea typeface="宋体" panose="02010600030101010101" pitchFamily="2" charset="-122"/>
                <a:cs typeface="Times New Roman" panose="02020603050405020304" pitchFamily="18" charset="0"/>
              </a:rPr>
              <a:t>类不能提供计算方法，</a:t>
            </a:r>
            <a:r>
              <a:rPr lang="zh-CN" altLang="en-US" sz="2200" dirty="0" smtClean="0">
                <a:ea typeface="宋体" panose="02010600030101010101" pitchFamily="2" charset="-122"/>
                <a:cs typeface="Times New Roman" panose="02020603050405020304" pitchFamily="18" charset="0"/>
              </a:rPr>
              <a:t>但子</a:t>
            </a:r>
            <a:r>
              <a:rPr lang="zh-CN" altLang="en-US" sz="2200" dirty="0">
                <a:ea typeface="宋体" panose="02010600030101010101" pitchFamily="2" charset="-122"/>
                <a:cs typeface="Times New Roman" panose="02020603050405020304" pitchFamily="18" charset="0"/>
              </a:rPr>
              <a:t>类可以。</a:t>
            </a:r>
            <a:endParaRPr lang="zh-CN" altLang="en-US" sz="22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28600" y="897496"/>
            <a:ext cx="8382000" cy="5486400"/>
          </a:xfrm>
        </p:spPr>
        <p:txBody>
          <a:bodyPr>
            <a:normAutofit/>
          </a:bodyPr>
          <a:lstStyle/>
          <a:p>
            <a:pPr eaLnBrk="1" hangingPunct="1">
              <a:lnSpc>
                <a:spcPct val="90000"/>
              </a:lnSpc>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解决方案</a:t>
            </a:r>
            <a:endParaRPr lang="zh-CN" altLang="en-US" sz="2000" b="1" dirty="0" smtClean="0">
              <a:ea typeface="宋体" panose="02010600030101010101" pitchFamily="2" charset="-122"/>
              <a:cs typeface="Times New Roman" panose="02020603050405020304" pitchFamily="18" charset="0"/>
            </a:endParaRPr>
          </a:p>
          <a:p>
            <a:pPr eaLnBrk="1" hangingPunct="1">
              <a:lnSpc>
                <a:spcPct val="90000"/>
              </a:lnSpc>
              <a:buFontTx/>
              <a:buNone/>
            </a:pPr>
            <a:r>
              <a:rPr lang="zh-CN" altLang="en-US" sz="2000" dirty="0" smtClean="0">
                <a:ea typeface="宋体" panose="02010600030101010101" pitchFamily="2" charset="-122"/>
                <a:cs typeface="Times New Roman" panose="02020603050405020304" pitchFamily="18" charset="0"/>
              </a:rPr>
              <a:t>	</a:t>
            </a:r>
            <a:r>
              <a:rPr lang="en-US" altLang="zh-CN" sz="1800" b="1" dirty="0" smtClean="0">
                <a:ea typeface="宋体" panose="02010600030101010101" pitchFamily="2" charset="-122"/>
                <a:cs typeface="Times New Roman" panose="02020603050405020304" pitchFamily="18" charset="0"/>
              </a:rPr>
              <a:t>Java</a:t>
            </a:r>
            <a:r>
              <a:rPr lang="zh-CN" altLang="en-US" sz="1800" b="1" dirty="0" smtClean="0">
                <a:ea typeface="宋体" panose="02010600030101010101" pitchFamily="2" charset="-122"/>
                <a:cs typeface="Times New Roman" panose="02020603050405020304" pitchFamily="18" charset="0"/>
              </a:rPr>
              <a:t>允许类设计者指定：超类声明一个方法但不提供实现，该方法的实现由子类提供。这样的方法称为</a:t>
            </a:r>
            <a:r>
              <a:rPr lang="zh-CN" altLang="en-US" sz="1800" b="1" dirty="0" smtClean="0">
                <a:solidFill>
                  <a:srgbClr val="FF0000"/>
                </a:solidFill>
                <a:ea typeface="宋体" panose="02010600030101010101" pitchFamily="2" charset="-122"/>
                <a:cs typeface="Times New Roman" panose="02020603050405020304" pitchFamily="18" charset="0"/>
              </a:rPr>
              <a:t>抽象方法</a:t>
            </a:r>
            <a:r>
              <a:rPr lang="zh-CN" altLang="en-US" sz="1800" b="1" dirty="0" smtClean="0">
                <a:ea typeface="宋体" panose="02010600030101010101" pitchFamily="2" charset="-122"/>
                <a:cs typeface="Times New Roman" panose="02020603050405020304" pitchFamily="18" charset="0"/>
              </a:rPr>
              <a:t>。有一个或更多抽象方法的类称为</a:t>
            </a:r>
            <a:r>
              <a:rPr lang="zh-CN" altLang="en-US" sz="1800" b="1" dirty="0" smtClean="0">
                <a:solidFill>
                  <a:srgbClr val="FF0000"/>
                </a:solidFill>
                <a:ea typeface="宋体" panose="02010600030101010101" pitchFamily="2" charset="-122"/>
                <a:cs typeface="Times New Roman" panose="02020603050405020304" pitchFamily="18" charset="0"/>
              </a:rPr>
              <a:t>抽象类</a:t>
            </a:r>
            <a:r>
              <a:rPr lang="zh-CN" altLang="en-US" sz="1800" b="1" dirty="0" smtClean="0">
                <a:ea typeface="宋体" panose="02010600030101010101" pitchFamily="2" charset="-122"/>
                <a:cs typeface="Times New Roman" panose="02020603050405020304" pitchFamily="18" charset="0"/>
              </a:rPr>
              <a:t>。</a:t>
            </a:r>
            <a:endParaRPr lang="zh-CN" altLang="en-US" sz="1800" b="1" dirty="0" smtClean="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en-US" altLang="zh-CN" sz="1800" b="1" dirty="0" smtClean="0">
                <a:ea typeface="宋体" panose="02010600030101010101" pitchFamily="2" charset="-122"/>
                <a:cs typeface="Times New Roman" panose="02020603050405020304" pitchFamily="18" charset="0"/>
              </a:rPr>
              <a:t>Vehicle</a:t>
            </a:r>
            <a:r>
              <a:rPr lang="zh-CN" altLang="en-US" sz="1800" b="1" dirty="0" smtClean="0">
                <a:ea typeface="宋体" panose="02010600030101010101" pitchFamily="2" charset="-122"/>
                <a:cs typeface="Times New Roman" panose="02020603050405020304" pitchFamily="18" charset="0"/>
              </a:rPr>
              <a:t>是一个抽象类，有两个抽象方法。</a:t>
            </a:r>
            <a:endParaRPr lang="zh-CN" altLang="en-US" sz="1800" b="1" dirty="0" smtClean="0">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public </a:t>
            </a:r>
            <a:r>
              <a:rPr lang="en-US" altLang="zh-CN" sz="1800" b="1" dirty="0" smtClean="0">
                <a:solidFill>
                  <a:srgbClr val="C00000"/>
                </a:solidFill>
                <a:ea typeface="宋体" panose="02010600030101010101" pitchFamily="2" charset="-122"/>
                <a:cs typeface="Times New Roman" panose="02020603050405020304" pitchFamily="18" charset="0"/>
              </a:rPr>
              <a:t>abstract</a:t>
            </a:r>
            <a:r>
              <a:rPr lang="en-US" altLang="zh-CN" sz="1800" dirty="0" smtClean="0">
                <a:solidFill>
                  <a:srgbClr val="C00000"/>
                </a:solidFill>
                <a:ea typeface="宋体" panose="02010600030101010101" pitchFamily="2" charset="-122"/>
                <a:cs typeface="Times New Roman" panose="02020603050405020304" pitchFamily="18" charset="0"/>
              </a:rPr>
              <a:t> class Vehicle{</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a:t>
            </a:r>
            <a:r>
              <a:rPr lang="en-US" altLang="zh-CN" sz="1800" b="1" dirty="0" smtClean="0">
                <a:solidFill>
                  <a:srgbClr val="C00000"/>
                </a:solidFill>
                <a:ea typeface="宋体" panose="02010600030101010101" pitchFamily="2" charset="-122"/>
                <a:cs typeface="Times New Roman" panose="02020603050405020304" pitchFamily="18" charset="0"/>
              </a:rPr>
              <a:t>abstract</a:t>
            </a:r>
            <a:r>
              <a:rPr lang="en-US" altLang="zh-CN" sz="1800" dirty="0" smtClean="0">
                <a:solidFill>
                  <a:srgbClr val="C00000"/>
                </a:solidFill>
                <a:ea typeface="宋体" panose="02010600030101010101" pitchFamily="2" charset="-122"/>
                <a:cs typeface="Times New Roman" panose="02020603050405020304" pitchFamily="18" charset="0"/>
              </a:rPr>
              <a:t> double </a:t>
            </a:r>
            <a:r>
              <a:rPr lang="en-US" altLang="zh-CN" sz="1800" dirty="0" err="1" smtClean="0">
                <a:solidFill>
                  <a:srgbClr val="C00000"/>
                </a:solidFill>
                <a:ea typeface="宋体" panose="02010600030101010101" pitchFamily="2" charset="-122"/>
                <a:cs typeface="Times New Roman" panose="02020603050405020304" pitchFamily="18" charset="0"/>
              </a:rPr>
              <a:t>calcFuelEfficiency</a:t>
            </a:r>
            <a:r>
              <a:rPr lang="en-US" altLang="zh-CN" sz="1800" dirty="0" smtClean="0">
                <a:solidFill>
                  <a:srgbClr val="C00000"/>
                </a:solidFill>
                <a:ea typeface="宋体" panose="02010600030101010101" pitchFamily="2" charset="-122"/>
                <a:cs typeface="Times New Roman" panose="02020603050405020304" pitchFamily="18" charset="0"/>
              </a:rPr>
              <a:t>();	//</a:t>
            </a:r>
            <a:r>
              <a:rPr lang="zh-CN" altLang="en-US" sz="1800" dirty="0" smtClean="0">
                <a:solidFill>
                  <a:srgbClr val="C00000"/>
                </a:solidFill>
                <a:ea typeface="宋体" panose="02010600030101010101" pitchFamily="2" charset="-122"/>
                <a:cs typeface="Times New Roman" panose="02020603050405020304" pitchFamily="18" charset="0"/>
              </a:rPr>
              <a:t>计算燃料效率的抽象方法</a:t>
            </a:r>
            <a:endParaRPr lang="zh-CN" altLang="en-US"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zh-CN" altLang="en-US" sz="1800" dirty="0" smtClean="0">
                <a:solidFill>
                  <a:srgbClr val="C00000"/>
                </a:solidFill>
                <a:ea typeface="宋体" panose="02010600030101010101" pitchFamily="2" charset="-122"/>
                <a:cs typeface="Times New Roman" panose="02020603050405020304" pitchFamily="18" charset="0"/>
              </a:rPr>
              <a:t>	</a:t>
            </a:r>
            <a:r>
              <a:rPr lang="en-US" altLang="zh-CN" sz="1800" dirty="0" smtClean="0">
                <a:solidFill>
                  <a:srgbClr val="C00000"/>
                </a:solidFill>
                <a:ea typeface="宋体" panose="02010600030101010101" pitchFamily="2" charset="-122"/>
                <a:cs typeface="Times New Roman" panose="02020603050405020304" pitchFamily="18" charset="0"/>
              </a:rPr>
              <a:t>public </a:t>
            </a:r>
            <a:r>
              <a:rPr lang="en-US" altLang="zh-CN" sz="1800" b="1" dirty="0" smtClean="0">
                <a:solidFill>
                  <a:srgbClr val="C00000"/>
                </a:solidFill>
                <a:ea typeface="宋体" panose="02010600030101010101" pitchFamily="2" charset="-122"/>
                <a:cs typeface="Times New Roman" panose="02020603050405020304" pitchFamily="18" charset="0"/>
              </a:rPr>
              <a:t>abstract</a:t>
            </a:r>
            <a:r>
              <a:rPr lang="en-US" altLang="zh-CN" sz="1800" dirty="0" smtClean="0">
                <a:solidFill>
                  <a:srgbClr val="C00000"/>
                </a:solidFill>
                <a:ea typeface="宋体" panose="02010600030101010101" pitchFamily="2" charset="-122"/>
                <a:cs typeface="Times New Roman" panose="02020603050405020304" pitchFamily="18" charset="0"/>
              </a:rPr>
              <a:t> double </a:t>
            </a:r>
            <a:r>
              <a:rPr lang="en-US" altLang="zh-CN" sz="1800" dirty="0" err="1" smtClean="0">
                <a:solidFill>
                  <a:srgbClr val="C00000"/>
                </a:solidFill>
                <a:ea typeface="宋体" panose="02010600030101010101" pitchFamily="2" charset="-122"/>
                <a:cs typeface="Times New Roman" panose="02020603050405020304" pitchFamily="18" charset="0"/>
              </a:rPr>
              <a:t>calcTripDistance</a:t>
            </a:r>
            <a:r>
              <a:rPr lang="en-US" altLang="zh-CN" sz="1800" dirty="0" smtClean="0">
                <a:solidFill>
                  <a:srgbClr val="C00000"/>
                </a:solidFill>
                <a:ea typeface="宋体" panose="02010600030101010101" pitchFamily="2" charset="-122"/>
                <a:cs typeface="Times New Roman" panose="02020603050405020304" pitchFamily="18" charset="0"/>
              </a:rPr>
              <a:t>();	//</a:t>
            </a:r>
            <a:r>
              <a:rPr lang="zh-CN" altLang="en-US" sz="1800" dirty="0" smtClean="0">
                <a:solidFill>
                  <a:srgbClr val="C00000"/>
                </a:solidFill>
                <a:ea typeface="宋体" panose="02010600030101010101" pitchFamily="2" charset="-122"/>
                <a:cs typeface="Times New Roman" panose="02020603050405020304" pitchFamily="18" charset="0"/>
              </a:rPr>
              <a:t>计算行驶距离的抽象方法</a:t>
            </a:r>
            <a:endParaRPr lang="zh-CN" altLang="en-US"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public class Truck </a:t>
            </a:r>
            <a:r>
              <a:rPr lang="en-US" altLang="zh-CN" sz="1800" b="1" dirty="0" smtClean="0">
                <a:solidFill>
                  <a:srgbClr val="C00000"/>
                </a:solidFill>
                <a:ea typeface="宋体" panose="02010600030101010101" pitchFamily="2" charset="-122"/>
                <a:cs typeface="Times New Roman" panose="02020603050405020304" pitchFamily="18" charset="0"/>
              </a:rPr>
              <a:t>extends Vehicle</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a:t>
            </a:r>
            <a:r>
              <a:rPr lang="en-US" altLang="zh-CN" sz="1800" dirty="0" err="1" smtClean="0">
                <a:solidFill>
                  <a:srgbClr val="C00000"/>
                </a:solidFill>
                <a:ea typeface="宋体" panose="02010600030101010101" pitchFamily="2" charset="-122"/>
                <a:cs typeface="Times New Roman" panose="02020603050405020304" pitchFamily="18" charset="0"/>
              </a:rPr>
              <a:t>calcFuelEfficiency</a:t>
            </a:r>
            <a:r>
              <a:rPr lang="en-US" altLang="zh-CN" sz="1800" dirty="0" smtClean="0">
                <a:solidFill>
                  <a:srgbClr val="C00000"/>
                </a:solidFill>
                <a:ea typeface="宋体" panose="02010600030101010101" pitchFamily="2" charset="-122"/>
                <a:cs typeface="Times New Roman" panose="02020603050405020304" pitchFamily="18" charset="0"/>
              </a:rPr>
              <a:t>( )   { //</a:t>
            </a:r>
            <a:r>
              <a:rPr lang="zh-CN" altLang="en-US" sz="1800" dirty="0" smtClean="0">
                <a:solidFill>
                  <a:srgbClr val="C00000"/>
                </a:solidFill>
                <a:ea typeface="宋体" panose="02010600030101010101" pitchFamily="2" charset="-122"/>
                <a:cs typeface="Times New Roman" panose="02020603050405020304" pitchFamily="18" charset="0"/>
              </a:rPr>
              <a:t>写出计算卡车的燃料效率的具体方法   </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a:t>
            </a:r>
            <a:r>
              <a:rPr lang="en-US" altLang="zh-CN" sz="1800" dirty="0" err="1" smtClean="0">
                <a:solidFill>
                  <a:srgbClr val="C00000"/>
                </a:solidFill>
                <a:ea typeface="宋体" panose="02010600030101010101" pitchFamily="2" charset="-122"/>
                <a:cs typeface="Times New Roman" panose="02020603050405020304" pitchFamily="18" charset="0"/>
              </a:rPr>
              <a:t>calcTripDistance</a:t>
            </a:r>
            <a:r>
              <a:rPr lang="en-US" altLang="zh-CN" sz="1800" dirty="0" smtClean="0">
                <a:solidFill>
                  <a:srgbClr val="C00000"/>
                </a:solidFill>
                <a:ea typeface="宋体" panose="02010600030101010101" pitchFamily="2" charset="-122"/>
                <a:cs typeface="Times New Roman" panose="02020603050405020304" pitchFamily="18" charset="0"/>
              </a:rPr>
              <a:t>( )    {  //</a:t>
            </a:r>
            <a:r>
              <a:rPr lang="zh-CN" altLang="en-US" sz="1800" dirty="0" smtClean="0">
                <a:solidFill>
                  <a:srgbClr val="C00000"/>
                </a:solidFill>
                <a:ea typeface="宋体" panose="02010600030101010101" pitchFamily="2" charset="-122"/>
                <a:cs typeface="Times New Roman" panose="02020603050405020304" pitchFamily="18" charset="0"/>
              </a:rPr>
              <a:t>写出计算卡车行驶距离的具体方法   </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public class </a:t>
            </a:r>
            <a:r>
              <a:rPr lang="en-US" altLang="zh-CN" sz="1800" dirty="0" err="1" smtClean="0">
                <a:solidFill>
                  <a:srgbClr val="C00000"/>
                </a:solidFill>
                <a:ea typeface="宋体" panose="02010600030101010101" pitchFamily="2" charset="-122"/>
                <a:cs typeface="Times New Roman" panose="02020603050405020304" pitchFamily="18" charset="0"/>
              </a:rPr>
              <a:t>RiverBarge</a:t>
            </a:r>
            <a:r>
              <a:rPr lang="en-US" altLang="zh-CN" sz="1800" dirty="0" smtClean="0">
                <a:solidFill>
                  <a:srgbClr val="C00000"/>
                </a:solidFill>
                <a:ea typeface="宋体" panose="02010600030101010101" pitchFamily="2" charset="-122"/>
                <a:cs typeface="Times New Roman" panose="02020603050405020304" pitchFamily="18" charset="0"/>
              </a:rPr>
              <a:t> </a:t>
            </a:r>
            <a:r>
              <a:rPr lang="en-US" altLang="zh-CN" sz="1800" b="1" dirty="0" smtClean="0">
                <a:solidFill>
                  <a:srgbClr val="C00000"/>
                </a:solidFill>
                <a:ea typeface="宋体" panose="02010600030101010101" pitchFamily="2" charset="-122"/>
                <a:cs typeface="Times New Roman" panose="02020603050405020304" pitchFamily="18" charset="0"/>
              </a:rPr>
              <a:t>extends Vehicle</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a:t>
            </a:r>
            <a:r>
              <a:rPr lang="en-US" altLang="zh-CN" sz="1800" dirty="0" err="1" smtClean="0">
                <a:solidFill>
                  <a:srgbClr val="C00000"/>
                </a:solidFill>
                <a:ea typeface="宋体" panose="02010600030101010101" pitchFamily="2" charset="-122"/>
                <a:cs typeface="Times New Roman" panose="02020603050405020304" pitchFamily="18" charset="0"/>
              </a:rPr>
              <a:t>calcFuelEfficiency</a:t>
            </a:r>
            <a:r>
              <a:rPr lang="en-US" altLang="zh-CN" sz="1800" dirty="0" smtClean="0">
                <a:solidFill>
                  <a:srgbClr val="C00000"/>
                </a:solidFill>
                <a:ea typeface="宋体" panose="02010600030101010101" pitchFamily="2" charset="-122"/>
                <a:cs typeface="Times New Roman" panose="02020603050405020304" pitchFamily="18" charset="0"/>
              </a:rPr>
              <a:t>( ) { //</a:t>
            </a:r>
            <a:r>
              <a:rPr lang="zh-CN" altLang="en-US" sz="1800" dirty="0" smtClean="0">
                <a:solidFill>
                  <a:srgbClr val="C00000"/>
                </a:solidFill>
                <a:ea typeface="宋体" panose="02010600030101010101" pitchFamily="2" charset="-122"/>
                <a:cs typeface="Times New Roman" panose="02020603050405020304" pitchFamily="18" charset="0"/>
              </a:rPr>
              <a:t>写出计算驳船的燃料效率的具体方法  </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a:t>
            </a:r>
            <a:r>
              <a:rPr lang="en-US" altLang="zh-CN" sz="1800" dirty="0" err="1" smtClean="0">
                <a:solidFill>
                  <a:srgbClr val="C00000"/>
                </a:solidFill>
                <a:ea typeface="宋体" panose="02010600030101010101" pitchFamily="2" charset="-122"/>
                <a:cs typeface="Times New Roman" panose="02020603050405020304" pitchFamily="18" charset="0"/>
              </a:rPr>
              <a:t>calcTripDistance</a:t>
            </a:r>
            <a:r>
              <a:rPr lang="en-US" altLang="zh-CN" sz="1800" dirty="0" smtClean="0">
                <a:solidFill>
                  <a:srgbClr val="C00000"/>
                </a:solidFill>
                <a:ea typeface="宋体" panose="02010600030101010101" pitchFamily="2" charset="-122"/>
                <a:cs typeface="Times New Roman" panose="02020603050405020304" pitchFamily="18" charset="0"/>
              </a:rPr>
              <a:t>( )  {  //</a:t>
            </a:r>
            <a:r>
              <a:rPr lang="zh-CN" altLang="en-US" sz="1800" dirty="0" smtClean="0">
                <a:solidFill>
                  <a:srgbClr val="C00000"/>
                </a:solidFill>
                <a:ea typeface="宋体" panose="02010600030101010101" pitchFamily="2" charset="-122"/>
                <a:cs typeface="Times New Roman" panose="02020603050405020304" pitchFamily="18" charset="0"/>
              </a:rPr>
              <a:t>写出计算驳船行驶距离的具体方法</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p:txBody>
      </p:sp>
      <p:sp>
        <p:nvSpPr>
          <p:cNvPr id="282627" name="Rectangle 3"/>
          <p:cNvSpPr>
            <a:spLocks noGrp="1" noChangeArrowheads="1"/>
          </p:cNvSpPr>
          <p:nvPr>
            <p:ph type="title"/>
          </p:nvPr>
        </p:nvSpPr>
        <p:spPr>
          <a:xfrm>
            <a:off x="3491880" y="0"/>
            <a:ext cx="2839758" cy="714356"/>
          </a:xfrm>
        </p:spPr>
        <p:txBody>
          <a:bodyPr/>
          <a:lstStyle/>
          <a:p>
            <a:pPr eaLnBrk="1" hangingPunct="1">
              <a:defRPr/>
            </a:pPr>
            <a:r>
              <a:rPr lang="zh-CN" altLang="en-US" b="1" dirty="0" smtClean="0">
                <a:solidFill>
                  <a:srgbClr val="FFFF00"/>
                </a:solidFill>
                <a:latin typeface="+mn-lt"/>
                <a:ea typeface="宋体" panose="02010600030101010101" pitchFamily="2" charset="-122"/>
                <a:cs typeface="Times New Roman" panose="02020603050405020304" pitchFamily="18" charset="0"/>
              </a:rPr>
              <a:t>抽象类应用</a:t>
            </a:r>
            <a:endParaRPr lang="zh-CN" altLang="en-US" b="1" dirty="0" smtClean="0">
              <a:solidFill>
                <a:srgbClr val="FFFF00"/>
              </a:solidFill>
              <a:latin typeface="+mn-lt"/>
              <a:ea typeface="宋体" panose="02010600030101010101" pitchFamily="2" charset="-122"/>
              <a:cs typeface="Times New Roman" panose="02020603050405020304" pitchFamily="18" charset="0"/>
            </a:endParaRPr>
          </a:p>
        </p:txBody>
      </p:sp>
      <p:sp>
        <p:nvSpPr>
          <p:cNvPr id="25604" name="Text Box 4"/>
          <p:cNvSpPr txBox="1">
            <a:spLocks noChangeArrowheads="1"/>
          </p:cNvSpPr>
          <p:nvPr/>
        </p:nvSpPr>
        <p:spPr bwMode="auto">
          <a:xfrm>
            <a:off x="285720" y="6060064"/>
            <a:ext cx="7391400" cy="369332"/>
          </a:xfrm>
          <a:prstGeom prst="rect">
            <a:avLst/>
          </a:prstGeom>
          <a:noFill/>
          <a:ln w="9525">
            <a:solidFill>
              <a:srgbClr val="800080"/>
            </a:solidFill>
            <a:miter lim="800000"/>
          </a:ln>
        </p:spPr>
        <p:txBody>
          <a:bodyPr>
            <a:spAutoFit/>
          </a:bodyPr>
          <a:lstStyle/>
          <a:p>
            <a:pPr>
              <a:spcBef>
                <a:spcPct val="50000"/>
              </a:spcBef>
            </a:pPr>
            <a:r>
              <a:rPr lang="zh-CN" altLang="en-US" dirty="0">
                <a:ea typeface="宋体" panose="02010600030101010101" pitchFamily="2" charset="-122"/>
                <a:cs typeface="Times New Roman" panose="02020603050405020304" pitchFamily="18" charset="0"/>
              </a:rPr>
              <a:t>注意：抽象类不能实例化   </a:t>
            </a:r>
            <a:r>
              <a:rPr lang="en-US" altLang="zh-CN" dirty="0">
                <a:ea typeface="宋体" panose="02010600030101010101" pitchFamily="2" charset="-122"/>
                <a:cs typeface="Times New Roman" panose="02020603050405020304" pitchFamily="18" charset="0"/>
              </a:rPr>
              <a:t>new </a:t>
            </a:r>
            <a:r>
              <a:rPr lang="en-US" altLang="zh-CN" dirty="0" err="1">
                <a:ea typeface="宋体" panose="02010600030101010101" pitchFamily="2" charset="-122"/>
                <a:cs typeface="Times New Roman" panose="02020603050405020304" pitchFamily="18" charset="0"/>
              </a:rPr>
              <a:t>Vihicle</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是非法的</a:t>
            </a:r>
            <a:endParaRPr lang="zh-CN" altLang="en-US"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912" y="836711"/>
            <a:ext cx="2160240" cy="646331"/>
          </a:xfrm>
          <a:prstGeom prst="rect">
            <a:avLst/>
          </a:prstGeom>
          <a:noFill/>
        </p:spPr>
        <p:txBody>
          <a:bodyPr wrap="square" rtlCol="0">
            <a:spAutoFit/>
          </a:bodyPr>
          <a:lstStyle/>
          <a:p>
            <a:r>
              <a:rPr lang="zh-CN" altLang="en-US" sz="3600" b="1" dirty="0" smtClean="0">
                <a:ea typeface="宋体" panose="02010600030101010101" pitchFamily="2" charset="-122"/>
              </a:rPr>
              <a:t>思  考</a:t>
            </a:r>
            <a:endParaRPr lang="zh-CN" altLang="en-US" sz="3600" b="1" dirty="0">
              <a:ea typeface="宋体" panose="02010600030101010101" pitchFamily="2" charset="-122"/>
            </a:endParaRPr>
          </a:p>
        </p:txBody>
      </p:sp>
      <p:sp>
        <p:nvSpPr>
          <p:cNvPr id="5" name="TextBox 4"/>
          <p:cNvSpPr txBox="1"/>
          <p:nvPr/>
        </p:nvSpPr>
        <p:spPr>
          <a:xfrm>
            <a:off x="605622" y="2492896"/>
            <a:ext cx="7992888" cy="1384995"/>
          </a:xfrm>
          <a:prstGeom prst="rect">
            <a:avLst/>
          </a:prstGeom>
          <a:noFill/>
        </p:spPr>
        <p:txBody>
          <a:bodyPr wrap="square" rtlCol="0">
            <a:spAutoFit/>
          </a:bodyPr>
          <a:lstStyle/>
          <a:p>
            <a:r>
              <a:rPr lang="zh-CN" altLang="en-US" sz="2800" dirty="0" smtClean="0">
                <a:ea typeface="宋体" panose="02010600030101010101" pitchFamily="2" charset="-122"/>
                <a:cs typeface="Times New Roman" panose="02020603050405020304" pitchFamily="18" charset="0"/>
              </a:rPr>
              <a:t>问题</a:t>
            </a:r>
            <a:r>
              <a:rPr lang="en-US" altLang="zh-CN" sz="2800" dirty="0" smtClean="0">
                <a:ea typeface="宋体" panose="02010600030101010101" pitchFamily="2" charset="-122"/>
                <a:cs typeface="Times New Roman" panose="02020603050405020304" pitchFamily="18" charset="0"/>
              </a:rPr>
              <a:t>1</a:t>
            </a:r>
            <a:r>
              <a:rPr lang="zh-CN" altLang="en-US" sz="2800" dirty="0" smtClean="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为什么</a:t>
            </a:r>
            <a:r>
              <a:rPr lang="zh-CN" altLang="en-US" sz="2800" dirty="0" smtClean="0">
                <a:ea typeface="宋体" panose="02010600030101010101" pitchFamily="2" charset="-122"/>
                <a:cs typeface="Times New Roman" panose="02020603050405020304" pitchFamily="18" charset="0"/>
              </a:rPr>
              <a:t>抽象类不可以使用</a:t>
            </a:r>
            <a:r>
              <a:rPr lang="en-US" altLang="zh-CN" sz="2800" dirty="0" smtClean="0">
                <a:ea typeface="宋体" panose="02010600030101010101" pitchFamily="2" charset="-122"/>
                <a:cs typeface="Times New Roman" panose="02020603050405020304" pitchFamily="18" charset="0"/>
              </a:rPr>
              <a:t>final</a:t>
            </a:r>
            <a:r>
              <a:rPr lang="zh-CN" altLang="en-US" sz="2800" dirty="0" smtClean="0">
                <a:ea typeface="宋体" panose="02010600030101010101" pitchFamily="2" charset="-122"/>
                <a:cs typeface="Times New Roman" panose="02020603050405020304" pitchFamily="18" charset="0"/>
              </a:rPr>
              <a:t>关键字声明？</a:t>
            </a:r>
            <a:endParaRPr lang="en-US" altLang="zh-CN" sz="2800" dirty="0" smtClean="0">
              <a:ea typeface="宋体" panose="02010600030101010101" pitchFamily="2" charset="-122"/>
              <a:cs typeface="Times New Roman" panose="02020603050405020304" pitchFamily="18" charset="0"/>
            </a:endParaRPr>
          </a:p>
          <a:p>
            <a:endParaRPr lang="en-US" altLang="zh-CN" sz="2800" dirty="0" smtClean="0">
              <a:ea typeface="宋体" panose="02010600030101010101" pitchFamily="2" charset="-122"/>
              <a:cs typeface="Times New Roman" panose="02020603050405020304" pitchFamily="18" charset="0"/>
            </a:endParaRPr>
          </a:p>
          <a:p>
            <a:r>
              <a:rPr lang="zh-CN" altLang="en-US" sz="2800" dirty="0" smtClean="0">
                <a:ea typeface="宋体" panose="02010600030101010101" pitchFamily="2" charset="-122"/>
                <a:cs typeface="Times New Roman" panose="02020603050405020304" pitchFamily="18" charset="0"/>
              </a:rPr>
              <a:t>问题</a:t>
            </a:r>
            <a:r>
              <a:rPr lang="en-US" altLang="zh-CN" sz="2800" dirty="0" smtClean="0">
                <a:ea typeface="宋体" panose="02010600030101010101" pitchFamily="2" charset="-122"/>
                <a:cs typeface="Times New Roman" panose="02020603050405020304" pitchFamily="18" charset="0"/>
              </a:rPr>
              <a:t>2</a:t>
            </a:r>
            <a:r>
              <a:rPr lang="zh-CN" altLang="en-US" sz="2800" dirty="0" smtClean="0">
                <a:ea typeface="宋体" panose="02010600030101010101" pitchFamily="2" charset="-122"/>
                <a:cs typeface="Times New Roman" panose="02020603050405020304" pitchFamily="18" charset="0"/>
              </a:rPr>
              <a:t>：一个抽象类中可以定义构造</a:t>
            </a:r>
            <a:r>
              <a:rPr lang="zh-CN" altLang="en-US" sz="2800" dirty="0">
                <a:ea typeface="宋体" panose="02010600030101010101" pitchFamily="2" charset="-122"/>
                <a:cs typeface="Times New Roman" panose="02020603050405020304" pitchFamily="18" charset="0"/>
              </a:rPr>
              <a:t>器</a:t>
            </a:r>
            <a:r>
              <a:rPr lang="zh-CN" altLang="en-US" sz="2800" dirty="0" smtClean="0">
                <a:ea typeface="宋体" panose="02010600030101010101" pitchFamily="2" charset="-122"/>
                <a:cs typeface="Times New Roman" panose="02020603050405020304" pitchFamily="18" charset="0"/>
              </a:rPr>
              <a:t>吗？</a:t>
            </a:r>
            <a:endParaRPr lang="zh-CN" altLang="en-US" sz="28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当我们编写一个类时，其实就是在描述其对象的属性和行为，而并没有产生实质上的对象，只有通过</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new</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Tx/>
              <a:buNone/>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099" name="Picture 3" descr="静态变量1"/>
          <p:cNvPicPr>
            <a:picLocks noChangeAspect="1" noChangeArrowheads="1"/>
          </p:cNvPicPr>
          <p:nvPr/>
        </p:nvPicPr>
        <p:blipFill>
          <a:blip r:embed="rId1"/>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3600" b="1" dirty="0" smtClean="0">
                <a:latin typeface="Times New Roman" panose="02020603050405020304" pitchFamily="18" charset="0"/>
                <a:ea typeface="宋体" panose="02010600030101010101" pitchFamily="2" charset="-122"/>
                <a:cs typeface="Times New Roman" panose="02020603050405020304" pitchFamily="18" charset="0"/>
              </a:rPr>
              <a:t>关键字</a:t>
            </a:r>
            <a:r>
              <a:rPr lang="en-US" altLang="zh-CN" sz="3600"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sz="3600" b="1" dirty="0" smtClean="0">
              <a:solidFill>
                <a:srgbClr val="C00000"/>
              </a:solidFill>
              <a:latin typeface="+mn-lt"/>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692696"/>
            <a:ext cx="3888432" cy="857256"/>
          </a:xfrm>
        </p:spPr>
        <p:txBody>
          <a:bodyPr/>
          <a:lstStyle/>
          <a:p>
            <a:r>
              <a:rPr lang="zh-CN" altLang="en-US" b="1" dirty="0" smtClean="0">
                <a:latin typeface="宋体" panose="02010600030101010101" pitchFamily="2" charset="-122"/>
                <a:ea typeface="宋体" panose="02010600030101010101" pitchFamily="2" charset="-122"/>
              </a:rPr>
              <a:t>练 习</a:t>
            </a:r>
            <a:r>
              <a:rPr lang="en-US" altLang="zh-CN" b="1" dirty="0" smtClean="0">
                <a:latin typeface="宋体" panose="02010600030101010101" pitchFamily="2" charset="-122"/>
                <a:ea typeface="宋体" panose="02010600030101010101" pitchFamily="2" charset="-122"/>
              </a:rPr>
              <a:t>2</a:t>
            </a:r>
            <a:endParaRPr lang="zh-CN" altLang="en-US"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57200" y="1600201"/>
            <a:ext cx="8291264" cy="3052936"/>
          </a:xfrm>
        </p:spPr>
        <p:txBody>
          <a:bodyPr/>
          <a:lstStyle/>
          <a:p>
            <a:pPr marL="0" indent="0">
              <a:buNone/>
            </a:pPr>
            <a:r>
              <a:rPr lang="zh-CN" altLang="en-US" dirty="0" smtClean="0">
                <a:ea typeface="宋体" panose="02010600030101010101" pitchFamily="2" charset="-122"/>
              </a:rPr>
              <a:t>编写一个</a:t>
            </a:r>
            <a:r>
              <a:rPr lang="en-US" altLang="zh-CN" dirty="0" smtClean="0">
                <a:ea typeface="宋体" panose="02010600030101010101" pitchFamily="2" charset="-122"/>
              </a:rPr>
              <a:t>Employee</a:t>
            </a:r>
            <a:r>
              <a:rPr lang="zh-CN" altLang="en-US" dirty="0" smtClean="0">
                <a:ea typeface="宋体" panose="02010600030101010101" pitchFamily="2" charset="-122"/>
              </a:rPr>
              <a:t>类，声明为抽象类，包含如下三个属性：</a:t>
            </a:r>
            <a:r>
              <a:rPr lang="en-US" altLang="zh-CN" dirty="0" smtClean="0">
                <a:ea typeface="宋体" panose="02010600030101010101" pitchFamily="2" charset="-122"/>
              </a:rPr>
              <a:t>name</a:t>
            </a:r>
            <a:r>
              <a:rPr lang="zh-CN" altLang="en-US" dirty="0" smtClean="0">
                <a:ea typeface="宋体" panose="02010600030101010101" pitchFamily="2" charset="-122"/>
              </a:rPr>
              <a:t>，</a:t>
            </a:r>
            <a:r>
              <a:rPr lang="en-US" altLang="zh-CN" dirty="0" smtClean="0">
                <a:ea typeface="宋体" panose="02010600030101010101" pitchFamily="2" charset="-122"/>
              </a:rPr>
              <a:t>id</a:t>
            </a:r>
            <a:r>
              <a:rPr lang="zh-CN" altLang="en-US" dirty="0" smtClean="0">
                <a:ea typeface="宋体" panose="02010600030101010101" pitchFamily="2" charset="-122"/>
              </a:rPr>
              <a:t>，</a:t>
            </a:r>
            <a:r>
              <a:rPr lang="en-US" altLang="zh-CN" dirty="0" smtClean="0">
                <a:ea typeface="宋体" panose="02010600030101010101" pitchFamily="2" charset="-122"/>
              </a:rPr>
              <a:t>salary</a:t>
            </a:r>
            <a:r>
              <a:rPr lang="zh-CN" altLang="en-US" dirty="0" smtClean="0">
                <a:ea typeface="宋体" panose="02010600030101010101" pitchFamily="2" charset="-122"/>
              </a:rPr>
              <a:t>。提供必要的构造器和抽象方法：</a:t>
            </a:r>
            <a:r>
              <a:rPr lang="en-US" altLang="zh-CN" dirty="0" smtClean="0">
                <a:ea typeface="宋体" panose="02010600030101010101" pitchFamily="2" charset="-122"/>
              </a:rPr>
              <a:t>work()</a:t>
            </a:r>
            <a:r>
              <a:rPr lang="zh-CN" altLang="en-US" dirty="0" smtClean="0">
                <a:ea typeface="宋体" panose="02010600030101010101" pitchFamily="2" charset="-122"/>
              </a:rPr>
              <a:t>。对于</a:t>
            </a:r>
            <a:r>
              <a:rPr lang="en-US" altLang="zh-CN" dirty="0" smtClean="0">
                <a:ea typeface="宋体" panose="02010600030101010101" pitchFamily="2" charset="-122"/>
              </a:rPr>
              <a:t>Manager</a:t>
            </a:r>
            <a:r>
              <a:rPr lang="zh-CN" altLang="en-US" dirty="0" smtClean="0">
                <a:ea typeface="宋体" panose="02010600030101010101" pitchFamily="2" charset="-122"/>
              </a:rPr>
              <a:t>类来说，他既是员工，还具有奖金</a:t>
            </a:r>
            <a:r>
              <a:rPr lang="en-US" altLang="zh-CN" dirty="0" smtClean="0">
                <a:ea typeface="宋体" panose="02010600030101010101" pitchFamily="2" charset="-122"/>
              </a:rPr>
              <a:t>(bonus)</a:t>
            </a:r>
            <a:r>
              <a:rPr lang="zh-CN" altLang="en-US" dirty="0" smtClean="0">
                <a:ea typeface="宋体" panose="02010600030101010101" pitchFamily="2" charset="-122"/>
              </a:rPr>
              <a:t>的属性。请使用继承的思想，设计</a:t>
            </a:r>
            <a:r>
              <a:rPr lang="en-US" altLang="zh-CN" dirty="0" err="1" smtClean="0">
                <a:ea typeface="宋体" panose="02010600030101010101" pitchFamily="2" charset="-122"/>
              </a:rPr>
              <a:t>CommonEmployee</a:t>
            </a:r>
            <a:r>
              <a:rPr lang="zh-CN" altLang="en-US" dirty="0" smtClean="0">
                <a:ea typeface="宋体" panose="02010600030101010101" pitchFamily="2" charset="-122"/>
              </a:rPr>
              <a:t>类和</a:t>
            </a:r>
            <a:r>
              <a:rPr lang="en-US" altLang="zh-CN" dirty="0" smtClean="0">
                <a:ea typeface="宋体" panose="02010600030101010101" pitchFamily="2" charset="-122"/>
              </a:rPr>
              <a:t>Manager</a:t>
            </a:r>
            <a:r>
              <a:rPr lang="zh-CN" altLang="en-US" dirty="0" smtClean="0">
                <a:ea typeface="宋体" panose="02010600030101010101" pitchFamily="2" charset="-122"/>
              </a:rPr>
              <a:t>类，要求类中提供必要的方法进行属性访问。</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22689"/>
            <a:ext cx="6733256" cy="584775"/>
          </a:xfrm>
          <a:prstGeom prst="rect">
            <a:avLst/>
          </a:prstGeom>
          <a:noFill/>
        </p:spPr>
        <p:txBody>
          <a:bodyPr wrap="square" rtlCol="0">
            <a:spAutoFit/>
          </a:bodyPr>
          <a:lstStyle/>
          <a:p>
            <a:r>
              <a:rPr lang="zh-CN" altLang="en-US" sz="3200" b="1" dirty="0" smtClean="0">
                <a:ea typeface="宋体" panose="02010600030101010101" pitchFamily="2" charset="-122"/>
                <a:cs typeface="Times New Roman" panose="02020603050405020304" pitchFamily="18" charset="0"/>
              </a:rPr>
              <a:t>模板方法设计模式</a:t>
            </a:r>
            <a:r>
              <a:rPr lang="en-US" altLang="zh-CN" sz="3200" b="1" dirty="0" smtClean="0">
                <a:ea typeface="宋体" panose="02010600030101010101" pitchFamily="2" charset="-122"/>
                <a:cs typeface="Times New Roman" panose="02020603050405020304" pitchFamily="18" charset="0"/>
              </a:rPr>
              <a:t>(</a:t>
            </a:r>
            <a:r>
              <a:rPr lang="en-US" altLang="zh-CN" sz="3200" b="1" dirty="0" err="1" smtClean="0">
                <a:ea typeface="宋体" panose="02010600030101010101" pitchFamily="2" charset="-122"/>
                <a:cs typeface="Times New Roman" panose="02020603050405020304" pitchFamily="18" charset="0"/>
              </a:rPr>
              <a:t>TemplateMethod</a:t>
            </a:r>
            <a:r>
              <a:rPr lang="en-US" altLang="zh-CN" sz="3200" b="1" dirty="0" smtClean="0">
                <a:ea typeface="宋体" panose="02010600030101010101" pitchFamily="2" charset="-122"/>
                <a:cs typeface="Times New Roman" panose="02020603050405020304" pitchFamily="18" charset="0"/>
              </a:rPr>
              <a:t>)</a:t>
            </a:r>
            <a:endParaRPr lang="zh-CN" altLang="en-US" sz="3200" b="1" dirty="0">
              <a:ea typeface="宋体" panose="02010600030101010101" pitchFamily="2" charset="-122"/>
              <a:cs typeface="Times New Roman" panose="02020603050405020304" pitchFamily="18" charset="0"/>
            </a:endParaRPr>
          </a:p>
        </p:txBody>
      </p:sp>
      <p:sp>
        <p:nvSpPr>
          <p:cNvPr id="5" name="TextBox 4"/>
          <p:cNvSpPr txBox="1"/>
          <p:nvPr/>
        </p:nvSpPr>
        <p:spPr>
          <a:xfrm>
            <a:off x="323528" y="1844824"/>
            <a:ext cx="8568952" cy="3954929"/>
          </a:xfrm>
          <a:prstGeom prst="rect">
            <a:avLst/>
          </a:prstGeom>
          <a:noFill/>
        </p:spPr>
        <p:txBody>
          <a:bodyPr wrap="square" rtlCol="0">
            <a:spAutoFit/>
          </a:bodyPr>
          <a:lstStyle/>
          <a:p>
            <a:r>
              <a:rPr lang="zh-CN" altLang="en-US" sz="2600" dirty="0" smtClean="0">
                <a:ea typeface="宋体" panose="02010600030101010101" pitchFamily="2" charset="-122"/>
                <a:cs typeface="Times New Roman" panose="02020603050405020304" pitchFamily="18" charset="0"/>
              </a:rPr>
              <a:t>        抽象类体现的就是一种模板模式的设计，</a:t>
            </a:r>
            <a:r>
              <a:rPr lang="zh-CN" altLang="en-US" sz="2600" b="1" dirty="0" smtClean="0">
                <a:ea typeface="宋体" panose="02010600030101010101" pitchFamily="2" charset="-122"/>
                <a:cs typeface="Times New Roman" panose="02020603050405020304" pitchFamily="18" charset="0"/>
              </a:rPr>
              <a:t>抽象类作为多个子类的通用模板</a:t>
            </a:r>
            <a:r>
              <a:rPr lang="zh-CN" altLang="en-US" sz="2600" dirty="0" smtClean="0">
                <a:ea typeface="宋体" panose="02010600030101010101" pitchFamily="2" charset="-122"/>
                <a:cs typeface="Times New Roman" panose="02020603050405020304" pitchFamily="18" charset="0"/>
              </a:rPr>
              <a:t>，子类在抽象类的基础上进行扩展、改造，但子类总体上会保留抽象类的行为方式。</a:t>
            </a:r>
            <a:endParaRPr lang="en-US" altLang="zh-CN" sz="2600" dirty="0" smtClean="0">
              <a:ea typeface="宋体" panose="02010600030101010101" pitchFamily="2" charset="-122"/>
              <a:cs typeface="Times New Roman" panose="02020603050405020304" pitchFamily="18" charset="0"/>
            </a:endParaRPr>
          </a:p>
          <a:p>
            <a:pPr>
              <a:spcBef>
                <a:spcPts val="1800"/>
              </a:spcBef>
            </a:pPr>
            <a:r>
              <a:rPr lang="zh-CN" altLang="zh-CN" sz="2800" b="1" dirty="0" smtClean="0">
                <a:ea typeface="宋体" panose="02010600030101010101" pitchFamily="2" charset="-122"/>
                <a:cs typeface="Times New Roman" panose="02020603050405020304" pitchFamily="18" charset="0"/>
              </a:rPr>
              <a:t>解决</a:t>
            </a:r>
            <a:r>
              <a:rPr lang="zh-CN" altLang="zh-CN" sz="2800" b="1" dirty="0">
                <a:ea typeface="宋体" panose="02010600030101010101" pitchFamily="2" charset="-122"/>
                <a:cs typeface="Times New Roman" panose="02020603050405020304" pitchFamily="18" charset="0"/>
              </a:rPr>
              <a:t>的问题</a:t>
            </a:r>
            <a:r>
              <a:rPr lang="zh-CN" altLang="zh-CN" sz="2800" dirty="0" smtClean="0">
                <a:ea typeface="宋体" panose="02010600030101010101" pitchFamily="2" charset="-122"/>
                <a:cs typeface="Times New Roman" panose="02020603050405020304" pitchFamily="18" charset="0"/>
              </a:rPr>
              <a:t>：</a:t>
            </a:r>
            <a:endParaRPr lang="en-US" altLang="zh-CN" sz="2800" dirty="0" smtClean="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zh-CN" altLang="zh-CN" sz="2600" dirty="0" smtClean="0">
                <a:ea typeface="宋体" panose="02010600030101010101" pitchFamily="2" charset="-122"/>
                <a:cs typeface="Times New Roman" panose="02020603050405020304" pitchFamily="18" charset="0"/>
              </a:rPr>
              <a:t>当</a:t>
            </a:r>
            <a:r>
              <a:rPr lang="zh-CN" altLang="zh-CN" sz="2600" dirty="0">
                <a:ea typeface="宋体" panose="02010600030101010101" pitchFamily="2" charset="-122"/>
                <a:cs typeface="Times New Roman" panose="02020603050405020304" pitchFamily="18" charset="0"/>
              </a:rPr>
              <a:t>功能内部一部分</a:t>
            </a:r>
            <a:r>
              <a:rPr lang="zh-CN" altLang="zh-CN" sz="2600" dirty="0" smtClean="0">
                <a:ea typeface="宋体" panose="02010600030101010101" pitchFamily="2" charset="-122"/>
                <a:cs typeface="Times New Roman" panose="02020603050405020304" pitchFamily="18" charset="0"/>
              </a:rPr>
              <a:t>实现</a:t>
            </a:r>
            <a:r>
              <a:rPr lang="zh-CN" altLang="en-US" sz="2600" dirty="0" smtClean="0">
                <a:ea typeface="宋体" panose="02010600030101010101" pitchFamily="2" charset="-122"/>
                <a:cs typeface="Times New Roman" panose="02020603050405020304" pitchFamily="18" charset="0"/>
              </a:rPr>
              <a:t>是</a:t>
            </a:r>
            <a:r>
              <a:rPr lang="zh-CN" altLang="zh-CN" sz="2600" dirty="0" smtClean="0">
                <a:ea typeface="宋体" panose="02010600030101010101" pitchFamily="2" charset="-122"/>
                <a:cs typeface="Times New Roman" panose="02020603050405020304" pitchFamily="18" charset="0"/>
              </a:rPr>
              <a:t>确定</a:t>
            </a:r>
            <a:r>
              <a:rPr lang="zh-CN" altLang="zh-CN" sz="2600" dirty="0">
                <a:ea typeface="宋体" panose="02010600030101010101" pitchFamily="2" charset="-122"/>
                <a:cs typeface="Times New Roman" panose="02020603050405020304" pitchFamily="18" charset="0"/>
              </a:rPr>
              <a:t>，一部分实现是不确定的。这时可以把不确定的部分暴露出去，让子类去实现</a:t>
            </a:r>
            <a:r>
              <a:rPr lang="zh-CN" altLang="zh-CN" sz="2600" dirty="0" smtClean="0">
                <a:ea typeface="宋体" panose="02010600030101010101" pitchFamily="2" charset="-122"/>
                <a:cs typeface="Times New Roman" panose="02020603050405020304" pitchFamily="18" charset="0"/>
              </a:rPr>
              <a:t>。</a:t>
            </a:r>
            <a:endParaRPr lang="en-US" altLang="zh-CN" sz="2600" dirty="0" smtClean="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zh-CN" altLang="en-US" sz="2600" dirty="0" smtClean="0">
                <a:ea typeface="宋体" panose="02010600030101010101" pitchFamily="2" charset="-122"/>
                <a:cs typeface="Times New Roman" panose="02020603050405020304" pitchFamily="18" charset="0"/>
              </a:rPr>
              <a:t>编写一个抽象父类，父类提供了多个子类的通用方法，并把一个或多个方法留给其子类实现，就是一种模板模式。</a:t>
            </a:r>
            <a:endParaRPr lang="zh-CN" altLang="zh-CN" sz="26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19997"/>
            <a:ext cx="6733256" cy="584775"/>
          </a:xfrm>
          <a:prstGeom prst="rect">
            <a:avLst/>
          </a:prstGeom>
          <a:noFill/>
        </p:spPr>
        <p:txBody>
          <a:bodyPr wrap="square" rtlCol="0">
            <a:spAutoFit/>
          </a:bodyPr>
          <a:lstStyle/>
          <a:p>
            <a:r>
              <a:rPr lang="zh-CN" altLang="en-US" sz="3200" b="1" dirty="0" smtClean="0">
                <a:ea typeface="宋体" panose="02010600030101010101" pitchFamily="2" charset="-122"/>
                <a:cs typeface="Times New Roman" panose="02020603050405020304" pitchFamily="18" charset="0"/>
              </a:rPr>
              <a:t>模板方法设计模式</a:t>
            </a:r>
            <a:r>
              <a:rPr lang="en-US" altLang="zh-CN" sz="3200" b="1" dirty="0" smtClean="0">
                <a:ea typeface="宋体" panose="02010600030101010101" pitchFamily="2" charset="-122"/>
                <a:cs typeface="Times New Roman" panose="02020603050405020304" pitchFamily="18" charset="0"/>
              </a:rPr>
              <a:t>(</a:t>
            </a:r>
            <a:r>
              <a:rPr lang="en-US" altLang="zh-CN" sz="3200" b="1" dirty="0" err="1" smtClean="0">
                <a:ea typeface="宋体" panose="02010600030101010101" pitchFamily="2" charset="-122"/>
                <a:cs typeface="Times New Roman" panose="02020603050405020304" pitchFamily="18" charset="0"/>
              </a:rPr>
              <a:t>TemplateMethod</a:t>
            </a:r>
            <a:r>
              <a:rPr lang="en-US" altLang="zh-CN" sz="3200" b="1" dirty="0" smtClean="0">
                <a:ea typeface="宋体" panose="02010600030101010101" pitchFamily="2" charset="-122"/>
                <a:cs typeface="Times New Roman" panose="02020603050405020304" pitchFamily="18" charset="0"/>
              </a:rPr>
              <a:t>)</a:t>
            </a:r>
            <a:endParaRPr lang="zh-CN" altLang="en-US" sz="3200" b="1" dirty="0">
              <a:ea typeface="宋体" panose="02010600030101010101" pitchFamily="2" charset="-122"/>
              <a:cs typeface="Times New Roman" panose="02020603050405020304" pitchFamily="18" charset="0"/>
            </a:endParaRPr>
          </a:p>
        </p:txBody>
      </p:sp>
      <p:sp>
        <p:nvSpPr>
          <p:cNvPr id="6" name="TextBox 5"/>
          <p:cNvSpPr txBox="1"/>
          <p:nvPr/>
        </p:nvSpPr>
        <p:spPr>
          <a:xfrm>
            <a:off x="179512" y="1595021"/>
            <a:ext cx="8784976" cy="5262979"/>
          </a:xfrm>
          <a:prstGeom prst="rect">
            <a:avLst/>
          </a:prstGeom>
          <a:noFill/>
        </p:spPr>
        <p:txBody>
          <a:bodyPr wrap="square" rtlCol="0">
            <a:spAutoFit/>
          </a:bodyPr>
          <a:lstStyle/>
          <a:p>
            <a:r>
              <a:rPr lang="en-US" altLang="zh-CN" sz="2400" b="1" dirty="0">
                <a:solidFill>
                  <a:srgbClr val="C00000"/>
                </a:solidFill>
              </a:rPr>
              <a:t>abstract class Template{</a:t>
            </a:r>
            <a:endParaRPr lang="en-US" altLang="zh-CN" sz="2400" b="1" dirty="0">
              <a:solidFill>
                <a:srgbClr val="C00000"/>
              </a:solidFill>
            </a:endParaRPr>
          </a:p>
          <a:p>
            <a:r>
              <a:rPr lang="en-US" altLang="zh-CN" sz="2400" b="1" dirty="0" smtClean="0">
                <a:solidFill>
                  <a:srgbClr val="C00000"/>
                </a:solidFill>
              </a:rPr>
              <a:t>	public </a:t>
            </a:r>
            <a:r>
              <a:rPr lang="en-US" altLang="zh-CN" sz="2400" b="1" dirty="0">
                <a:solidFill>
                  <a:srgbClr val="C00000"/>
                </a:solidFill>
              </a:rPr>
              <a:t>final void </a:t>
            </a:r>
            <a:r>
              <a:rPr lang="en-US" altLang="zh-CN" sz="2400" b="1" dirty="0" err="1">
                <a:solidFill>
                  <a:srgbClr val="C00000"/>
                </a:solidFill>
              </a:rPr>
              <a:t>getTime</a:t>
            </a:r>
            <a:r>
              <a:rPr lang="en-US" altLang="zh-CN" sz="2400" b="1" dirty="0">
                <a:solidFill>
                  <a:srgbClr val="C00000"/>
                </a:solidFill>
              </a:rPr>
              <a:t>(){</a:t>
            </a:r>
            <a:endParaRPr lang="en-US" altLang="zh-CN" sz="2400" b="1" dirty="0">
              <a:solidFill>
                <a:srgbClr val="C00000"/>
              </a:solidFill>
            </a:endParaRPr>
          </a:p>
          <a:p>
            <a:r>
              <a:rPr lang="en-US" altLang="zh-CN" sz="2400" b="1" dirty="0" smtClean="0">
                <a:solidFill>
                  <a:srgbClr val="C00000"/>
                </a:solidFill>
              </a:rPr>
              <a:t>		long </a:t>
            </a:r>
            <a:r>
              <a:rPr lang="en-US" altLang="zh-CN" sz="2400" b="1" dirty="0">
                <a:solidFill>
                  <a:srgbClr val="C00000"/>
                </a:solidFill>
              </a:rPr>
              <a:t>start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endParaRPr lang="en-US" altLang="zh-CN" sz="2400" b="1" i="1" dirty="0">
              <a:solidFill>
                <a:srgbClr val="C00000"/>
              </a:solidFill>
            </a:endParaRPr>
          </a:p>
          <a:p>
            <a:r>
              <a:rPr lang="en-US" altLang="zh-CN" sz="2400" dirty="0" smtClean="0">
                <a:solidFill>
                  <a:srgbClr val="C00000"/>
                </a:solidFill>
              </a:rPr>
              <a:t>		code</a:t>
            </a:r>
            <a:r>
              <a:rPr lang="en-US" altLang="zh-CN" sz="2400" dirty="0">
                <a:solidFill>
                  <a:srgbClr val="C00000"/>
                </a:solidFill>
              </a:rPr>
              <a:t>();</a:t>
            </a:r>
            <a:endParaRPr lang="en-US" altLang="zh-CN" sz="2400" dirty="0">
              <a:solidFill>
                <a:srgbClr val="C00000"/>
              </a:solidFill>
            </a:endParaRPr>
          </a:p>
          <a:p>
            <a:r>
              <a:rPr lang="en-US" altLang="zh-CN" sz="2400" b="1" dirty="0" smtClean="0">
                <a:solidFill>
                  <a:srgbClr val="C00000"/>
                </a:solidFill>
              </a:rPr>
              <a:t>		long </a:t>
            </a:r>
            <a:r>
              <a:rPr lang="en-US" altLang="zh-CN" sz="2400" b="1" dirty="0">
                <a:solidFill>
                  <a:srgbClr val="C00000"/>
                </a:solidFill>
              </a:rPr>
              <a:t>end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endParaRPr lang="en-US" altLang="zh-CN" sz="2400" b="1" i="1" dirty="0">
              <a:solidFill>
                <a:srgbClr val="C00000"/>
              </a:solidFill>
            </a:endParaRP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a:solidFill>
                  <a:srgbClr val="C00000"/>
                </a:solidFill>
              </a:rPr>
              <a:t>("</a:t>
            </a:r>
            <a:r>
              <a:rPr lang="zh-CN" altLang="en-US" sz="2400" i="1" dirty="0">
                <a:solidFill>
                  <a:srgbClr val="C00000"/>
                </a:solidFill>
              </a:rPr>
              <a:t>执行时间是：</a:t>
            </a:r>
            <a:r>
              <a:rPr lang="en-US" altLang="zh-CN" sz="2400" i="1" dirty="0">
                <a:solidFill>
                  <a:srgbClr val="C00000"/>
                </a:solidFill>
              </a:rPr>
              <a:t>"+(end - start));</a:t>
            </a:r>
            <a:endParaRPr lang="en-US" altLang="zh-CN" sz="2400" i="1" dirty="0">
              <a:solidFill>
                <a:srgbClr val="C00000"/>
              </a:solidFill>
            </a:endParaRPr>
          </a:p>
          <a:p>
            <a:r>
              <a:rPr lang="en-US" altLang="zh-CN" sz="2400" dirty="0" smtClean="0">
                <a:solidFill>
                  <a:srgbClr val="C00000"/>
                </a:solidFill>
              </a:rPr>
              <a:t>	}</a:t>
            </a:r>
            <a:endParaRPr lang="en-US" altLang="zh-CN" sz="2400" dirty="0">
              <a:solidFill>
                <a:srgbClr val="C00000"/>
              </a:solidFill>
            </a:endParaRPr>
          </a:p>
          <a:p>
            <a:r>
              <a:rPr lang="en-US" altLang="zh-CN" sz="2400" b="1" dirty="0" smtClean="0">
                <a:solidFill>
                  <a:srgbClr val="C00000"/>
                </a:solidFill>
              </a:rPr>
              <a:t>	public </a:t>
            </a:r>
            <a:r>
              <a:rPr lang="en-US" altLang="zh-CN" sz="2400" b="1" dirty="0">
                <a:solidFill>
                  <a:srgbClr val="C00000"/>
                </a:solidFill>
              </a:rPr>
              <a:t>abstract void code();</a:t>
            </a:r>
            <a:endParaRPr lang="en-US" altLang="zh-CN" sz="2400" b="1" dirty="0">
              <a:solidFill>
                <a:srgbClr val="C00000"/>
              </a:solidFill>
            </a:endParaRPr>
          </a:p>
          <a:p>
            <a:r>
              <a:rPr lang="en-US" altLang="zh-CN" sz="2400" dirty="0">
                <a:solidFill>
                  <a:srgbClr val="C00000"/>
                </a:solidFill>
              </a:rPr>
              <a:t>}</a:t>
            </a:r>
            <a:endParaRPr lang="en-US" altLang="zh-CN" sz="2400" dirty="0">
              <a:solidFill>
                <a:srgbClr val="C00000"/>
              </a:solidFill>
            </a:endParaRPr>
          </a:p>
          <a:p>
            <a:r>
              <a:rPr lang="en-US" altLang="zh-CN" sz="2400" b="1" dirty="0">
                <a:solidFill>
                  <a:srgbClr val="C00000"/>
                </a:solidFill>
              </a:rPr>
              <a:t>class </a:t>
            </a:r>
            <a:r>
              <a:rPr lang="en-US" altLang="zh-CN" sz="2400" b="1" dirty="0" err="1">
                <a:solidFill>
                  <a:srgbClr val="C00000"/>
                </a:solidFill>
              </a:rPr>
              <a:t>SubTemplate</a:t>
            </a:r>
            <a:r>
              <a:rPr lang="en-US" altLang="zh-CN" sz="2400" b="1" dirty="0">
                <a:solidFill>
                  <a:srgbClr val="C00000"/>
                </a:solidFill>
              </a:rPr>
              <a:t> extends Template{</a:t>
            </a:r>
            <a:endParaRPr lang="en-US" altLang="zh-CN" sz="2400" b="1" dirty="0">
              <a:solidFill>
                <a:srgbClr val="C00000"/>
              </a:solidFill>
            </a:endParaRPr>
          </a:p>
          <a:p>
            <a:r>
              <a:rPr lang="en-US" altLang="zh-CN" sz="2400" b="1" dirty="0" smtClean="0">
                <a:solidFill>
                  <a:srgbClr val="C00000"/>
                </a:solidFill>
              </a:rPr>
              <a:t>	public </a:t>
            </a:r>
            <a:r>
              <a:rPr lang="en-US" altLang="zh-CN" sz="2400" b="1" dirty="0">
                <a:solidFill>
                  <a:srgbClr val="C00000"/>
                </a:solidFill>
              </a:rPr>
              <a:t>void code(){</a:t>
            </a:r>
            <a:endParaRPr lang="en-US" altLang="zh-CN" sz="2400" b="1" dirty="0">
              <a:solidFill>
                <a:srgbClr val="C00000"/>
              </a:solidFill>
            </a:endParaRPr>
          </a:p>
          <a:p>
            <a:r>
              <a:rPr lang="en-US" altLang="zh-CN" sz="2400" b="1" dirty="0" smtClean="0">
                <a:solidFill>
                  <a:srgbClr val="C00000"/>
                </a:solidFill>
              </a:rPr>
              <a:t>		for(</a:t>
            </a:r>
            <a:r>
              <a:rPr lang="en-US" altLang="zh-CN" sz="2400" b="1" dirty="0" err="1" smtClean="0">
                <a:solidFill>
                  <a:srgbClr val="C00000"/>
                </a:solidFill>
              </a:rPr>
              <a:t>int</a:t>
            </a:r>
            <a:r>
              <a:rPr lang="en-US" altLang="zh-CN" sz="2400" b="1" dirty="0" smtClean="0">
                <a:solidFill>
                  <a:srgbClr val="C00000"/>
                </a:solidFill>
              </a:rPr>
              <a:t> </a:t>
            </a:r>
            <a:r>
              <a:rPr lang="en-US" altLang="zh-CN" sz="2400" b="1" dirty="0" err="1">
                <a:solidFill>
                  <a:srgbClr val="C00000"/>
                </a:solidFill>
              </a:rPr>
              <a:t>i</a:t>
            </a:r>
            <a:r>
              <a:rPr lang="en-US" altLang="zh-CN" sz="2400" b="1" dirty="0">
                <a:solidFill>
                  <a:srgbClr val="C00000"/>
                </a:solidFill>
              </a:rPr>
              <a:t> = 0;i&lt;10000;i++){</a:t>
            </a:r>
            <a:endParaRPr lang="en-US" altLang="zh-CN" sz="2400" b="1" dirty="0">
              <a:solidFill>
                <a:srgbClr val="C00000"/>
              </a:solidFill>
            </a:endParaRPr>
          </a:p>
          <a:p>
            <a:r>
              <a:rPr lang="en-US" altLang="zh-CN" sz="2400" dirty="0" smtClean="0">
                <a:solidFill>
                  <a:srgbClr val="C00000"/>
                </a:solidFill>
              </a:rPr>
              <a:t>		</a:t>
            </a:r>
            <a:r>
              <a:rPr lang="en-US" altLang="zh-CN" sz="2400" dirty="0" err="1" smtClean="0">
                <a:solidFill>
                  <a:srgbClr val="C00000"/>
                </a:solidFill>
              </a:rPr>
              <a:t>System.</a:t>
            </a:r>
            <a:r>
              <a:rPr lang="en-US" altLang="zh-CN" sz="2400" i="1" dirty="0" err="1" smtClean="0">
                <a:solidFill>
                  <a:srgbClr val="C00000"/>
                </a:solidFill>
              </a:rPr>
              <a:t>out.println</a:t>
            </a:r>
            <a:r>
              <a:rPr lang="en-US" altLang="zh-CN" sz="2400" i="1" dirty="0" smtClean="0">
                <a:solidFill>
                  <a:srgbClr val="C00000"/>
                </a:solidFill>
              </a:rPr>
              <a:t>(</a:t>
            </a:r>
            <a:r>
              <a:rPr lang="en-US" altLang="zh-CN" sz="2400" i="1" dirty="0" err="1" smtClean="0">
                <a:solidFill>
                  <a:srgbClr val="C00000"/>
                </a:solidFill>
              </a:rPr>
              <a:t>i</a:t>
            </a:r>
            <a:r>
              <a:rPr lang="en-US" altLang="zh-CN" sz="2400" i="1" dirty="0">
                <a:solidFill>
                  <a:srgbClr val="C00000"/>
                </a:solidFill>
              </a:rPr>
              <a:t>);</a:t>
            </a:r>
            <a:endParaRPr lang="en-US" altLang="zh-CN" sz="2400" i="1" dirty="0">
              <a:solidFill>
                <a:srgbClr val="C00000"/>
              </a:solidFill>
            </a:endParaRPr>
          </a:p>
          <a:p>
            <a:r>
              <a:rPr lang="en-US" altLang="zh-CN" sz="2400" dirty="0" smtClean="0">
                <a:solidFill>
                  <a:srgbClr val="C00000"/>
                </a:solidFill>
              </a:rPr>
              <a:t>}</a:t>
            </a:r>
            <a:r>
              <a:rPr lang="zh-CN" altLang="en-US" sz="2400" dirty="0">
                <a:solidFill>
                  <a:srgbClr val="C00000"/>
                </a:solidFill>
              </a:rPr>
              <a:t> </a:t>
            </a:r>
            <a:r>
              <a:rPr lang="en-US" altLang="zh-CN" sz="2400" dirty="0" smtClean="0">
                <a:solidFill>
                  <a:srgbClr val="C00000"/>
                </a:solidFill>
              </a:rPr>
              <a:t>}</a:t>
            </a:r>
            <a:r>
              <a:rPr lang="en-US" altLang="zh-CN" sz="2400" dirty="0">
                <a:solidFill>
                  <a:srgbClr val="C00000"/>
                </a:solidFill>
              </a:rPr>
              <a:t> </a:t>
            </a:r>
            <a:r>
              <a:rPr lang="en-US" altLang="zh-CN" sz="2400" dirty="0" smtClean="0">
                <a:solidFill>
                  <a:srgbClr val="C00000"/>
                </a:solidFill>
              </a:rPr>
              <a:t>}</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59832" y="692696"/>
            <a:ext cx="3131872" cy="792622"/>
          </a:xfrm>
        </p:spPr>
        <p:txBody>
          <a:body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5.6  </a:t>
            </a: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(1)</a:t>
            </a:r>
            <a:endParaRPr lang="en-US" altLang="zh-CN" b="1" dirty="0" smtClean="0">
              <a:solidFill>
                <a:srgbClr val="BD6FBF"/>
              </a:solidFill>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type="body" idx="1"/>
          </p:nvPr>
        </p:nvSpPr>
        <p:spPr>
          <a:xfrm>
            <a:off x="179512" y="1556792"/>
            <a:ext cx="8712968" cy="4092696"/>
          </a:xfrm>
          <a:noFill/>
        </p:spPr>
        <p:txBody>
          <a:bodyPr>
            <a:noAutofit/>
          </a:bodyPr>
          <a:lstStyle/>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有时必须从几个类中派生出一个子类，继承它们所有的属性和方法。但是，</a:t>
            </a:r>
            <a:r>
              <a:rPr lang="en-US" altLang="zh-CN" sz="2600" dirty="0" smtClean="0">
                <a:ea typeface="宋体" panose="02010600030101010101" pitchFamily="2" charset="-122"/>
                <a:cs typeface="Times New Roman" panose="02020603050405020304" pitchFamily="18" charset="0"/>
              </a:rPr>
              <a:t>Java</a:t>
            </a:r>
            <a:r>
              <a:rPr lang="zh-CN" altLang="en-US" sz="2600" dirty="0" smtClean="0">
                <a:ea typeface="宋体" panose="02010600030101010101" pitchFamily="2" charset="-122"/>
                <a:cs typeface="Times New Roman" panose="02020603050405020304" pitchFamily="18" charset="0"/>
              </a:rPr>
              <a:t>不支持多重继承。有了接口，就可以得到多重继承的效果。</a:t>
            </a:r>
            <a:endParaRPr lang="zh-CN" altLang="en-US" sz="26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接口</a:t>
            </a:r>
            <a:r>
              <a:rPr lang="en-US" altLang="zh-CN" sz="2600" dirty="0" smtClean="0">
                <a:ea typeface="宋体" panose="02010600030101010101" pitchFamily="2" charset="-122"/>
                <a:cs typeface="Times New Roman" panose="02020603050405020304" pitchFamily="18" charset="0"/>
              </a:rPr>
              <a:t>(</a:t>
            </a:r>
            <a:r>
              <a:rPr lang="en-US" altLang="zh-CN" sz="2600" dirty="0" smtClean="0">
                <a:solidFill>
                  <a:srgbClr val="BD6FBF"/>
                </a:solidFill>
                <a:ea typeface="宋体" panose="02010600030101010101" pitchFamily="2" charset="-122"/>
                <a:cs typeface="Times New Roman" panose="02020603050405020304" pitchFamily="18" charset="0"/>
              </a:rPr>
              <a:t>interface</a:t>
            </a:r>
            <a:r>
              <a:rPr lang="en-US" altLang="zh-CN" sz="2600" dirty="0" smtClean="0">
                <a:ea typeface="宋体" panose="02010600030101010101" pitchFamily="2" charset="-122"/>
                <a:cs typeface="Times New Roman" panose="02020603050405020304" pitchFamily="18" charset="0"/>
              </a:rPr>
              <a:t>)</a:t>
            </a:r>
            <a:r>
              <a:rPr lang="zh-CN" altLang="en-US" sz="2600" dirty="0" smtClean="0">
                <a:ea typeface="宋体" panose="02010600030101010101" pitchFamily="2" charset="-122"/>
                <a:cs typeface="Times New Roman" panose="02020603050405020304" pitchFamily="18" charset="0"/>
              </a:rPr>
              <a:t>是</a:t>
            </a:r>
            <a:r>
              <a:rPr lang="zh-CN" altLang="en-US" sz="2600" dirty="0" smtClean="0">
                <a:solidFill>
                  <a:srgbClr val="C00000"/>
                </a:solidFill>
                <a:ea typeface="宋体" panose="02010600030101010101" pitchFamily="2" charset="-122"/>
                <a:cs typeface="Times New Roman" panose="02020603050405020304" pitchFamily="18" charset="0"/>
              </a:rPr>
              <a:t>抽象方法</a:t>
            </a:r>
            <a:r>
              <a:rPr lang="zh-CN" altLang="en-US" sz="2600" dirty="0" smtClean="0">
                <a:ea typeface="宋体" panose="02010600030101010101" pitchFamily="2" charset="-122"/>
                <a:cs typeface="Times New Roman" panose="02020603050405020304" pitchFamily="18" charset="0"/>
              </a:rPr>
              <a:t>和</a:t>
            </a:r>
            <a:r>
              <a:rPr lang="zh-CN" altLang="en-US" sz="2600" dirty="0" smtClean="0">
                <a:solidFill>
                  <a:srgbClr val="C00000"/>
                </a:solidFill>
                <a:ea typeface="宋体" panose="02010600030101010101" pitchFamily="2" charset="-122"/>
                <a:cs typeface="Times New Roman" panose="02020603050405020304" pitchFamily="18" charset="0"/>
              </a:rPr>
              <a:t>常量值</a:t>
            </a:r>
            <a:r>
              <a:rPr lang="zh-CN" altLang="en-US" sz="2600" dirty="0" smtClean="0">
                <a:ea typeface="宋体" panose="02010600030101010101" pitchFamily="2" charset="-122"/>
                <a:cs typeface="Times New Roman" panose="02020603050405020304" pitchFamily="18" charset="0"/>
              </a:rPr>
              <a:t>的定义的集合。</a:t>
            </a:r>
            <a:endParaRPr lang="zh-CN" altLang="en-US" sz="26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从本质上讲，接口是一种</a:t>
            </a:r>
            <a:r>
              <a:rPr lang="zh-CN" altLang="en-US" sz="2600" dirty="0" smtClean="0">
                <a:solidFill>
                  <a:srgbClr val="0000FF"/>
                </a:solidFill>
                <a:ea typeface="宋体" panose="02010600030101010101" pitchFamily="2" charset="-122"/>
                <a:cs typeface="Times New Roman" panose="02020603050405020304" pitchFamily="18" charset="0"/>
              </a:rPr>
              <a:t>特殊的抽象类</a:t>
            </a:r>
            <a:r>
              <a:rPr lang="zh-CN" altLang="en-US" sz="2600" dirty="0" smtClean="0">
                <a:ea typeface="宋体" panose="02010600030101010101" pitchFamily="2" charset="-122"/>
                <a:cs typeface="Times New Roman" panose="02020603050405020304" pitchFamily="18" charset="0"/>
              </a:rPr>
              <a:t>，这种抽象类中只包含常量和方法的定义，而没有变量和方法的实现。</a:t>
            </a:r>
            <a:endParaRPr lang="zh-CN" altLang="en-US" sz="26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600" dirty="0" smtClean="0">
                <a:ea typeface="宋体" panose="02010600030101010101" pitchFamily="2" charset="-122"/>
                <a:cs typeface="Times New Roman" panose="02020603050405020304" pitchFamily="18" charset="0"/>
              </a:rPr>
              <a:t>实现接口类：</a:t>
            </a:r>
            <a:endParaRPr lang="en-US" altLang="zh-CN" sz="2600" dirty="0" smtClean="0">
              <a:ea typeface="宋体" panose="02010600030101010101" pitchFamily="2" charset="-122"/>
              <a:cs typeface="Times New Roman" panose="02020603050405020304" pitchFamily="18" charset="0"/>
            </a:endParaRPr>
          </a:p>
          <a:p>
            <a:pPr lvl="1" algn="just">
              <a:lnSpc>
                <a:spcPct val="90000"/>
              </a:lnSpc>
              <a:spcBef>
                <a:spcPct val="40000"/>
              </a:spcBef>
              <a:buFont typeface="Wingdings" panose="05000000000000000000" pitchFamily="2" charset="2"/>
              <a:buChar char="Ø"/>
            </a:pPr>
            <a:r>
              <a:rPr lang="en-US" altLang="zh-CN" sz="2600" dirty="0">
                <a:ea typeface="宋体" panose="02010600030101010101" pitchFamily="2" charset="-122"/>
                <a:cs typeface="Times New Roman" panose="02020603050405020304" pitchFamily="18" charset="0"/>
              </a:rPr>
              <a:t>class </a:t>
            </a:r>
            <a:r>
              <a:rPr lang="en-US" altLang="zh-CN" sz="2600" dirty="0" err="1" smtClean="0">
                <a:ea typeface="宋体" panose="02010600030101010101" pitchFamily="2" charset="-122"/>
                <a:cs typeface="Times New Roman" panose="02020603050405020304" pitchFamily="18" charset="0"/>
              </a:rPr>
              <a:t>SubClass</a:t>
            </a:r>
            <a:r>
              <a:rPr lang="en-US" altLang="zh-CN" sz="2600" dirty="0" smtClean="0">
                <a:ea typeface="宋体" panose="02010600030101010101" pitchFamily="2" charset="-122"/>
                <a:cs typeface="Times New Roman" panose="02020603050405020304" pitchFamily="18" charset="0"/>
              </a:rPr>
              <a:t> </a:t>
            </a:r>
            <a:r>
              <a:rPr lang="en-US" altLang="zh-CN" sz="2600" b="1" dirty="0">
                <a:solidFill>
                  <a:srgbClr val="FF0000"/>
                </a:solidFill>
                <a:ea typeface="宋体" panose="02010600030101010101" pitchFamily="2" charset="-122"/>
                <a:cs typeface="Times New Roman" panose="02020603050405020304" pitchFamily="18" charset="0"/>
              </a:rPr>
              <a:t>implements</a:t>
            </a:r>
            <a:r>
              <a:rPr lang="en-US" altLang="zh-CN" sz="2600" dirty="0">
                <a:ea typeface="宋体" panose="02010600030101010101" pitchFamily="2" charset="-122"/>
                <a:cs typeface="Times New Roman" panose="02020603050405020304" pitchFamily="18" charset="0"/>
              </a:rPr>
              <a:t> </a:t>
            </a:r>
            <a:r>
              <a:rPr lang="en-US" altLang="zh-CN" sz="2600" dirty="0" err="1" smtClean="0">
                <a:ea typeface="宋体" panose="02010600030101010101" pitchFamily="2" charset="-122"/>
                <a:cs typeface="Times New Roman" panose="02020603050405020304" pitchFamily="18" charset="0"/>
              </a:rPr>
              <a:t>InterfaceA</a:t>
            </a:r>
            <a:r>
              <a:rPr lang="en-US" altLang="zh-CN" sz="2600" dirty="0" smtClean="0">
                <a:ea typeface="宋体" panose="02010600030101010101" pitchFamily="2" charset="-122"/>
                <a:cs typeface="Times New Roman" panose="02020603050405020304" pitchFamily="18" charset="0"/>
              </a:rPr>
              <a:t>{ }</a:t>
            </a:r>
            <a:endParaRPr lang="en-US" altLang="zh-CN" sz="2600" dirty="0" smtClean="0">
              <a:ea typeface="宋体" panose="02010600030101010101" pitchFamily="2" charset="-122"/>
              <a:cs typeface="Times New Roman" panose="02020603050405020304" pitchFamily="18" charset="0"/>
            </a:endParaRPr>
          </a:p>
          <a:p>
            <a:pPr algn="just">
              <a:lnSpc>
                <a:spcPct val="90000"/>
              </a:lnSpc>
              <a:spcBef>
                <a:spcPct val="40000"/>
              </a:spcBef>
              <a:buFont typeface="Wingdings" panose="05000000000000000000" pitchFamily="2" charset="2"/>
              <a:buChar char="l"/>
            </a:pPr>
            <a:r>
              <a:rPr lang="zh-CN" altLang="en-US" sz="2600" dirty="0">
                <a:ea typeface="宋体" panose="02010600030101010101" pitchFamily="2" charset="-122"/>
                <a:cs typeface="Times New Roman" panose="02020603050405020304" pitchFamily="18" charset="0"/>
              </a:rPr>
              <a:t>一</a:t>
            </a:r>
            <a:r>
              <a:rPr lang="zh-CN" altLang="en-US" sz="2600" dirty="0" smtClean="0">
                <a:ea typeface="宋体" panose="02010600030101010101" pitchFamily="2" charset="-122"/>
                <a:cs typeface="Times New Roman" panose="02020603050405020304" pitchFamily="18" charset="0"/>
              </a:rPr>
              <a:t>个类可以实现多个接口，接口也可以继承其它接口。</a:t>
            </a:r>
            <a:endParaRPr lang="zh-CN" altLang="en-US" sz="26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13214" y="764704"/>
            <a:ext cx="4496512" cy="790614"/>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(2)</a:t>
            </a:r>
            <a:endParaRPr lang="en-US" altLang="zh-CN" b="1" dirty="0" smtClean="0">
              <a:latin typeface="+mn-lt"/>
              <a:ea typeface="宋体" panose="02010600030101010101" pitchFamily="2" charset="-122"/>
              <a:cs typeface="Times New Roman" panose="02020603050405020304" pitchFamily="18" charset="0"/>
            </a:endParaRP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运动员</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（抽象类）</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ea typeface="宋体" panose="02010600030101010101" pitchFamily="2" charset="-122"/>
              </a:rPr>
              <a:t>学生</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（抽象类）</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篮球运动员</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14" name="椭圆 13"/>
          <p:cNvSpPr/>
          <p:nvPr/>
        </p:nvSpPr>
        <p:spPr>
          <a:xfrm>
            <a:off x="5172435" y="443711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ea typeface="宋体" panose="02010600030101010101" pitchFamily="2" charset="-122"/>
              </a:rPr>
              <a:t>大学生</a:t>
            </a:r>
            <a:endParaRPr lang="en-US" altLang="zh-CN" sz="2000" b="1" dirty="0" smtClean="0">
              <a:solidFill>
                <a:schemeClr val="tx1"/>
              </a:solidFill>
              <a:latin typeface="宋体" panose="02010600030101010101" pitchFamily="2" charset="-122"/>
              <a:ea typeface="宋体" panose="02010600030101010101"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跨栏运动员</a:t>
            </a:r>
            <a:endParaRPr lang="en-US" altLang="zh-CN" sz="2000" b="1" dirty="0" smtClean="0">
              <a:solidFill>
                <a:schemeClr val="tx1"/>
              </a:solidFill>
              <a:latin typeface="宋体" panose="02010600030101010101" pitchFamily="2" charset="-122"/>
              <a:ea typeface="宋体" panose="02010600030101010101"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中学生</a:t>
            </a:r>
            <a:endParaRPr lang="en-US" altLang="zh-CN" sz="2000" b="1" dirty="0" smtClean="0">
              <a:solidFill>
                <a:schemeClr val="tx1"/>
              </a:solidFill>
              <a:latin typeface="宋体" panose="02010600030101010101" pitchFamily="2" charset="-122"/>
              <a:ea typeface="宋体" panose="02010600030101010101"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rPr>
              <a:t>学习英语的技能</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r>
              <a:rPr lang="zh-CN" altLang="en-US" sz="2000" b="1" dirty="0" smtClean="0">
                <a:solidFill>
                  <a:schemeClr val="tx1"/>
                </a:solidFill>
                <a:latin typeface="宋体" panose="02010600030101010101" pitchFamily="2" charset="-122"/>
                <a:ea typeface="宋体" panose="02010600030101010101" pitchFamily="2" charset="-122"/>
              </a:rPr>
              <a:t>（接口）</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3" name="TextBox 2"/>
          <p:cNvSpPr txBox="1"/>
          <p:nvPr/>
        </p:nvSpPr>
        <p:spPr>
          <a:xfrm>
            <a:off x="998281" y="3783521"/>
            <a:ext cx="1332148" cy="369332"/>
          </a:xfrm>
          <a:prstGeom prst="rect">
            <a:avLst/>
          </a:prstGeom>
          <a:noFill/>
        </p:spPr>
        <p:txBody>
          <a:bodyPr wrap="square" rtlCol="0">
            <a:spAutoFit/>
          </a:bodyPr>
          <a:lstStyle/>
          <a:p>
            <a:r>
              <a:rPr lang="en-US" altLang="zh-CN" dirty="0" smtClean="0"/>
              <a:t>extends</a:t>
            </a:r>
            <a:endParaRPr lang="zh-CN" altLang="en-US" dirty="0"/>
          </a:p>
        </p:txBody>
      </p:sp>
      <p:sp>
        <p:nvSpPr>
          <p:cNvPr id="5" name="TextBox 4"/>
          <p:cNvSpPr txBox="1"/>
          <p:nvPr/>
        </p:nvSpPr>
        <p:spPr>
          <a:xfrm>
            <a:off x="4669257" y="3284984"/>
            <a:ext cx="1584176" cy="369332"/>
          </a:xfrm>
          <a:prstGeom prst="rect">
            <a:avLst/>
          </a:prstGeom>
          <a:noFill/>
        </p:spPr>
        <p:txBody>
          <a:bodyPr wrap="square" rtlCol="0">
            <a:spAutoFit/>
          </a:bodyPr>
          <a:lstStyle/>
          <a:p>
            <a:r>
              <a:rPr lang="en-US" altLang="zh-CN" dirty="0" smtClean="0"/>
              <a:t>implements</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3327252" y="620688"/>
            <a:ext cx="3419872" cy="853814"/>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(3)</a:t>
            </a:r>
            <a:endParaRPr lang="en-US" altLang="zh-CN" b="1" dirty="0" smtClean="0">
              <a:solidFill>
                <a:srgbClr val="BD6FBF"/>
              </a:solidFill>
              <a:latin typeface="+mn-lt"/>
              <a:ea typeface="宋体" panose="02010600030101010101" pitchFamily="2" charset="-122"/>
              <a:cs typeface="Times New Roman" panose="02020603050405020304" pitchFamily="18" charset="0"/>
            </a:endParaRPr>
          </a:p>
        </p:txBody>
      </p:sp>
      <p:sp>
        <p:nvSpPr>
          <p:cNvPr id="27651" name="Rectangle 3"/>
          <p:cNvSpPr>
            <a:spLocks noGrp="1" noChangeArrowheads="1"/>
          </p:cNvSpPr>
          <p:nvPr>
            <p:ph type="body" idx="1"/>
          </p:nvPr>
        </p:nvSpPr>
        <p:spPr>
          <a:xfrm>
            <a:off x="0" y="1340768"/>
            <a:ext cx="8964488" cy="5112568"/>
          </a:xfrm>
          <a:noFill/>
        </p:spPr>
        <p:txBody>
          <a:bodyPr>
            <a:normAutofit lnSpcReduction="10000"/>
          </a:bodyPr>
          <a:lstStyle/>
          <a:p>
            <a:pPr algn="just" eaLnBrk="1" hangingPunct="1">
              <a:lnSpc>
                <a:spcPct val="90000"/>
              </a:lnSpc>
              <a:spcBef>
                <a:spcPct val="4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接口的特点：</a:t>
            </a:r>
            <a:endParaRPr lang="zh-CN" altLang="en-US" sz="2400" b="1"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用</a:t>
            </a:r>
            <a:r>
              <a:rPr lang="en-US" altLang="zh-CN" sz="2200" dirty="0" smtClean="0">
                <a:ea typeface="宋体" panose="02010600030101010101" pitchFamily="2" charset="-122"/>
                <a:cs typeface="Times New Roman" panose="02020603050405020304" pitchFamily="18" charset="0"/>
              </a:rPr>
              <a:t>interface</a:t>
            </a:r>
            <a:r>
              <a:rPr lang="zh-CN" altLang="en-US" sz="2200" dirty="0" smtClean="0">
                <a:ea typeface="宋体" panose="02010600030101010101" pitchFamily="2" charset="-122"/>
                <a:cs typeface="Times New Roman" panose="02020603050405020304" pitchFamily="18" charset="0"/>
              </a:rPr>
              <a:t>来定义。</a:t>
            </a:r>
            <a:endParaRPr lang="zh-CN" altLang="en-US" sz="22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接口中的所有成员变量都</a:t>
            </a:r>
            <a:r>
              <a:rPr lang="zh-CN" altLang="en-US" sz="2200" dirty="0" smtClean="0">
                <a:solidFill>
                  <a:schemeClr val="accent2"/>
                </a:solidFill>
                <a:ea typeface="宋体" panose="02010600030101010101" pitchFamily="2" charset="-122"/>
                <a:cs typeface="Times New Roman" panose="02020603050405020304" pitchFamily="18" charset="0"/>
              </a:rPr>
              <a:t>默认</a:t>
            </a:r>
            <a:r>
              <a:rPr lang="zh-CN" altLang="en-US" sz="2200" dirty="0" smtClean="0">
                <a:ea typeface="宋体" panose="02010600030101010101" pitchFamily="2" charset="-122"/>
                <a:cs typeface="Times New Roman" panose="02020603050405020304" pitchFamily="18" charset="0"/>
              </a:rPr>
              <a:t>是由</a:t>
            </a:r>
            <a:r>
              <a:rPr lang="en-US" altLang="zh-CN" sz="2200" dirty="0" smtClean="0">
                <a:ea typeface="宋体" panose="02010600030101010101" pitchFamily="2" charset="-122"/>
                <a:cs typeface="Times New Roman" panose="02020603050405020304" pitchFamily="18" charset="0"/>
              </a:rPr>
              <a:t>public static final</a:t>
            </a:r>
            <a:r>
              <a:rPr lang="zh-CN" altLang="en-US" sz="2200" dirty="0" smtClean="0">
                <a:ea typeface="宋体" panose="02010600030101010101" pitchFamily="2" charset="-122"/>
                <a:cs typeface="Times New Roman" panose="02020603050405020304" pitchFamily="18" charset="0"/>
              </a:rPr>
              <a:t>修饰的。</a:t>
            </a:r>
            <a:endParaRPr lang="zh-CN" altLang="en-US" sz="22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接口中的所有方法都</a:t>
            </a:r>
            <a:r>
              <a:rPr lang="zh-CN" altLang="en-US" sz="2200" dirty="0" smtClean="0">
                <a:solidFill>
                  <a:schemeClr val="accent2"/>
                </a:solidFill>
                <a:ea typeface="宋体" panose="02010600030101010101" pitchFamily="2" charset="-122"/>
                <a:cs typeface="Times New Roman" panose="02020603050405020304" pitchFamily="18" charset="0"/>
              </a:rPr>
              <a:t>默认</a:t>
            </a:r>
            <a:r>
              <a:rPr lang="zh-CN" altLang="en-US" sz="2200" dirty="0" smtClean="0">
                <a:ea typeface="宋体" panose="02010600030101010101" pitchFamily="2" charset="-122"/>
                <a:cs typeface="Times New Roman" panose="02020603050405020304" pitchFamily="18" charset="0"/>
              </a:rPr>
              <a:t>是由</a:t>
            </a:r>
            <a:r>
              <a:rPr lang="en-US" altLang="zh-CN" sz="2200" dirty="0" smtClean="0">
                <a:ea typeface="宋体" panose="02010600030101010101" pitchFamily="2" charset="-122"/>
                <a:cs typeface="Times New Roman" panose="02020603050405020304" pitchFamily="18" charset="0"/>
              </a:rPr>
              <a:t>public abstract</a:t>
            </a:r>
            <a:r>
              <a:rPr lang="zh-CN" altLang="en-US" sz="2200" dirty="0" smtClean="0">
                <a:ea typeface="宋体" panose="02010600030101010101" pitchFamily="2" charset="-122"/>
                <a:cs typeface="Times New Roman" panose="02020603050405020304" pitchFamily="18" charset="0"/>
              </a:rPr>
              <a:t>修饰的。</a:t>
            </a:r>
            <a:endParaRPr lang="en-US" altLang="zh-CN" sz="22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solidFill>
                  <a:srgbClr val="C00000"/>
                </a:solidFill>
                <a:ea typeface="宋体" panose="02010600030101010101" pitchFamily="2" charset="-122"/>
                <a:cs typeface="Times New Roman" panose="02020603050405020304" pitchFamily="18" charset="0"/>
              </a:rPr>
              <a:t>接口没有构造</a:t>
            </a:r>
            <a:r>
              <a:rPr lang="zh-CN" altLang="en-US" sz="2200" dirty="0">
                <a:solidFill>
                  <a:srgbClr val="C00000"/>
                </a:solidFill>
                <a:ea typeface="宋体" panose="02010600030101010101" pitchFamily="2" charset="-122"/>
                <a:cs typeface="Times New Roman" panose="02020603050405020304" pitchFamily="18" charset="0"/>
              </a:rPr>
              <a:t>器</a:t>
            </a:r>
            <a:r>
              <a:rPr lang="zh-CN" altLang="en-US" sz="2200" dirty="0" smtClean="0">
                <a:solidFill>
                  <a:srgbClr val="C00000"/>
                </a:solidFill>
                <a:ea typeface="宋体" panose="02010600030101010101" pitchFamily="2" charset="-122"/>
                <a:cs typeface="Times New Roman" panose="02020603050405020304" pitchFamily="18" charset="0"/>
              </a:rPr>
              <a:t>。</a:t>
            </a:r>
            <a:endParaRPr lang="zh-CN" altLang="en-US" sz="2200" dirty="0" smtClean="0">
              <a:solidFill>
                <a:srgbClr val="C00000"/>
              </a:solidFill>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zh-CN" altLang="en-US" sz="2200" dirty="0" smtClean="0">
                <a:ea typeface="宋体" panose="02010600030101010101" pitchFamily="2" charset="-122"/>
                <a:cs typeface="Times New Roman" panose="02020603050405020304" pitchFamily="18" charset="0"/>
              </a:rPr>
              <a:t>接口采用多继承机制。</a:t>
            </a:r>
            <a:endParaRPr lang="zh-CN" altLang="en-US" sz="22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接口定义举例</a:t>
            </a:r>
            <a:endParaRPr lang="en-US" altLang="zh-CN" sz="2400" dirty="0" smtClean="0">
              <a:ea typeface="宋体" panose="02010600030101010101" pitchFamily="2" charset="-122"/>
              <a:cs typeface="Times New Roman" panose="02020603050405020304" pitchFamily="18" charset="0"/>
            </a:endParaRPr>
          </a:p>
          <a:p>
            <a:pPr marL="0" indent="0" algn="just">
              <a:lnSpc>
                <a:spcPct val="90000"/>
              </a:lnSpc>
              <a:spcBef>
                <a:spcPct val="40000"/>
              </a:spcBef>
              <a:buNone/>
            </a:pPr>
            <a:r>
              <a:rPr lang="en-US" altLang="zh-CN" sz="2400" dirty="0" smtClean="0">
                <a:solidFill>
                  <a:srgbClr val="C00000"/>
                </a:solidFill>
                <a:ea typeface="宋体" panose="02010600030101010101" pitchFamily="2" charset="-122"/>
                <a:cs typeface="Times New Roman" panose="02020603050405020304" pitchFamily="18" charset="0"/>
              </a:rPr>
              <a:t>    public </a:t>
            </a:r>
            <a:r>
              <a:rPr lang="en-US" altLang="zh-CN" sz="2400" dirty="0">
                <a:solidFill>
                  <a:srgbClr val="0000FF"/>
                </a:solidFill>
                <a:ea typeface="宋体" panose="02010600030101010101" pitchFamily="2" charset="-122"/>
                <a:cs typeface="Times New Roman" panose="02020603050405020304" pitchFamily="18" charset="0"/>
              </a:rPr>
              <a:t>interface</a:t>
            </a:r>
            <a:r>
              <a:rPr lang="en-US" altLang="zh-CN" sz="2400" dirty="0">
                <a:solidFill>
                  <a:srgbClr val="C00000"/>
                </a:solidFill>
                <a:ea typeface="宋体" panose="02010600030101010101" pitchFamily="2" charset="-122"/>
                <a:cs typeface="Times New Roman" panose="02020603050405020304" pitchFamily="18" charset="0"/>
              </a:rPr>
              <a:t> Runner {</a:t>
            </a:r>
            <a:endParaRPr lang="en-US" altLang="zh-CN" sz="2400" dirty="0">
              <a:solidFill>
                <a:srgbClr val="C00000"/>
              </a:solidFill>
              <a:ea typeface="宋体" panose="02010600030101010101" pitchFamily="2" charset="-122"/>
              <a:cs typeface="Times New Roman" panose="02020603050405020304" pitchFamily="18" charset="0"/>
            </a:endParaRP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ID = 1;</a:t>
            </a:r>
            <a:endParaRPr lang="en-US" altLang="zh-CN" sz="2400" dirty="0">
              <a:solidFill>
                <a:srgbClr val="C00000"/>
              </a:solidFill>
              <a:ea typeface="宋体" panose="02010600030101010101" pitchFamily="2" charset="-122"/>
              <a:cs typeface="Times New Roman" panose="02020603050405020304" pitchFamily="18" charset="0"/>
            </a:endParaRP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a:solidFill>
                  <a:srgbClr val="C00000"/>
                </a:solidFill>
                <a:ea typeface="宋体" panose="02010600030101010101" pitchFamily="2" charset="-122"/>
                <a:cs typeface="Times New Roman" panose="02020603050405020304" pitchFamily="18" charset="0"/>
              </a:rPr>
              <a:t>start();</a:t>
            </a:r>
            <a:endParaRPr lang="en-US" altLang="zh-CN" sz="2400" dirty="0">
              <a:solidFill>
                <a:srgbClr val="C00000"/>
              </a:solidFill>
              <a:ea typeface="宋体" panose="02010600030101010101" pitchFamily="2" charset="-122"/>
              <a:cs typeface="Times New Roman" panose="02020603050405020304" pitchFamily="18" charset="0"/>
            </a:endParaRP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public void </a:t>
            </a:r>
            <a:r>
              <a:rPr lang="en-US" altLang="zh-CN" sz="2400" dirty="0">
                <a:solidFill>
                  <a:srgbClr val="C00000"/>
                </a:solidFill>
                <a:ea typeface="宋体" panose="02010600030101010101" pitchFamily="2" charset="-122"/>
                <a:cs typeface="Times New Roman" panose="02020603050405020304" pitchFamily="18" charset="0"/>
              </a:rPr>
              <a:t>run();</a:t>
            </a:r>
            <a:endParaRPr lang="en-US" altLang="zh-CN" sz="2400" dirty="0">
              <a:solidFill>
                <a:srgbClr val="C00000"/>
              </a:solidFill>
              <a:ea typeface="宋体" panose="02010600030101010101" pitchFamily="2" charset="-122"/>
              <a:cs typeface="Times New Roman" panose="02020603050405020304" pitchFamily="18" charset="0"/>
            </a:endParaRPr>
          </a:p>
          <a:p>
            <a:pPr marL="0" indent="0" algn="just">
              <a:lnSpc>
                <a:spcPct val="90000"/>
              </a:lnSpc>
              <a:spcBef>
                <a:spcPts val="0"/>
              </a:spcBef>
              <a:buNone/>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void </a:t>
            </a:r>
            <a:r>
              <a:rPr lang="en-US" altLang="zh-CN" sz="2400" dirty="0">
                <a:solidFill>
                  <a:srgbClr val="C00000"/>
                </a:solidFill>
                <a:ea typeface="宋体" panose="02010600030101010101" pitchFamily="2" charset="-122"/>
                <a:cs typeface="Times New Roman" panose="02020603050405020304" pitchFamily="18" charset="0"/>
              </a:rPr>
              <a:t>stop();</a:t>
            </a:r>
            <a:endParaRPr lang="en-US" altLang="zh-CN" sz="2400" dirty="0">
              <a:solidFill>
                <a:srgbClr val="C00000"/>
              </a:solidFill>
              <a:ea typeface="宋体" panose="02010600030101010101" pitchFamily="2" charset="-122"/>
              <a:cs typeface="Times New Roman" panose="02020603050405020304" pitchFamily="18" charset="0"/>
            </a:endParaRPr>
          </a:p>
          <a:p>
            <a:pPr marL="0" indent="0" algn="just">
              <a:lnSpc>
                <a:spcPct val="90000"/>
              </a:lnSpc>
              <a:spcBef>
                <a:spcPts val="0"/>
              </a:spcBef>
              <a:buNone/>
            </a:pP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endParaRPr lang="zh-CN" altLang="en-US" sz="2400" dirty="0" smtClean="0">
              <a:solidFill>
                <a:schemeClr val="accent2"/>
              </a:solidFill>
              <a:ea typeface="宋体" panose="02010600030101010101" pitchFamily="2" charset="-122"/>
              <a:cs typeface="Times New Roman" panose="02020603050405020304" pitchFamily="18" charset="0"/>
            </a:endParaRPr>
          </a:p>
        </p:txBody>
      </p:sp>
      <p:sp>
        <p:nvSpPr>
          <p:cNvPr id="4" name="左右箭头 3"/>
          <p:cNvSpPr/>
          <p:nvPr/>
        </p:nvSpPr>
        <p:spPr>
          <a:xfrm>
            <a:off x="3589120" y="4809412"/>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644008" y="4221088"/>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60032" y="4365104"/>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anose="02010600030101010101" pitchFamily="2" charset="-122"/>
                <a:cs typeface="Times New Roman" panose="02020603050405020304" pitchFamily="18" charset="0"/>
              </a:rPr>
              <a:t> public </a:t>
            </a:r>
            <a:r>
              <a:rPr lang="en-US" altLang="zh-CN" dirty="0">
                <a:solidFill>
                  <a:srgbClr val="0000FF"/>
                </a:solidFill>
                <a:ea typeface="宋体" panose="02010600030101010101" pitchFamily="2" charset="-122"/>
                <a:cs typeface="Times New Roman" panose="02020603050405020304" pitchFamily="18" charset="0"/>
              </a:rPr>
              <a:t>interface</a:t>
            </a:r>
            <a:r>
              <a:rPr lang="en-US" altLang="zh-CN" dirty="0">
                <a:solidFill>
                  <a:srgbClr val="C00000"/>
                </a:solidFill>
                <a:ea typeface="宋体" panose="02010600030101010101" pitchFamily="2" charset="-122"/>
                <a:cs typeface="Times New Roman" panose="02020603050405020304" pitchFamily="18" charset="0"/>
              </a:rPr>
              <a:t> Runner {</a:t>
            </a:r>
            <a:endParaRPr lang="en-US" altLang="zh-CN"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static final </a:t>
            </a:r>
            <a:r>
              <a:rPr lang="en-US" altLang="zh-CN" dirty="0" err="1" smtClean="0">
                <a:solidFill>
                  <a:srgbClr val="C00000"/>
                </a:solidFill>
                <a:ea typeface="宋体" panose="02010600030101010101" pitchFamily="2" charset="-122"/>
                <a:cs typeface="Times New Roman" panose="02020603050405020304" pitchFamily="18" charset="0"/>
              </a:rPr>
              <a:t>int</a:t>
            </a:r>
            <a:r>
              <a:rPr lang="en-US" altLang="zh-CN" dirty="0" smtClean="0">
                <a:solidFill>
                  <a:srgbClr val="C00000"/>
                </a:solidFill>
                <a:ea typeface="宋体" panose="02010600030101010101" pitchFamily="2" charset="-122"/>
                <a:cs typeface="Times New Roman" panose="02020603050405020304" pitchFamily="18" charset="0"/>
              </a:rPr>
              <a:t> ID = 1;</a:t>
            </a:r>
            <a:endParaRPr lang="en-US" altLang="zh-CN" dirty="0" smtClean="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start();</a:t>
            </a:r>
            <a:endParaRPr lang="en-US" altLang="zh-CN" dirty="0" smtClean="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run();</a:t>
            </a:r>
            <a:endParaRPr lang="en-US" altLang="zh-CN" dirty="0" smtClean="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a:solidFill>
                  <a:srgbClr val="C00000"/>
                </a:solidFill>
                <a:ea typeface="宋体" panose="02010600030101010101" pitchFamily="2" charset="-122"/>
                <a:cs typeface="Times New Roman" panose="02020603050405020304" pitchFamily="18" charset="0"/>
              </a:rPr>
              <a:t> </a:t>
            </a:r>
            <a:r>
              <a:rPr lang="en-US" altLang="zh-CN" dirty="0" smtClean="0">
                <a:solidFill>
                  <a:srgbClr val="C00000"/>
                </a:solidFill>
                <a:ea typeface="宋体" panose="02010600030101010101" pitchFamily="2" charset="-122"/>
                <a:cs typeface="Times New Roman" panose="02020603050405020304" pitchFamily="18" charset="0"/>
              </a:rPr>
              <a:t>   public abstract void stop();</a:t>
            </a:r>
            <a:endParaRPr lang="en-US" altLang="zh-CN" dirty="0">
              <a:solidFill>
                <a:srgbClr val="C00000"/>
              </a:solidFill>
              <a:ea typeface="宋体" panose="02010600030101010101" pitchFamily="2" charset="-122"/>
              <a:cs typeface="Times New Roman" panose="02020603050405020304" pitchFamily="18" charset="0"/>
            </a:endParaRPr>
          </a:p>
          <a:p>
            <a:pPr algn="just">
              <a:lnSpc>
                <a:spcPct val="90000"/>
              </a:lnSpc>
            </a:pPr>
            <a:r>
              <a:rPr lang="en-US" altLang="zh-CN" dirty="0" smtClean="0">
                <a:solidFill>
                  <a:srgbClr val="C00000"/>
                </a:solidFill>
                <a:ea typeface="宋体" panose="02010600030101010101" pitchFamily="2" charset="-122"/>
                <a:cs typeface="Times New Roman" panose="02020603050405020304" pitchFamily="18" charset="0"/>
              </a:rPr>
              <a:t>    </a:t>
            </a:r>
            <a:r>
              <a:rPr lang="en-US" altLang="zh-CN" dirty="0">
                <a:solidFill>
                  <a:srgbClr val="C00000"/>
                </a:solidFill>
                <a:ea typeface="宋体" panose="02010600030101010101" pitchFamily="2" charset="-122"/>
                <a:cs typeface="Times New Roman" panose="02020603050405020304" pitchFamily="18" charset="0"/>
              </a:rPr>
              <a: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872835" y="764704"/>
            <a:ext cx="3635928" cy="709799"/>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 口</a:t>
            </a:r>
            <a:r>
              <a:rPr lang="en-US" altLang="zh-CN" b="1" dirty="0" smtClean="0">
                <a:latin typeface="+mn-lt"/>
                <a:ea typeface="宋体" panose="02010600030101010101" pitchFamily="2" charset="-122"/>
                <a:cs typeface="Times New Roman" panose="02020603050405020304" pitchFamily="18" charset="0"/>
              </a:rPr>
              <a:t>(4)</a:t>
            </a:r>
            <a:endParaRPr lang="en-US" altLang="zh-CN" b="1" dirty="0" smtClean="0">
              <a:latin typeface="+mn-lt"/>
              <a:ea typeface="宋体" panose="02010600030101010101" pitchFamily="2" charset="-122"/>
              <a:cs typeface="Times New Roman" panose="02020603050405020304" pitchFamily="18" charset="0"/>
            </a:endParaRPr>
          </a:p>
        </p:txBody>
      </p:sp>
      <p:sp>
        <p:nvSpPr>
          <p:cNvPr id="28675" name="Rectangle 3"/>
          <p:cNvSpPr>
            <a:spLocks noChangeArrowheads="1"/>
          </p:cNvSpPr>
          <p:nvPr/>
        </p:nvSpPr>
        <p:spPr bwMode="auto">
          <a:xfrm>
            <a:off x="261643" y="1844824"/>
            <a:ext cx="8858312" cy="4154984"/>
          </a:xfrm>
          <a:prstGeom prst="rect">
            <a:avLst/>
          </a:prstGeom>
          <a:noFill/>
          <a:ln w="9525">
            <a:noFill/>
            <a:miter lim="800000"/>
          </a:ln>
        </p:spPr>
        <p:txBody>
          <a:bodyPr wrap="square">
            <a:spAutoFit/>
          </a:bodyPr>
          <a:lstStyle/>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实现</a:t>
            </a:r>
            <a:r>
              <a:rPr lang="zh-CN" altLang="en-US" sz="2400" dirty="0">
                <a:ea typeface="宋体" panose="02010600030101010101" pitchFamily="2" charset="-122"/>
                <a:cs typeface="Times New Roman" panose="02020603050405020304" pitchFamily="18" charset="0"/>
              </a:rPr>
              <a:t>接口的类中必须提供接口中所有方法的具体实现</a:t>
            </a:r>
            <a:r>
              <a:rPr lang="zh-CN" altLang="en-US" sz="2400" dirty="0" smtClean="0">
                <a:ea typeface="宋体" panose="02010600030101010101" pitchFamily="2" charset="-122"/>
                <a:cs typeface="Times New Roman" panose="02020603050405020304" pitchFamily="18" charset="0"/>
              </a:rPr>
              <a:t>内容，方可实例化。否则，仍为抽象类。</a:t>
            </a:r>
            <a:endParaRPr lang="en-US" altLang="zh-CN" sz="2400" dirty="0" smtClean="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接口的主要用途就是被实现类实现。（面向接口编程）</a:t>
            </a:r>
            <a:endParaRPr lang="zh-CN" altLang="en-US" sz="2400" b="1"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与</a:t>
            </a:r>
            <a:r>
              <a:rPr lang="zh-CN" altLang="en-US" sz="2400" dirty="0">
                <a:ea typeface="宋体" panose="02010600030101010101" pitchFamily="2" charset="-122"/>
                <a:cs typeface="Times New Roman" panose="02020603050405020304" pitchFamily="18" charset="0"/>
              </a:rPr>
              <a:t>继承关系类似，接口与实现类之间存在多态性</a:t>
            </a:r>
            <a:endParaRPr lang="zh-CN" altLang="en-US" sz="2400"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类的语法</a:t>
            </a:r>
            <a:r>
              <a:rPr lang="zh-CN" altLang="en-US" sz="2400" dirty="0" smtClean="0">
                <a:ea typeface="宋体" panose="02010600030101010101" pitchFamily="2" charset="-122"/>
                <a:cs typeface="Times New Roman" panose="02020603050405020304" pitchFamily="18" charset="0"/>
              </a:rPr>
              <a:t>格式：</a:t>
            </a:r>
            <a:r>
              <a:rPr lang="zh-CN" altLang="en-US" sz="2400" dirty="0" smtClean="0">
                <a:solidFill>
                  <a:srgbClr val="0000FF"/>
                </a:solidFill>
                <a:ea typeface="宋体" panose="02010600030101010101" pitchFamily="2" charset="-122"/>
                <a:cs typeface="Times New Roman" panose="02020603050405020304" pitchFamily="18" charset="0"/>
              </a:rPr>
              <a:t>先写</a:t>
            </a:r>
            <a:r>
              <a:rPr lang="en-US" altLang="zh-CN" sz="2400" dirty="0" smtClean="0">
                <a:solidFill>
                  <a:srgbClr val="0000FF"/>
                </a:solidFill>
                <a:ea typeface="宋体" panose="02010600030101010101" pitchFamily="2" charset="-122"/>
                <a:cs typeface="Times New Roman" panose="02020603050405020304" pitchFamily="18" charset="0"/>
              </a:rPr>
              <a:t>extends</a:t>
            </a:r>
            <a:r>
              <a:rPr lang="zh-CN" altLang="en-US" sz="2400" dirty="0" smtClean="0">
                <a:solidFill>
                  <a:srgbClr val="0000FF"/>
                </a:solidFill>
                <a:ea typeface="宋体" panose="02010600030101010101" pitchFamily="2" charset="-122"/>
                <a:cs typeface="Times New Roman" panose="02020603050405020304" pitchFamily="18" charset="0"/>
              </a:rPr>
              <a:t>，后写</a:t>
            </a:r>
            <a:r>
              <a:rPr lang="en-US" altLang="zh-CN" sz="2400" dirty="0" smtClean="0">
                <a:solidFill>
                  <a:srgbClr val="0000FF"/>
                </a:solidFill>
                <a:ea typeface="宋体" panose="02010600030101010101" pitchFamily="2" charset="-122"/>
                <a:cs typeface="Times New Roman" panose="02020603050405020304" pitchFamily="18" charset="0"/>
              </a:rPr>
              <a:t>implements</a:t>
            </a:r>
            <a:endParaRPr lang="en-US" altLang="zh-CN" sz="2400" dirty="0" smtClean="0">
              <a:solidFill>
                <a:srgbClr val="0000FF"/>
              </a:solidFill>
              <a:ea typeface="宋体" panose="02010600030101010101" pitchFamily="2" charset="-122"/>
              <a:cs typeface="Times New Roman" panose="02020603050405020304" pitchFamily="18" charset="0"/>
            </a:endParaRPr>
          </a:p>
          <a:p>
            <a:pPr>
              <a:spcBef>
                <a:spcPct val="50000"/>
              </a:spcBef>
            </a:pPr>
            <a:r>
              <a:rPr lang="zh-CN" altLang="en-US" sz="2400" dirty="0">
                <a:solidFill>
                  <a:schemeClr val="accent2"/>
                </a:solidFill>
                <a:ea typeface="宋体" panose="02010600030101010101" pitchFamily="2" charset="-122"/>
                <a:cs typeface="Times New Roman" panose="02020603050405020304" pitchFamily="18" charset="0"/>
              </a:rPr>
              <a:t>	</a:t>
            </a:r>
            <a:r>
              <a:rPr lang="en-US" altLang="zh-CN" sz="2400" dirty="0">
                <a:solidFill>
                  <a:schemeClr val="accent2"/>
                </a:solidFill>
                <a:ea typeface="宋体" panose="02010600030101010101" pitchFamily="2" charset="-122"/>
                <a:cs typeface="Times New Roman" panose="02020603050405020304" pitchFamily="18" charset="0"/>
              </a:rPr>
              <a:t>&lt; modifier&gt; class &lt; name&gt; [extends &lt; </a:t>
            </a:r>
            <a:r>
              <a:rPr lang="en-US" altLang="zh-CN" sz="2400" dirty="0" err="1">
                <a:solidFill>
                  <a:schemeClr val="accent2"/>
                </a:solidFill>
                <a:ea typeface="宋体" panose="02010600030101010101" pitchFamily="2" charset="-122"/>
                <a:cs typeface="Times New Roman" panose="02020603050405020304" pitchFamily="18" charset="0"/>
              </a:rPr>
              <a:t>superclass</a:t>
            </a:r>
            <a:r>
              <a:rPr lang="en-US" altLang="zh-CN" sz="2400" dirty="0">
                <a:solidFill>
                  <a:schemeClr val="accent2"/>
                </a:solidFill>
                <a:ea typeface="宋体" panose="02010600030101010101" pitchFamily="2" charset="-122"/>
                <a:cs typeface="Times New Roman" panose="02020603050405020304" pitchFamily="18" charset="0"/>
              </a:rPr>
              <a:t>&gt;]</a:t>
            </a:r>
            <a:endParaRPr lang="en-US" altLang="zh-CN" sz="2400" dirty="0">
              <a:solidFill>
                <a:schemeClr val="accent2"/>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BD6FBF"/>
                </a:solidFill>
                <a:ea typeface="宋体" panose="02010600030101010101" pitchFamily="2" charset="-122"/>
                <a:cs typeface="Times New Roman" panose="02020603050405020304" pitchFamily="18" charset="0"/>
              </a:rPr>
              <a:t>implements</a:t>
            </a:r>
            <a:r>
              <a:rPr lang="en-US" altLang="zh-CN" sz="2400" dirty="0">
                <a:solidFill>
                  <a:schemeClr val="accent2"/>
                </a:solidFill>
                <a:ea typeface="宋体" panose="02010600030101010101" pitchFamily="2" charset="-122"/>
                <a:cs typeface="Times New Roman" panose="02020603050405020304" pitchFamily="18" charset="0"/>
              </a:rPr>
              <a:t> &lt; interface&gt; [,&lt; interface&gt;]* ] {</a:t>
            </a:r>
            <a:endParaRPr lang="en-US" altLang="zh-CN" sz="2400" dirty="0">
              <a:solidFill>
                <a:schemeClr val="accent2"/>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&lt; declarations&gt;*</a:t>
            </a:r>
            <a:endParaRPr lang="en-US" altLang="zh-CN" sz="2400" dirty="0">
              <a:solidFill>
                <a:schemeClr val="accent2"/>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endParaRPr lang="en-US" altLang="zh-CN" sz="2400" dirty="0">
              <a:solidFill>
                <a:schemeClr val="accent2"/>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1718" y="764704"/>
            <a:ext cx="4496512" cy="790614"/>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(1)</a:t>
            </a:r>
            <a:endParaRPr lang="en-US" altLang="zh-CN" b="1" dirty="0" smtClean="0">
              <a:latin typeface="+mn-lt"/>
              <a:ea typeface="宋体" panose="02010600030101010101" pitchFamily="2" charset="-122"/>
              <a:cs typeface="Times New Roman" panose="02020603050405020304" pitchFamily="18" charset="0"/>
            </a:endParaRPr>
          </a:p>
        </p:txBody>
      </p:sp>
      <p:graphicFrame>
        <p:nvGraphicFramePr>
          <p:cNvPr id="287747" name="Group 3"/>
          <p:cNvGraphicFramePr>
            <a:graphicFrameLocks noGrp="1"/>
          </p:cNvGraphicFramePr>
          <p:nvPr/>
        </p:nvGraphicFramePr>
        <p:xfrm>
          <a:off x="3919518" y="1931943"/>
          <a:ext cx="1524000" cy="157041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&lt;&lt;interface&gt;&gt;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Runner</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57" name="Group 13"/>
          <p:cNvGraphicFramePr>
            <a:graphicFrameLocks noGrp="1"/>
          </p:cNvGraphicFramePr>
          <p:nvPr/>
        </p:nvGraphicFramePr>
        <p:xfrm>
          <a:off x="1785918" y="4370343"/>
          <a:ext cx="1524000" cy="1597851"/>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Person</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dance()</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67" name="Group 23"/>
          <p:cNvGraphicFramePr>
            <a:graphicFrameLocks noGrp="1"/>
          </p:cNvGraphicFramePr>
          <p:nvPr/>
        </p:nvGraphicFramePr>
        <p:xfrm>
          <a:off x="3919518" y="4370343"/>
          <a:ext cx="1524000" cy="1844739"/>
        </p:xfrm>
        <a:graphic>
          <a:graphicData uri="http://schemas.openxmlformats.org/drawingml/2006/table">
            <a:tbl>
              <a:tblPr/>
              <a:tblGrid>
                <a:gridCol w="15240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Car</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fillFuel</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crack()</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87777" name="Group 33"/>
          <p:cNvGraphicFramePr>
            <a:graphicFrameLocks noGrp="1"/>
          </p:cNvGraphicFramePr>
          <p:nvPr/>
        </p:nvGraphicFramePr>
        <p:xfrm>
          <a:off x="5976918" y="4390981"/>
          <a:ext cx="1752600" cy="1597851"/>
        </p:xfrm>
        <a:graphic>
          <a:graphicData uri="http://schemas.openxmlformats.org/drawingml/2006/table">
            <a:tbl>
              <a:tblPr/>
              <a:tblGrid>
                <a:gridCol w="1752600"/>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Bird</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start()</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run()</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stop()</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90000"/>
                        </a:lnSpc>
                        <a:spcBef>
                          <a:spcPct val="0"/>
                        </a:spcBef>
                        <a:spcAft>
                          <a:spcPct val="0"/>
                        </a:spcAft>
                        <a:buClrTx/>
                        <a:buSzTx/>
                        <a:buFontTx/>
                        <a:buNone/>
                      </a:pPr>
                      <a:r>
                        <a:rPr kumimoji="1" lang="en-US" altLang="zh-CN" sz="1800" b="0" i="0" u="none" strike="noStrike" cap="none" normalizeH="0" baseline="0" dirty="0" smtClean="0">
                          <a:ln>
                            <a:noFill/>
                          </a:ln>
                          <a:solidFill>
                            <a:srgbClr val="BD6FBF"/>
                          </a:solidFill>
                          <a:effectLst/>
                          <a:latin typeface="Times New Roman" panose="02020603050405020304" pitchFamily="18" charset="0"/>
                          <a:ea typeface="宋体" panose="02010600030101010101" pitchFamily="2" charset="-122"/>
                        </a:rPr>
                        <a:t>+</a:t>
                      </a: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fly()</a:t>
                      </a:r>
                      <a:endPar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ln>
        </p:spPr>
        <p:txBody>
          <a:bodyPr/>
          <a:lstStyle/>
          <a:p>
            <a:endParaRPr lang="zh-CN" altLang="en-US">
              <a:cs typeface="Times New Roman" panose="02020603050405020304"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tailEnd type="triangle" w="lg" len="lg"/>
          </a:ln>
        </p:spPr>
        <p:txBody>
          <a:bodyPr/>
          <a:lstStyle/>
          <a:p>
            <a:endParaRPr lang="zh-CN" altLang="en-US">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131840" y="488646"/>
            <a:ext cx="5218964" cy="840148"/>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(1)</a:t>
            </a:r>
            <a:endParaRPr lang="en-US" altLang="zh-CN" b="1" dirty="0" smtClean="0">
              <a:latin typeface="+mn-lt"/>
              <a:ea typeface="宋体" panose="02010600030101010101" pitchFamily="2" charset="-122"/>
              <a:cs typeface="Times New Roman" panose="02020603050405020304" pitchFamily="18" charset="0"/>
            </a:endParaRPr>
          </a:p>
        </p:txBody>
      </p:sp>
      <p:sp>
        <p:nvSpPr>
          <p:cNvPr id="29699" name="Rectangle 3"/>
          <p:cNvSpPr>
            <a:spLocks noChangeArrowheads="1"/>
          </p:cNvSpPr>
          <p:nvPr/>
        </p:nvSpPr>
        <p:spPr bwMode="auto">
          <a:xfrm>
            <a:off x="323528" y="908720"/>
            <a:ext cx="8568952" cy="5743111"/>
          </a:xfrm>
          <a:prstGeom prst="rect">
            <a:avLst/>
          </a:prstGeom>
          <a:noFill/>
          <a:ln w="9525">
            <a:noFill/>
            <a:miter lim="800000"/>
          </a:ln>
        </p:spPr>
        <p:txBody>
          <a:bodyPr wrap="square">
            <a:spAutoFit/>
          </a:bodyPr>
          <a:lstStyle/>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public interface Runner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start();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run();</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stop();</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public class Person implements Runner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start()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准备工作：弯腰、蹬腿、咬牙、瞪眼			</a:t>
            </a:r>
            <a:r>
              <a:rPr lang="en-US" altLang="zh-CN" sz="2400" dirty="0" smtClean="0">
                <a:solidFill>
                  <a:srgbClr val="0000FF"/>
                </a:solidFill>
                <a:ea typeface="宋体" panose="02010600030101010101" pitchFamily="2" charset="-122"/>
                <a:cs typeface="Times New Roman" panose="02020603050405020304" pitchFamily="18" charset="0"/>
              </a:rPr>
              <a:t>	// </a:t>
            </a:r>
            <a:r>
              <a:rPr lang="zh-CN" altLang="en-US" sz="2400" dirty="0">
                <a:solidFill>
                  <a:srgbClr val="0000FF"/>
                </a:solidFill>
                <a:ea typeface="宋体" panose="02010600030101010101" pitchFamily="2" charset="-122"/>
                <a:cs typeface="Times New Roman" panose="02020603050405020304" pitchFamily="18" charset="0"/>
              </a:rPr>
              <a:t>开跑</a:t>
            </a:r>
            <a:endParaRPr lang="zh-CN" altLang="en-US" sz="2400" dirty="0">
              <a:solidFill>
                <a:srgbClr val="0000FF"/>
              </a:solidFill>
              <a:ea typeface="宋体" panose="02010600030101010101" pitchFamily="2" charset="-122"/>
              <a:cs typeface="Times New Roman" panose="02020603050405020304" pitchFamily="18" charset="0"/>
            </a:endParaRPr>
          </a:p>
          <a:p>
            <a:pPr>
              <a:lnSpc>
                <a:spcPct val="90000"/>
              </a:lnSpc>
            </a:pPr>
            <a:r>
              <a:rPr lang="zh-CN" altLang="en-US"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run()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摆动手臂</a:t>
            </a:r>
            <a:endParaRPr lang="zh-CN" altLang="en-US" sz="2400" dirty="0">
              <a:solidFill>
                <a:srgbClr val="0000FF"/>
              </a:solidFill>
              <a:ea typeface="宋体" panose="02010600030101010101" pitchFamily="2" charset="-122"/>
              <a:cs typeface="Times New Roman" panose="02020603050405020304" pitchFamily="18" charset="0"/>
            </a:endParaRPr>
          </a:p>
          <a:p>
            <a:pPr>
              <a:lnSpc>
                <a:spcPct val="90000"/>
              </a:lnSpc>
            </a:pPr>
            <a:r>
              <a:rPr lang="zh-CN" altLang="en-US" sz="2400" dirty="0">
                <a:solidFill>
                  <a:srgbClr val="0000FF"/>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维持直线方向</a:t>
            </a:r>
            <a:endParaRPr lang="zh-CN" altLang="en-US" sz="2400" dirty="0">
              <a:solidFill>
                <a:srgbClr val="0000FF"/>
              </a:solidFill>
              <a:ea typeface="宋体" panose="02010600030101010101" pitchFamily="2" charset="-122"/>
              <a:cs typeface="Times New Roman" panose="02020603050405020304" pitchFamily="18" charset="0"/>
            </a:endParaRPr>
          </a:p>
          <a:p>
            <a:pPr>
              <a:lnSpc>
                <a:spcPct val="90000"/>
              </a:lnSpc>
            </a:pPr>
            <a:r>
              <a:rPr lang="zh-CN" altLang="en-US"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rgbClr val="C00000"/>
                </a:solidFill>
                <a:ea typeface="宋体" panose="02010600030101010101" pitchFamily="2" charset="-122"/>
                <a:cs typeface="Times New Roman" panose="02020603050405020304" pitchFamily="18" charset="0"/>
              </a:rPr>
              <a:t>	public void stop()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90000"/>
              </a:lnSpc>
            </a:pPr>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减速直至停止、喝水。</a:t>
            </a:r>
            <a:endParaRPr lang="zh-CN" altLang="en-US" sz="2400" dirty="0">
              <a:solidFill>
                <a:srgbClr val="0000FF"/>
              </a:solidFill>
              <a:ea typeface="宋体" panose="02010600030101010101" pitchFamily="2" charset="-122"/>
              <a:cs typeface="Times New Roman" panose="02020603050405020304" pitchFamily="18" charset="0"/>
            </a:endParaRPr>
          </a:p>
          <a:p>
            <a:pPr>
              <a:lnSpc>
                <a:spcPct val="90000"/>
              </a:lnSpc>
            </a:pPr>
            <a:r>
              <a:rPr lang="zh-CN" altLang="en-US"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762000"/>
            <a:ext cx="838200" cy="502920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接口应用举例</a:t>
            </a:r>
            <a:r>
              <a:rPr lang="en-US" altLang="zh-CN" b="1" dirty="0" smtClean="0">
                <a:latin typeface="+mn-lt"/>
                <a:ea typeface="宋体" panose="02010600030101010101" pitchFamily="2" charset="-122"/>
                <a:cs typeface="Times New Roman" panose="02020603050405020304" pitchFamily="18" charset="0"/>
              </a:rPr>
              <a:t>(2)</a:t>
            </a:r>
            <a:endParaRPr lang="en-US" altLang="zh-CN" b="1" dirty="0" smtClean="0">
              <a:latin typeface="+mn-lt"/>
              <a:ea typeface="宋体" panose="02010600030101010101" pitchFamily="2" charset="-122"/>
              <a:cs typeface="Times New Roman" panose="02020603050405020304" pitchFamily="18" charset="0"/>
            </a:endParaRPr>
          </a:p>
        </p:txBody>
      </p:sp>
      <p:sp>
        <p:nvSpPr>
          <p:cNvPr id="31747" name="Rectangle 3"/>
          <p:cNvSpPr>
            <a:spLocks noGrp="1" noChangeArrowheads="1"/>
          </p:cNvSpPr>
          <p:nvPr>
            <p:ph type="body" idx="1"/>
          </p:nvPr>
        </p:nvSpPr>
        <p:spPr>
          <a:xfrm>
            <a:off x="1403648" y="892014"/>
            <a:ext cx="7086600" cy="5417306"/>
          </a:xfrm>
        </p:spPr>
        <p:txBody>
          <a:bodyPr>
            <a:normAutofit lnSpcReduction="10000"/>
          </a:bodyPr>
          <a:lstStyle/>
          <a:p>
            <a:pPr eaLnBrk="1" hangingPunct="1">
              <a:lnSpc>
                <a:spcPct val="90000"/>
              </a:lnSpc>
              <a:spcBef>
                <a:spcPct val="50000"/>
              </a:spcBef>
              <a:buFont typeface="Wingdings" panose="05000000000000000000" pitchFamily="2" charset="2"/>
              <a:buChar char="l"/>
            </a:pPr>
            <a:r>
              <a:rPr lang="en-US" altLang="zh-CN" sz="1800" dirty="0" smtClean="0">
                <a:ea typeface="宋体" panose="02010600030101010101" pitchFamily="2" charset="-122"/>
                <a:cs typeface="Times New Roman" panose="02020603050405020304" pitchFamily="18" charset="0"/>
              </a:rPr>
              <a:t> </a:t>
            </a:r>
            <a:r>
              <a:rPr lang="zh-CN" altLang="en-US" sz="1800" dirty="0" smtClean="0">
                <a:ea typeface="宋体" panose="02010600030101010101" pitchFamily="2" charset="-122"/>
                <a:cs typeface="Times New Roman" panose="02020603050405020304" pitchFamily="18" charset="0"/>
              </a:rPr>
              <a:t>一个类可以实现多个无关的接口</a:t>
            </a:r>
            <a:endParaRPr lang="zh-CN" altLang="en-US" sz="1800" dirty="0" smtClean="0">
              <a:solidFill>
                <a:schemeClr val="accent2"/>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interface Runner { public void run();}</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interface Swimmer {public double swim();}</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class Creator{public </a:t>
            </a:r>
            <a:r>
              <a:rPr lang="en-US" altLang="zh-CN" sz="1800" dirty="0" err="1" smtClean="0">
                <a:solidFill>
                  <a:srgbClr val="C00000"/>
                </a:solidFill>
                <a:ea typeface="宋体" panose="02010600030101010101" pitchFamily="2" charset="-122"/>
                <a:cs typeface="Times New Roman" panose="02020603050405020304" pitchFamily="18" charset="0"/>
              </a:rPr>
              <a:t>int</a:t>
            </a:r>
            <a:r>
              <a:rPr lang="en-US" altLang="zh-CN" sz="1800" dirty="0" smtClean="0">
                <a:solidFill>
                  <a:srgbClr val="C00000"/>
                </a:solidFill>
                <a:ea typeface="宋体" panose="02010600030101010101" pitchFamily="2" charset="-122"/>
                <a:cs typeface="Times New Roman" panose="02020603050405020304" pitchFamily="18" charset="0"/>
              </a:rPr>
              <a:t> eat(){…}}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a:solidFill>
                  <a:srgbClr val="C00000"/>
                </a:solidFill>
                <a:ea typeface="宋体" panose="02010600030101010101" pitchFamily="2" charset="-122"/>
                <a:cs typeface="Times New Roman" panose="02020603050405020304" pitchFamily="18" charset="0"/>
              </a:rPr>
              <a:t>c</a:t>
            </a:r>
            <a:r>
              <a:rPr lang="en-US" altLang="zh-CN" sz="1800" dirty="0" smtClean="0">
                <a:solidFill>
                  <a:srgbClr val="C00000"/>
                </a:solidFill>
                <a:ea typeface="宋体" panose="02010600030101010101" pitchFamily="2" charset="-122"/>
                <a:cs typeface="Times New Roman" panose="02020603050405020304" pitchFamily="18" charset="0"/>
              </a:rPr>
              <a:t>lass Man </a:t>
            </a:r>
            <a:r>
              <a:rPr lang="en-US" altLang="zh-CN" sz="1800" b="1" dirty="0" smtClean="0">
                <a:solidFill>
                  <a:srgbClr val="C00000"/>
                </a:solidFill>
                <a:ea typeface="宋体" panose="02010600030101010101" pitchFamily="2" charset="-122"/>
                <a:cs typeface="Times New Roman" panose="02020603050405020304" pitchFamily="18" charset="0"/>
              </a:rPr>
              <a:t>extends Creator implements</a:t>
            </a:r>
            <a:r>
              <a:rPr lang="en-US" altLang="zh-CN" sz="1800" dirty="0" smtClean="0">
                <a:solidFill>
                  <a:srgbClr val="C00000"/>
                </a:solidFill>
                <a:ea typeface="宋体" panose="02010600030101010101" pitchFamily="2" charset="-122"/>
                <a:cs typeface="Times New Roman" panose="02020603050405020304" pitchFamily="18" charset="0"/>
              </a:rPr>
              <a:t> Runner </a:t>
            </a:r>
            <a:r>
              <a:rPr lang="en-US" altLang="zh-CN" sz="1800" dirty="0">
                <a:solidFill>
                  <a:srgbClr val="C00000"/>
                </a:solidFill>
                <a:ea typeface="宋体" panose="02010600030101010101" pitchFamily="2" charset="-122"/>
                <a:cs typeface="Times New Roman" panose="02020603050405020304" pitchFamily="18" charset="0"/>
              </a:rPr>
              <a:t>,</a:t>
            </a:r>
            <a:r>
              <a:rPr lang="en-US" altLang="zh-CN" sz="1800" dirty="0" smtClean="0">
                <a:solidFill>
                  <a:srgbClr val="C00000"/>
                </a:solidFill>
                <a:ea typeface="宋体" panose="02010600030101010101" pitchFamily="2" charset="-122"/>
                <a:cs typeface="Times New Roman" panose="02020603050405020304" pitchFamily="18" charset="0"/>
              </a:rPr>
              <a:t>Swimmer{</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run()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double swim()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a:t>
            </a:r>
            <a:r>
              <a:rPr lang="en-US" altLang="zh-CN" sz="1800" dirty="0" err="1" smtClean="0">
                <a:solidFill>
                  <a:srgbClr val="C00000"/>
                </a:solidFill>
                <a:ea typeface="宋体" panose="02010600030101010101" pitchFamily="2" charset="-122"/>
                <a:cs typeface="Times New Roman" panose="02020603050405020304" pitchFamily="18" charset="0"/>
              </a:rPr>
              <a:t>int</a:t>
            </a:r>
            <a:r>
              <a:rPr lang="en-US" altLang="zh-CN" sz="1800" dirty="0" smtClean="0">
                <a:solidFill>
                  <a:srgbClr val="C00000"/>
                </a:solidFill>
                <a:ea typeface="宋体" panose="02010600030101010101" pitchFamily="2" charset="-122"/>
                <a:cs typeface="Times New Roman" panose="02020603050405020304" pitchFamily="18" charset="0"/>
              </a:rPr>
              <a:t> eat()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50000"/>
              </a:spcBef>
              <a:buFont typeface="Wingdings" panose="05000000000000000000" pitchFamily="2" charset="2"/>
              <a:buChar char="l"/>
            </a:pPr>
            <a:r>
              <a:rPr lang="zh-CN" altLang="en-US" sz="2000" b="1" dirty="0" smtClean="0">
                <a:solidFill>
                  <a:srgbClr val="0000FF"/>
                </a:solidFill>
                <a:ea typeface="宋体" panose="02010600030101010101" pitchFamily="2" charset="-122"/>
                <a:cs typeface="Times New Roman" panose="02020603050405020304" pitchFamily="18" charset="0"/>
              </a:rPr>
              <a:t>与继承关系类似，接口与实现类之间存在多态性</a:t>
            </a:r>
            <a:endParaRPr lang="zh-CN" altLang="en-US" sz="2000" b="1" dirty="0" smtClean="0">
              <a:solidFill>
                <a:srgbClr val="0000FF"/>
              </a:solidFill>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1800" dirty="0" smtClean="0">
                <a:solidFill>
                  <a:srgbClr val="C00000"/>
                </a:solidFill>
                <a:ea typeface="宋体" panose="02010600030101010101" pitchFamily="2" charset="-122"/>
                <a:cs typeface="Times New Roman" panose="02020603050405020304" pitchFamily="18" charset="0"/>
              </a:rPr>
              <a:t>public class Test{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static void main(String </a:t>
            </a:r>
            <a:r>
              <a:rPr lang="en-US" altLang="zh-CN" sz="1800" dirty="0" err="1" smtClean="0">
                <a:solidFill>
                  <a:srgbClr val="C00000"/>
                </a:solidFill>
                <a:ea typeface="宋体" panose="02010600030101010101" pitchFamily="2" charset="-122"/>
                <a:cs typeface="Times New Roman" panose="02020603050405020304" pitchFamily="18" charset="0"/>
              </a:rPr>
              <a:t>args</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Test t = new Test();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Man m = new Man();</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t.m1(m);</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t.m2(m);</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t.m3(m);</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String m1(Runner f) { </a:t>
            </a:r>
            <a:r>
              <a:rPr lang="en-US" altLang="zh-CN" sz="1800" dirty="0" err="1" smtClean="0">
                <a:solidFill>
                  <a:srgbClr val="C00000"/>
                </a:solidFill>
                <a:ea typeface="宋体" panose="02010600030101010101" pitchFamily="2" charset="-122"/>
                <a:cs typeface="Times New Roman" panose="02020603050405020304" pitchFamily="18" charset="0"/>
              </a:rPr>
              <a:t>f.run</a:t>
            </a:r>
            <a:r>
              <a:rPr lang="en-US" altLang="zh-CN" sz="1800" dirty="0" smtClean="0">
                <a:solidFill>
                  <a:srgbClr val="C00000"/>
                </a:solidFill>
                <a:ea typeface="宋体" panose="02010600030101010101" pitchFamily="2" charset="-122"/>
                <a:cs typeface="Times New Roman" panose="02020603050405020304" pitchFamily="18" charset="0"/>
              </a:rPr>
              <a:t>(); }</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m2(Swimmer s) {</a:t>
            </a:r>
            <a:r>
              <a:rPr lang="en-US" altLang="zh-CN" sz="1800" dirty="0" err="1" smtClean="0">
                <a:solidFill>
                  <a:srgbClr val="C00000"/>
                </a:solidFill>
                <a:ea typeface="宋体" panose="02010600030101010101" pitchFamily="2" charset="-122"/>
                <a:cs typeface="Times New Roman" panose="02020603050405020304" pitchFamily="18" charset="0"/>
              </a:rPr>
              <a:t>s.swim</a:t>
            </a: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	public void  m3(Creator a) {a.eat();}</a:t>
            </a:r>
            <a:endParaRPr lang="en-US" altLang="zh-CN" sz="1800" dirty="0" smtClean="0">
              <a:solidFill>
                <a:srgbClr val="C00000"/>
              </a:solidFill>
              <a:ea typeface="宋体" panose="02010600030101010101" pitchFamily="2" charset="-122"/>
              <a:cs typeface="Times New Roman" panose="02020603050405020304" pitchFamily="18" charset="0"/>
            </a:endParaRPr>
          </a:p>
          <a:p>
            <a:pPr eaLnBrk="1" hangingPunct="1">
              <a:lnSpc>
                <a:spcPct val="90000"/>
              </a:lnSpc>
              <a:spcBef>
                <a:spcPct val="0"/>
              </a:spcBef>
              <a:buFontTx/>
              <a:buNone/>
            </a:pPr>
            <a:r>
              <a:rPr lang="en-US" altLang="zh-CN" sz="1800" dirty="0" smtClean="0">
                <a:solidFill>
                  <a:srgbClr val="C00000"/>
                </a:solidFill>
                <a:ea typeface="宋体" panose="02010600030101010101" pitchFamily="2" charset="-122"/>
                <a:cs typeface="Times New Roman" panose="02020603050405020304" pitchFamily="18" charset="0"/>
              </a:rPr>
              <a:t>}</a:t>
            </a:r>
            <a:endParaRPr lang="en-US" altLang="zh-CN" sz="1800" dirty="0" smtClean="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936104"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196752"/>
            <a:ext cx="6192688" cy="424847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27984" y="1219401"/>
            <a:ext cx="4572000" cy="1200329"/>
          </a:xfrm>
          <a:prstGeom prst="rect">
            <a:avLst/>
          </a:prstGeom>
        </p:spPr>
        <p:txBody>
          <a:bodyPr>
            <a:spAutoFit/>
          </a:bodyPr>
          <a:lstStyle/>
          <a:p>
            <a:r>
              <a:rPr lang="en-US" altLang="zh-CN" dirty="0" err="1" smtClean="0"/>
              <a:t>SportsMan</a:t>
            </a:r>
            <a:r>
              <a:rPr lang="en-US" altLang="zh-CN" dirty="0" smtClean="0"/>
              <a:t> </a:t>
            </a:r>
            <a:r>
              <a:rPr lang="en-US" altLang="zh-CN" dirty="0"/>
              <a:t>s1 = </a:t>
            </a:r>
            <a:r>
              <a:rPr lang="en-US" altLang="zh-CN" b="1" dirty="0"/>
              <a:t>new </a:t>
            </a:r>
            <a:r>
              <a:rPr lang="en-US" altLang="zh-CN" b="1" dirty="0" err="1"/>
              <a:t>SportsMan</a:t>
            </a:r>
            <a:r>
              <a:rPr lang="en-US" altLang="zh-CN" b="1" dirty="0"/>
              <a:t>("</a:t>
            </a:r>
            <a:r>
              <a:rPr lang="zh-CN" altLang="en-US" b="1" dirty="0"/>
              <a:t>金龙</a:t>
            </a:r>
            <a:r>
              <a:rPr lang="en-US" altLang="zh-CN" b="1" dirty="0"/>
              <a:t>",23);</a:t>
            </a:r>
            <a:endParaRPr lang="en-US" altLang="zh-CN" b="1" dirty="0"/>
          </a:p>
          <a:p>
            <a:r>
              <a:rPr lang="en-US" altLang="zh-CN" dirty="0" err="1"/>
              <a:t>SportsMan</a:t>
            </a:r>
            <a:r>
              <a:rPr lang="en-US" altLang="zh-CN" dirty="0"/>
              <a:t> s2 = </a:t>
            </a:r>
            <a:r>
              <a:rPr lang="en-US" altLang="zh-CN" b="1" dirty="0"/>
              <a:t>new </a:t>
            </a:r>
            <a:r>
              <a:rPr lang="en-US" altLang="zh-CN" b="1" dirty="0" err="1"/>
              <a:t>SportsMan</a:t>
            </a:r>
            <a:r>
              <a:rPr lang="en-US" altLang="zh-CN" b="1" dirty="0"/>
              <a:t>("</a:t>
            </a:r>
            <a:r>
              <a:rPr lang="zh-CN" altLang="en-US" b="1" dirty="0"/>
              <a:t>银龙</a:t>
            </a:r>
            <a:r>
              <a:rPr lang="en-US" altLang="zh-CN" b="1" dirty="0"/>
              <a:t>",21);</a:t>
            </a:r>
            <a:endParaRPr lang="en-US" altLang="zh-CN" b="1" dirty="0"/>
          </a:p>
          <a:p>
            <a:r>
              <a:rPr lang="en-US" altLang="zh-CN" dirty="0"/>
              <a:t>s1.name = "</a:t>
            </a:r>
            <a:r>
              <a:rPr lang="zh-CN" altLang="en-US" dirty="0"/>
              <a:t>花龙</a:t>
            </a:r>
            <a:r>
              <a:rPr lang="en-US" altLang="zh-CN" dirty="0"/>
              <a:t>";</a:t>
            </a:r>
            <a:endParaRPr lang="en-US" altLang="zh-CN" dirty="0"/>
          </a:p>
          <a:p>
            <a:r>
              <a:rPr lang="en-US" altLang="zh-CN" dirty="0"/>
              <a:t>s1.</a:t>
            </a:r>
            <a:r>
              <a:rPr lang="en-US" altLang="zh-CN" i="1" u="sng" dirty="0"/>
              <a:t>nation = "China";</a:t>
            </a:r>
            <a:endParaRPr lang="zh-CN" altLang="en-US" dirty="0"/>
          </a:p>
        </p:txBody>
      </p:sp>
      <p:sp>
        <p:nvSpPr>
          <p:cNvPr id="7" name="TextBox 6"/>
          <p:cNvSpPr txBox="1"/>
          <p:nvPr/>
        </p:nvSpPr>
        <p:spPr>
          <a:xfrm>
            <a:off x="251520" y="5733256"/>
            <a:ext cx="1944216" cy="369332"/>
          </a:xfrm>
          <a:prstGeom prst="rect">
            <a:avLst/>
          </a:prstGeom>
          <a:noFill/>
        </p:spPr>
        <p:txBody>
          <a:bodyPr wrap="square" rtlCol="0">
            <a:spAutoFit/>
          </a:bodyPr>
          <a:lstStyle/>
          <a:p>
            <a:r>
              <a:rPr lang="en-US" altLang="zh-CN" dirty="0" smtClean="0"/>
              <a:t>s1:</a:t>
            </a:r>
            <a:endParaRPr lang="zh-CN" altLang="en-US" dirty="0"/>
          </a:p>
        </p:txBody>
      </p:sp>
      <p:sp>
        <p:nvSpPr>
          <p:cNvPr id="8" name="TextBox 7"/>
          <p:cNvSpPr txBox="1"/>
          <p:nvPr/>
        </p:nvSpPr>
        <p:spPr>
          <a:xfrm>
            <a:off x="251520" y="5260558"/>
            <a:ext cx="1944216" cy="369332"/>
          </a:xfrm>
          <a:prstGeom prst="rect">
            <a:avLst/>
          </a:prstGeom>
          <a:noFill/>
        </p:spPr>
        <p:txBody>
          <a:bodyPr wrap="square" rtlCol="0">
            <a:spAutoFit/>
          </a:bodyPr>
          <a:lstStyle/>
          <a:p>
            <a:r>
              <a:rPr lang="en-US" altLang="zh-CN" dirty="0" smtClean="0"/>
              <a:t>s2:</a:t>
            </a:r>
            <a:endParaRPr lang="zh-CN" altLang="en-US" dirty="0"/>
          </a:p>
        </p:txBody>
      </p:sp>
      <p:sp>
        <p:nvSpPr>
          <p:cNvPr id="9" name="矩形 8"/>
          <p:cNvSpPr/>
          <p:nvPr/>
        </p:nvSpPr>
        <p:spPr>
          <a:xfrm>
            <a:off x="2987824" y="3933056"/>
            <a:ext cx="1944216" cy="115212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827584" y="3933056"/>
            <a:ext cx="2160240"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987824" y="2419730"/>
            <a:ext cx="1944216" cy="118929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755576" y="2419730"/>
            <a:ext cx="2232248" cy="2840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1840" y="4077072"/>
            <a:ext cx="1440160" cy="923330"/>
          </a:xfrm>
          <a:prstGeom prst="rect">
            <a:avLst/>
          </a:prstGeom>
          <a:noFill/>
        </p:spPr>
        <p:txBody>
          <a:bodyPr wrap="square" rtlCol="0">
            <a:spAutoFit/>
          </a:bodyPr>
          <a:lstStyle/>
          <a:p>
            <a:r>
              <a:rPr lang="en-US" altLang="zh-CN" dirty="0" smtClean="0"/>
              <a:t>name:</a:t>
            </a:r>
            <a:r>
              <a:rPr lang="zh-CN" altLang="en-US" dirty="0" smtClean="0"/>
              <a:t>金龙</a:t>
            </a:r>
            <a:endParaRPr lang="en-US" altLang="zh-CN" dirty="0" smtClean="0"/>
          </a:p>
          <a:p>
            <a:r>
              <a:rPr lang="en-US" altLang="zh-CN" dirty="0" smtClean="0"/>
              <a:t>age:23</a:t>
            </a:r>
            <a:endParaRPr lang="en-US" altLang="zh-CN" dirty="0" smtClean="0"/>
          </a:p>
          <a:p>
            <a:r>
              <a:rPr lang="en-US" altLang="zh-CN" dirty="0" smtClean="0"/>
              <a:t>nation:</a:t>
            </a:r>
            <a:endParaRPr lang="en-US" altLang="zh-CN" dirty="0" smtClean="0"/>
          </a:p>
        </p:txBody>
      </p:sp>
      <p:sp>
        <p:nvSpPr>
          <p:cNvPr id="16" name="TextBox 15"/>
          <p:cNvSpPr txBox="1"/>
          <p:nvPr/>
        </p:nvSpPr>
        <p:spPr>
          <a:xfrm>
            <a:off x="3239852" y="2552710"/>
            <a:ext cx="1440160" cy="923330"/>
          </a:xfrm>
          <a:prstGeom prst="rect">
            <a:avLst/>
          </a:prstGeom>
          <a:noFill/>
        </p:spPr>
        <p:txBody>
          <a:bodyPr wrap="square" rtlCol="0">
            <a:spAutoFit/>
          </a:bodyPr>
          <a:lstStyle/>
          <a:p>
            <a:r>
              <a:rPr lang="en-US" altLang="zh-CN" dirty="0" smtClean="0"/>
              <a:t>name:</a:t>
            </a:r>
            <a:r>
              <a:rPr lang="zh-CN" altLang="en-US" dirty="0" smtClean="0"/>
              <a:t>银龙</a:t>
            </a:r>
            <a:endParaRPr lang="en-US" altLang="zh-CN" dirty="0" smtClean="0"/>
          </a:p>
          <a:p>
            <a:r>
              <a:rPr lang="en-US" altLang="zh-CN" dirty="0" smtClean="0"/>
              <a:t>age:21</a:t>
            </a:r>
            <a:endParaRPr lang="en-US" altLang="zh-CN" dirty="0" smtClean="0"/>
          </a:p>
          <a:p>
            <a:r>
              <a:rPr lang="en-US" altLang="zh-CN" dirty="0" smtClean="0"/>
              <a:t>nation:</a:t>
            </a:r>
            <a:endParaRPr lang="en-US" altLang="zh-CN" dirty="0" smtClean="0"/>
          </a:p>
        </p:txBody>
      </p:sp>
      <p:sp>
        <p:nvSpPr>
          <p:cNvPr id="17" name="矩形 16"/>
          <p:cNvSpPr/>
          <p:nvPr/>
        </p:nvSpPr>
        <p:spPr>
          <a:xfrm>
            <a:off x="2555776" y="5733256"/>
            <a:ext cx="2592288" cy="73866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148064" y="6102588"/>
            <a:ext cx="1044116" cy="369332"/>
          </a:xfrm>
          <a:prstGeom prst="rect">
            <a:avLst/>
          </a:prstGeom>
          <a:noFill/>
        </p:spPr>
        <p:txBody>
          <a:bodyPr wrap="square" rtlCol="0">
            <a:spAutoFit/>
          </a:bodyPr>
          <a:lstStyle/>
          <a:p>
            <a:r>
              <a:rPr lang="zh-CN" altLang="en-US" dirty="0" smtClean="0"/>
              <a:t>静态域</a:t>
            </a:r>
            <a:endParaRPr lang="zh-CN" altLang="en-US" dirty="0"/>
          </a:p>
        </p:txBody>
      </p:sp>
      <p:sp>
        <p:nvSpPr>
          <p:cNvPr id="19" name="TextBox 18"/>
          <p:cNvSpPr txBox="1"/>
          <p:nvPr/>
        </p:nvSpPr>
        <p:spPr>
          <a:xfrm>
            <a:off x="2843808" y="5917922"/>
            <a:ext cx="1836204" cy="369332"/>
          </a:xfrm>
          <a:prstGeom prst="rect">
            <a:avLst/>
          </a:prstGeom>
          <a:noFill/>
        </p:spPr>
        <p:txBody>
          <a:bodyPr wrap="square" rtlCol="0">
            <a:spAutoFit/>
          </a:bodyPr>
          <a:lstStyle/>
          <a:p>
            <a:r>
              <a:rPr lang="en-US" altLang="zh-CN" dirty="0" err="1" smtClean="0"/>
              <a:t>nation:null</a:t>
            </a:r>
            <a:endParaRPr lang="zh-CN" altLang="en-US" dirty="0"/>
          </a:p>
        </p:txBody>
      </p:sp>
      <p:cxnSp>
        <p:nvCxnSpPr>
          <p:cNvPr id="21" name="直接箭头连接符 20"/>
          <p:cNvCxnSpPr/>
          <p:nvPr/>
        </p:nvCxnSpPr>
        <p:spPr>
          <a:xfrm flipH="1">
            <a:off x="2987824" y="3320988"/>
            <a:ext cx="972108" cy="25969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131840" y="4869160"/>
            <a:ext cx="828092"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a:off x="3851920" y="4077072"/>
            <a:ext cx="57606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27984" y="4077072"/>
            <a:ext cx="1242138" cy="369332"/>
          </a:xfrm>
          <a:prstGeom prst="rect">
            <a:avLst/>
          </a:prstGeom>
          <a:noFill/>
        </p:spPr>
        <p:txBody>
          <a:bodyPr wrap="square" rtlCol="0">
            <a:spAutoFit/>
          </a:bodyPr>
          <a:lstStyle/>
          <a:p>
            <a:r>
              <a:rPr lang="zh-CN" altLang="en-US" dirty="0" smtClean="0"/>
              <a:t>花龙</a:t>
            </a:r>
            <a:endParaRPr lang="zh-CN" altLang="en-US" dirty="0"/>
          </a:p>
        </p:txBody>
      </p:sp>
      <p:cxnSp>
        <p:nvCxnSpPr>
          <p:cNvPr id="28" name="直接连接符 27"/>
          <p:cNvCxnSpPr/>
          <p:nvPr/>
        </p:nvCxnSpPr>
        <p:spPr>
          <a:xfrm>
            <a:off x="3545886" y="5917922"/>
            <a:ext cx="414046"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59932" y="5917922"/>
            <a:ext cx="828092" cy="369332"/>
          </a:xfrm>
          <a:prstGeom prst="rect">
            <a:avLst/>
          </a:prstGeom>
          <a:noFill/>
        </p:spPr>
        <p:txBody>
          <a:bodyPr wrap="square" rtlCol="0">
            <a:spAutoFit/>
          </a:bodyPr>
          <a:lstStyle/>
          <a:p>
            <a:r>
              <a:rPr lang="en-US" altLang="zh-CN" dirty="0" smtClean="0"/>
              <a:t>China</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71800" y="0"/>
            <a:ext cx="5616624" cy="764704"/>
          </a:xfrm>
        </p:spPr>
        <p:txBody>
          <a:bodyPr>
            <a:normAutofit/>
          </a:bodyPr>
          <a:lstStyle/>
          <a:p>
            <a:pPr eaLnBrk="1" hangingPunct="1">
              <a:defRPr/>
            </a:pPr>
            <a:r>
              <a:rPr lang="zh-CN" altLang="en-US" b="1" dirty="0" smtClean="0">
                <a:solidFill>
                  <a:srgbClr val="FFFF00"/>
                </a:solidFill>
                <a:latin typeface="+mn-lt"/>
                <a:ea typeface="宋体" panose="02010600030101010101" pitchFamily="2" charset="-122"/>
                <a:cs typeface="Times New Roman" panose="02020603050405020304" pitchFamily="18" charset="0"/>
              </a:rPr>
              <a:t>接口的其他问题</a:t>
            </a:r>
            <a:endParaRPr lang="zh-CN" altLang="en-US" b="1" dirty="0" smtClean="0">
              <a:solidFill>
                <a:srgbClr val="FFFF00"/>
              </a:solidFill>
              <a:latin typeface="+mn-lt"/>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idx="1"/>
          </p:nvPr>
        </p:nvSpPr>
        <p:spPr>
          <a:xfrm>
            <a:off x="100244" y="1124744"/>
            <a:ext cx="9036496" cy="5256584"/>
          </a:xfrm>
        </p:spPr>
        <p:txBody>
          <a:bodyPr>
            <a:noAutofit/>
          </a:bodyPr>
          <a:lstStyle/>
          <a:p>
            <a:pPr algn="just" eaLnBrk="1" hangingPunct="1">
              <a:lnSpc>
                <a:spcPct val="90000"/>
              </a:lnSpc>
              <a:spcBef>
                <a:spcPct val="50000"/>
              </a:spcBef>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如果实现接口的类中没有实现接口中的全部方法，必须将此类定义为抽象类 </a:t>
            </a:r>
            <a:endParaRPr lang="zh-CN" altLang="en-US" sz="2000" dirty="0" smtClean="0">
              <a:ea typeface="宋体" panose="02010600030101010101" pitchFamily="2" charset="-122"/>
              <a:cs typeface="Times New Roman" panose="02020603050405020304" pitchFamily="18" charset="0"/>
            </a:endParaRPr>
          </a:p>
          <a:p>
            <a:pPr eaLnBrk="1" hangingPunct="1">
              <a:lnSpc>
                <a:spcPct val="90000"/>
              </a:lnSpc>
              <a:spcBef>
                <a:spcPct val="50000"/>
              </a:spcBef>
              <a:buClr>
                <a:schemeClr val="accent2"/>
              </a:buClr>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接口也可以继承另一个接口，使用</a:t>
            </a:r>
            <a:r>
              <a:rPr lang="en-US" altLang="zh-CN" sz="2000" dirty="0" smtClean="0">
                <a:ea typeface="宋体" panose="02010600030101010101" pitchFamily="2" charset="-122"/>
                <a:cs typeface="Times New Roman" panose="02020603050405020304" pitchFamily="18" charset="0"/>
              </a:rPr>
              <a:t>extends</a:t>
            </a:r>
            <a:r>
              <a:rPr lang="zh-CN" altLang="en-US" sz="2000" dirty="0" smtClean="0">
                <a:ea typeface="宋体" panose="02010600030101010101" pitchFamily="2" charset="-122"/>
                <a:cs typeface="Times New Roman" panose="02020603050405020304" pitchFamily="18" charset="0"/>
              </a:rPr>
              <a:t>关键字。</a:t>
            </a:r>
            <a:endParaRPr lang="zh-CN" altLang="en-US" sz="2000" dirty="0" smtClean="0">
              <a:ea typeface="宋体" panose="02010600030101010101" pitchFamily="2" charset="-122"/>
              <a:cs typeface="Times New Roman" panose="02020603050405020304" pitchFamily="18" charset="0"/>
            </a:endParaRPr>
          </a:p>
          <a:p>
            <a:pPr eaLnBrk="1" hangingPunct="1">
              <a:lnSpc>
                <a:spcPct val="70000"/>
              </a:lnSpc>
              <a:spcBef>
                <a:spcPct val="50000"/>
              </a:spcBef>
              <a:buClr>
                <a:schemeClr val="accent2"/>
              </a:buClr>
              <a:buFont typeface="Wingdings" panose="05000000000000000000" pitchFamily="2" charset="2"/>
              <a:buChar char="l"/>
            </a:pPr>
            <a:r>
              <a:rPr lang="en-US" altLang="zh-CN" sz="2000" dirty="0" smtClean="0">
                <a:solidFill>
                  <a:srgbClr val="C00000"/>
                </a:solidFill>
                <a:ea typeface="宋体" panose="02010600030101010101" pitchFamily="2" charset="-122"/>
                <a:cs typeface="Times New Roman" panose="02020603050405020304" pitchFamily="18" charset="0"/>
              </a:rPr>
              <a:t>interface </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String s=“</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absM1();</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interface </a:t>
            </a:r>
            <a:r>
              <a:rPr lang="en-US" altLang="zh-CN" sz="2000" dirty="0" err="1" smtClean="0">
                <a:solidFill>
                  <a:srgbClr val="C00000"/>
                </a:solidFill>
                <a:ea typeface="宋体" panose="02010600030101010101" pitchFamily="2" charset="-122"/>
                <a:cs typeface="Times New Roman" panose="02020603050405020304" pitchFamily="18" charset="0"/>
              </a:rPr>
              <a:t>SubInterface</a:t>
            </a:r>
            <a:r>
              <a:rPr lang="en-US" altLang="zh-CN" sz="2000" dirty="0" smtClean="0">
                <a:solidFill>
                  <a:srgbClr val="C00000"/>
                </a:solidFill>
                <a:ea typeface="宋体" panose="02010600030101010101" pitchFamily="2" charset="-122"/>
                <a:cs typeface="Times New Roman" panose="02020603050405020304" pitchFamily="18" charset="0"/>
              </a:rPr>
              <a:t> extends </a:t>
            </a:r>
            <a:r>
              <a:rPr lang="en-US" altLang="zh-CN" sz="2000" dirty="0" err="1" smtClean="0">
                <a:solidFill>
                  <a:srgbClr val="C00000"/>
                </a:solidFill>
                <a:ea typeface="宋体" panose="02010600030101010101" pitchFamily="2" charset="-122"/>
                <a:cs typeface="Times New Roman" panose="02020603050405020304" pitchFamily="18" charset="0"/>
              </a:rPr>
              <a:t>MyInterface</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absM2();</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class </a:t>
            </a:r>
            <a:r>
              <a:rPr lang="en-US" altLang="zh-CN" sz="2000" dirty="0" err="1" smtClean="0">
                <a:solidFill>
                  <a:srgbClr val="C00000"/>
                </a:solidFill>
                <a:ea typeface="宋体" panose="02010600030101010101" pitchFamily="2" charset="-122"/>
                <a:cs typeface="Times New Roman" panose="02020603050405020304" pitchFamily="18" charset="0"/>
              </a:rPr>
              <a:t>SubAdapter</a:t>
            </a:r>
            <a:r>
              <a:rPr lang="en-US" altLang="zh-CN" sz="2000" dirty="0" smtClean="0">
                <a:solidFill>
                  <a:srgbClr val="C00000"/>
                </a:solidFill>
                <a:ea typeface="宋体" panose="02010600030101010101" pitchFamily="2" charset="-122"/>
                <a:cs typeface="Times New Roman" panose="02020603050405020304" pitchFamily="18" charset="0"/>
              </a:rPr>
              <a:t> implements </a:t>
            </a:r>
            <a:r>
              <a:rPr lang="en-US" altLang="zh-CN" sz="2000" dirty="0" err="1" smtClean="0">
                <a:solidFill>
                  <a:srgbClr val="C00000"/>
                </a:solidFill>
                <a:ea typeface="宋体" panose="02010600030101010101" pitchFamily="2" charset="-122"/>
                <a:cs typeface="Times New Roman" panose="02020603050405020304" pitchFamily="18" charset="0"/>
              </a:rPr>
              <a:t>SubInterface</a:t>
            </a:r>
            <a:r>
              <a:rPr lang="en-US" altLang="zh-CN" sz="2000" dirty="0" smtClean="0">
                <a:solidFill>
                  <a:srgbClr val="C00000"/>
                </a:solidFill>
                <a:ea typeface="宋体" panose="02010600030101010101" pitchFamily="2" charset="-122"/>
                <a:cs typeface="Times New Roman" panose="02020603050405020304" pitchFamily="18" charset="0"/>
              </a:rPr>
              <a:t>{</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absM1(){</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(“absM1”);}</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void absM2(){</a:t>
            </a:r>
            <a:r>
              <a:rPr lang="en-US" altLang="zh-CN" sz="2000" dirty="0" err="1" smtClean="0">
                <a:solidFill>
                  <a:srgbClr val="C00000"/>
                </a:solidFill>
                <a:ea typeface="宋体" panose="02010600030101010101" pitchFamily="2" charset="-122"/>
                <a:cs typeface="Times New Roman" panose="02020603050405020304" pitchFamily="18" charset="0"/>
              </a:rPr>
              <a:t>System.out.println</a:t>
            </a:r>
            <a:r>
              <a:rPr lang="en-US" altLang="zh-CN" sz="2000" dirty="0" smtClean="0">
                <a:solidFill>
                  <a:srgbClr val="C00000"/>
                </a:solidFill>
                <a:ea typeface="宋体" panose="02010600030101010101" pitchFamily="2" charset="-122"/>
                <a:cs typeface="Times New Roman" panose="02020603050405020304" pitchFamily="18" charset="0"/>
              </a:rPr>
              <a:t>(“absM2”);}</a:t>
            </a:r>
            <a:endParaRPr lang="en-US" altLang="zh-CN" sz="2000" dirty="0" smtClean="0">
              <a:solidFill>
                <a:srgbClr val="C00000"/>
              </a:solidFill>
              <a:ea typeface="宋体" panose="02010600030101010101" pitchFamily="2" charset="-122"/>
              <a:cs typeface="Times New Roman" panose="02020603050405020304" pitchFamily="18" charset="0"/>
            </a:endParaRPr>
          </a:p>
          <a:p>
            <a:pPr eaLnBrk="1" hangingPunct="1">
              <a:lnSpc>
                <a:spcPct val="60000"/>
              </a:lnSpc>
              <a:spcBef>
                <a:spcPct val="50000"/>
              </a:spcBef>
              <a:buClr>
                <a:schemeClr val="accent2"/>
              </a:buClr>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a:t>
            </a:r>
            <a:endParaRPr lang="en-US" altLang="zh-CN" sz="1800" dirty="0" smtClean="0">
              <a:solidFill>
                <a:srgbClr val="FF0000"/>
              </a:solidFill>
              <a:ea typeface="宋体" panose="02010600030101010101" pitchFamily="2" charset="-122"/>
              <a:cs typeface="Times New Roman" panose="02020603050405020304" pitchFamily="18" charset="0"/>
            </a:endParaRPr>
          </a:p>
          <a:p>
            <a:pPr marL="0" eaLnBrk="1" hangingPunct="1">
              <a:lnSpc>
                <a:spcPct val="85000"/>
              </a:lnSpc>
              <a:spcBef>
                <a:spcPct val="50000"/>
              </a:spcBef>
              <a:buClr>
                <a:schemeClr val="accent2"/>
              </a:buClr>
              <a:buFont typeface="Wingdings" panose="05000000000000000000" pitchFamily="2" charset="2"/>
              <a:buNone/>
            </a:pPr>
            <a:r>
              <a:rPr lang="zh-CN" altLang="en-US" sz="2000" dirty="0" smtClean="0">
                <a:ea typeface="宋体" panose="02010600030101010101" pitchFamily="2" charset="-122"/>
                <a:cs typeface="Times New Roman" panose="02020603050405020304" pitchFamily="18" charset="0"/>
              </a:rPr>
              <a:t>实现类</a:t>
            </a:r>
            <a:r>
              <a:rPr lang="en-US" altLang="zh-CN" sz="2000" dirty="0" err="1" smtClean="0">
                <a:ea typeface="宋体" panose="02010600030101010101" pitchFamily="2" charset="-122"/>
                <a:cs typeface="Times New Roman" panose="02020603050405020304" pitchFamily="18" charset="0"/>
              </a:rPr>
              <a:t>SubAdapter</a:t>
            </a:r>
            <a:r>
              <a:rPr lang="zh-CN" altLang="en-US" sz="2000" dirty="0" smtClean="0">
                <a:ea typeface="宋体" panose="02010600030101010101" pitchFamily="2" charset="-122"/>
                <a:cs typeface="Times New Roman" panose="02020603050405020304" pitchFamily="18" charset="0"/>
              </a:rPr>
              <a:t>必须给出接口</a:t>
            </a:r>
            <a:r>
              <a:rPr lang="en-US" altLang="zh-CN" sz="2000" dirty="0" err="1" smtClean="0">
                <a:ea typeface="宋体" panose="02010600030101010101" pitchFamily="2" charset="-122"/>
                <a:cs typeface="Times New Roman" panose="02020603050405020304" pitchFamily="18" charset="0"/>
              </a:rPr>
              <a:t>SubInterface</a:t>
            </a:r>
            <a:r>
              <a:rPr lang="zh-CN" altLang="en-US" sz="2000" dirty="0" smtClean="0">
                <a:ea typeface="宋体" panose="02010600030101010101" pitchFamily="2" charset="-122"/>
                <a:cs typeface="Times New Roman" panose="02020603050405020304" pitchFamily="18" charset="0"/>
              </a:rPr>
              <a:t>以及父接口</a:t>
            </a:r>
            <a:r>
              <a:rPr lang="en-US" altLang="zh-CN" sz="2000" dirty="0" err="1" smtClean="0">
                <a:ea typeface="宋体" panose="02010600030101010101" pitchFamily="2" charset="-122"/>
                <a:cs typeface="Times New Roman" panose="02020603050405020304" pitchFamily="18" charset="0"/>
              </a:rPr>
              <a:t>MyInterface</a:t>
            </a:r>
            <a:r>
              <a:rPr lang="zh-CN" altLang="en-US" sz="2000" dirty="0" smtClean="0">
                <a:ea typeface="宋体" panose="02010600030101010101" pitchFamily="2" charset="-122"/>
                <a:cs typeface="Times New Roman" panose="02020603050405020304" pitchFamily="18" charset="0"/>
              </a:rPr>
              <a:t>中所有方法的实现。</a:t>
            </a:r>
            <a:endParaRPr lang="zh-CN" altLang="en-US" sz="20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711917"/>
            <a:ext cx="5472608"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工厂方法</a:t>
            </a:r>
            <a:r>
              <a:rPr lang="en-US" altLang="zh-CN" sz="3600" b="1" dirty="0" smtClean="0">
                <a:ea typeface="宋体" panose="02010600030101010101" pitchFamily="2" charset="-122"/>
                <a:cs typeface="Times New Roman" panose="02020603050405020304" pitchFamily="18" charset="0"/>
              </a:rPr>
              <a:t>(</a:t>
            </a:r>
            <a:r>
              <a:rPr lang="en-US" altLang="zh-CN" sz="3600" b="1" dirty="0" err="1" smtClean="0">
                <a:ea typeface="宋体" panose="02010600030101010101" pitchFamily="2" charset="-122"/>
                <a:cs typeface="Times New Roman" panose="02020603050405020304" pitchFamily="18" charset="0"/>
              </a:rPr>
              <a:t>FactoryMethod</a:t>
            </a:r>
            <a:r>
              <a:rPr lang="en-US" altLang="zh-CN" sz="3600" b="1" dirty="0" smtClean="0">
                <a:ea typeface="宋体" panose="02010600030101010101" pitchFamily="2" charset="-122"/>
                <a:cs typeface="Times New Roman" panose="02020603050405020304" pitchFamily="18" charset="0"/>
              </a:rPr>
              <a:t>)</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251520" y="1628800"/>
            <a:ext cx="8712968" cy="3416320"/>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概述</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定义一个用于创建对象的接口，让子类决定实例化哪一个类。</a:t>
            </a:r>
            <a:r>
              <a:rPr lang="en-US" altLang="zh-CN" sz="2400" dirty="0" err="1">
                <a:ea typeface="宋体" panose="02010600030101010101" pitchFamily="2" charset="-122"/>
                <a:cs typeface="Times New Roman" panose="02020603050405020304" pitchFamily="18" charset="0"/>
              </a:rPr>
              <a:t>FactoryMethod</a:t>
            </a:r>
            <a:r>
              <a:rPr lang="zh-CN" altLang="en-US" sz="2400" dirty="0">
                <a:ea typeface="宋体" panose="02010600030101010101" pitchFamily="2" charset="-122"/>
                <a:cs typeface="Times New Roman" panose="02020603050405020304" pitchFamily="18" charset="0"/>
              </a:rPr>
              <a:t>使一个类的实例化延迟到其子类</a:t>
            </a:r>
            <a:r>
              <a:rPr lang="zh-CN" altLang="en-US" sz="2400" dirty="0" smtClean="0">
                <a:ea typeface="宋体" panose="02010600030101010101" pitchFamily="2" charset="-122"/>
                <a:cs typeface="Times New Roman" panose="02020603050405020304" pitchFamily="18" charset="0"/>
              </a:rPr>
              <a:t>。</a:t>
            </a:r>
            <a:endParaRPr lang="en-US" altLang="zh-CN" sz="2400" dirty="0" smtClean="0">
              <a:ea typeface="宋体" panose="02010600030101010101" pitchFamily="2" charset="-122"/>
              <a:cs typeface="Times New Roman" panose="02020603050405020304" pitchFamily="18" charset="0"/>
            </a:endParaRPr>
          </a:p>
          <a:p>
            <a:endParaRPr lang="en-US" altLang="zh-CN" sz="2400" dirty="0" smtClean="0">
              <a:ea typeface="宋体" panose="02010600030101010101" pitchFamily="2" charset="-122"/>
              <a:cs typeface="Times New Roman" panose="02020603050405020304" pitchFamily="18" charset="0"/>
            </a:endParaRPr>
          </a:p>
          <a:p>
            <a:r>
              <a:rPr lang="zh-CN" altLang="en-US" sz="2400" b="1" dirty="0" smtClean="0">
                <a:ea typeface="宋体" panose="02010600030101010101" pitchFamily="2" charset="-122"/>
                <a:cs typeface="Times New Roman" panose="02020603050405020304" pitchFamily="18" charset="0"/>
              </a:rPr>
              <a:t>适用性：</a:t>
            </a:r>
            <a:endParaRPr lang="en-US" altLang="zh-CN" sz="2400" b="1" dirty="0" smtClean="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1</a:t>
            </a:r>
            <a:r>
              <a:rPr lang="en-US" altLang="zh-CN" sz="2400" dirty="0" smtClean="0">
                <a:ea typeface="宋体" panose="02010600030101010101" pitchFamily="2" charset="-122"/>
                <a:cs typeface="Times New Roman" panose="02020603050405020304" pitchFamily="18" charset="0"/>
              </a:rPr>
              <a:t>. </a:t>
            </a:r>
            <a:r>
              <a:rPr lang="zh-CN" altLang="en-US" sz="2400" dirty="0" smtClean="0">
                <a:ea typeface="宋体" panose="02010600030101010101" pitchFamily="2" charset="-122"/>
                <a:cs typeface="Times New Roman" panose="02020603050405020304" pitchFamily="18" charset="0"/>
              </a:rPr>
              <a:t>当</a:t>
            </a:r>
            <a:r>
              <a:rPr lang="zh-CN" altLang="en-US" sz="2400" dirty="0">
                <a:ea typeface="宋体" panose="02010600030101010101" pitchFamily="2" charset="-122"/>
                <a:cs typeface="Times New Roman" panose="02020603050405020304" pitchFamily="18" charset="0"/>
              </a:rPr>
              <a:t>一个类不知道它所必须创建的对象的类的</a:t>
            </a:r>
            <a:r>
              <a:rPr lang="zh-CN" altLang="en-US" sz="2400" dirty="0" smtClean="0">
                <a:ea typeface="宋体" panose="02010600030101010101" pitchFamily="2" charset="-122"/>
                <a:cs typeface="Times New Roman" panose="02020603050405020304" pitchFamily="18" charset="0"/>
              </a:rPr>
              <a:t>时候</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2. </a:t>
            </a:r>
            <a:r>
              <a:rPr lang="zh-CN" altLang="en-US" sz="2400" dirty="0" smtClean="0">
                <a:ea typeface="宋体" panose="02010600030101010101" pitchFamily="2" charset="-122"/>
                <a:cs typeface="Times New Roman" panose="02020603050405020304" pitchFamily="18" charset="0"/>
              </a:rPr>
              <a:t>当</a:t>
            </a:r>
            <a:r>
              <a:rPr lang="zh-CN" altLang="en-US" sz="2400" dirty="0">
                <a:ea typeface="宋体" panose="02010600030101010101" pitchFamily="2" charset="-122"/>
                <a:cs typeface="Times New Roman" panose="02020603050405020304" pitchFamily="18" charset="0"/>
              </a:rPr>
              <a:t>一个类希望由它的子类来指定它所创建的对象的</a:t>
            </a:r>
            <a:r>
              <a:rPr lang="zh-CN" altLang="en-US" sz="2400" dirty="0" smtClean="0">
                <a:ea typeface="宋体" panose="02010600030101010101" pitchFamily="2" charset="-122"/>
                <a:cs typeface="Times New Roman" panose="02020603050405020304" pitchFamily="18" charset="0"/>
              </a:rPr>
              <a:t>时候 </a:t>
            </a:r>
            <a:endParaRPr lang="en-US" altLang="zh-CN" sz="2400" dirty="0" smtClean="0">
              <a:ea typeface="宋体" panose="02010600030101010101" pitchFamily="2" charset="-122"/>
              <a:cs typeface="Times New Roman" panose="02020603050405020304" pitchFamily="18" charset="0"/>
            </a:endParaRPr>
          </a:p>
          <a:p>
            <a:r>
              <a:rPr lang="en-US" altLang="zh-CN" sz="2400" dirty="0" smtClean="0">
                <a:ea typeface="宋体" panose="02010600030101010101" pitchFamily="2" charset="-122"/>
                <a:cs typeface="Times New Roman" panose="02020603050405020304" pitchFamily="18" charset="0"/>
              </a:rPr>
              <a:t>3. </a:t>
            </a:r>
            <a:r>
              <a:rPr lang="zh-CN" altLang="en-US" sz="2400" dirty="0" smtClean="0">
                <a:ea typeface="宋体" panose="02010600030101010101" pitchFamily="2" charset="-122"/>
                <a:cs typeface="Times New Roman" panose="02020603050405020304" pitchFamily="18" charset="0"/>
              </a:rPr>
              <a:t>当</a:t>
            </a:r>
            <a:r>
              <a:rPr lang="zh-CN" altLang="en-US" sz="2400" dirty="0">
                <a:ea typeface="宋体" panose="02010600030101010101" pitchFamily="2" charset="-122"/>
                <a:cs typeface="Times New Roman" panose="02020603050405020304" pitchFamily="18" charset="0"/>
              </a:rPr>
              <a:t>类将创建对象的职责委托给多个帮助子类中的某一个，并且你希望将哪一个帮助子类是代理者这一信息局部化的</a:t>
            </a:r>
            <a:r>
              <a:rPr lang="zh-CN" altLang="en-US" sz="2400" dirty="0" smtClean="0">
                <a:ea typeface="宋体" panose="02010600030101010101" pitchFamily="2" charset="-122"/>
                <a:cs typeface="Times New Roman" panose="02020603050405020304" pitchFamily="18" charset="0"/>
              </a:rPr>
              <a:t>时候</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620688"/>
            <a:ext cx="3240360" cy="864096"/>
          </a:xfrm>
        </p:spPr>
        <p:txBody>
          <a:bodyPr/>
          <a:lstStyle/>
          <a:p>
            <a:r>
              <a:rPr lang="zh-CN" altLang="en-US" b="1" dirty="0" smtClean="0">
                <a:latin typeface="宋体" panose="02010600030101010101" pitchFamily="2" charset="-122"/>
                <a:ea typeface="宋体" panose="02010600030101010101" pitchFamily="2" charset="-122"/>
              </a:rPr>
              <a:t>工厂方法举例</a:t>
            </a:r>
            <a:endParaRPr lang="zh-CN" altLang="en-US" b="1" dirty="0">
              <a:latin typeface="宋体" panose="02010600030101010101" pitchFamily="2" charset="-122"/>
              <a:ea typeface="宋体" panose="02010600030101010101" pitchFamily="2" charset="-122"/>
            </a:endParaRPr>
          </a:p>
        </p:txBody>
      </p:sp>
      <p:pic>
        <p:nvPicPr>
          <p:cNvPr id="2050" name="Picture 2"/>
          <p:cNvPicPr>
            <a:picLocks noChangeAspect="1" noChangeArrowheads="1"/>
          </p:cNvPicPr>
          <p:nvPr/>
        </p:nvPicPr>
        <p:blipFill rotWithShape="1">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8453"/>
          <a:stretch>
            <a:fillRect/>
          </a:stretch>
        </p:blipFill>
        <p:spPr bwMode="auto">
          <a:xfrm>
            <a:off x="704709" y="1916243"/>
            <a:ext cx="7560840" cy="31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4957" y="836712"/>
            <a:ext cx="5472608" cy="646331"/>
          </a:xfrm>
          <a:prstGeom prst="rect">
            <a:avLst/>
          </a:prstGeom>
          <a:noFill/>
        </p:spPr>
        <p:txBody>
          <a:bodyPr wrap="square" rtlCol="0">
            <a:spAutoFit/>
          </a:bodyPr>
          <a:lstStyle/>
          <a:p>
            <a:r>
              <a:rPr lang="zh-CN" altLang="en-US" sz="3600" b="1" dirty="0" smtClean="0">
                <a:ea typeface="宋体" panose="02010600030101010101" pitchFamily="2" charset="-122"/>
                <a:cs typeface="Times New Roman" panose="02020603050405020304" pitchFamily="18" charset="0"/>
              </a:rPr>
              <a:t>工厂方法</a:t>
            </a:r>
            <a:r>
              <a:rPr lang="en-US" altLang="zh-CN" sz="3600" b="1" dirty="0" smtClean="0">
                <a:ea typeface="宋体" panose="02010600030101010101" pitchFamily="2" charset="-122"/>
                <a:cs typeface="Times New Roman" panose="02020603050405020304" pitchFamily="18" charset="0"/>
              </a:rPr>
              <a:t>(</a:t>
            </a:r>
            <a:r>
              <a:rPr lang="en-US" altLang="zh-CN" sz="3600" b="1" dirty="0" err="1" smtClean="0">
                <a:ea typeface="宋体" panose="02010600030101010101" pitchFamily="2" charset="-122"/>
                <a:cs typeface="Times New Roman" panose="02020603050405020304" pitchFamily="18" charset="0"/>
              </a:rPr>
              <a:t>FactoryMethod</a:t>
            </a:r>
            <a:r>
              <a:rPr lang="en-US" altLang="zh-CN" sz="3600" b="1" dirty="0" smtClean="0">
                <a:ea typeface="宋体" panose="02010600030101010101" pitchFamily="2" charset="-122"/>
                <a:cs typeface="Times New Roman" panose="02020603050405020304" pitchFamily="18" charset="0"/>
              </a:rPr>
              <a:t>)</a:t>
            </a:r>
            <a:endParaRPr lang="zh-CN" altLang="en-US" sz="3600" b="1" dirty="0">
              <a:ea typeface="宋体" panose="02010600030101010101" pitchFamily="2" charset="-122"/>
              <a:cs typeface="Times New Roman" panose="02020603050405020304" pitchFamily="18" charset="0"/>
            </a:endParaRPr>
          </a:p>
        </p:txBody>
      </p:sp>
      <p:sp>
        <p:nvSpPr>
          <p:cNvPr id="5" name="TextBox 4"/>
          <p:cNvSpPr txBox="1"/>
          <p:nvPr/>
        </p:nvSpPr>
        <p:spPr>
          <a:xfrm>
            <a:off x="683568" y="1916832"/>
            <a:ext cx="7992888" cy="3785652"/>
          </a:xfrm>
          <a:prstGeom prst="rect">
            <a:avLst/>
          </a:prstGeom>
          <a:noFill/>
        </p:spPr>
        <p:txBody>
          <a:bodyPr wrap="square" rtlCol="0">
            <a:spAutoFit/>
          </a:bodyPr>
          <a:lstStyle/>
          <a:p>
            <a:r>
              <a:rPr lang="zh-CN" altLang="en-US" sz="2400" b="1" dirty="0" smtClean="0">
                <a:ea typeface="宋体" panose="02010600030101010101" pitchFamily="2" charset="-122"/>
                <a:cs typeface="Times New Roman" panose="02020603050405020304" pitchFamily="18" charset="0"/>
              </a:rPr>
              <a:t>总结：</a:t>
            </a:r>
            <a:endParaRPr lang="en-US" altLang="zh-CN" sz="2400" b="1" dirty="0" smtClean="0">
              <a:ea typeface="宋体" panose="02010600030101010101" pitchFamily="2" charset="-122"/>
              <a:cs typeface="Times New Roman" panose="02020603050405020304" pitchFamily="18" charset="0"/>
            </a:endParaRPr>
          </a:p>
          <a:p>
            <a:pPr>
              <a:lnSpc>
                <a:spcPct val="150000"/>
              </a:lnSpc>
            </a:pPr>
            <a:r>
              <a:rPr lang="en-US" altLang="zh-CN" sz="2400" b="1" dirty="0" smtClean="0">
                <a:ea typeface="宋体" panose="02010600030101010101" pitchFamily="2" charset="-122"/>
                <a:cs typeface="Times New Roman" panose="02020603050405020304" pitchFamily="18" charset="0"/>
              </a:rPr>
              <a:t>         </a:t>
            </a:r>
            <a:r>
              <a:rPr lang="en-US" altLang="zh-CN" sz="2400" dirty="0" err="1" smtClean="0">
                <a:ea typeface="宋体" panose="02010600030101010101" pitchFamily="2" charset="-122"/>
                <a:cs typeface="Times New Roman" panose="02020603050405020304" pitchFamily="18" charset="0"/>
              </a:rPr>
              <a:t>FactoryMethod</a:t>
            </a:r>
            <a:r>
              <a:rPr lang="zh-CN" altLang="en-US" sz="2400" dirty="0" smtClean="0">
                <a:ea typeface="宋体" panose="02010600030101010101" pitchFamily="2" charset="-122"/>
                <a:cs typeface="Times New Roman" panose="02020603050405020304" pitchFamily="18" charset="0"/>
              </a:rPr>
              <a:t>模式是设计模式中应用最为广泛的模式，在面向对象的编程中，对象的创建工作非常简单，对象的创建时机却很重要。</a:t>
            </a:r>
            <a:r>
              <a:rPr lang="en-US" altLang="zh-CN" sz="2400" dirty="0" err="1" smtClean="0">
                <a:ea typeface="宋体" panose="02010600030101010101" pitchFamily="2" charset="-122"/>
                <a:cs typeface="Times New Roman" panose="02020603050405020304" pitchFamily="18" charset="0"/>
              </a:rPr>
              <a:t>FactoryMethod</a:t>
            </a:r>
            <a:r>
              <a:rPr lang="zh-CN" altLang="en-US" sz="2400" dirty="0" smtClean="0">
                <a:ea typeface="宋体" panose="02010600030101010101" pitchFamily="2" charset="-122"/>
                <a:cs typeface="Times New Roman" panose="02020603050405020304" pitchFamily="18" charset="0"/>
              </a:rPr>
              <a:t>解决的就是这个问题，它通过面向对象的手法，将所要创建的具体对象的创建工作延迟到了子类，从而提供了一种扩展的策略，较好的解决了这种紧耦合的关系。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44628"/>
            <a:ext cx="5068678" cy="912164"/>
          </a:xfrm>
        </p:spPr>
        <p:txBody>
          <a:bodyPr>
            <a:normAutofit/>
          </a:bodyPr>
          <a:lstStyle/>
          <a:p>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代理模式</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smtClean="0">
                <a:latin typeface="+mn-lt"/>
                <a:ea typeface="宋体" panose="02010600030101010101" pitchFamily="2" charset="-122"/>
                <a:cs typeface="Times New Roman" panose="02020603050405020304" pitchFamily="18" charset="0"/>
              </a:rPr>
              <a:t>Proxy</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p:cNvSpPr txBox="1"/>
          <p:nvPr/>
        </p:nvSpPr>
        <p:spPr>
          <a:xfrm>
            <a:off x="395536" y="1556792"/>
            <a:ext cx="8136904" cy="954107"/>
          </a:xfrm>
          <a:prstGeom prst="rect">
            <a:avLst/>
          </a:prstGeom>
          <a:noFill/>
        </p:spPr>
        <p:txBody>
          <a:bodyPr wrap="square" rtlCol="0">
            <a:spAutoFit/>
          </a:bodyPr>
          <a:lstStyle/>
          <a:p>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概述：</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为其他对象提供一种代理以控制对这个对象的访问。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2780928"/>
            <a:ext cx="6152542" cy="3112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8" y="620688"/>
            <a:ext cx="4499992" cy="6001643"/>
          </a:xfrm>
          <a:prstGeom prst="rect">
            <a:avLst/>
          </a:prstGeom>
          <a:noFill/>
        </p:spPr>
        <p:txBody>
          <a:bodyPr wrap="square" rtlCol="0">
            <a:spAutoFit/>
          </a:bodyPr>
          <a:lstStyle/>
          <a:p>
            <a:r>
              <a:rPr lang="en-US" altLang="zh-CN" sz="2400" b="1" dirty="0">
                <a:ea typeface="宋体" panose="02010600030101010101" pitchFamily="2" charset="-122"/>
              </a:rPr>
              <a:t>interface Object{</a:t>
            </a:r>
            <a:endParaRPr lang="en-US" altLang="zh-CN" sz="2400" b="1" dirty="0">
              <a:ea typeface="宋体" panose="02010600030101010101" pitchFamily="2" charset="-122"/>
            </a:endParaRPr>
          </a:p>
          <a:p>
            <a:r>
              <a:rPr lang="en-US" altLang="zh-CN" sz="2400" b="1" dirty="0">
                <a:ea typeface="宋体" panose="02010600030101010101" pitchFamily="2" charset="-122"/>
              </a:rPr>
              <a:t>void action();</a:t>
            </a:r>
            <a:endParaRPr lang="en-US" altLang="zh-CN" sz="2400" b="1" dirty="0">
              <a:ea typeface="宋体" panose="02010600030101010101" pitchFamily="2" charset="-122"/>
            </a:endParaRPr>
          </a:p>
          <a:p>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b="1" dirty="0">
                <a:ea typeface="宋体" panose="02010600030101010101" pitchFamily="2" charset="-122"/>
              </a:rPr>
              <a:t>class </a:t>
            </a:r>
            <a:r>
              <a:rPr lang="en-US" altLang="zh-CN" sz="2400" b="1" dirty="0" err="1">
                <a:ea typeface="宋体" panose="02010600030101010101" pitchFamily="2" charset="-122"/>
              </a:rPr>
              <a:t>ProxyObject</a:t>
            </a:r>
            <a:r>
              <a:rPr lang="en-US" altLang="zh-CN" sz="2400" b="1" dirty="0">
                <a:ea typeface="宋体" panose="02010600030101010101" pitchFamily="2" charset="-122"/>
              </a:rPr>
              <a:t> implements Object{</a:t>
            </a:r>
            <a:endParaRPr lang="en-US" altLang="zh-CN" sz="2400" b="1" dirty="0">
              <a:ea typeface="宋体" panose="02010600030101010101" pitchFamily="2" charset="-122"/>
            </a:endParaRPr>
          </a:p>
          <a:p>
            <a:r>
              <a:rPr lang="en-US" altLang="zh-CN" sz="2400" dirty="0">
                <a:ea typeface="宋体" panose="02010600030101010101" pitchFamily="2" charset="-122"/>
              </a:rPr>
              <a:t>Object </a:t>
            </a:r>
            <a:r>
              <a:rPr lang="en-US" altLang="zh-CN" sz="2400" dirty="0" err="1">
                <a:ea typeface="宋体" panose="02010600030101010101" pitchFamily="2" charset="-122"/>
              </a:rPr>
              <a:t>obj</a:t>
            </a:r>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b="1" dirty="0">
                <a:ea typeface="宋体" panose="02010600030101010101" pitchFamily="2" charset="-122"/>
              </a:rPr>
              <a:t>public void action(){</a:t>
            </a:r>
            <a:endParaRPr lang="en-US" altLang="zh-CN" sz="2400" b="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r>
              <a:rPr lang="zh-CN" altLang="en-US" sz="2400" i="1" dirty="0">
                <a:ea typeface="宋体" panose="02010600030101010101" pitchFamily="2" charset="-122"/>
              </a:rPr>
              <a:t>代理开始</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obj.action</a:t>
            </a:r>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r>
              <a:rPr lang="zh-CN" altLang="en-US" sz="2400" i="1" dirty="0">
                <a:ea typeface="宋体" panose="02010600030101010101" pitchFamily="2" charset="-122"/>
              </a:rPr>
              <a:t>代理结束</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b="1" dirty="0">
                <a:ea typeface="宋体" panose="02010600030101010101" pitchFamily="2" charset="-122"/>
              </a:rPr>
              <a:t>public </a:t>
            </a:r>
            <a:r>
              <a:rPr lang="en-US" altLang="zh-CN" sz="2400" b="1" dirty="0" err="1">
                <a:ea typeface="宋体" panose="02010600030101010101" pitchFamily="2" charset="-122"/>
              </a:rPr>
              <a:t>ProxyObject</a:t>
            </a:r>
            <a:r>
              <a:rPr lang="en-US" altLang="zh-CN" sz="2400" b="1" dirty="0">
                <a:ea typeface="宋体" panose="02010600030101010101" pitchFamily="2" charset="-122"/>
              </a:rPr>
              <a:t>(){</a:t>
            </a:r>
            <a:endParaRPr lang="en-US" altLang="zh-CN" sz="2400" b="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r>
              <a:rPr lang="zh-CN" altLang="en-US" sz="2400" i="1" dirty="0">
                <a:ea typeface="宋体" panose="02010600030101010101" pitchFamily="2" charset="-122"/>
              </a:rPr>
              <a:t>这是代理类</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obj</a:t>
            </a:r>
            <a:r>
              <a:rPr lang="en-US" altLang="zh-CN" sz="2400" dirty="0">
                <a:ea typeface="宋体" panose="02010600030101010101" pitchFamily="2" charset="-122"/>
              </a:rPr>
              <a:t> = </a:t>
            </a:r>
            <a:r>
              <a:rPr lang="en-US" altLang="zh-CN" sz="2400" b="1" dirty="0">
                <a:ea typeface="宋体" panose="02010600030101010101" pitchFamily="2" charset="-122"/>
              </a:rPr>
              <a:t>new </a:t>
            </a:r>
            <a:r>
              <a:rPr lang="en-US" altLang="zh-CN" sz="2400" b="1" dirty="0" err="1">
                <a:ea typeface="宋体" panose="02010600030101010101" pitchFamily="2" charset="-122"/>
              </a:rPr>
              <a:t>ObjectImpl</a:t>
            </a:r>
            <a:r>
              <a:rPr lang="en-US" altLang="zh-CN" sz="2400" b="1" dirty="0">
                <a:ea typeface="宋体" panose="02010600030101010101" pitchFamily="2" charset="-122"/>
              </a:rPr>
              <a:t>();</a:t>
            </a:r>
            <a:endParaRPr lang="en-US" altLang="zh-CN" sz="2400" b="1" dirty="0">
              <a:ea typeface="宋体" panose="02010600030101010101" pitchFamily="2" charset="-122"/>
            </a:endParaRPr>
          </a:p>
          <a:p>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a:t>
            </a:r>
            <a:endParaRPr lang="zh-CN" altLang="en-US" sz="2400" dirty="0">
              <a:ea typeface="宋体" panose="02010600030101010101" pitchFamily="2" charset="-122"/>
            </a:endParaRPr>
          </a:p>
        </p:txBody>
      </p:sp>
      <p:sp>
        <p:nvSpPr>
          <p:cNvPr id="5" name="TextBox 4"/>
          <p:cNvSpPr txBox="1"/>
          <p:nvPr/>
        </p:nvSpPr>
        <p:spPr>
          <a:xfrm>
            <a:off x="4355976" y="653108"/>
            <a:ext cx="4752528" cy="6001643"/>
          </a:xfrm>
          <a:prstGeom prst="rect">
            <a:avLst/>
          </a:prstGeom>
          <a:noFill/>
        </p:spPr>
        <p:txBody>
          <a:bodyPr wrap="square" rtlCol="0">
            <a:spAutoFit/>
          </a:bodyPr>
          <a:lstStyle/>
          <a:p>
            <a:r>
              <a:rPr lang="en-US" altLang="zh-CN" sz="2400" b="1" dirty="0">
                <a:ea typeface="宋体" panose="02010600030101010101" pitchFamily="2" charset="-122"/>
              </a:rPr>
              <a:t>class </a:t>
            </a:r>
            <a:r>
              <a:rPr lang="en-US" altLang="zh-CN" sz="2400" b="1" dirty="0" err="1">
                <a:ea typeface="宋体" panose="02010600030101010101" pitchFamily="2" charset="-122"/>
              </a:rPr>
              <a:t>ObjectImpl</a:t>
            </a:r>
            <a:r>
              <a:rPr lang="en-US" altLang="zh-CN" sz="2400" b="1" dirty="0">
                <a:ea typeface="宋体" panose="02010600030101010101" pitchFamily="2" charset="-122"/>
              </a:rPr>
              <a:t> implements Object{</a:t>
            </a:r>
            <a:endParaRPr lang="en-US" altLang="zh-CN" sz="2400" b="1" dirty="0">
              <a:ea typeface="宋体" panose="02010600030101010101" pitchFamily="2" charset="-122"/>
            </a:endParaRPr>
          </a:p>
          <a:p>
            <a:r>
              <a:rPr lang="en-US" altLang="zh-CN" sz="2400" b="1" dirty="0">
                <a:ea typeface="宋体" panose="02010600030101010101" pitchFamily="2" charset="-122"/>
              </a:rPr>
              <a:t>public void action(){</a:t>
            </a:r>
            <a:endParaRPr lang="en-US" altLang="zh-CN" sz="2400" b="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r>
              <a:rPr lang="zh-CN" altLang="en-US" sz="2400" i="1" dirty="0">
                <a:ea typeface="宋体" panose="02010600030101010101" pitchFamily="2" charset="-122"/>
              </a:rPr>
              <a:t>被代理的类</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err="1">
                <a:ea typeface="宋体" panose="02010600030101010101" pitchFamily="2" charset="-122"/>
              </a:rPr>
              <a:t>System.</a:t>
            </a:r>
            <a:r>
              <a:rPr lang="en-US" altLang="zh-CN" sz="2400" i="1" dirty="0" err="1">
                <a:ea typeface="宋体" panose="02010600030101010101" pitchFamily="2" charset="-122"/>
              </a:rPr>
              <a:t>out.println</a:t>
            </a:r>
            <a:r>
              <a:rPr lang="en-US" altLang="zh-CN" sz="2400" i="1" dirty="0">
                <a:ea typeface="宋体" panose="02010600030101010101" pitchFamily="2" charset="-122"/>
              </a:rPr>
              <a:t>("======");</a:t>
            </a:r>
            <a:endParaRPr lang="en-US" altLang="zh-CN" sz="2400" i="1" dirty="0">
              <a:ea typeface="宋体" panose="02010600030101010101" pitchFamily="2" charset="-122"/>
            </a:endParaRPr>
          </a:p>
          <a:p>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b="1" dirty="0">
                <a:ea typeface="宋体" panose="02010600030101010101" pitchFamily="2" charset="-122"/>
              </a:rPr>
              <a:t>public class Test2 {</a:t>
            </a:r>
            <a:endParaRPr lang="en-US" altLang="zh-CN" sz="2400" b="1" dirty="0">
              <a:ea typeface="宋体" panose="02010600030101010101" pitchFamily="2" charset="-122"/>
            </a:endParaRPr>
          </a:p>
          <a:p>
            <a:r>
              <a:rPr lang="en-US" altLang="zh-CN" sz="2400" b="1" dirty="0">
                <a:ea typeface="宋体" panose="02010600030101010101" pitchFamily="2" charset="-122"/>
              </a:rPr>
              <a:t>public static void main(String[] </a:t>
            </a:r>
            <a:r>
              <a:rPr lang="en-US" altLang="zh-CN" sz="2400" b="1" dirty="0" err="1">
                <a:ea typeface="宋体" panose="02010600030101010101" pitchFamily="2" charset="-122"/>
              </a:rPr>
              <a:t>args</a:t>
            </a:r>
            <a:r>
              <a:rPr lang="en-US" altLang="zh-CN" sz="2400" b="1" dirty="0">
                <a:ea typeface="宋体" panose="02010600030101010101" pitchFamily="2" charset="-122"/>
              </a:rPr>
              <a:t>) {</a:t>
            </a:r>
            <a:endParaRPr lang="en-US" altLang="zh-CN" sz="2400" b="1" dirty="0">
              <a:ea typeface="宋体" panose="02010600030101010101" pitchFamily="2" charset="-122"/>
            </a:endParaRPr>
          </a:p>
          <a:p>
            <a:r>
              <a:rPr lang="en-US" altLang="zh-CN" sz="2400" dirty="0">
                <a:ea typeface="宋体" panose="02010600030101010101" pitchFamily="2" charset="-122"/>
              </a:rPr>
              <a:t>Object </a:t>
            </a:r>
            <a:r>
              <a:rPr lang="en-US" altLang="zh-CN" sz="2400" dirty="0" err="1">
                <a:ea typeface="宋体" panose="02010600030101010101" pitchFamily="2" charset="-122"/>
              </a:rPr>
              <a:t>ob</a:t>
            </a:r>
            <a:r>
              <a:rPr lang="en-US" altLang="zh-CN" sz="2400" dirty="0">
                <a:ea typeface="宋体" panose="02010600030101010101" pitchFamily="2" charset="-122"/>
              </a:rPr>
              <a:t> = </a:t>
            </a:r>
            <a:r>
              <a:rPr lang="en-US" altLang="zh-CN" sz="2400" b="1" dirty="0">
                <a:ea typeface="宋体" panose="02010600030101010101" pitchFamily="2" charset="-122"/>
              </a:rPr>
              <a:t>new </a:t>
            </a:r>
            <a:r>
              <a:rPr lang="en-US" altLang="zh-CN" sz="2400" b="1" dirty="0" err="1">
                <a:ea typeface="宋体" panose="02010600030101010101" pitchFamily="2" charset="-122"/>
              </a:rPr>
              <a:t>ProxyObject</a:t>
            </a:r>
            <a:r>
              <a:rPr lang="en-US" altLang="zh-CN" sz="2400" b="1" dirty="0">
                <a:ea typeface="宋体" panose="02010600030101010101" pitchFamily="2" charset="-122"/>
              </a:rPr>
              <a:t>();</a:t>
            </a:r>
            <a:endParaRPr lang="en-US" altLang="zh-CN" sz="2400" b="1" dirty="0">
              <a:ea typeface="宋体" panose="02010600030101010101" pitchFamily="2" charset="-122"/>
            </a:endParaRPr>
          </a:p>
          <a:p>
            <a:r>
              <a:rPr lang="en-US" altLang="zh-CN" sz="2400" dirty="0" err="1">
                <a:ea typeface="宋体" panose="02010600030101010101" pitchFamily="2" charset="-122"/>
              </a:rPr>
              <a:t>ob.action</a:t>
            </a:r>
            <a:r>
              <a:rPr lang="en-US" altLang="zh-CN" sz="2400" dirty="0">
                <a:ea typeface="宋体" panose="02010600030101010101" pitchFamily="2" charset="-122"/>
              </a:rPr>
              <a:t>();</a:t>
            </a:r>
            <a:endParaRPr lang="en-US" altLang="zh-CN" sz="2400" dirty="0">
              <a:ea typeface="宋体" panose="02010600030101010101" pitchFamily="2" charset="-122"/>
            </a:endParaRPr>
          </a:p>
          <a:p>
            <a:r>
              <a:rPr lang="en-US" altLang="zh-CN" sz="2400" dirty="0" smtClean="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483768" y="764704"/>
            <a:ext cx="4355976" cy="862630"/>
          </a:xfrm>
        </p:spPr>
        <p:txBody>
          <a:bodyPr/>
          <a:lstStyle/>
          <a:p>
            <a:pPr eaLnBrk="1" hangingPunct="1">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接口用法总结</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795" name="Rectangle 3"/>
          <p:cNvSpPr>
            <a:spLocks noGrp="1" noChangeArrowheads="1"/>
          </p:cNvSpPr>
          <p:nvPr>
            <p:ph type="body" idx="1"/>
          </p:nvPr>
        </p:nvSpPr>
        <p:spPr>
          <a:xfrm>
            <a:off x="323528" y="1988840"/>
            <a:ext cx="8534752" cy="2940928"/>
          </a:xfrm>
        </p:spPr>
        <p:txBody>
          <a:bodyPr>
            <a:normAutofit/>
          </a:bodyPr>
          <a:lstStyle/>
          <a:p>
            <a:pPr algn="just" eaLnBrk="1" hangingPunct="1">
              <a:spcBef>
                <a:spcPct val="50000"/>
              </a:spcBef>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通过接口可以实现不相关类的相同行为，而不需要考虑这些类之间的层次关系。</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通过接口可以指明多个类需要实现的方法，一般用于定义对象的扩张功能。</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接口主要用来定义规范。解除耦合关系。</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87258"/>
            <a:ext cx="5616624" cy="646331"/>
          </a:xfrm>
          <a:prstGeom prst="rect">
            <a:avLst/>
          </a:prstGeom>
          <a:noFill/>
        </p:spPr>
        <p:txBody>
          <a:bodyPr wrap="square" rtlCol="0">
            <a:spAutoFit/>
          </a:bodyPr>
          <a:lstStyle/>
          <a:p>
            <a:r>
              <a:rPr lang="zh-CN" altLang="en-US" sz="3600" b="1" dirty="0" smtClean="0">
                <a:solidFill>
                  <a:srgbClr val="FFFF00"/>
                </a:solidFill>
                <a:latin typeface="宋体" panose="02010600030101010101" pitchFamily="2" charset="-122"/>
                <a:ea typeface="宋体" panose="02010600030101010101" pitchFamily="2" charset="-122"/>
              </a:rPr>
              <a:t>接口和抽象类之间的关系</a:t>
            </a:r>
            <a:endParaRPr lang="zh-CN" altLang="en-US" sz="3600" b="1" dirty="0">
              <a:solidFill>
                <a:srgbClr val="FFFF00"/>
              </a:solidFill>
              <a:latin typeface="宋体" panose="02010600030101010101" pitchFamily="2" charset="-122"/>
              <a:ea typeface="宋体" panose="02010600030101010101" pitchFamily="2" charset="-122"/>
            </a:endParaRPr>
          </a:p>
        </p:txBody>
      </p:sp>
      <p:sp>
        <p:nvSpPr>
          <p:cNvPr id="4" name="TextBox 3"/>
          <p:cNvSpPr txBox="1"/>
          <p:nvPr/>
        </p:nvSpPr>
        <p:spPr>
          <a:xfrm>
            <a:off x="315774" y="5885422"/>
            <a:ext cx="8358246" cy="769441"/>
          </a:xfrm>
          <a:prstGeom prst="rect">
            <a:avLst/>
          </a:prstGeom>
          <a:noFill/>
        </p:spPr>
        <p:txBody>
          <a:bodyPr wrap="square" rtlCol="0">
            <a:spAutoFit/>
          </a:bodyPr>
          <a:lstStyle/>
          <a:p>
            <a:r>
              <a:rPr lang="zh-CN" altLang="en-US" sz="2200" dirty="0" smtClean="0">
                <a:latin typeface="宋体" panose="02010600030101010101" pitchFamily="2" charset="-122"/>
                <a:ea typeface="宋体" panose="02010600030101010101" pitchFamily="2" charset="-122"/>
              </a:rPr>
              <a:t>在开发中，一个类不要去继承一个已经实现好的类，要么继承抽象类，要么实现接口。</a:t>
            </a:r>
            <a:endParaRPr lang="zh-CN" altLang="en-US" sz="22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nvGraphicFramePr>
        <p:xfrm>
          <a:off x="342832" y="1045981"/>
          <a:ext cx="8495113" cy="4839441"/>
        </p:xfrm>
        <a:graphic>
          <a:graphicData uri="http://schemas.openxmlformats.org/drawingml/2006/table">
            <a:tbl>
              <a:tblPr firstRow="1" bandRow="1">
                <a:tableStyleId>{69C7853C-536D-4A76-A0AE-DD22124D55A5}</a:tableStyleId>
              </a:tblPr>
              <a:tblGrid>
                <a:gridCol w="504056"/>
                <a:gridCol w="1368152"/>
                <a:gridCol w="2664296"/>
                <a:gridCol w="3958609"/>
              </a:tblGrid>
              <a:tr h="412409">
                <a:tc>
                  <a:txBody>
                    <a:bodyPr/>
                    <a:lstStyle/>
                    <a:p>
                      <a:pPr algn="ctr"/>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No.</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区别点</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抽象类</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接口</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定义</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包含一个抽象方法的类</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抽象方法和全局常量的集合</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组成</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构造方法、抽象方法、普通方法、常量、变量</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常量、抽象方法</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使用</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子类继承抽象类</a:t>
                      </a:r>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(extends)</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子类实现接口</a:t>
                      </a:r>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(implements)</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关系</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抽象类可以实现多个接口</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接口不能继承抽象类，但允许继承多个接口</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常见设计模式</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模板设计</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工厂设计、代理设计</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对象</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gridSpan="2">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都通过对象的多态性产生实例化对象</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局限</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抽象类有单继承的局限</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接口没有此局限</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实际</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作为一个模板</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是作为一个标准或是表示一种能力</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选择</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gridSpan="2">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如果抽象类和接口都可以使用的话，优先使用接口，因为避免单继承的局限</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412409">
                <a:tc>
                  <a:txBody>
                    <a:bodyPr/>
                    <a:lstStyle/>
                    <a:p>
                      <a:r>
                        <a:rPr lang="en-US" altLang="zh-CN" sz="1550" dirty="0" smtClean="0">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特殊</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gridSpan="2">
                  <a:txBody>
                    <a:bodyPr/>
                    <a:lstStyle/>
                    <a:p>
                      <a:r>
                        <a:rPr lang="zh-CN" altLang="en-US" sz="1550" dirty="0" smtClean="0">
                          <a:latin typeface="Times New Roman" panose="02020603050405020304" pitchFamily="18" charset="0"/>
                          <a:ea typeface="宋体" panose="02010600030101010101" pitchFamily="2" charset="-122"/>
                          <a:cs typeface="Times New Roman" panose="02020603050405020304" pitchFamily="18" charset="0"/>
                        </a:rPr>
                        <a:t>一个抽象类中可以包含多个接口，一个接口中可以包含多个抽象类</a:t>
                      </a:r>
                      <a:endParaRPr lang="zh-CN" altLang="en-US" sz="1550" b="1" dirty="0">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923928" y="10525"/>
            <a:ext cx="2706816" cy="659132"/>
          </a:xfrm>
        </p:spPr>
        <p:txBody>
          <a:bodyPr/>
          <a:lstStyle/>
          <a:p>
            <a:pPr eaLnBrk="1" hangingPunct="1">
              <a:defRPr/>
            </a:pPr>
            <a:r>
              <a:rPr lang="zh-CN" altLang="en-US" b="1" dirty="0" smtClean="0">
                <a:solidFill>
                  <a:srgbClr val="FFFF00"/>
                </a:solidFill>
                <a:latin typeface="+mn-lt"/>
                <a:ea typeface="宋体" panose="02010600030101010101" pitchFamily="2" charset="-122"/>
                <a:cs typeface="Times New Roman" panose="02020603050405020304" pitchFamily="18" charset="0"/>
              </a:rPr>
              <a:t>练习</a:t>
            </a:r>
            <a:r>
              <a:rPr lang="en-US" altLang="zh-CN" b="1" dirty="0" smtClean="0">
                <a:solidFill>
                  <a:srgbClr val="FFFF00"/>
                </a:solidFill>
                <a:latin typeface="+mn-lt"/>
                <a:ea typeface="宋体" panose="02010600030101010101" pitchFamily="2" charset="-122"/>
                <a:cs typeface="Times New Roman" panose="02020603050405020304" pitchFamily="18" charset="0"/>
              </a:rPr>
              <a:t>3</a:t>
            </a:r>
            <a:endParaRPr lang="en-US" altLang="zh-CN" b="1" dirty="0" smtClean="0">
              <a:solidFill>
                <a:srgbClr val="FFFF00"/>
              </a:solidFill>
              <a:latin typeface="+mn-lt"/>
              <a:ea typeface="宋体" panose="02010600030101010101" pitchFamily="2" charset="-122"/>
              <a:cs typeface="Times New Roman" panose="02020603050405020304" pitchFamily="18" charset="0"/>
            </a:endParaRPr>
          </a:p>
        </p:txBody>
      </p:sp>
      <p:sp>
        <p:nvSpPr>
          <p:cNvPr id="34819" name="Rectangle 3"/>
          <p:cNvSpPr>
            <a:spLocks noGrp="1" noChangeArrowheads="1"/>
          </p:cNvSpPr>
          <p:nvPr>
            <p:ph type="body" idx="1"/>
          </p:nvPr>
        </p:nvSpPr>
        <p:spPr>
          <a:xfrm>
            <a:off x="251520" y="1124744"/>
            <a:ext cx="8677058" cy="5256584"/>
          </a:xfrm>
        </p:spPr>
        <p:txBody>
          <a:bodyPr>
            <a:noAutofit/>
          </a:bodyPr>
          <a:lstStyle/>
          <a:p>
            <a:pPr algn="just" eaLnBrk="1" hangingPunct="1">
              <a:spcBef>
                <a:spcPct val="5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定义一个接口用来实现两个对象的比较。</a:t>
            </a:r>
            <a:endParaRPr lang="zh-CN" altLang="en-US" sz="2000" b="1" dirty="0" smtClean="0">
              <a:ea typeface="宋体" panose="02010600030101010101" pitchFamily="2" charset="-122"/>
              <a:cs typeface="Times New Roman" panose="02020603050405020304" pitchFamily="18" charset="0"/>
            </a:endParaRPr>
          </a:p>
          <a:p>
            <a:pPr lvl="1" algn="just" eaLnBrk="1" hangingPunct="1">
              <a:lnSpc>
                <a:spcPct val="65000"/>
              </a:lnSpc>
              <a:spcBef>
                <a:spcPct val="50000"/>
              </a:spcBef>
              <a:buFont typeface="Wingdings" panose="05000000000000000000" pitchFamily="2" charset="2"/>
              <a:buChar char="Ø"/>
            </a:pPr>
            <a:r>
              <a:rPr lang="en-US" altLang="zh-CN" sz="2000" b="1" dirty="0" smtClean="0">
                <a:solidFill>
                  <a:srgbClr val="C00000"/>
                </a:solidFill>
                <a:ea typeface="宋体" panose="02010600030101010101" pitchFamily="2" charset="-122"/>
                <a:cs typeface="Times New Roman" panose="02020603050405020304" pitchFamily="18" charset="0"/>
              </a:rPr>
              <a:t>interface </a:t>
            </a:r>
            <a:r>
              <a:rPr lang="en-US" altLang="zh-CN" sz="2000" b="1" dirty="0" err="1" smtClean="0">
                <a:solidFill>
                  <a:srgbClr val="C00000"/>
                </a:solidFill>
                <a:ea typeface="宋体" panose="02010600030101010101" pitchFamily="2" charset="-122"/>
                <a:cs typeface="Times New Roman" panose="02020603050405020304" pitchFamily="18" charset="0"/>
              </a:rPr>
              <a:t>CompareObject</a:t>
            </a:r>
            <a:r>
              <a:rPr lang="en-US" altLang="zh-CN" sz="2000" b="1" dirty="0" smtClean="0">
                <a:solidFill>
                  <a:srgbClr val="C00000"/>
                </a:solidFill>
                <a:ea typeface="宋体" panose="02010600030101010101" pitchFamily="2" charset="-122"/>
                <a:cs typeface="Times New Roman" panose="02020603050405020304" pitchFamily="18" charset="0"/>
              </a:rPr>
              <a:t>{</a:t>
            </a:r>
            <a:endParaRPr lang="en-US" altLang="zh-CN" sz="2000" b="1" dirty="0" smtClean="0">
              <a:solidFill>
                <a:srgbClr val="C00000"/>
              </a:solidFill>
              <a:ea typeface="宋体" panose="02010600030101010101" pitchFamily="2" charset="-122"/>
              <a:cs typeface="Times New Roman" panose="02020603050405020304" pitchFamily="18" charset="0"/>
            </a:endParaRPr>
          </a:p>
          <a:p>
            <a:pPr lvl="1" algn="just" eaLnBrk="1" hangingPunct="1">
              <a:spcBef>
                <a:spcPct val="50000"/>
              </a:spcBef>
              <a:buFont typeface="Wingdings" panose="05000000000000000000" pitchFamily="2" charset="2"/>
              <a:buNone/>
            </a:pPr>
            <a:r>
              <a:rPr lang="en-US" altLang="zh-CN" sz="2000" b="1" dirty="0" smtClean="0">
                <a:solidFill>
                  <a:srgbClr val="C00000"/>
                </a:solidFill>
                <a:ea typeface="宋体" panose="02010600030101010101" pitchFamily="2" charset="-122"/>
                <a:cs typeface="Times New Roman" panose="02020603050405020304" pitchFamily="18" charset="0"/>
              </a:rPr>
              <a:t>	public </a:t>
            </a:r>
            <a:r>
              <a:rPr lang="en-US" altLang="zh-CN" sz="2000" b="1" dirty="0" err="1" smtClean="0">
                <a:solidFill>
                  <a:srgbClr val="C00000"/>
                </a:solidFill>
                <a:ea typeface="宋体" panose="02010600030101010101" pitchFamily="2" charset="-122"/>
                <a:cs typeface="Times New Roman" panose="02020603050405020304" pitchFamily="18" charset="0"/>
              </a:rPr>
              <a:t>int</a:t>
            </a:r>
            <a:r>
              <a:rPr lang="en-US" altLang="zh-CN" sz="2000" b="1" dirty="0" smtClean="0">
                <a:solidFill>
                  <a:srgbClr val="C00000"/>
                </a:solidFill>
                <a:ea typeface="宋体" panose="02010600030101010101" pitchFamily="2" charset="-122"/>
                <a:cs typeface="Times New Roman" panose="02020603050405020304" pitchFamily="18" charset="0"/>
              </a:rPr>
              <a:t> </a:t>
            </a:r>
            <a:r>
              <a:rPr lang="en-US" altLang="zh-CN" sz="2000" b="1" dirty="0" err="1" smtClean="0">
                <a:solidFill>
                  <a:srgbClr val="C00000"/>
                </a:solidFill>
                <a:ea typeface="宋体" panose="02010600030101010101" pitchFamily="2" charset="-122"/>
                <a:cs typeface="Times New Roman" panose="02020603050405020304" pitchFamily="18" charset="0"/>
              </a:rPr>
              <a:t>compareTo</a:t>
            </a:r>
            <a:r>
              <a:rPr lang="en-US" altLang="zh-CN" sz="2000" b="1" dirty="0" smtClean="0">
                <a:solidFill>
                  <a:srgbClr val="C00000"/>
                </a:solidFill>
                <a:ea typeface="宋体" panose="02010600030101010101" pitchFamily="2" charset="-122"/>
                <a:cs typeface="Times New Roman" panose="02020603050405020304" pitchFamily="18" charset="0"/>
              </a:rPr>
              <a:t>(Object o);   //</a:t>
            </a:r>
            <a:r>
              <a:rPr lang="zh-CN" altLang="en-US" sz="2000" b="1" dirty="0" smtClean="0">
                <a:solidFill>
                  <a:srgbClr val="C00000"/>
                </a:solidFill>
                <a:ea typeface="宋体" panose="02010600030101010101" pitchFamily="2" charset="-122"/>
                <a:cs typeface="Times New Roman" panose="02020603050405020304" pitchFamily="18" charset="0"/>
              </a:rPr>
              <a:t>若返回值是 </a:t>
            </a:r>
            <a:r>
              <a:rPr lang="en-US" altLang="zh-CN" sz="2000" b="1" dirty="0" smtClean="0">
                <a:solidFill>
                  <a:srgbClr val="C00000"/>
                </a:solidFill>
                <a:ea typeface="宋体" panose="02010600030101010101" pitchFamily="2" charset="-122"/>
                <a:cs typeface="Times New Roman" panose="02020603050405020304" pitchFamily="18" charset="0"/>
              </a:rPr>
              <a:t>0 , </a:t>
            </a:r>
            <a:r>
              <a:rPr lang="zh-CN" altLang="en-US" sz="2000" b="1" dirty="0" smtClean="0">
                <a:solidFill>
                  <a:srgbClr val="C00000"/>
                </a:solidFill>
                <a:ea typeface="宋体" panose="02010600030101010101" pitchFamily="2" charset="-122"/>
                <a:cs typeface="Times New Roman" panose="02020603050405020304" pitchFamily="18" charset="0"/>
              </a:rPr>
              <a:t>代表相等</a:t>
            </a:r>
            <a:r>
              <a:rPr lang="en-US" altLang="zh-CN" sz="2000" b="1" dirty="0" smtClean="0">
                <a:solidFill>
                  <a:srgbClr val="C00000"/>
                </a:solidFill>
                <a:ea typeface="宋体" panose="02010600030101010101" pitchFamily="2" charset="-122"/>
                <a:cs typeface="Times New Roman" panose="02020603050405020304" pitchFamily="18" charset="0"/>
              </a:rPr>
              <a:t>; </a:t>
            </a:r>
            <a:r>
              <a:rPr lang="zh-CN" altLang="en-US" sz="2000" b="1" dirty="0" smtClean="0">
                <a:solidFill>
                  <a:srgbClr val="C00000"/>
                </a:solidFill>
                <a:ea typeface="宋体" panose="02010600030101010101" pitchFamily="2" charset="-122"/>
                <a:cs typeface="Times New Roman" panose="02020603050405020304" pitchFamily="18" charset="0"/>
              </a:rPr>
              <a:t>若为正数，代表当前对象大；负数代表当前对象小</a:t>
            </a:r>
            <a:endParaRPr lang="en-US" altLang="zh-CN" sz="2000" b="1" dirty="0" smtClean="0">
              <a:solidFill>
                <a:srgbClr val="C00000"/>
              </a:solidFill>
              <a:ea typeface="宋体" panose="02010600030101010101" pitchFamily="2" charset="-122"/>
              <a:cs typeface="Times New Roman" panose="02020603050405020304" pitchFamily="18" charset="0"/>
            </a:endParaRPr>
          </a:p>
          <a:p>
            <a:pPr lvl="1" algn="just" eaLnBrk="1" hangingPunct="1">
              <a:lnSpc>
                <a:spcPct val="65000"/>
              </a:lnSpc>
              <a:spcBef>
                <a:spcPct val="50000"/>
              </a:spcBef>
              <a:buFont typeface="Wingdings" panose="05000000000000000000" pitchFamily="2" charset="2"/>
              <a:buNone/>
            </a:pPr>
            <a:r>
              <a:rPr lang="en-US" altLang="zh-CN" sz="2000" b="1" dirty="0" smtClean="0">
                <a:solidFill>
                  <a:srgbClr val="C00000"/>
                </a:solidFill>
                <a:ea typeface="宋体" panose="02010600030101010101" pitchFamily="2" charset="-122"/>
                <a:cs typeface="Times New Roman" panose="02020603050405020304" pitchFamily="18" charset="0"/>
              </a:rPr>
              <a:t> }</a:t>
            </a:r>
            <a:endParaRPr lang="en-US" altLang="zh-CN" sz="2000" b="1" dirty="0" smtClean="0">
              <a:solidFill>
                <a:srgbClr val="C00000"/>
              </a:solidFill>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定义一个</a:t>
            </a:r>
            <a:r>
              <a:rPr lang="en-US" altLang="zh-CN" sz="2000" b="1" dirty="0" smtClean="0">
                <a:ea typeface="宋体" panose="02010600030101010101" pitchFamily="2" charset="-122"/>
                <a:cs typeface="Times New Roman" panose="02020603050405020304" pitchFamily="18" charset="0"/>
              </a:rPr>
              <a:t>Circle</a:t>
            </a:r>
            <a:r>
              <a:rPr lang="zh-CN" altLang="en-US" sz="2000" b="1" dirty="0" smtClean="0">
                <a:ea typeface="宋体" panose="02010600030101010101" pitchFamily="2" charset="-122"/>
                <a:cs typeface="Times New Roman" panose="02020603050405020304" pitchFamily="18" charset="0"/>
              </a:rPr>
              <a:t>类。</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定义一个</a:t>
            </a:r>
            <a:r>
              <a:rPr lang="en-US" altLang="zh-CN" sz="2000" b="1" dirty="0" err="1" smtClean="0">
                <a:ea typeface="宋体" panose="02010600030101010101" pitchFamily="2" charset="-122"/>
                <a:cs typeface="Times New Roman" panose="02020603050405020304" pitchFamily="18" charset="0"/>
              </a:rPr>
              <a:t>ComparableCircle</a:t>
            </a:r>
            <a:r>
              <a:rPr lang="zh-CN" altLang="en-US" sz="2000" b="1" dirty="0" smtClean="0">
                <a:ea typeface="宋体" panose="02010600030101010101" pitchFamily="2" charset="-122"/>
                <a:cs typeface="Times New Roman" panose="02020603050405020304" pitchFamily="18" charset="0"/>
              </a:rPr>
              <a:t>类，继承</a:t>
            </a:r>
            <a:r>
              <a:rPr lang="en-US" altLang="zh-CN" sz="2000" b="1" dirty="0" smtClean="0">
                <a:ea typeface="宋体" panose="02010600030101010101" pitchFamily="2" charset="-122"/>
                <a:cs typeface="Times New Roman" panose="02020603050405020304" pitchFamily="18" charset="0"/>
              </a:rPr>
              <a:t>Circle</a:t>
            </a:r>
            <a:r>
              <a:rPr lang="zh-CN" altLang="en-US" sz="2000" b="1" dirty="0" smtClean="0">
                <a:ea typeface="宋体" panose="02010600030101010101" pitchFamily="2" charset="-122"/>
                <a:cs typeface="Times New Roman" panose="02020603050405020304" pitchFamily="18" charset="0"/>
              </a:rPr>
              <a:t>类并且实现</a:t>
            </a:r>
            <a:r>
              <a:rPr lang="en-US" altLang="zh-CN" sz="2000" b="1" dirty="0" err="1" smtClean="0">
                <a:ea typeface="宋体" panose="02010600030101010101" pitchFamily="2" charset="-122"/>
                <a:cs typeface="Times New Roman" panose="02020603050405020304" pitchFamily="18" charset="0"/>
              </a:rPr>
              <a:t>CompareObject</a:t>
            </a:r>
            <a:r>
              <a:rPr lang="zh-CN" altLang="en-US" sz="2000" b="1" dirty="0" smtClean="0">
                <a:ea typeface="宋体" panose="02010600030101010101" pitchFamily="2" charset="-122"/>
                <a:cs typeface="Times New Roman" panose="02020603050405020304" pitchFamily="18" charset="0"/>
              </a:rPr>
              <a:t>接口。在</a:t>
            </a:r>
            <a:r>
              <a:rPr lang="en-US" altLang="zh-CN" sz="2000" b="1" dirty="0" err="1" smtClean="0">
                <a:ea typeface="宋体" panose="02010600030101010101" pitchFamily="2" charset="-122"/>
                <a:cs typeface="Times New Roman" panose="02020603050405020304" pitchFamily="18" charset="0"/>
              </a:rPr>
              <a:t>ComparableCircle</a:t>
            </a:r>
            <a:r>
              <a:rPr lang="zh-CN" altLang="en-US" sz="2000" b="1" dirty="0" smtClean="0">
                <a:ea typeface="宋体" panose="02010600030101010101" pitchFamily="2" charset="-122"/>
                <a:cs typeface="Times New Roman" panose="02020603050405020304" pitchFamily="18" charset="0"/>
              </a:rPr>
              <a:t>类中给出接口中方法</a:t>
            </a:r>
            <a:r>
              <a:rPr lang="en-US" altLang="zh-CN" sz="2000" b="1" dirty="0" err="1" smtClean="0">
                <a:ea typeface="宋体" panose="02010600030101010101" pitchFamily="2" charset="-122"/>
                <a:cs typeface="Times New Roman" panose="02020603050405020304" pitchFamily="18" charset="0"/>
              </a:rPr>
              <a:t>compareTo</a:t>
            </a:r>
            <a:r>
              <a:rPr lang="zh-CN" altLang="en-US" sz="2000" b="1" dirty="0" smtClean="0">
                <a:ea typeface="宋体" panose="02010600030101010101" pitchFamily="2" charset="-122"/>
                <a:cs typeface="Times New Roman" panose="02020603050405020304" pitchFamily="18" charset="0"/>
              </a:rPr>
              <a:t>的实现体，用来比较两个圆的半径大小。</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sz="2000" b="1" dirty="0" smtClean="0">
                <a:ea typeface="宋体" panose="02010600030101010101" pitchFamily="2" charset="-122"/>
                <a:cs typeface="Times New Roman" panose="02020603050405020304" pitchFamily="18" charset="0"/>
              </a:rPr>
              <a:t>定义一个测试类</a:t>
            </a:r>
            <a:r>
              <a:rPr lang="en-US" altLang="zh-CN" sz="2000" b="1" dirty="0" err="1" smtClean="0">
                <a:ea typeface="宋体" panose="02010600030101010101" pitchFamily="2" charset="-122"/>
                <a:cs typeface="Times New Roman" panose="02020603050405020304" pitchFamily="18" charset="0"/>
              </a:rPr>
              <a:t>TestInterface</a:t>
            </a:r>
            <a:r>
              <a:rPr lang="zh-CN" altLang="en-US" sz="2000" b="1" dirty="0" smtClean="0">
                <a:ea typeface="宋体" panose="02010600030101010101" pitchFamily="2" charset="-122"/>
                <a:cs typeface="Times New Roman" panose="02020603050405020304" pitchFamily="18" charset="0"/>
              </a:rPr>
              <a:t>，创建两个</a:t>
            </a:r>
            <a:r>
              <a:rPr lang="en-US" altLang="zh-CN" sz="2000" b="1" dirty="0" err="1" smtClean="0">
                <a:ea typeface="宋体" panose="02010600030101010101" pitchFamily="2" charset="-122"/>
                <a:cs typeface="Times New Roman" panose="02020603050405020304" pitchFamily="18" charset="0"/>
              </a:rPr>
              <a:t>ComparableCircle</a:t>
            </a:r>
            <a:r>
              <a:rPr lang="zh-CN" altLang="en-US" sz="2000" b="1" dirty="0" smtClean="0">
                <a:ea typeface="宋体" panose="02010600030101010101" pitchFamily="2" charset="-122"/>
                <a:cs typeface="Times New Roman" panose="02020603050405020304" pitchFamily="18" charset="0"/>
              </a:rPr>
              <a:t>对象，调用</a:t>
            </a:r>
            <a:r>
              <a:rPr lang="en-US" altLang="zh-CN" sz="2000" b="1" dirty="0" err="1" smtClean="0">
                <a:ea typeface="宋体" panose="02010600030101010101" pitchFamily="2" charset="-122"/>
                <a:cs typeface="Times New Roman" panose="02020603050405020304" pitchFamily="18" charset="0"/>
              </a:rPr>
              <a:t>compareTo</a:t>
            </a:r>
            <a:r>
              <a:rPr lang="zh-CN" altLang="en-US" sz="2000" b="1" dirty="0" smtClean="0">
                <a:ea typeface="宋体" panose="02010600030101010101" pitchFamily="2" charset="-122"/>
                <a:cs typeface="Times New Roman" panose="02020603050405020304" pitchFamily="18" charset="0"/>
              </a:rPr>
              <a:t>方法比较两个</a:t>
            </a:r>
            <a:r>
              <a:rPr lang="zh-CN" altLang="en-US" sz="2000" b="1" dirty="0">
                <a:ea typeface="宋体" panose="02010600030101010101" pitchFamily="2" charset="-122"/>
                <a:cs typeface="Times New Roman" panose="02020603050405020304" pitchFamily="18" charset="0"/>
              </a:rPr>
              <a:t>类</a:t>
            </a:r>
            <a:r>
              <a:rPr lang="zh-CN" altLang="en-US" sz="2000" b="1" dirty="0" smtClean="0">
                <a:ea typeface="宋体" panose="02010600030101010101" pitchFamily="2" charset="-122"/>
                <a:cs typeface="Times New Roman" panose="02020603050405020304" pitchFamily="18" charset="0"/>
              </a:rPr>
              <a:t>的半径大小。</a:t>
            </a:r>
            <a:endParaRPr lang="zh-CN" altLang="en-US" sz="2000" b="1" dirty="0" smtClean="0">
              <a:ea typeface="宋体" panose="02010600030101010101" pitchFamily="2" charset="-122"/>
              <a:cs typeface="Times New Roman" panose="02020603050405020304" pitchFamily="18" charset="0"/>
            </a:endParaRPr>
          </a:p>
          <a:p>
            <a:pPr algn="just" eaLnBrk="1" hangingPunct="1">
              <a:spcBef>
                <a:spcPct val="50000"/>
              </a:spcBef>
              <a:buFont typeface="Wingdings" panose="05000000000000000000" pitchFamily="2" charset="2"/>
              <a:buChar char="l"/>
            </a:pPr>
            <a:r>
              <a:rPr lang="zh-CN" altLang="en-US" sz="2000" b="1" dirty="0" smtClean="0">
                <a:solidFill>
                  <a:srgbClr val="800080"/>
                </a:solidFill>
                <a:ea typeface="宋体" panose="02010600030101010101" pitchFamily="2" charset="-122"/>
                <a:cs typeface="Times New Roman" panose="02020603050405020304" pitchFamily="18" charset="0"/>
              </a:rPr>
              <a:t>思考：参照上述做法定义矩形类</a:t>
            </a:r>
            <a:r>
              <a:rPr lang="en-US" altLang="zh-CN" sz="2000" b="1" dirty="0" smtClean="0">
                <a:solidFill>
                  <a:srgbClr val="800080"/>
                </a:solidFill>
                <a:ea typeface="宋体" panose="02010600030101010101" pitchFamily="2" charset="-122"/>
                <a:cs typeface="Times New Roman" panose="02020603050405020304" pitchFamily="18" charset="0"/>
              </a:rPr>
              <a:t>Rectangle</a:t>
            </a:r>
            <a:r>
              <a:rPr lang="zh-CN" altLang="en-US" sz="2000" b="1" dirty="0" smtClean="0">
                <a:solidFill>
                  <a:srgbClr val="800080"/>
                </a:solidFill>
                <a:ea typeface="宋体" panose="02010600030101010101" pitchFamily="2" charset="-122"/>
                <a:cs typeface="Times New Roman" panose="02020603050405020304" pitchFamily="18" charset="0"/>
              </a:rPr>
              <a:t>和</a:t>
            </a:r>
            <a:r>
              <a:rPr lang="en-US" altLang="zh-CN" sz="2000" b="1" dirty="0" err="1" smtClean="0">
                <a:solidFill>
                  <a:srgbClr val="800080"/>
                </a:solidFill>
                <a:ea typeface="宋体" panose="02010600030101010101" pitchFamily="2" charset="-122"/>
                <a:cs typeface="Times New Roman" panose="02020603050405020304" pitchFamily="18" charset="0"/>
              </a:rPr>
              <a:t>ComparableRectangle</a:t>
            </a:r>
            <a:r>
              <a:rPr lang="zh-CN" altLang="en-US" sz="2000" b="1" dirty="0" smtClean="0">
                <a:solidFill>
                  <a:srgbClr val="800080"/>
                </a:solidFill>
                <a:ea typeface="宋体" panose="02010600030101010101" pitchFamily="2" charset="-122"/>
                <a:cs typeface="Times New Roman" panose="02020603050405020304" pitchFamily="18" charset="0"/>
              </a:rPr>
              <a:t>类，在</a:t>
            </a:r>
            <a:r>
              <a:rPr lang="en-US" altLang="zh-CN" sz="2000" b="1" dirty="0" err="1" smtClean="0">
                <a:solidFill>
                  <a:srgbClr val="800080"/>
                </a:solidFill>
                <a:ea typeface="宋体" panose="02010600030101010101" pitchFamily="2" charset="-122"/>
                <a:cs typeface="Times New Roman" panose="02020603050405020304" pitchFamily="18" charset="0"/>
              </a:rPr>
              <a:t>ComparableRectangle</a:t>
            </a:r>
            <a:r>
              <a:rPr lang="zh-CN" altLang="en-US" sz="2000" b="1" dirty="0" smtClean="0">
                <a:solidFill>
                  <a:srgbClr val="800080"/>
                </a:solidFill>
                <a:ea typeface="宋体" panose="02010600030101010101" pitchFamily="2" charset="-122"/>
                <a:cs typeface="Times New Roman" panose="02020603050405020304" pitchFamily="18" charset="0"/>
              </a:rPr>
              <a:t>类中给出</a:t>
            </a:r>
            <a:r>
              <a:rPr lang="en-US" altLang="zh-CN" sz="2000" b="1" dirty="0" err="1" smtClean="0">
                <a:solidFill>
                  <a:srgbClr val="800080"/>
                </a:solidFill>
                <a:ea typeface="宋体" panose="02010600030101010101" pitchFamily="2" charset="-122"/>
                <a:cs typeface="Times New Roman" panose="02020603050405020304" pitchFamily="18" charset="0"/>
              </a:rPr>
              <a:t>compareTo</a:t>
            </a:r>
            <a:r>
              <a:rPr lang="zh-CN" altLang="en-US" sz="2000" b="1" dirty="0" smtClean="0">
                <a:solidFill>
                  <a:srgbClr val="800080"/>
                </a:solidFill>
                <a:ea typeface="宋体" panose="02010600030101010101" pitchFamily="2" charset="-122"/>
                <a:cs typeface="Times New Roman" panose="02020603050405020304" pitchFamily="18" charset="0"/>
              </a:rPr>
              <a:t>方法的实现，比较两个矩形的面积大小。</a:t>
            </a:r>
            <a:endParaRPr lang="zh-CN" altLang="en-US" sz="2000" b="1" dirty="0" smtClean="0">
              <a:solidFill>
                <a:srgbClr val="80008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clrChange>
              <a:clrFrom>
                <a:srgbClr val="F8F8F8"/>
              </a:clrFrom>
              <a:clrTo>
                <a:srgbClr val="F8F8F8">
                  <a:alpha val="0"/>
                </a:srgbClr>
              </a:clrTo>
            </a:clrChange>
          </a:blip>
          <a:srcRect/>
          <a:stretch>
            <a:fillRect/>
          </a:stretch>
        </p:blipFill>
        <p:spPr bwMode="auto">
          <a:xfrm>
            <a:off x="3419872" y="3284984"/>
            <a:ext cx="5577852" cy="3189219"/>
          </a:xfrm>
          <a:prstGeom prst="rect">
            <a:avLst/>
          </a:prstGeom>
          <a:noFill/>
          <a:ln w="9525">
            <a:noFill/>
            <a:miter lim="800000"/>
            <a:headEnd/>
            <a:tailEnd/>
          </a:ln>
          <a:effectLst/>
        </p:spPr>
      </p:pic>
      <p:pic>
        <p:nvPicPr>
          <p:cNvPr id="5" name="图片 4" descr="捕获.JPG"/>
          <p:cNvPicPr>
            <a:picLocks noChangeAspect="1"/>
          </p:cNvPicPr>
          <p:nvPr/>
        </p:nvPicPr>
        <p:blipFill>
          <a:blip r:embed="rId2">
            <a:clrChange>
              <a:clrFrom>
                <a:srgbClr val="FEFEFE"/>
              </a:clrFrom>
              <a:clrTo>
                <a:srgbClr val="FEFEFE">
                  <a:alpha val="0"/>
                </a:srgbClr>
              </a:clrTo>
            </a:clrChange>
          </a:blip>
          <a:stretch>
            <a:fillRect/>
          </a:stretch>
        </p:blipFill>
        <p:spPr>
          <a:xfrm>
            <a:off x="14344" y="1071545"/>
            <a:ext cx="3990475" cy="2418807"/>
          </a:xfrm>
          <a:prstGeom prst="rect">
            <a:avLst/>
          </a:prstGeom>
        </p:spPr>
      </p:pic>
      <p:sp>
        <p:nvSpPr>
          <p:cNvPr id="2" name="TextBox 1"/>
          <p:cNvSpPr txBox="1"/>
          <p:nvPr/>
        </p:nvSpPr>
        <p:spPr>
          <a:xfrm>
            <a:off x="4481162" y="620688"/>
            <a:ext cx="3090074" cy="584775"/>
          </a:xfrm>
          <a:prstGeom prst="rect">
            <a:avLst/>
          </a:prstGeom>
          <a:noFill/>
        </p:spPr>
        <p:txBody>
          <a:bodyPr wrap="square" rtlCol="0">
            <a:spAutoFit/>
          </a:bodyPr>
          <a:lstStyle/>
          <a:p>
            <a:r>
              <a:rPr lang="zh-CN" altLang="en-US" sz="3200" b="1" dirty="0" smtClean="0">
                <a:latin typeface="宋体" panose="02010600030101010101" pitchFamily="2" charset="-122"/>
                <a:ea typeface="宋体" panose="02010600030101010101" pitchFamily="2" charset="-122"/>
              </a:rPr>
              <a:t>接口的应用体会</a:t>
            </a:r>
            <a:endParaRPr lang="zh-CN" altLang="en-US" sz="3200" b="1" dirty="0">
              <a:latin typeface="宋体" panose="02010600030101010101" pitchFamily="2" charset="-122"/>
              <a:ea typeface="宋体" panose="02010600030101010101" pitchFamily="2" charset="-122"/>
            </a:endParaRPr>
          </a:p>
        </p:txBody>
      </p:sp>
      <p:cxnSp>
        <p:nvCxnSpPr>
          <p:cNvPr id="7" name="直接连接符 6"/>
          <p:cNvCxnSpPr/>
          <p:nvPr/>
        </p:nvCxnSpPr>
        <p:spPr>
          <a:xfrm flipH="1">
            <a:off x="611560" y="1556792"/>
            <a:ext cx="5414639" cy="36724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2847" y="5701898"/>
            <a:ext cx="2592288" cy="369332"/>
          </a:xfrm>
          <a:prstGeom prst="rect">
            <a:avLst/>
          </a:prstGeom>
          <a:noFill/>
        </p:spPr>
        <p:txBody>
          <a:bodyPr wrap="square" rtlCol="0">
            <a:spAutoFit/>
          </a:bodyPr>
          <a:lstStyle/>
          <a:p>
            <a:r>
              <a:rPr lang="zh-CN" altLang="en-US" dirty="0" smtClean="0"/>
              <a:t>面向接口编程的思想</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anose="02010600030101010101" pitchFamily="2" charset="-122"/>
                <a:cs typeface="Times New Roman" panose="02020603050405020304" pitchFamily="18" charset="0"/>
              </a:rPr>
              <a:t>关键字</a:t>
            </a:r>
            <a:r>
              <a:rPr lang="en-US" altLang="zh-CN" sz="3600"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sz="3600" b="1" dirty="0" smtClean="0">
              <a:solidFill>
                <a:srgbClr val="C00000"/>
              </a:solidFill>
              <a:latin typeface="+mn-lt"/>
              <a:ea typeface="宋体" panose="02010600030101010101" pitchFamily="2" charset="-122"/>
              <a:cs typeface="Times New Roman" panose="02020603050405020304" pitchFamily="18" charset="0"/>
            </a:endParaRP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anose="05000000000000000000" pitchFamily="2" charset="2"/>
              <a:buChar char="l"/>
            </a:pPr>
            <a:r>
              <a:rPr lang="en-US" altLang="zh-CN" sz="2000" dirty="0" smtClean="0">
                <a:solidFill>
                  <a:srgbClr val="C00000"/>
                </a:solidFill>
                <a:ea typeface="宋体" panose="02010600030101010101" pitchFamily="2" charset="-122"/>
                <a:cs typeface="Times New Roman" panose="02020603050405020304" pitchFamily="18" charset="0"/>
              </a:rPr>
              <a:t>class Circle{</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65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private double 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80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Circle(double radius){</a:t>
            </a:r>
            <a:r>
              <a:rPr lang="en-US" altLang="zh-CN" sz="2000" dirty="0" err="1" smtClean="0">
                <a:solidFill>
                  <a:srgbClr val="C00000"/>
                </a:solidFill>
                <a:ea typeface="宋体" panose="02010600030101010101" pitchFamily="2" charset="-122"/>
                <a:cs typeface="Times New Roman" panose="02020603050405020304" pitchFamily="18" charset="0"/>
              </a:rPr>
              <a:t>this.radius</a:t>
            </a:r>
            <a:r>
              <a:rPr lang="en-US" altLang="zh-CN" sz="2000" dirty="0" smtClean="0">
                <a:solidFill>
                  <a:srgbClr val="C00000"/>
                </a:solidFill>
                <a:ea typeface="宋体" panose="02010600030101010101" pitchFamily="2" charset="-122"/>
                <a:cs typeface="Times New Roman" panose="02020603050405020304" pitchFamily="18" charset="0"/>
              </a:rPr>
              <a:t>=radius;}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80000"/>
              </a:lnSpc>
              <a:spcBef>
                <a:spcPct val="40000"/>
              </a:spcBef>
              <a:buFont typeface="Wingdings" panose="05000000000000000000" pitchFamily="2" charset="2"/>
              <a:buNone/>
            </a:pPr>
            <a:r>
              <a:rPr lang="en-US" altLang="zh-CN" sz="2000" dirty="0" smtClean="0">
                <a:solidFill>
                  <a:srgbClr val="C00000"/>
                </a:solidFill>
                <a:ea typeface="宋体" panose="02010600030101010101" pitchFamily="2" charset="-122"/>
                <a:cs typeface="Times New Roman" panose="02020603050405020304" pitchFamily="18" charset="0"/>
              </a:rPr>
              <a:t>		public double </a:t>
            </a:r>
            <a:r>
              <a:rPr lang="en-US" altLang="zh-CN" sz="2000" dirty="0" err="1" smtClean="0">
                <a:solidFill>
                  <a:srgbClr val="C00000"/>
                </a:solidFill>
                <a:ea typeface="宋体" panose="02010600030101010101" pitchFamily="2" charset="-122"/>
                <a:cs typeface="Times New Roman" panose="02020603050405020304" pitchFamily="18" charset="0"/>
              </a:rPr>
              <a:t>findArea</a:t>
            </a:r>
            <a:r>
              <a:rPr lang="en-US" altLang="zh-CN" sz="2000" dirty="0" smtClean="0">
                <a:solidFill>
                  <a:srgbClr val="C00000"/>
                </a:solidFill>
                <a:ea typeface="宋体" panose="02010600030101010101" pitchFamily="2" charset="-122"/>
                <a:cs typeface="Times New Roman" panose="02020603050405020304" pitchFamily="18" charset="0"/>
              </a:rPr>
              <a:t>(){return </a:t>
            </a:r>
            <a:r>
              <a:rPr lang="en-US" altLang="zh-CN" sz="2000" dirty="0" err="1" smtClean="0">
                <a:solidFill>
                  <a:srgbClr val="C00000"/>
                </a:solidFill>
                <a:ea typeface="宋体" panose="02010600030101010101" pitchFamily="2" charset="-122"/>
                <a:cs typeface="Times New Roman" panose="02020603050405020304" pitchFamily="18" charset="0"/>
              </a:rPr>
              <a:t>Math.PI</a:t>
            </a:r>
            <a:r>
              <a:rPr lang="en-US" altLang="zh-CN" sz="2000" dirty="0" smtClean="0">
                <a:solidFill>
                  <a:srgbClr val="C00000"/>
                </a:solidFill>
                <a:ea typeface="宋体" panose="02010600030101010101" pitchFamily="2" charset="-122"/>
                <a:cs typeface="Times New Roman" panose="02020603050405020304" pitchFamily="18" charset="0"/>
              </a:rPr>
              <a:t>*radius*radius;}}</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000" dirty="0" smtClean="0">
                <a:ea typeface="宋体" panose="02010600030101010101" pitchFamily="2" charset="-122"/>
                <a:cs typeface="Times New Roman" panose="02020603050405020304" pitchFamily="18" charset="0"/>
              </a:rPr>
              <a:t>创建两个</a:t>
            </a:r>
            <a:r>
              <a:rPr lang="en-US" altLang="zh-CN" sz="2000" dirty="0" smtClean="0">
                <a:ea typeface="宋体" panose="02010600030101010101" pitchFamily="2" charset="-122"/>
                <a:cs typeface="Times New Roman" panose="02020603050405020304" pitchFamily="18" charset="0"/>
              </a:rPr>
              <a:t>Circle</a:t>
            </a:r>
            <a:r>
              <a:rPr lang="zh-CN" altLang="en-US" sz="2000" dirty="0" smtClean="0">
                <a:ea typeface="宋体" panose="02010600030101010101" pitchFamily="2" charset="-122"/>
                <a:cs typeface="Times New Roman" panose="02020603050405020304" pitchFamily="18" charset="0"/>
              </a:rPr>
              <a:t>对象</a:t>
            </a:r>
            <a:endParaRPr lang="zh-CN" altLang="en-US" sz="2000" dirty="0" smtClean="0">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Circle c1=new Circle(2.0);	//c1.radius=2.0</a:t>
            </a:r>
            <a:endParaRPr lang="en-US" altLang="zh-CN" sz="2000" dirty="0" smtClean="0">
              <a:solidFill>
                <a:srgbClr val="C00000"/>
              </a:solidFill>
              <a:ea typeface="宋体" panose="02010600030101010101" pitchFamily="2" charset="-122"/>
              <a:cs typeface="Times New Roman" panose="02020603050405020304" pitchFamily="18" charset="0"/>
            </a:endParaRPr>
          </a:p>
          <a:p>
            <a:pPr lvl="1" algn="just" eaLnBrk="1" hangingPunct="1">
              <a:lnSpc>
                <a:spcPct val="90000"/>
              </a:lnSpc>
              <a:spcBef>
                <a:spcPct val="40000"/>
              </a:spcBef>
              <a:buFont typeface="Wingdings" panose="05000000000000000000" pitchFamily="2" charset="2"/>
              <a:buChar char="Ø"/>
            </a:pPr>
            <a:r>
              <a:rPr lang="en-US" altLang="zh-CN" sz="2000" dirty="0" smtClean="0">
                <a:solidFill>
                  <a:srgbClr val="C00000"/>
                </a:solidFill>
                <a:ea typeface="宋体" panose="02010600030101010101" pitchFamily="2" charset="-122"/>
                <a:cs typeface="Times New Roman" panose="02020603050405020304" pitchFamily="18" charset="0"/>
              </a:rPr>
              <a:t>Circle c2=new Circle(3.0);	//c2.radius=3.0</a:t>
            </a:r>
            <a:endParaRPr lang="en-US" altLang="zh-CN" sz="2000" dirty="0" smtClean="0">
              <a:solidFill>
                <a:srgbClr val="C00000"/>
              </a:solidFill>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Circle</a:t>
            </a:r>
            <a:r>
              <a:rPr lang="zh-CN" altLang="en-US" sz="2400" dirty="0" smtClean="0">
                <a:ea typeface="宋体" panose="02010600030101010101" pitchFamily="2" charset="-122"/>
                <a:cs typeface="Times New Roman" panose="02020603050405020304" pitchFamily="18" charset="0"/>
              </a:rPr>
              <a:t>类中的变量</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是一个</a:t>
            </a:r>
            <a:r>
              <a:rPr lang="zh-CN" altLang="en-US" sz="2400" dirty="0" smtClean="0">
                <a:solidFill>
                  <a:schemeClr val="accent2"/>
                </a:solidFill>
                <a:ea typeface="宋体" panose="02010600030101010101" pitchFamily="2" charset="-122"/>
                <a:cs typeface="Times New Roman" panose="02020603050405020304" pitchFamily="18" charset="0"/>
              </a:rPr>
              <a:t>实例变量</a:t>
            </a:r>
            <a:r>
              <a:rPr lang="en-US" altLang="zh-CN" sz="2400" dirty="0" smtClean="0">
                <a:ea typeface="宋体" panose="02010600030101010101" pitchFamily="2" charset="-122"/>
                <a:cs typeface="Times New Roman" panose="02020603050405020304" pitchFamily="18" charset="0"/>
              </a:rPr>
              <a:t>(instance variable)</a:t>
            </a:r>
            <a:r>
              <a:rPr lang="zh-CN" altLang="en-US" sz="2400" dirty="0" smtClean="0">
                <a:ea typeface="宋体" panose="02010600030101010101" pitchFamily="2" charset="-122"/>
                <a:cs typeface="Times New Roman" panose="02020603050405020304" pitchFamily="18" charset="0"/>
              </a:rPr>
              <a:t>，它属于类的每一个对象，不能被同一个类的不同对象所共享。</a:t>
            </a:r>
            <a:endParaRPr lang="zh-CN" altLang="en-US" sz="2400" dirty="0" smtClean="0">
              <a:ea typeface="宋体" panose="02010600030101010101" pitchFamily="2" charset="-122"/>
              <a:cs typeface="Times New Roman" panose="02020603050405020304" pitchFamily="18" charset="0"/>
            </a:endParaRPr>
          </a:p>
          <a:p>
            <a:pPr algn="just" eaLnBrk="1" hangingPunct="1">
              <a:lnSpc>
                <a:spcPct val="90000"/>
              </a:lnSpc>
              <a:spcBef>
                <a:spcPct val="40000"/>
              </a:spcBef>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上例中</a:t>
            </a:r>
            <a:r>
              <a:rPr lang="en-US" altLang="zh-CN" sz="2400" dirty="0" smtClean="0">
                <a:ea typeface="宋体" panose="02010600030101010101" pitchFamily="2" charset="-122"/>
                <a:cs typeface="Times New Roman" panose="02020603050405020304" pitchFamily="18" charset="0"/>
              </a:rPr>
              <a:t>c1</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独立于</a:t>
            </a:r>
            <a:r>
              <a:rPr lang="en-US" altLang="zh-CN" sz="2400" dirty="0" smtClean="0">
                <a:ea typeface="宋体" panose="02010600030101010101" pitchFamily="2" charset="-122"/>
                <a:cs typeface="Times New Roman" panose="02020603050405020304" pitchFamily="18" charset="0"/>
              </a:rPr>
              <a:t>c2</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，存储在不同的空间。</a:t>
            </a:r>
            <a:r>
              <a:rPr lang="en-US" altLang="zh-CN" sz="2400" dirty="0" smtClean="0">
                <a:ea typeface="宋体" panose="02010600030101010101" pitchFamily="2" charset="-122"/>
                <a:cs typeface="Times New Roman" panose="02020603050405020304" pitchFamily="18" charset="0"/>
              </a:rPr>
              <a:t>c1</a:t>
            </a:r>
            <a:r>
              <a:rPr lang="zh-CN" altLang="en-US" sz="2400" dirty="0" smtClean="0">
                <a:ea typeface="宋体" panose="02010600030101010101" pitchFamily="2" charset="-122"/>
                <a:cs typeface="Times New Roman" panose="02020603050405020304" pitchFamily="18" charset="0"/>
              </a:rPr>
              <a:t>中的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变化不会影响</a:t>
            </a:r>
            <a:r>
              <a:rPr lang="en-US" altLang="zh-CN" sz="2400" dirty="0" smtClean="0">
                <a:ea typeface="宋体" panose="02010600030101010101" pitchFamily="2" charset="-122"/>
                <a:cs typeface="Times New Roman" panose="02020603050405020304" pitchFamily="18" charset="0"/>
              </a:rPr>
              <a:t>c2</a:t>
            </a:r>
            <a:r>
              <a:rPr lang="zh-CN" altLang="en-US" sz="2400" dirty="0" smtClean="0">
                <a:ea typeface="宋体" panose="02010600030101010101" pitchFamily="2" charset="-122"/>
                <a:cs typeface="Times New Roman" panose="02020603050405020304" pitchFamily="18" charset="0"/>
              </a:rPr>
              <a:t>的</a:t>
            </a:r>
            <a:r>
              <a:rPr lang="en-US" altLang="zh-CN" sz="2400" dirty="0" smtClean="0">
                <a:ea typeface="宋体" panose="02010600030101010101" pitchFamily="2" charset="-122"/>
                <a:cs typeface="Times New Roman" panose="02020603050405020304" pitchFamily="18" charset="0"/>
              </a:rPr>
              <a:t>radius</a:t>
            </a:r>
            <a:r>
              <a:rPr lang="zh-CN" altLang="en-US" sz="2400" dirty="0" smtClean="0">
                <a:ea typeface="宋体" panose="02010600030101010101" pitchFamily="2" charset="-122"/>
                <a:cs typeface="Times New Roman" panose="02020603050405020304" pitchFamily="18" charset="0"/>
              </a:rPr>
              <a:t>，反之亦然。</a:t>
            </a:r>
            <a:endParaRPr lang="zh-CN" altLang="en-US" sz="2400" dirty="0" smtClean="0">
              <a:ea typeface="宋体" panose="02010600030101010101" pitchFamily="2" charset="-122"/>
              <a:cs typeface="Times New Roman" panose="02020603050405020304" pitchFamily="18" charset="0"/>
            </a:endParaRP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ln>
        </p:spPr>
        <p:txBody>
          <a:bodyPr>
            <a:spAutoFit/>
          </a:bodyPr>
          <a:lstStyle/>
          <a:p>
            <a:pPr>
              <a:spcBef>
                <a:spcPct val="50000"/>
              </a:spcBef>
            </a:pPr>
            <a:r>
              <a:rPr lang="zh-CN" altLang="en-US" sz="2000" b="1" dirty="0">
                <a:solidFill>
                  <a:srgbClr val="FF0000"/>
                </a:solidFill>
                <a:ea typeface="宋体" panose="02010600030101010101" pitchFamily="2" charset="-122"/>
                <a:cs typeface="Times New Roman" panose="02020603050405020304" pitchFamily="18" charset="0"/>
              </a:rPr>
              <a:t>如果想让一个类的所有实例共享数据</a:t>
            </a:r>
            <a:r>
              <a:rPr lang="zh-CN" altLang="en-US" sz="2000" b="1" dirty="0" smtClean="0">
                <a:solidFill>
                  <a:srgbClr val="FF0000"/>
                </a:solidFill>
                <a:ea typeface="宋体" panose="02010600030101010101" pitchFamily="2" charset="-122"/>
                <a:cs typeface="Times New Roman" panose="02020603050405020304" pitchFamily="18" charset="0"/>
              </a:rPr>
              <a:t>，就用</a:t>
            </a:r>
            <a:r>
              <a:rPr lang="zh-CN" altLang="en-US" sz="2000" b="1" dirty="0">
                <a:solidFill>
                  <a:srgbClr val="FF0000"/>
                </a:solidFill>
                <a:ea typeface="宋体" panose="02010600030101010101" pitchFamily="2" charset="-122"/>
                <a:cs typeface="Times New Roman" panose="02020603050405020304" pitchFamily="18" charset="0"/>
              </a:rPr>
              <a:t>类</a:t>
            </a:r>
            <a:r>
              <a:rPr lang="zh-CN" altLang="en-US" sz="2000" b="1" dirty="0" smtClean="0">
                <a:solidFill>
                  <a:srgbClr val="FF0000"/>
                </a:solidFill>
                <a:ea typeface="宋体" panose="02010600030101010101" pitchFamily="2" charset="-122"/>
                <a:cs typeface="Times New Roman" panose="02020603050405020304" pitchFamily="18" charset="0"/>
              </a:rPr>
              <a:t>变量！</a:t>
            </a:r>
            <a:endParaRPr lang="zh-CN" altLang="en-US" sz="2000" b="1" dirty="0">
              <a:solidFill>
                <a:srgbClr val="FF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979712" y="620688"/>
            <a:ext cx="5760640" cy="853814"/>
          </a:xfrm>
        </p:spPr>
        <p:txBody>
          <a:bodyPr>
            <a:noAutofit/>
          </a:bodyPr>
          <a:lstStyle/>
          <a:p>
            <a:pPr eaLnBrk="1" hangingPunct="1">
              <a:defRPr/>
            </a:pPr>
            <a:r>
              <a:rPr lang="en-US" altLang="zh-CN" b="1" dirty="0" smtClean="0">
                <a:latin typeface="+mn-lt"/>
                <a:ea typeface="宋体" panose="02010600030101010101" pitchFamily="2" charset="-122"/>
                <a:cs typeface="Times New Roman" panose="02020603050405020304" pitchFamily="18" charset="0"/>
              </a:rPr>
              <a:t>5.7  </a:t>
            </a:r>
            <a:r>
              <a:rPr lang="zh-CN" altLang="en-US" b="1" dirty="0" smtClean="0">
                <a:latin typeface="+mn-lt"/>
                <a:ea typeface="宋体" panose="02010600030101010101" pitchFamily="2" charset="-122"/>
                <a:cs typeface="Times New Roman" panose="02020603050405020304" pitchFamily="18" charset="0"/>
              </a:rPr>
              <a:t>类的成员之五：内部类</a:t>
            </a:r>
            <a:endParaRPr lang="zh-CN" altLang="en-US" b="1" dirty="0" smtClean="0">
              <a:latin typeface="+mn-lt"/>
              <a:ea typeface="宋体" panose="02010600030101010101" pitchFamily="2" charset="-122"/>
              <a:cs typeface="Times New Roman" panose="02020603050405020304" pitchFamily="18" charset="0"/>
            </a:endParaRPr>
          </a:p>
        </p:txBody>
      </p:sp>
      <p:sp>
        <p:nvSpPr>
          <p:cNvPr id="35843" name="Rectangle 3"/>
          <p:cNvSpPr>
            <a:spLocks noGrp="1" noChangeArrowheads="1"/>
          </p:cNvSpPr>
          <p:nvPr>
            <p:ph type="body" idx="1"/>
          </p:nvPr>
        </p:nvSpPr>
        <p:spPr>
          <a:xfrm>
            <a:off x="17749" y="1556792"/>
            <a:ext cx="8972520" cy="5040560"/>
          </a:xfrm>
        </p:spPr>
        <p:txBody>
          <a:bodyPr>
            <a:normAutofit/>
          </a:bodyPr>
          <a:lstStyle/>
          <a:p>
            <a:pPr eaLnBrk="1" hangingPunct="1">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在</a:t>
            </a:r>
            <a:r>
              <a:rPr lang="en-US" altLang="zh-CN" sz="2400" dirty="0" smtClean="0">
                <a:ea typeface="宋体" panose="02010600030101010101" pitchFamily="2" charset="-122"/>
                <a:cs typeface="Times New Roman" panose="02020603050405020304" pitchFamily="18" charset="0"/>
              </a:rPr>
              <a:t>Java</a:t>
            </a:r>
            <a:r>
              <a:rPr lang="zh-CN" altLang="en-US" sz="2400" dirty="0" smtClean="0">
                <a:ea typeface="宋体" panose="02010600030101010101" pitchFamily="2" charset="-122"/>
                <a:cs typeface="Times New Roman" panose="02020603050405020304" pitchFamily="18" charset="0"/>
              </a:rPr>
              <a:t>中，允许一个类的定义位于另一个类的内部，前者称为内部类，后者称为外部类。</a:t>
            </a:r>
            <a:endParaRPr lang="zh-CN" altLang="en-US" sz="2400" dirty="0" smtClean="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Char char="l"/>
            </a:pPr>
            <a:r>
              <a:rPr lang="en-US" altLang="zh-CN" sz="2400" dirty="0" smtClean="0">
                <a:ea typeface="宋体" panose="02010600030101010101" pitchFamily="2" charset="-122"/>
                <a:cs typeface="Times New Roman" panose="02020603050405020304" pitchFamily="18" charset="0"/>
              </a:rPr>
              <a:t>Inner class</a:t>
            </a:r>
            <a:r>
              <a:rPr lang="zh-CN" altLang="en-US" sz="2400" dirty="0" smtClean="0">
                <a:ea typeface="宋体" panose="02010600030101010101" pitchFamily="2" charset="-122"/>
                <a:cs typeface="Times New Roman" panose="02020603050405020304" pitchFamily="18" charset="0"/>
              </a:rPr>
              <a:t>一般用在定义它的类或语句块之内，在外部引用它时必须给出完整的名称。</a:t>
            </a:r>
            <a:endParaRPr lang="en-US" altLang="zh-CN" sz="2400" dirty="0" smtClean="0">
              <a:ea typeface="宋体" panose="02010600030101010101" pitchFamily="2" charset="-122"/>
              <a:cs typeface="Times New Roman" panose="02020603050405020304" pitchFamily="18" charset="0"/>
            </a:endParaRPr>
          </a:p>
          <a:p>
            <a:pPr lvl="1">
              <a:spcBef>
                <a:spcPct val="50000"/>
              </a:spcBef>
              <a:buFont typeface="Wingdings" panose="05000000000000000000" pitchFamily="2" charset="2"/>
              <a:buChar char="Ø"/>
            </a:pPr>
            <a:r>
              <a:rPr lang="en-US" altLang="zh-CN" sz="2000" dirty="0" smtClean="0">
                <a:solidFill>
                  <a:srgbClr val="0000FF"/>
                </a:solidFill>
                <a:ea typeface="宋体" panose="02010600030101010101" pitchFamily="2" charset="-122"/>
                <a:cs typeface="Times New Roman" panose="02020603050405020304" pitchFamily="18" charset="0"/>
              </a:rPr>
              <a:t>Inner class</a:t>
            </a:r>
            <a:r>
              <a:rPr lang="zh-CN" altLang="en-US" sz="2000" dirty="0" smtClean="0">
                <a:solidFill>
                  <a:srgbClr val="0000FF"/>
                </a:solidFill>
                <a:ea typeface="宋体" panose="02010600030101010101" pitchFamily="2" charset="-122"/>
                <a:cs typeface="Times New Roman" panose="02020603050405020304" pitchFamily="18" charset="0"/>
              </a:rPr>
              <a:t>的名字不能与包含它的类名相同；</a:t>
            </a:r>
            <a:endParaRPr lang="zh-CN" altLang="en-US" sz="2000" dirty="0" smtClean="0">
              <a:solidFill>
                <a:srgbClr val="0000FF"/>
              </a:solidFill>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en-US" altLang="zh-CN" sz="2400" dirty="0" smtClean="0">
                <a:solidFill>
                  <a:srgbClr val="C00000"/>
                </a:solidFill>
                <a:ea typeface="宋体" panose="02010600030101010101" pitchFamily="2" charset="-122"/>
                <a:cs typeface="Times New Roman" panose="02020603050405020304" pitchFamily="18" charset="0"/>
              </a:rPr>
              <a:t>Inner class</a:t>
            </a:r>
            <a:r>
              <a:rPr lang="zh-CN" altLang="en-US" sz="2400" dirty="0" smtClean="0">
                <a:solidFill>
                  <a:srgbClr val="C00000"/>
                </a:solidFill>
                <a:ea typeface="宋体" panose="02010600030101010101" pitchFamily="2" charset="-122"/>
                <a:cs typeface="Times New Roman" panose="02020603050405020304" pitchFamily="18" charset="0"/>
              </a:rPr>
              <a:t>可以使用外部类的私有数据</a:t>
            </a:r>
            <a:r>
              <a:rPr lang="zh-CN" altLang="en-US" sz="2400" dirty="0" smtClean="0">
                <a:ea typeface="宋体" panose="02010600030101010101" pitchFamily="2" charset="-122"/>
                <a:cs typeface="Times New Roman" panose="02020603050405020304" pitchFamily="18" charset="0"/>
              </a:rPr>
              <a:t>，因为它是外部类的成员，同一个类的成员之间可相互</a:t>
            </a:r>
            <a:r>
              <a:rPr lang="zh-CN" altLang="en-US" sz="2400" dirty="0">
                <a:ea typeface="宋体" panose="02010600030101010101" pitchFamily="2" charset="-122"/>
                <a:cs typeface="Times New Roman" panose="02020603050405020304" pitchFamily="18" charset="0"/>
              </a:rPr>
              <a:t>访问</a:t>
            </a:r>
            <a:r>
              <a:rPr lang="zh-CN" altLang="en-US" sz="2400" dirty="0" smtClean="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而</a:t>
            </a:r>
            <a:r>
              <a:rPr lang="zh-CN" altLang="en-US" sz="2400" dirty="0">
                <a:solidFill>
                  <a:srgbClr val="C00000"/>
                </a:solidFill>
                <a:ea typeface="宋体" panose="02010600030101010101" pitchFamily="2" charset="-122"/>
                <a:cs typeface="Times New Roman" panose="02020603050405020304" pitchFamily="18" charset="0"/>
              </a:rPr>
              <a:t>外部类要访问内部类中的</a:t>
            </a:r>
            <a:r>
              <a:rPr lang="zh-CN" altLang="en-US" sz="2400" dirty="0" smtClean="0">
                <a:solidFill>
                  <a:srgbClr val="C00000"/>
                </a:solidFill>
                <a:ea typeface="宋体" panose="02010600030101010101" pitchFamily="2" charset="-122"/>
                <a:cs typeface="Times New Roman" panose="02020603050405020304" pitchFamily="18" charset="0"/>
              </a:rPr>
              <a:t>成员需要</a:t>
            </a:r>
            <a:r>
              <a:rPr lang="zh-CN" altLang="en-US" sz="2400" b="1" dirty="0" smtClean="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内部类.</a:t>
            </a:r>
            <a:r>
              <a:rPr lang="zh-CN" altLang="en-US" sz="2400" dirty="0" smtClean="0">
                <a:solidFill>
                  <a:srgbClr val="C00000"/>
                </a:solidFill>
                <a:ea typeface="宋体" panose="02010600030101010101" pitchFamily="2" charset="-122"/>
                <a:cs typeface="Times New Roman" panose="02020603050405020304" pitchFamily="18" charset="0"/>
              </a:rPr>
              <a:t>成员或者内部类对象</a:t>
            </a:r>
            <a:r>
              <a:rPr lang="zh-CN" altLang="en-US" sz="2400" dirty="0">
                <a:solidFill>
                  <a:srgbClr val="C00000"/>
                </a:solidFill>
                <a:ea typeface="宋体" panose="02010600030101010101" pitchFamily="2" charset="-122"/>
                <a:cs typeface="Times New Roman" panose="02020603050405020304" pitchFamily="18" charset="0"/>
              </a:rPr>
              <a:t>.成员</a:t>
            </a:r>
            <a:r>
              <a:rPr lang="zh-CN" altLang="en-US" sz="2400" dirty="0" smtClean="0">
                <a:solidFill>
                  <a:srgbClr val="C00000"/>
                </a:solidFill>
                <a:ea typeface="宋体" panose="02010600030101010101" pitchFamily="2" charset="-122"/>
                <a:cs typeface="Times New Roman" panose="02020603050405020304" pitchFamily="18" charset="0"/>
              </a:rPr>
              <a:t>。</a:t>
            </a:r>
            <a:endParaRPr lang="en-US" altLang="zh-CN" sz="2400" dirty="0" smtClean="0">
              <a:solidFill>
                <a:srgbClr val="C00000"/>
              </a:solidFill>
              <a:ea typeface="宋体" panose="02010600030101010101" pitchFamily="2" charset="-122"/>
              <a:cs typeface="Times New Roman" panose="02020603050405020304" pitchFamily="18" charset="0"/>
            </a:endParaRPr>
          </a:p>
          <a:p>
            <a:pPr>
              <a:spcBef>
                <a:spcPts val="12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分类：成员内部类</a:t>
            </a:r>
            <a:r>
              <a:rPr lang="zh-CN" altLang="en-US" sz="2400" dirty="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static成员内部类和</a:t>
            </a:r>
            <a:r>
              <a:rPr lang="zh-CN" altLang="en-US" sz="2400" dirty="0">
                <a:ea typeface="宋体" panose="02010600030101010101" pitchFamily="2" charset="-122"/>
                <a:cs typeface="Times New Roman" panose="02020603050405020304" pitchFamily="18" charset="0"/>
              </a:rPr>
              <a:t>非</a:t>
            </a:r>
            <a:r>
              <a:rPr lang="zh-CN" altLang="en-US" sz="2400" dirty="0" smtClean="0">
                <a:ea typeface="宋体" panose="02010600030101010101" pitchFamily="2" charset="-122"/>
                <a:cs typeface="Times New Roman" panose="02020603050405020304" pitchFamily="18" charset="0"/>
              </a:rPr>
              <a:t>static成员内部类）</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smtClean="0">
                <a:ea typeface="宋体" panose="02010600030101010101" pitchFamily="2" charset="-122"/>
                <a:cs typeface="Times New Roman" panose="02020603050405020304" pitchFamily="18" charset="0"/>
              </a:rPr>
              <a:t>	     </a:t>
            </a:r>
            <a:r>
              <a:rPr lang="zh-CN" altLang="en-US" sz="2400" b="1" dirty="0" smtClean="0">
                <a:ea typeface="宋体" panose="02010600030101010101" pitchFamily="2" charset="-122"/>
                <a:cs typeface="Times New Roman" panose="02020603050405020304" pitchFamily="18" charset="0"/>
              </a:rPr>
              <a:t>局部</a:t>
            </a:r>
            <a:r>
              <a:rPr lang="zh-CN" altLang="en-US" sz="2400" b="1" dirty="0">
                <a:ea typeface="宋体" panose="02010600030101010101" pitchFamily="2" charset="-122"/>
                <a:cs typeface="Times New Roman" panose="02020603050405020304" pitchFamily="18" charset="0"/>
              </a:rPr>
              <a:t>内</a:t>
            </a:r>
            <a:r>
              <a:rPr lang="zh-CN" altLang="en-US" sz="2400" b="1" dirty="0" smtClean="0">
                <a:ea typeface="宋体" panose="02010600030101010101" pitchFamily="2" charset="-122"/>
                <a:cs typeface="Times New Roman" panose="02020603050405020304" pitchFamily="18" charset="0"/>
              </a:rPr>
              <a:t>部类</a:t>
            </a:r>
            <a:r>
              <a:rPr lang="zh-CN" altLang="en-US" sz="2400" dirty="0" smtClean="0">
                <a:ea typeface="宋体" panose="02010600030101010101" pitchFamily="2" charset="-122"/>
                <a:cs typeface="Times New Roman" panose="02020603050405020304" pitchFamily="18" charset="0"/>
              </a:rPr>
              <a:t>（不</a:t>
            </a:r>
            <a:r>
              <a:rPr lang="zh-CN" altLang="en-US" sz="2400" dirty="0">
                <a:ea typeface="宋体" panose="02010600030101010101" pitchFamily="2" charset="-122"/>
                <a:cs typeface="Times New Roman" panose="02020603050405020304" pitchFamily="18" charset="0"/>
              </a:rPr>
              <a:t>谈</a:t>
            </a:r>
            <a:r>
              <a:rPr lang="zh-CN" altLang="en-US" sz="2400" dirty="0" smtClean="0">
                <a:ea typeface="宋体" panose="02010600030101010101" pitchFamily="2" charset="-122"/>
                <a:cs typeface="Times New Roman" panose="02020603050405020304" pitchFamily="18" charset="0"/>
              </a:rPr>
              <a:t>修饰符）、匿名内部类</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27784" y="548680"/>
            <a:ext cx="5508104" cy="840156"/>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内部类举例 </a:t>
            </a:r>
            <a:r>
              <a:rPr lang="en-US" altLang="zh-CN" b="1" dirty="0" smtClean="0">
                <a:latin typeface="+mn-lt"/>
                <a:ea typeface="宋体" panose="02010600030101010101" pitchFamily="2" charset="-122"/>
                <a:cs typeface="Times New Roman" panose="02020603050405020304" pitchFamily="18" charset="0"/>
              </a:rPr>
              <a:t>(1)</a:t>
            </a:r>
            <a:endParaRPr lang="en-US" altLang="zh-CN" b="1" dirty="0" smtClean="0">
              <a:latin typeface="+mn-lt"/>
              <a:ea typeface="宋体" panose="02010600030101010101" pitchFamily="2" charset="-122"/>
              <a:cs typeface="Times New Roman" panose="02020603050405020304" pitchFamily="18" charset="0"/>
            </a:endParaRPr>
          </a:p>
        </p:txBody>
      </p:sp>
      <p:sp>
        <p:nvSpPr>
          <p:cNvPr id="36867" name="Rectangle 3"/>
          <p:cNvSpPr>
            <a:spLocks noChangeArrowheads="1"/>
          </p:cNvSpPr>
          <p:nvPr/>
        </p:nvSpPr>
        <p:spPr bwMode="auto">
          <a:xfrm>
            <a:off x="323528" y="1124744"/>
            <a:ext cx="8280920" cy="5122621"/>
          </a:xfrm>
          <a:prstGeom prst="rect">
            <a:avLst/>
          </a:prstGeom>
          <a:noFill/>
          <a:ln w="9525">
            <a:noFill/>
            <a:miter lim="800000"/>
          </a:ln>
        </p:spPr>
        <p:txBody>
          <a:bodyPr wrap="square">
            <a:spAutoFit/>
          </a:bodyPr>
          <a:lstStyle/>
          <a:p>
            <a:pPr>
              <a:lnSpc>
                <a:spcPct val="80000"/>
              </a:lnSpc>
            </a:pPr>
            <a:r>
              <a:rPr lang="en-US" altLang="zh-CN" sz="2200" dirty="0">
                <a:solidFill>
                  <a:srgbClr val="C00000"/>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 class A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s;</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class B{</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void </a:t>
            </a:r>
            <a:r>
              <a:rPr lang="en-US" altLang="zh-CN" sz="2400" dirty="0" err="1">
                <a:solidFill>
                  <a:srgbClr val="C00000"/>
                </a:solidFill>
                <a:ea typeface="宋体" panose="02010600030101010101" pitchFamily="2" charset="-122"/>
                <a:cs typeface="Times New Roman" panose="02020603050405020304" pitchFamily="18" charset="0"/>
              </a:rPr>
              <a:t>mb</a:t>
            </a:r>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s = 100;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zh-CN" altLang="en-US" sz="2400" dirty="0">
                <a:solidFill>
                  <a:srgbClr val="C00000"/>
                </a:solidFill>
                <a:ea typeface="宋体" panose="02010600030101010101" pitchFamily="2" charset="-122"/>
                <a:cs typeface="Times New Roman" panose="02020603050405020304" pitchFamily="18" charset="0"/>
              </a:rPr>
              <a:t>在内部类</a:t>
            </a:r>
            <a:r>
              <a:rPr lang="en-US" altLang="zh-CN" sz="2400" dirty="0">
                <a:solidFill>
                  <a:srgbClr val="C00000"/>
                </a:solidFill>
                <a:ea typeface="宋体" panose="02010600030101010101" pitchFamily="2" charset="-122"/>
                <a:cs typeface="Times New Roman" panose="02020603050405020304" pitchFamily="18" charset="0"/>
              </a:rPr>
              <a:t>B</a:t>
            </a:r>
            <a:r>
              <a:rPr lang="zh-CN" altLang="en-US" sz="2400" dirty="0">
                <a:solidFill>
                  <a:srgbClr val="C00000"/>
                </a:solidFill>
                <a:ea typeface="宋体" panose="02010600030101010101" pitchFamily="2" charset="-122"/>
                <a:cs typeface="Times New Roman" panose="02020603050405020304" pitchFamily="18" charset="0"/>
              </a:rPr>
              <a:t>中</a:t>
            </a:r>
            <a:r>
              <a:rPr lang="en-US" altLang="zh-CN" sz="2400" dirty="0">
                <a:solidFill>
                  <a:srgbClr val="C00000"/>
                </a:solidFill>
                <a:ea typeface="宋体" panose="02010600030101010101" pitchFamily="2" charset="-122"/>
                <a:cs typeface="Times New Roman" panose="02020603050405020304" pitchFamily="18" charset="0"/>
              </a:rPr>
              <a:t>s=" + s);</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void ma()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B </a:t>
            </a:r>
            <a:r>
              <a:rPr lang="en-US" altLang="zh-CN" sz="2400" dirty="0" err="1">
                <a:solidFill>
                  <a:srgbClr val="C00000"/>
                </a:solidFill>
                <a:ea typeface="宋体" panose="02010600030101010101" pitchFamily="2" charset="-122"/>
                <a:cs typeface="Times New Roman" panose="02020603050405020304" pitchFamily="18" charset="0"/>
              </a:rPr>
              <a:t>i</a:t>
            </a:r>
            <a:r>
              <a:rPr lang="en-US" altLang="zh-CN" sz="2400" dirty="0">
                <a:solidFill>
                  <a:srgbClr val="C00000"/>
                </a:solidFill>
                <a:ea typeface="宋体" panose="02010600030101010101" pitchFamily="2" charset="-122"/>
                <a:cs typeface="Times New Roman" panose="02020603050405020304" pitchFamily="18" charset="0"/>
              </a:rPr>
              <a:t> = new B();</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i.mb</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class Test {	</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 o = new A();</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o.ma();</a:t>
            </a:r>
            <a:endParaRPr lang="en-US" altLang="zh-CN" sz="2400" dirty="0">
              <a:solidFill>
                <a:srgbClr val="C00000"/>
              </a:solidFill>
              <a:ea typeface="宋体" panose="02010600030101010101" pitchFamily="2" charset="-122"/>
              <a:cs typeface="Times New Roman" panose="02020603050405020304" pitchFamily="18" charset="0"/>
            </a:endParaRPr>
          </a:p>
          <a:p>
            <a:pPr>
              <a:lnSpc>
                <a:spcPct val="80000"/>
              </a:lnSpc>
            </a:pP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   } </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059832" y="595163"/>
            <a:ext cx="4716048" cy="840156"/>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内部类举例 </a:t>
            </a:r>
            <a:r>
              <a:rPr lang="en-US" altLang="zh-CN" b="1" dirty="0" smtClean="0">
                <a:latin typeface="+mn-lt"/>
                <a:ea typeface="宋体" panose="02010600030101010101" pitchFamily="2" charset="-122"/>
                <a:cs typeface="Times New Roman" panose="02020603050405020304" pitchFamily="18" charset="0"/>
              </a:rPr>
              <a:t>(2)</a:t>
            </a:r>
            <a:endParaRPr lang="en-US" altLang="zh-CN" b="1" dirty="0" smtClean="0">
              <a:latin typeface="+mn-lt"/>
              <a:ea typeface="宋体" panose="02010600030101010101" pitchFamily="2" charset="-122"/>
              <a:cs typeface="Times New Roman" panose="02020603050405020304" pitchFamily="18" charset="0"/>
            </a:endParaRPr>
          </a:p>
        </p:txBody>
      </p:sp>
      <p:sp>
        <p:nvSpPr>
          <p:cNvPr id="37891" name="Rectangle 3"/>
          <p:cNvSpPr>
            <a:spLocks noChangeArrowheads="1"/>
          </p:cNvSpPr>
          <p:nvPr/>
        </p:nvSpPr>
        <p:spPr bwMode="auto">
          <a:xfrm>
            <a:off x="251520" y="1124744"/>
            <a:ext cx="8640960" cy="5632311"/>
          </a:xfrm>
          <a:prstGeom prst="rect">
            <a:avLst/>
          </a:prstGeom>
          <a:noFill/>
          <a:ln w="9525">
            <a:noFill/>
            <a:miter lim="800000"/>
          </a:ln>
        </p:spPr>
        <p:txBody>
          <a:bodyPr wrap="square">
            <a:spAutoFit/>
          </a:bodyPr>
          <a:lstStyle/>
          <a:p>
            <a:r>
              <a:rPr lang="en-US" altLang="zh-CN" sz="2400" dirty="0">
                <a:solidFill>
                  <a:srgbClr val="C00000"/>
                </a:solidFill>
                <a:ea typeface="宋体" panose="02010600030101010101" pitchFamily="2" charset="-122"/>
                <a:cs typeface="Times New Roman" panose="02020603050405020304" pitchFamily="18" charset="0"/>
              </a:rPr>
              <a:t>public class A{</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s = 111;</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public class B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private </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s = 222;</a:t>
            </a:r>
            <a:endParaRPr lang="en-US" altLang="zh-CN" sz="2400" dirty="0">
              <a:solidFill>
                <a:srgbClr val="C00000"/>
              </a:solidFill>
              <a:ea typeface="宋体" panose="02010600030101010101" pitchFamily="2" charset="-122"/>
              <a:cs typeface="Times New Roman" panose="02020603050405020304" pitchFamily="18" charset="0"/>
            </a:endParaRPr>
          </a:p>
          <a:p>
            <a:pPr lvl="1"/>
            <a:r>
              <a:rPr lang="en-US" altLang="zh-CN" sz="2400" dirty="0">
                <a:solidFill>
                  <a:srgbClr val="C00000"/>
                </a:solidFill>
                <a:ea typeface="宋体" panose="02010600030101010101" pitchFamily="2" charset="-122"/>
                <a:cs typeface="Times New Roman" panose="02020603050405020304" pitchFamily="18" charset="0"/>
              </a:rPr>
              <a:t>	public void </a:t>
            </a:r>
            <a:r>
              <a:rPr lang="en-US" altLang="zh-CN" sz="2400" dirty="0" err="1">
                <a:solidFill>
                  <a:srgbClr val="C00000"/>
                </a:solidFill>
                <a:ea typeface="宋体" panose="02010600030101010101" pitchFamily="2" charset="-122"/>
                <a:cs typeface="Times New Roman" panose="02020603050405020304" pitchFamily="18" charset="0"/>
              </a:rPr>
              <a:t>mb</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dirty="0" err="1">
                <a:solidFill>
                  <a:srgbClr val="C00000"/>
                </a:solidFill>
                <a:ea typeface="宋体" panose="02010600030101010101" pitchFamily="2" charset="-122"/>
                <a:cs typeface="Times New Roman" panose="02020603050405020304" pitchFamily="18" charset="0"/>
              </a:rPr>
              <a:t>int</a:t>
            </a:r>
            <a:r>
              <a:rPr lang="en-US" altLang="zh-CN" sz="2400" dirty="0">
                <a:solidFill>
                  <a:srgbClr val="C00000"/>
                </a:solidFill>
                <a:ea typeface="宋体" panose="02010600030101010101" pitchFamily="2" charset="-122"/>
                <a:cs typeface="Times New Roman" panose="02020603050405020304" pitchFamily="18" charset="0"/>
              </a:rPr>
              <a:t> s)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b="1" dirty="0">
                <a:solidFill>
                  <a:srgbClr val="C00000"/>
                </a:solidFill>
                <a:ea typeface="宋体" panose="02010600030101010101" pitchFamily="2" charset="-122"/>
                <a:cs typeface="Times New Roman" panose="02020603050405020304" pitchFamily="18" charset="0"/>
              </a:rPr>
              <a:t>s</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局部变量</a:t>
            </a:r>
            <a:r>
              <a:rPr lang="en-US" altLang="zh-CN" sz="2400" dirty="0">
                <a:solidFill>
                  <a:srgbClr val="0000FF"/>
                </a:solidFill>
                <a:ea typeface="宋体" panose="02010600030101010101" pitchFamily="2" charset="-122"/>
                <a:cs typeface="Times New Roman" panose="02020603050405020304" pitchFamily="18" charset="0"/>
              </a:rPr>
              <a:t>s</a:t>
            </a:r>
            <a:endParaRPr lang="en-US" altLang="zh-CN" sz="2400" dirty="0">
              <a:solidFill>
                <a:srgbClr val="0000FF"/>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b="1" dirty="0" err="1">
                <a:solidFill>
                  <a:srgbClr val="C00000"/>
                </a:solidFill>
                <a:ea typeface="宋体" panose="02010600030101010101" pitchFamily="2" charset="-122"/>
                <a:cs typeface="Times New Roman" panose="02020603050405020304" pitchFamily="18" charset="0"/>
              </a:rPr>
              <a:t>this.s</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内部类对象的属性</a:t>
            </a:r>
            <a:r>
              <a:rPr lang="en-US" altLang="zh-CN" sz="2400" dirty="0">
                <a:solidFill>
                  <a:srgbClr val="0000FF"/>
                </a:solidFill>
                <a:ea typeface="宋体" panose="02010600030101010101" pitchFamily="2" charset="-122"/>
                <a:cs typeface="Times New Roman" panose="02020603050405020304" pitchFamily="18" charset="0"/>
              </a:rPr>
              <a:t>s</a:t>
            </a:r>
            <a:endParaRPr lang="en-US" altLang="zh-CN" sz="2400" dirty="0">
              <a:solidFill>
                <a:srgbClr val="0000FF"/>
              </a:solidFill>
              <a:ea typeface="宋体" panose="02010600030101010101" pitchFamily="2" charset="-122"/>
              <a:cs typeface="Times New Roman" panose="02020603050405020304" pitchFamily="18" charset="0"/>
            </a:endParaRPr>
          </a:p>
          <a:p>
            <a:r>
              <a:rPr lang="en-US" altLang="zh-CN" sz="2400" b="1" dirty="0">
                <a:solidFill>
                  <a:schemeClr val="accent2"/>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System.out.println</a:t>
            </a:r>
            <a:r>
              <a:rPr lang="en-US" altLang="zh-CN" sz="2400" dirty="0">
                <a:solidFill>
                  <a:srgbClr val="C00000"/>
                </a:solidFill>
                <a:ea typeface="宋体" panose="02010600030101010101" pitchFamily="2" charset="-122"/>
                <a:cs typeface="Times New Roman" panose="02020603050405020304" pitchFamily="18" charset="0"/>
              </a:rPr>
              <a:t>(</a:t>
            </a:r>
            <a:r>
              <a:rPr lang="en-US" altLang="zh-CN" sz="2400" b="1" dirty="0" err="1">
                <a:solidFill>
                  <a:srgbClr val="C00000"/>
                </a:solidFill>
                <a:ea typeface="宋体" panose="02010600030101010101" pitchFamily="2" charset="-122"/>
                <a:cs typeface="Times New Roman" panose="02020603050405020304" pitchFamily="18" charset="0"/>
              </a:rPr>
              <a:t>A.this.s</a:t>
            </a:r>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a:solidFill>
                  <a:srgbClr val="0000FF"/>
                </a:solidFill>
                <a:ea typeface="宋体" panose="02010600030101010101" pitchFamily="2" charset="-122"/>
                <a:cs typeface="Times New Roman" panose="02020603050405020304" pitchFamily="18" charset="0"/>
              </a:rPr>
              <a:t>// </a:t>
            </a:r>
            <a:r>
              <a:rPr lang="zh-CN" altLang="en-US" sz="2400" dirty="0">
                <a:solidFill>
                  <a:srgbClr val="0000FF"/>
                </a:solidFill>
                <a:ea typeface="宋体" panose="02010600030101010101" pitchFamily="2" charset="-122"/>
                <a:cs typeface="Times New Roman" panose="02020603050405020304" pitchFamily="18" charset="0"/>
              </a:rPr>
              <a:t>外层类对象属性</a:t>
            </a:r>
            <a:r>
              <a:rPr lang="en-US" altLang="zh-CN" sz="2400" dirty="0">
                <a:solidFill>
                  <a:srgbClr val="0000FF"/>
                </a:solidFill>
                <a:ea typeface="宋体" panose="02010600030101010101" pitchFamily="2" charset="-122"/>
                <a:cs typeface="Times New Roman" panose="02020603050405020304" pitchFamily="18" charset="0"/>
              </a:rPr>
              <a:t>s</a:t>
            </a:r>
            <a:endParaRPr lang="en-US" altLang="zh-CN" sz="2400" dirty="0">
              <a:solidFill>
                <a:srgbClr val="0000FF"/>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dirty="0">
                <a:solidFill>
                  <a:srgbClr val="C00000"/>
                </a:solidFill>
                <a:ea typeface="宋体" panose="02010600030101010101" pitchFamily="2" charset="-122"/>
                <a:cs typeface="Times New Roman" panose="02020603050405020304" pitchFamily="18" charset="0"/>
              </a:rPr>
              <a:t>public static void main(String </a:t>
            </a:r>
            <a:r>
              <a:rPr lang="en-US" altLang="zh-CN" sz="2400" dirty="0" err="1">
                <a:solidFill>
                  <a:srgbClr val="C00000"/>
                </a:solidFill>
                <a:ea typeface="宋体" panose="02010600030101010101" pitchFamily="2" charset="-122"/>
                <a:cs typeface="Times New Roman" panose="02020603050405020304" pitchFamily="18" charset="0"/>
              </a:rPr>
              <a:t>args</a:t>
            </a:r>
            <a:r>
              <a:rPr lang="en-US" altLang="zh-CN" sz="2400" dirty="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chemeClr val="accent2"/>
                </a:solidFill>
                <a:ea typeface="宋体" panose="02010600030101010101" pitchFamily="2" charset="-122"/>
                <a:cs typeface="Times New Roman" panose="02020603050405020304" pitchFamily="18" charset="0"/>
              </a:rPr>
              <a:t>	</a:t>
            </a:r>
            <a:r>
              <a:rPr lang="en-US" altLang="zh-CN" sz="2400" b="1" dirty="0">
                <a:solidFill>
                  <a:srgbClr val="00B0F0"/>
                </a:solidFill>
                <a:ea typeface="宋体" panose="02010600030101010101" pitchFamily="2" charset="-122"/>
                <a:cs typeface="Times New Roman" panose="02020603050405020304" pitchFamily="18" charset="0"/>
              </a:rPr>
              <a:t>A </a:t>
            </a:r>
            <a:r>
              <a:rPr lang="en-US" altLang="zh-CN" sz="2400" b="1" dirty="0" err="1">
                <a:solidFill>
                  <a:srgbClr val="00B0F0"/>
                </a:solidFill>
                <a:ea typeface="宋体" panose="02010600030101010101" pitchFamily="2" charset="-122"/>
                <a:cs typeface="Times New Roman" panose="02020603050405020304" pitchFamily="18" charset="0"/>
              </a:rPr>
              <a:t>a</a:t>
            </a:r>
            <a:r>
              <a:rPr lang="en-US" altLang="zh-CN" sz="2400" b="1" dirty="0">
                <a:solidFill>
                  <a:srgbClr val="00B0F0"/>
                </a:solidFill>
                <a:ea typeface="宋体" panose="02010600030101010101" pitchFamily="2" charset="-122"/>
                <a:cs typeface="Times New Roman" panose="02020603050405020304" pitchFamily="18" charset="0"/>
              </a:rPr>
              <a:t> = new A();</a:t>
            </a:r>
            <a:endParaRPr lang="en-US" altLang="zh-CN" sz="2400" b="1" dirty="0">
              <a:solidFill>
                <a:srgbClr val="00B0F0"/>
              </a:solidFill>
              <a:ea typeface="宋体" panose="02010600030101010101" pitchFamily="2" charset="-122"/>
              <a:cs typeface="Times New Roman" panose="02020603050405020304" pitchFamily="18" charset="0"/>
            </a:endParaRPr>
          </a:p>
          <a:p>
            <a:r>
              <a:rPr lang="en-US" altLang="zh-CN" sz="2400" b="1" dirty="0">
                <a:solidFill>
                  <a:srgbClr val="00B0F0"/>
                </a:solidFill>
                <a:ea typeface="宋体" panose="02010600030101010101" pitchFamily="2" charset="-122"/>
                <a:cs typeface="Times New Roman" panose="02020603050405020304" pitchFamily="18" charset="0"/>
              </a:rPr>
              <a:t>	A.B b = </a:t>
            </a:r>
            <a:r>
              <a:rPr lang="en-US" altLang="zh-CN" sz="2400" b="1" dirty="0" err="1">
                <a:solidFill>
                  <a:srgbClr val="00B0F0"/>
                </a:solidFill>
                <a:ea typeface="宋体" panose="02010600030101010101" pitchFamily="2" charset="-122"/>
                <a:cs typeface="Times New Roman" panose="02020603050405020304" pitchFamily="18" charset="0"/>
              </a:rPr>
              <a:t>a.new</a:t>
            </a:r>
            <a:r>
              <a:rPr lang="en-US" altLang="zh-CN" sz="2400" b="1" dirty="0">
                <a:solidFill>
                  <a:srgbClr val="00B0F0"/>
                </a:solidFill>
                <a:ea typeface="宋体" panose="02010600030101010101" pitchFamily="2" charset="-122"/>
                <a:cs typeface="Times New Roman" panose="02020603050405020304" pitchFamily="18" charset="0"/>
              </a:rPr>
              <a:t> B();</a:t>
            </a:r>
            <a:endParaRPr lang="en-US" altLang="zh-CN" sz="2400" b="1" dirty="0">
              <a:solidFill>
                <a:srgbClr val="00B0F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err="1">
                <a:solidFill>
                  <a:srgbClr val="C00000"/>
                </a:solidFill>
                <a:ea typeface="宋体" panose="02010600030101010101" pitchFamily="2" charset="-122"/>
                <a:cs typeface="Times New Roman" panose="02020603050405020304" pitchFamily="18" charset="0"/>
              </a:rPr>
              <a:t>b.mb</a:t>
            </a:r>
            <a:r>
              <a:rPr lang="en-US" altLang="zh-CN" sz="2400" dirty="0">
                <a:solidFill>
                  <a:srgbClr val="C00000"/>
                </a:solidFill>
                <a:ea typeface="宋体" panose="02010600030101010101" pitchFamily="2" charset="-122"/>
                <a:cs typeface="Times New Roman" panose="02020603050405020304" pitchFamily="18" charset="0"/>
              </a:rPr>
              <a:t>(333); </a:t>
            </a:r>
            <a:endParaRPr lang="en-US" altLang="zh-CN" sz="2400" dirty="0">
              <a:solidFill>
                <a:srgbClr val="C00000"/>
              </a:solidFill>
              <a:ea typeface="宋体" panose="02010600030101010101" pitchFamily="2" charset="-122"/>
              <a:cs typeface="Times New Roman" panose="02020603050405020304" pitchFamily="18" charset="0"/>
            </a:endParaRPr>
          </a:p>
          <a:p>
            <a:r>
              <a:rPr lang="en-US" altLang="zh-CN" sz="2400" dirty="0">
                <a:solidFill>
                  <a:srgbClr val="C00000"/>
                </a:solidFill>
                <a:ea typeface="宋体" panose="02010600030101010101" pitchFamily="2" charset="-122"/>
                <a:cs typeface="Times New Roman" panose="02020603050405020304" pitchFamily="18" charset="0"/>
              </a:rPr>
              <a:t>        </a:t>
            </a:r>
            <a:r>
              <a:rPr lang="en-US" altLang="zh-CN" sz="2400" dirty="0" smtClean="0">
                <a:solidFill>
                  <a:srgbClr val="C00000"/>
                </a:solidFill>
                <a:ea typeface="宋体" panose="02010600030101010101" pitchFamily="2" charset="-122"/>
                <a:cs typeface="Times New Roman" panose="02020603050405020304" pitchFamily="18" charset="0"/>
              </a:rPr>
              <a:t>}}</a:t>
            </a:r>
            <a:endParaRPr lang="en-US" altLang="zh-CN" sz="2400" dirty="0">
              <a:solidFill>
                <a:srgbClr val="C00000"/>
              </a:solidFill>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627784" y="548680"/>
            <a:ext cx="4932072" cy="997830"/>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内部类特性</a:t>
            </a:r>
            <a:endParaRPr lang="zh-CN" altLang="en-US" b="1" dirty="0" smtClean="0">
              <a:latin typeface="+mn-lt"/>
              <a:ea typeface="宋体" panose="02010600030101010101" pitchFamily="2" charset="-122"/>
              <a:cs typeface="Times New Roman" panose="02020603050405020304" pitchFamily="18" charset="0"/>
            </a:endParaRPr>
          </a:p>
        </p:txBody>
      </p:sp>
      <p:sp>
        <p:nvSpPr>
          <p:cNvPr id="38915" name="Rectangle 3"/>
          <p:cNvSpPr>
            <a:spLocks noChangeArrowheads="1"/>
          </p:cNvSpPr>
          <p:nvPr/>
        </p:nvSpPr>
        <p:spPr bwMode="auto">
          <a:xfrm>
            <a:off x="335824" y="1785926"/>
            <a:ext cx="8429684" cy="4524315"/>
          </a:xfrm>
          <a:prstGeom prst="rect">
            <a:avLst/>
          </a:prstGeom>
          <a:noFill/>
          <a:ln w="9525">
            <a:noFill/>
            <a:miter lim="800000"/>
          </a:ln>
        </p:spPr>
        <p:txBody>
          <a:bodyPr wrap="square">
            <a:spAutoFit/>
          </a:bodyPr>
          <a:lstStyle/>
          <a:p>
            <a:pPr marL="457200" indent="-457200" algn="just">
              <a:spcBef>
                <a:spcPct val="50000"/>
              </a:spcBef>
              <a:buFont typeface="Wingdings" panose="05000000000000000000" pitchFamily="2" charset="2"/>
              <a:buChar char="l"/>
            </a:pPr>
            <a:r>
              <a:rPr lang="en-US" altLang="zh-CN" sz="2400" b="1" dirty="0">
                <a:solidFill>
                  <a:srgbClr val="C00000"/>
                </a:solidFill>
                <a:ea typeface="宋体" panose="02010600030101010101" pitchFamily="2" charset="-122"/>
                <a:cs typeface="Times New Roman" panose="02020603050405020304" pitchFamily="18" charset="0"/>
              </a:rPr>
              <a:t>Inner </a:t>
            </a:r>
            <a:r>
              <a:rPr lang="en-US" altLang="zh-CN" sz="2400" b="1" dirty="0" smtClean="0">
                <a:solidFill>
                  <a:srgbClr val="C00000"/>
                </a:solidFill>
                <a:ea typeface="宋体" panose="02010600030101010101" pitchFamily="2" charset="-122"/>
                <a:cs typeface="Times New Roman" panose="02020603050405020304" pitchFamily="18" charset="0"/>
              </a:rPr>
              <a:t>class</a:t>
            </a:r>
            <a:r>
              <a:rPr lang="zh-CN" altLang="en-US" sz="2400" b="1" dirty="0" smtClean="0">
                <a:solidFill>
                  <a:srgbClr val="C00000"/>
                </a:solidFill>
                <a:ea typeface="宋体" panose="02010600030101010101" pitchFamily="2" charset="-122"/>
                <a:cs typeface="Times New Roman" panose="02020603050405020304" pitchFamily="18" charset="0"/>
              </a:rPr>
              <a:t>作为类的成员：</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1" indent="-457200" algn="just">
              <a:spcBef>
                <a:spcPct val="50000"/>
              </a:spcBef>
              <a:buFont typeface="Wingdings" panose="05000000000000000000" pitchFamily="2" charset="2"/>
              <a:buChar char="Ø"/>
            </a:pPr>
            <a:r>
              <a:rPr lang="zh-CN" altLang="en-US" sz="2400" dirty="0" smtClean="0">
                <a:ea typeface="宋体" panose="02010600030101010101" pitchFamily="2" charset="-122"/>
                <a:cs typeface="Times New Roman" panose="02020603050405020304" pitchFamily="18" charset="0"/>
              </a:rPr>
              <a:t>可以</a:t>
            </a:r>
            <a:r>
              <a:rPr lang="zh-CN" altLang="en-US" sz="2400" dirty="0">
                <a:ea typeface="宋体" panose="02010600030101010101" pitchFamily="2" charset="-122"/>
                <a:cs typeface="Times New Roman" panose="02020603050405020304" pitchFamily="18" charset="0"/>
              </a:rPr>
              <a:t>声明为</a:t>
            </a:r>
            <a:r>
              <a:rPr lang="en-US" altLang="zh-CN" sz="2400" b="1" dirty="0" smtClean="0">
                <a:solidFill>
                  <a:srgbClr val="0000FF"/>
                </a:solidFill>
                <a:ea typeface="宋体" panose="02010600030101010101" pitchFamily="2" charset="-122"/>
                <a:cs typeface="Times New Roman" panose="02020603050405020304" pitchFamily="18" charset="0"/>
              </a:rPr>
              <a:t>final</a:t>
            </a:r>
            <a:r>
              <a:rPr lang="zh-CN" altLang="en-US" sz="2400" dirty="0" smtClean="0">
                <a:ea typeface="宋体" panose="02010600030101010101" pitchFamily="2" charset="-122"/>
                <a:cs typeface="Times New Roman" panose="02020603050405020304" pitchFamily="18" charset="0"/>
              </a:rPr>
              <a:t>的</a:t>
            </a:r>
            <a:endParaRPr lang="en-US" altLang="zh-CN" sz="2400" dirty="0">
              <a:ea typeface="宋体" panose="02010600030101010101" pitchFamily="2" charset="-122"/>
              <a:cs typeface="Times New Roman" panose="02020603050405020304" pitchFamily="18" charset="0"/>
            </a:endParaRPr>
          </a:p>
          <a:p>
            <a:pPr marL="914400" lvl="1" indent="-457200" algn="just">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和外部类不同，</a:t>
            </a:r>
            <a:r>
              <a:rPr lang="en-US" altLang="zh-CN" sz="2400" dirty="0">
                <a:ea typeface="宋体" panose="02010600030101010101" pitchFamily="2" charset="-122"/>
                <a:cs typeface="Times New Roman" panose="02020603050405020304" pitchFamily="18" charset="0"/>
              </a:rPr>
              <a:t>Inner class</a:t>
            </a:r>
            <a:r>
              <a:rPr lang="zh-CN" altLang="en-US" sz="2400" dirty="0" smtClean="0">
                <a:ea typeface="宋体" panose="02010600030101010101" pitchFamily="2" charset="-122"/>
                <a:cs typeface="Times New Roman" panose="02020603050405020304" pitchFamily="18" charset="0"/>
              </a:rPr>
              <a:t>可声明</a:t>
            </a:r>
            <a:r>
              <a:rPr lang="zh-CN" altLang="en-US" sz="2400" dirty="0">
                <a:ea typeface="宋体" panose="02010600030101010101" pitchFamily="2" charset="-122"/>
                <a:cs typeface="Times New Roman" panose="02020603050405020304" pitchFamily="18" charset="0"/>
              </a:rPr>
              <a:t>为</a:t>
            </a:r>
            <a:r>
              <a:rPr lang="en-US" altLang="zh-CN" sz="2400" b="1" dirty="0">
                <a:solidFill>
                  <a:srgbClr val="0000FF"/>
                </a:solidFill>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或</a:t>
            </a:r>
            <a:r>
              <a:rPr lang="en-US" altLang="zh-CN" sz="2400" b="1" dirty="0">
                <a:solidFill>
                  <a:srgbClr val="0000FF"/>
                </a:solidFill>
                <a:ea typeface="宋体" panose="02010600030101010101" pitchFamily="2" charset="-122"/>
                <a:cs typeface="Times New Roman" panose="02020603050405020304" pitchFamily="18" charset="0"/>
              </a:rPr>
              <a:t>protected</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marL="914400" lvl="1" indent="-457200" algn="just">
              <a:spcBef>
                <a:spcPct val="50000"/>
              </a:spcBef>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Inner class </a:t>
            </a:r>
            <a:r>
              <a:rPr lang="zh-CN" altLang="en-US" sz="2400" dirty="0">
                <a:ea typeface="宋体" panose="02010600030101010101" pitchFamily="2" charset="-122"/>
                <a:cs typeface="Times New Roman" panose="02020603050405020304" pitchFamily="18" charset="0"/>
              </a:rPr>
              <a:t>可以声明为</a:t>
            </a:r>
            <a:r>
              <a:rPr lang="en-US" altLang="zh-CN" sz="2400" b="1" dirty="0">
                <a:solidFill>
                  <a:srgbClr val="0000FF"/>
                </a:solidFill>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的，但此时就不能再使用外层类的非</a:t>
            </a:r>
            <a:r>
              <a:rPr lang="en-US" altLang="zh-CN" sz="2400" dirty="0">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的成员变量；</a:t>
            </a:r>
            <a:endParaRPr lang="zh-CN" altLang="en-US" sz="2400" dirty="0">
              <a:ea typeface="宋体" panose="02010600030101010101" pitchFamily="2" charset="-122"/>
              <a:cs typeface="Times New Roman" panose="02020603050405020304" pitchFamily="18" charset="0"/>
            </a:endParaRPr>
          </a:p>
          <a:p>
            <a:pPr marL="0" lvl="1" indent="-457200" algn="just">
              <a:spcBef>
                <a:spcPct val="50000"/>
              </a:spcBef>
              <a:buFont typeface="Wingdings" panose="05000000000000000000" pitchFamily="2" charset="2"/>
              <a:buChar char="l"/>
            </a:pPr>
            <a:r>
              <a:rPr lang="en-US" altLang="zh-CN" sz="2400" b="1" dirty="0" smtClean="0">
                <a:solidFill>
                  <a:srgbClr val="C00000"/>
                </a:solidFill>
                <a:ea typeface="宋体" panose="02010600030101010101" pitchFamily="2" charset="-122"/>
                <a:cs typeface="Times New Roman" panose="02020603050405020304" pitchFamily="18" charset="0"/>
              </a:rPr>
              <a:t>Inner class</a:t>
            </a:r>
            <a:r>
              <a:rPr lang="zh-CN" altLang="en-US" sz="2400" b="1" dirty="0" smtClean="0">
                <a:solidFill>
                  <a:srgbClr val="C00000"/>
                </a:solidFill>
                <a:ea typeface="宋体" panose="02010600030101010101" pitchFamily="2" charset="-122"/>
                <a:cs typeface="Times New Roman" panose="02020603050405020304" pitchFamily="18" charset="0"/>
              </a:rPr>
              <a:t>作为类：</a:t>
            </a:r>
            <a:endParaRPr lang="en-US" altLang="zh-CN" sz="2400" b="1" dirty="0" smtClean="0">
              <a:solidFill>
                <a:srgbClr val="C00000"/>
              </a:solidFill>
              <a:ea typeface="宋体" panose="02010600030101010101" pitchFamily="2" charset="-122"/>
              <a:cs typeface="Times New Roman" panose="02020603050405020304" pitchFamily="18" charset="0"/>
            </a:endParaRPr>
          </a:p>
          <a:p>
            <a:pPr marL="914400" lvl="3" indent="-457200" algn="just">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可以声明为</a:t>
            </a:r>
            <a:r>
              <a:rPr lang="en-US" altLang="zh-CN" sz="2400" b="1" dirty="0">
                <a:solidFill>
                  <a:srgbClr val="0000FF"/>
                </a:solidFill>
                <a:ea typeface="宋体" panose="02010600030101010101" pitchFamily="2" charset="-122"/>
                <a:cs typeface="Times New Roman" panose="02020603050405020304" pitchFamily="18" charset="0"/>
              </a:rPr>
              <a:t>abstract</a:t>
            </a:r>
            <a:r>
              <a:rPr lang="zh-CN" altLang="en-US" sz="2400" dirty="0">
                <a:ea typeface="宋体" panose="02010600030101010101" pitchFamily="2" charset="-122"/>
                <a:cs typeface="Times New Roman" panose="02020603050405020304" pitchFamily="18" charset="0"/>
              </a:rPr>
              <a:t>类 ，因此可以被其它的内部类继承</a:t>
            </a:r>
            <a:endParaRPr lang="zh-CN" altLang="en-US" sz="2400" dirty="0">
              <a:ea typeface="宋体" panose="02010600030101010101" pitchFamily="2" charset="-122"/>
              <a:cs typeface="Times New Roman" panose="02020603050405020304" pitchFamily="18" charset="0"/>
            </a:endParaRPr>
          </a:p>
          <a:p>
            <a:pPr algn="just">
              <a:spcBef>
                <a:spcPct val="50000"/>
              </a:spcBef>
            </a:pP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注意</a:t>
            </a:r>
            <a:r>
              <a:rPr lang="en-US" altLang="zh-CN" sz="2400" dirty="0" smtClean="0">
                <a:ea typeface="宋体" panose="02010600030101010101" pitchFamily="2" charset="-122"/>
                <a:cs typeface="Times New Roman" panose="02020603050405020304" pitchFamily="18" charset="0"/>
              </a:rPr>
              <a:t>】</a:t>
            </a:r>
            <a:r>
              <a:rPr lang="zh-CN" altLang="en-US" sz="2400" dirty="0" smtClean="0">
                <a:ea typeface="宋体" panose="02010600030101010101" pitchFamily="2" charset="-122"/>
                <a:cs typeface="Times New Roman" panose="02020603050405020304" pitchFamily="18" charset="0"/>
              </a:rPr>
              <a:t>非</a:t>
            </a:r>
            <a:r>
              <a:rPr lang="en-US" altLang="zh-CN" sz="2400" dirty="0">
                <a:ea typeface="宋体" panose="02010600030101010101" pitchFamily="2" charset="-122"/>
                <a:cs typeface="Times New Roman" panose="02020603050405020304" pitchFamily="18" charset="0"/>
              </a:rPr>
              <a:t>static</a:t>
            </a:r>
            <a:r>
              <a:rPr lang="zh-CN" altLang="en-US" sz="2400" dirty="0" smtClean="0">
                <a:ea typeface="宋体" panose="02010600030101010101" pitchFamily="2" charset="-122"/>
                <a:cs typeface="Times New Roman" panose="02020603050405020304" pitchFamily="18" charset="0"/>
              </a:rPr>
              <a:t>的内</a:t>
            </a:r>
            <a:r>
              <a:rPr lang="zh-CN" altLang="en-US" sz="2400" dirty="0">
                <a:ea typeface="宋体" panose="02010600030101010101" pitchFamily="2" charset="-122"/>
                <a:cs typeface="Times New Roman" panose="02020603050405020304" pitchFamily="18" charset="0"/>
              </a:rPr>
              <a:t>部类中的成员不能声明为</a:t>
            </a:r>
            <a:r>
              <a:rPr lang="en-US" altLang="zh-CN" sz="2400" dirty="0">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的，只有</a:t>
            </a:r>
            <a:r>
              <a:rPr lang="zh-CN" altLang="en-US" sz="2400" dirty="0" smtClean="0">
                <a:ea typeface="宋体" panose="02010600030101010101" pitchFamily="2" charset="-122"/>
                <a:cs typeface="Times New Roman" panose="02020603050405020304" pitchFamily="18" charset="0"/>
              </a:rPr>
              <a:t>在</a:t>
            </a:r>
            <a:r>
              <a:rPr lang="zh-CN" altLang="en-US" sz="2400" dirty="0">
                <a:ea typeface="宋体" panose="02010600030101010101" pitchFamily="2" charset="-122"/>
                <a:cs typeface="Times New Roman" panose="02020603050405020304" pitchFamily="18" charset="0"/>
              </a:rPr>
              <a:t>外部</a:t>
            </a:r>
            <a:r>
              <a:rPr lang="zh-CN" altLang="en-US" sz="2400" dirty="0" smtClean="0">
                <a:ea typeface="宋体" panose="02010600030101010101" pitchFamily="2" charset="-122"/>
                <a:cs typeface="Times New Roman" panose="02020603050405020304" pitchFamily="18" charset="0"/>
              </a:rPr>
              <a:t>类</a:t>
            </a:r>
            <a:r>
              <a:rPr lang="zh-CN" altLang="en-US" sz="2400" dirty="0">
                <a:ea typeface="宋体" panose="02010600030101010101" pitchFamily="2" charset="-122"/>
                <a:cs typeface="Times New Roman" panose="02020603050405020304" pitchFamily="18" charset="0"/>
              </a:rPr>
              <a:t>或</a:t>
            </a:r>
            <a:r>
              <a:rPr lang="en-US" altLang="zh-CN" sz="2400" dirty="0">
                <a:ea typeface="宋体" panose="02010600030101010101" pitchFamily="2" charset="-122"/>
                <a:cs typeface="Times New Roman" panose="02020603050405020304" pitchFamily="18" charset="0"/>
              </a:rPr>
              <a:t>static</a:t>
            </a:r>
            <a:r>
              <a:rPr lang="zh-CN" altLang="en-US" sz="2400" dirty="0">
                <a:ea typeface="宋体" panose="02010600030101010101" pitchFamily="2" charset="-122"/>
                <a:cs typeface="Times New Roman" panose="02020603050405020304" pitchFamily="18" charset="0"/>
              </a:rPr>
              <a:t>的内部类中才可声明</a:t>
            </a:r>
            <a:r>
              <a:rPr lang="en-US" altLang="zh-CN" sz="2400" dirty="0">
                <a:ea typeface="宋体" panose="02010600030101010101" pitchFamily="2" charset="-122"/>
                <a:cs typeface="Times New Roman" panose="02020603050405020304" pitchFamily="18" charset="0"/>
              </a:rPr>
              <a:t>static</a:t>
            </a:r>
            <a:r>
              <a:rPr lang="zh-CN" altLang="en-US" sz="2400" dirty="0" smtClean="0">
                <a:ea typeface="宋体" panose="02010600030101010101" pitchFamily="2" charset="-122"/>
                <a:cs typeface="Times New Roman" panose="02020603050405020304" pitchFamily="18" charset="0"/>
              </a:rPr>
              <a:t>成员。</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mn-lt"/>
              <a:ea typeface="宋体" panose="02010600030101010101"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mn-lt"/>
              <a:ea typeface="宋体" panose="02010600030101010101"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smtClean="0">
                <a:latin typeface="+mn-lt"/>
                <a:ea typeface="宋体" panose="02010600030101010101" pitchFamily="2" charset="-122"/>
                <a:cs typeface="Times New Roman" panose="02020603050405020304" pitchFamily="18" charset="0"/>
              </a:rPr>
              <a:t>匿名内部类不能定义任何静态成员、方法和类，只能创建匿名内部类的一个实例。一个匿名内部类一定是在</a:t>
            </a:r>
            <a:r>
              <a:rPr lang="en-US" altLang="zh-CN" sz="2800" dirty="0" smtClean="0">
                <a:latin typeface="+mn-lt"/>
                <a:ea typeface="宋体" panose="02010600030101010101" pitchFamily="2" charset="-122"/>
                <a:cs typeface="Times New Roman" panose="02020603050405020304" pitchFamily="18" charset="0"/>
              </a:rPr>
              <a:t>new</a:t>
            </a:r>
            <a:r>
              <a:rPr lang="zh-CN" altLang="en-US" sz="2800" dirty="0" smtClean="0">
                <a:latin typeface="+mn-lt"/>
                <a:ea typeface="宋体" panose="02010600030101010101" pitchFamily="2" charset="-122"/>
                <a:cs typeface="Times New Roman" panose="02020603050405020304" pitchFamily="18" charset="0"/>
              </a:rPr>
              <a:t>的后面，用其隐含实现一个接口或实现一个类。</a:t>
            </a:r>
            <a:endParaRPr lang="zh-CN" altLang="en-US" sz="2800" dirty="0">
              <a:latin typeface="+mn-lt"/>
              <a:ea typeface="宋体" panose="02010600030101010101" pitchFamily="2" charset="-122"/>
              <a:cs typeface="Times New Roman" panose="02020603050405020304" pitchFamily="18" charset="0"/>
            </a:endParaRPr>
          </a:p>
          <a:p>
            <a:pPr eaLnBrk="1" hangingPunct="1"/>
            <a:endParaRPr lang="en-US" altLang="zh-CN" sz="2400" b="1" dirty="0" smtClean="0">
              <a:latin typeface="+mn-lt"/>
              <a:ea typeface="宋体" panose="02010600030101010101" pitchFamily="2" charset="-122"/>
              <a:cs typeface="Times New Roman" panose="02020603050405020304" pitchFamily="18" charset="0"/>
            </a:endParaRPr>
          </a:p>
          <a:p>
            <a:pPr eaLnBrk="1" hangingPunct="1"/>
            <a:r>
              <a:rPr lang="zh-CN" altLang="en-US" sz="2400" b="1" dirty="0" smtClean="0">
                <a:solidFill>
                  <a:srgbClr val="C00000"/>
                </a:solidFill>
                <a:latin typeface="+mn-lt"/>
                <a:ea typeface="宋体" panose="02010600030101010101" pitchFamily="2" charset="-122"/>
                <a:cs typeface="Times New Roman" panose="02020603050405020304" pitchFamily="18" charset="0"/>
              </a:rPr>
              <a:t>new </a:t>
            </a:r>
            <a:r>
              <a:rPr lang="zh-CN" altLang="en-US" sz="2400" b="1" dirty="0">
                <a:solidFill>
                  <a:srgbClr val="C00000"/>
                </a:solidFill>
                <a:latin typeface="+mn-lt"/>
                <a:ea typeface="宋体" panose="02010600030101010101" pitchFamily="2" charset="-122"/>
                <a:cs typeface="Times New Roman" panose="02020603050405020304" pitchFamily="18" charset="0"/>
              </a:rPr>
              <a:t>父类构造器（实参列表）|实现接口(){</a:t>
            </a:r>
            <a:endParaRPr lang="zh-CN" altLang="en-US" sz="2400" b="1" dirty="0">
              <a:solidFill>
                <a:srgbClr val="C00000"/>
              </a:solidFill>
              <a:latin typeface="+mn-lt"/>
              <a:ea typeface="宋体" panose="02010600030101010101" pitchFamily="2" charset="-122"/>
              <a:cs typeface="Times New Roman" panose="02020603050405020304" pitchFamily="18" charset="0"/>
            </a:endParaRPr>
          </a:p>
          <a:p>
            <a:pPr eaLnBrk="1" hangingPunct="1"/>
            <a:r>
              <a:rPr lang="zh-CN" altLang="en-US" sz="2400" b="1" dirty="0" smtClean="0">
                <a:solidFill>
                  <a:srgbClr val="C00000"/>
                </a:solidFill>
                <a:latin typeface="+mn-lt"/>
                <a:ea typeface="宋体" panose="02010600030101010101" pitchFamily="2" charset="-122"/>
                <a:cs typeface="Times New Roman" panose="02020603050405020304" pitchFamily="18" charset="0"/>
              </a:rPr>
              <a:t>    </a:t>
            </a:r>
            <a:r>
              <a:rPr lang="zh-CN" altLang="en-US" sz="2100" b="1" dirty="0" smtClean="0">
                <a:solidFill>
                  <a:srgbClr val="C00000"/>
                </a:solidFill>
                <a:latin typeface="+mn-lt"/>
                <a:ea typeface="宋体" panose="02010600030101010101" pitchFamily="2" charset="-122"/>
                <a:cs typeface="Times New Roman" panose="02020603050405020304" pitchFamily="18" charset="0"/>
              </a:rPr>
              <a:t>//</a:t>
            </a:r>
            <a:r>
              <a:rPr lang="zh-CN" altLang="en-US" sz="2100" b="1" dirty="0">
                <a:solidFill>
                  <a:srgbClr val="C00000"/>
                </a:solidFill>
                <a:latin typeface="+mn-lt"/>
                <a:ea typeface="宋体" panose="02010600030101010101" pitchFamily="2" charset="-122"/>
                <a:cs typeface="Times New Roman" panose="02020603050405020304" pitchFamily="18" charset="0"/>
              </a:rPr>
              <a:t>匿名内部类的类体部分</a:t>
            </a:r>
            <a:endParaRPr lang="zh-CN" altLang="en-US" sz="2100" b="1" dirty="0">
              <a:solidFill>
                <a:srgbClr val="C00000"/>
              </a:solidFill>
              <a:latin typeface="+mn-lt"/>
              <a:ea typeface="宋体" panose="02010600030101010101" pitchFamily="2" charset="-122"/>
              <a:cs typeface="Times New Roman" panose="02020603050405020304" pitchFamily="18" charset="0"/>
            </a:endParaRPr>
          </a:p>
          <a:p>
            <a:pPr eaLnBrk="1" hangingPunct="1"/>
            <a:r>
              <a:rPr lang="zh-CN" altLang="en-US" sz="2400" b="1" dirty="0">
                <a:solidFill>
                  <a:srgbClr val="C00000"/>
                </a:solidFill>
                <a:latin typeface="+mn-lt"/>
                <a:ea typeface="宋体" panose="02010600030101010101" pitchFamily="2" charset="-122"/>
                <a:cs typeface="Times New Roman" panose="02020603050405020304" pitchFamily="18" charset="0"/>
              </a:rPr>
              <a:t>}</a:t>
            </a:r>
            <a:endParaRPr lang="zh-CN" altLang="en-US" sz="2400" b="1" dirty="0">
              <a:solidFill>
                <a:srgbClr val="C00000"/>
              </a:solidFill>
              <a:latin typeface="+mn-lt"/>
              <a:ea typeface="宋体" panose="02010600030101010101" pitchFamily="2" charset="-122"/>
              <a:cs typeface="Times New Roman" panose="02020603050405020304" pitchFamily="18" charset="0"/>
            </a:endParaRPr>
          </a:p>
          <a:p>
            <a:pPr eaLnBrk="1" hangingPunct="1"/>
            <a:endParaRPr lang="zh-CN" altLang="en-US" sz="2800" b="1" dirty="0">
              <a:latin typeface="+mn-lt"/>
              <a:ea typeface="宋体" panose="02010600030101010101" pitchFamily="2" charset="-122"/>
              <a:cs typeface="Times New Roman" panose="02020603050405020304" pitchFamily="18" charset="0"/>
            </a:endParaRPr>
          </a:p>
          <a:p>
            <a:pPr eaLnBrk="1" hangingPunct="1"/>
            <a:endParaRPr lang="zh-CN" altLang="en-US" sz="2800" b="1" dirty="0">
              <a:latin typeface="+mn-lt"/>
              <a:ea typeface="宋体" panose="02010600030101010101" pitchFamily="2" charset="-122"/>
              <a:cs typeface="Times New Roman" panose="02020603050405020304" pitchFamily="18" charset="0"/>
            </a:endParaRPr>
          </a:p>
          <a:p>
            <a:pPr eaLnBrk="1" hangingPunct="1"/>
            <a:endParaRPr lang="zh-CN" altLang="en-US" sz="2800" b="1" dirty="0">
              <a:latin typeface="+mn-lt"/>
              <a:ea typeface="宋体" panose="02010600030101010101" pitchFamily="2" charset="-122"/>
              <a:cs typeface="Times New Roman" panose="02020603050405020304"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lt"/>
                <a:ea typeface="宋体" panose="02010600030101010101" pitchFamily="2" charset="-122"/>
              </a:rPr>
              <a:t>AnonymousTest.java</a:t>
            </a:r>
            <a:endParaRPr lang="zh-CN" altLang="en-US" sz="2400" b="1" dirty="0">
              <a:latin typeface="+mn-lt"/>
              <a:ea typeface="宋体" panose="02010600030101010101" pitchFamily="2" charset="-122"/>
            </a:endParaRP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匿名内</a:t>
            </a:r>
            <a:r>
              <a:rPr lang="zh-CN" altLang="en-US" sz="3600" b="1" dirty="0" smtClean="0">
                <a:ea typeface="宋体" panose="02010600030101010101" pitchFamily="2" charset="-122"/>
                <a:cs typeface="Times New Roman" panose="02020603050405020304" pitchFamily="18" charset="0"/>
              </a:rPr>
              <a:t>部类</a:t>
            </a:r>
            <a:endParaRPr lang="en-US" altLang="zh-CN" sz="3600" b="1" dirty="0">
              <a:ea typeface="宋体" panose="02010600030101010101" pitchFamily="2" charset="-122"/>
              <a:cs typeface="Times New Roman" panose="02020603050405020304" pitchFamily="18" charset="0"/>
            </a:endParaRP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anose="02010600030101010101" pitchFamily="2" charset="-122"/>
              </a:rPr>
              <a:t>interface  A{</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a:t>
            </a:r>
            <a:r>
              <a:rPr lang="en-US" altLang="zh-CN" sz="2400" dirty="0" smtClean="0">
                <a:solidFill>
                  <a:srgbClr val="C00000"/>
                </a:solidFill>
                <a:ea typeface="宋体" panose="02010600030101010101" pitchFamily="2" charset="-122"/>
              </a:rPr>
              <a:t> abstract </a:t>
            </a:r>
            <a:r>
              <a:rPr lang="en-US" altLang="zh-CN" sz="2400" dirty="0">
                <a:solidFill>
                  <a:srgbClr val="C00000"/>
                </a:solidFill>
                <a:ea typeface="宋体" panose="02010600030101010101" pitchFamily="2" charset="-122"/>
              </a:rPr>
              <a:t>void fun1();</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public class </a:t>
            </a:r>
            <a:r>
              <a:rPr lang="en-US" altLang="zh-CN" sz="2400" dirty="0" smtClean="0">
                <a:solidFill>
                  <a:srgbClr val="C00000"/>
                </a:solidFill>
                <a:ea typeface="宋体" panose="02010600030101010101" pitchFamily="2" charset="-122"/>
              </a:rPr>
              <a:t>Outer{</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static void main(String[] </a:t>
            </a:r>
            <a:r>
              <a:rPr lang="en-US" altLang="zh-CN" sz="2400" dirty="0" err="1">
                <a:solidFill>
                  <a:srgbClr val="C00000"/>
                </a:solidFill>
                <a:ea typeface="宋体" panose="02010600030101010101" pitchFamily="2" charset="-122"/>
              </a:rPr>
              <a:t>args</a:t>
            </a:r>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new </a:t>
            </a:r>
            <a:r>
              <a:rPr lang="en-US" altLang="zh-CN" sz="2400" dirty="0" smtClean="0">
                <a:solidFill>
                  <a:srgbClr val="C00000"/>
                </a:solidFill>
                <a:ea typeface="宋体" panose="02010600030101010101" pitchFamily="2" charset="-122"/>
              </a:rPr>
              <a:t>Outer().</a:t>
            </a:r>
            <a:r>
              <a:rPr lang="en-US" altLang="zh-CN" sz="2400" dirty="0" err="1">
                <a:solidFill>
                  <a:srgbClr val="C00000"/>
                </a:solidFill>
                <a:ea typeface="宋体" panose="02010600030101010101" pitchFamily="2" charset="-122"/>
              </a:rPr>
              <a:t>callInner</a:t>
            </a:r>
            <a:r>
              <a:rPr lang="en-US" altLang="zh-CN" sz="2400" dirty="0">
                <a:solidFill>
                  <a:srgbClr val="C00000"/>
                </a:solidFill>
                <a:ea typeface="宋体" panose="02010600030101010101" pitchFamily="2" charset="-122"/>
              </a:rPr>
              <a:t>(new A(){</a:t>
            </a:r>
            <a:endParaRPr lang="en-US" altLang="zh-CN" sz="2400" dirty="0">
              <a:solidFill>
                <a:srgbClr val="C00000"/>
              </a:solidFill>
              <a:ea typeface="宋体" panose="02010600030101010101" pitchFamily="2" charset="-122"/>
            </a:endParaRPr>
          </a:p>
          <a:p>
            <a:r>
              <a:rPr lang="en-US" altLang="zh-CN" dirty="0" smtClean="0">
                <a:solidFill>
                  <a:srgbClr val="0000FF"/>
                </a:solidFill>
                <a:ea typeface="宋体" panose="02010600030101010101" pitchFamily="2" charset="-122"/>
              </a:rPr>
              <a:t>               //</a:t>
            </a:r>
            <a:r>
              <a:rPr lang="zh-CN" altLang="en-US" dirty="0">
                <a:solidFill>
                  <a:srgbClr val="0000FF"/>
                </a:solidFill>
                <a:ea typeface="宋体" panose="02010600030101010101" pitchFamily="2" charset="-122"/>
              </a:rPr>
              <a:t>接口是不能</a:t>
            </a:r>
            <a:r>
              <a:rPr lang="en-US" altLang="zh-CN" dirty="0">
                <a:solidFill>
                  <a:srgbClr val="0000FF"/>
                </a:solidFill>
                <a:ea typeface="宋体" panose="02010600030101010101" pitchFamily="2" charset="-122"/>
              </a:rPr>
              <a:t>new</a:t>
            </a:r>
            <a:r>
              <a:rPr lang="zh-CN" altLang="en-US" dirty="0">
                <a:solidFill>
                  <a:srgbClr val="0000FF"/>
                </a:solidFill>
                <a:ea typeface="宋体" panose="02010600030101010101" pitchFamily="2" charset="-122"/>
              </a:rPr>
              <a:t>但此处比较特殊是子类对象实现接口，只不过没有为对象取名</a:t>
            </a:r>
            <a:endParaRPr lang="zh-CN" altLang="en-US" dirty="0">
              <a:solidFill>
                <a:srgbClr val="0000FF"/>
              </a:solidFill>
              <a:ea typeface="宋体" panose="02010600030101010101" pitchFamily="2" charset="-122"/>
            </a:endParaRPr>
          </a:p>
          <a:p>
            <a:r>
              <a:rPr lang="zh-CN" altLang="en-US" sz="2400" dirty="0">
                <a:solidFill>
                  <a:srgbClr val="C00000"/>
                </a:solidFill>
                <a:ea typeface="宋体" panose="02010600030101010101" pitchFamily="2" charset="-122"/>
              </a:rPr>
              <a:t>			</a:t>
            </a:r>
            <a:r>
              <a:rPr lang="en-US" altLang="zh-CN" sz="2400" dirty="0">
                <a:solidFill>
                  <a:srgbClr val="C00000"/>
                </a:solidFill>
                <a:ea typeface="宋体" panose="02010600030101010101" pitchFamily="2" charset="-122"/>
              </a:rPr>
              <a:t>public void fun1()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400" dirty="0" err="1">
                <a:solidFill>
                  <a:srgbClr val="C00000"/>
                </a:solidFill>
                <a:ea typeface="宋体" panose="02010600030101010101" pitchFamily="2" charset="-122"/>
              </a:rPr>
              <a:t>System.out.println</a:t>
            </a:r>
            <a:r>
              <a:rPr lang="en-US" altLang="zh-CN" sz="2400" dirty="0" smtClean="0">
                <a:solidFill>
                  <a:srgbClr val="C00000"/>
                </a:solidFill>
                <a:ea typeface="宋体" panose="02010600030101010101" pitchFamily="2" charset="-122"/>
              </a:rPr>
              <a:t>(“implement for fun1</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r>
              <a:rPr lang="en-US" altLang="zh-CN"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两步写</a:t>
            </a:r>
            <a:r>
              <a:rPr lang="zh-CN" altLang="en-US" sz="2000" dirty="0">
                <a:solidFill>
                  <a:srgbClr val="0000FF"/>
                </a:solidFill>
                <a:ea typeface="宋体" panose="02010600030101010101" pitchFamily="2" charset="-122"/>
              </a:rPr>
              <a:t>成一步了</a:t>
            </a:r>
            <a:endParaRPr lang="zh-CN" altLang="en-US" sz="2000" dirty="0">
              <a:solidFill>
                <a:srgbClr val="0000FF"/>
              </a:solidFill>
              <a:ea typeface="宋体" panose="02010600030101010101" pitchFamily="2" charset="-122"/>
            </a:endParaRPr>
          </a:p>
          <a:p>
            <a:r>
              <a:rPr lang="zh-CN" altLang="en-US" sz="2400" dirty="0">
                <a:solidFill>
                  <a:srgbClr val="C00000"/>
                </a:solidFill>
                <a:ea typeface="宋体" panose="02010600030101010101" pitchFamily="2" charset="-122"/>
              </a:rPr>
              <a:t>	</a:t>
            </a:r>
            <a:r>
              <a:rPr lang="en-US" altLang="zh-CN" sz="2400" dirty="0">
                <a:solidFill>
                  <a:srgbClr val="C00000"/>
                </a:solidFill>
                <a:ea typeface="宋体" panose="02010600030101010101" pitchFamily="2" charset="-122"/>
              </a:rPr>
              <a:t>}</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public void </a:t>
            </a:r>
            <a:r>
              <a:rPr lang="en-US" altLang="zh-CN" sz="2400" dirty="0" err="1">
                <a:solidFill>
                  <a:srgbClr val="C00000"/>
                </a:solidFill>
                <a:ea typeface="宋体" panose="02010600030101010101" pitchFamily="2" charset="-122"/>
              </a:rPr>
              <a:t>callInner</a:t>
            </a:r>
            <a:r>
              <a:rPr lang="en-US" altLang="zh-CN" sz="2400" dirty="0">
                <a:solidFill>
                  <a:srgbClr val="C00000"/>
                </a:solidFill>
                <a:ea typeface="宋体" panose="02010600030101010101" pitchFamily="2" charset="-122"/>
              </a:rPr>
              <a:t>(A a) {</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a.fun1();</a:t>
            </a:r>
            <a:endParaRPr lang="en-US" altLang="zh-CN" sz="2400" dirty="0">
              <a:solidFill>
                <a:srgbClr val="C00000"/>
              </a:solidFill>
              <a:ea typeface="宋体" panose="02010600030101010101" pitchFamily="2" charset="-122"/>
            </a:endParaRPr>
          </a:p>
          <a:p>
            <a:r>
              <a:rPr lang="en-US" altLang="zh-CN" sz="2400" dirty="0">
                <a:solidFill>
                  <a:srgbClr val="C00000"/>
                </a:solidFill>
                <a:ea typeface="宋体" panose="02010600030101010101" pitchFamily="2" charset="-122"/>
              </a:rPr>
              <a:t>	}</a:t>
            </a:r>
            <a:endParaRPr lang="en-US" altLang="zh-CN" sz="2400" dirty="0">
              <a:solidFill>
                <a:srgbClr val="C00000"/>
              </a:solidFill>
              <a:ea typeface="宋体" panose="02010600030101010101" pitchFamily="2" charset="-122"/>
            </a:endParaRPr>
          </a:p>
          <a:p>
            <a:r>
              <a:rPr lang="en-US" altLang="zh-CN" sz="2400" dirty="0" smtClean="0">
                <a:solidFill>
                  <a:srgbClr val="C00000"/>
                </a:solidFill>
                <a:ea typeface="宋体" panose="02010600030101010101" pitchFamily="2" charset="-122"/>
              </a:rPr>
              <a:t>}  </a:t>
            </a:r>
            <a:endParaRPr lang="zh-CN" altLang="en-US" sz="2400"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40" y="2518156"/>
            <a:ext cx="4680520" cy="3477875"/>
          </a:xfrm>
          <a:prstGeom prst="rect">
            <a:avLst/>
          </a:prstGeom>
          <a:noFill/>
        </p:spPr>
        <p:txBody>
          <a:bodyPr wrap="square" rtlCol="0">
            <a:spAutoFit/>
          </a:bodyPr>
          <a:lstStyle/>
          <a:p>
            <a:r>
              <a:rPr lang="en-US" altLang="zh-CN" sz="2200" b="1" dirty="0" smtClean="0"/>
              <a:t>public class Test {</a:t>
            </a:r>
            <a:endParaRPr lang="en-US" altLang="zh-CN" sz="2200" b="1" dirty="0" smtClean="0"/>
          </a:p>
          <a:p>
            <a:r>
              <a:rPr lang="en-US" altLang="zh-CN" sz="2200" b="1" dirty="0" smtClean="0"/>
              <a:t>     public Test() {</a:t>
            </a:r>
            <a:endParaRPr lang="en-US" altLang="zh-CN" sz="2200" b="1" dirty="0" smtClean="0"/>
          </a:p>
          <a:p>
            <a:r>
              <a:rPr lang="en-US" altLang="zh-CN" sz="2200" dirty="0" smtClean="0"/>
              <a:t>          Inner s1 = </a:t>
            </a:r>
            <a:r>
              <a:rPr lang="en-US" altLang="zh-CN" sz="2200" b="1" dirty="0" smtClean="0"/>
              <a:t>new Inner();</a:t>
            </a:r>
            <a:endParaRPr lang="en-US" altLang="zh-CN" sz="2200" b="1" dirty="0" smtClean="0"/>
          </a:p>
          <a:p>
            <a:r>
              <a:rPr lang="en-US" altLang="zh-CN" sz="2200" dirty="0" smtClean="0"/>
              <a:t>          s1.a = 10;</a:t>
            </a:r>
            <a:endParaRPr lang="en-US" altLang="zh-CN" sz="2200" dirty="0" smtClean="0"/>
          </a:p>
          <a:p>
            <a:r>
              <a:rPr lang="en-US" altLang="zh-CN" sz="2200" dirty="0" smtClean="0"/>
              <a:t>          Inner s2 = </a:t>
            </a:r>
            <a:r>
              <a:rPr lang="en-US" altLang="zh-CN" sz="2200" b="1" dirty="0" smtClean="0"/>
              <a:t>new Inner();</a:t>
            </a:r>
            <a:endParaRPr lang="en-US" altLang="zh-CN" sz="2200" b="1" dirty="0" smtClean="0"/>
          </a:p>
          <a:p>
            <a:r>
              <a:rPr lang="en-US" altLang="zh-CN" sz="2200" dirty="0" smtClean="0"/>
              <a:t>          s2.a = 20;</a:t>
            </a:r>
            <a:endParaRPr lang="en-US" altLang="zh-CN" sz="2200" dirty="0" smtClean="0"/>
          </a:p>
          <a:p>
            <a:r>
              <a:rPr lang="en-US" altLang="zh-CN" sz="2200" dirty="0" smtClean="0"/>
              <a:t>          </a:t>
            </a:r>
            <a:r>
              <a:rPr lang="en-US" altLang="zh-CN" sz="2200" dirty="0" err="1" smtClean="0"/>
              <a:t>Test.Inner</a:t>
            </a:r>
            <a:r>
              <a:rPr lang="en-US" altLang="zh-CN" sz="2200" dirty="0" smtClean="0"/>
              <a:t> s3 = </a:t>
            </a:r>
            <a:r>
              <a:rPr lang="en-US" altLang="zh-CN" sz="2200" b="1" dirty="0" smtClean="0"/>
              <a:t>new </a:t>
            </a:r>
            <a:r>
              <a:rPr lang="en-US" altLang="zh-CN" sz="2200" b="1" dirty="0" err="1" smtClean="0"/>
              <a:t>Test.Inner</a:t>
            </a:r>
            <a:r>
              <a:rPr lang="en-US" altLang="zh-CN" sz="2200" b="1" dirty="0" smtClean="0"/>
              <a:t>();</a:t>
            </a:r>
            <a:endParaRPr lang="en-US" altLang="zh-CN" sz="2200" b="1" dirty="0" smtClean="0"/>
          </a:p>
          <a:p>
            <a:r>
              <a:rPr lang="en-US" altLang="zh-CN" sz="2200" dirty="0" smtClean="0"/>
              <a:t>          </a:t>
            </a:r>
            <a:r>
              <a:rPr lang="en-US" altLang="zh-CN" sz="2200" dirty="0" err="1" smtClean="0"/>
              <a:t>System.</a:t>
            </a:r>
            <a:r>
              <a:rPr lang="en-US" altLang="zh-CN" sz="2200" i="1" dirty="0" err="1" smtClean="0"/>
              <a:t>out.println</a:t>
            </a:r>
            <a:r>
              <a:rPr lang="en-US" altLang="zh-CN" sz="2200" i="1" dirty="0" smtClean="0"/>
              <a:t>(s3.a);</a:t>
            </a:r>
            <a:endParaRPr lang="en-US" altLang="zh-CN" sz="2200" i="1" dirty="0" smtClean="0"/>
          </a:p>
          <a:p>
            <a:r>
              <a:rPr lang="en-US" altLang="zh-CN" sz="2200" dirty="0" smtClean="0"/>
              <a:t>     }</a:t>
            </a:r>
            <a:endParaRPr lang="en-US" altLang="zh-CN" sz="2200" dirty="0" smtClean="0"/>
          </a:p>
          <a:p>
            <a:endParaRPr lang="zh-CN" altLang="en-US" sz="2200" dirty="0"/>
          </a:p>
        </p:txBody>
      </p:sp>
      <p:sp>
        <p:nvSpPr>
          <p:cNvPr id="5" name="TextBox 4"/>
          <p:cNvSpPr txBox="1"/>
          <p:nvPr/>
        </p:nvSpPr>
        <p:spPr>
          <a:xfrm>
            <a:off x="4067944" y="651792"/>
            <a:ext cx="2448272" cy="646331"/>
          </a:xfrm>
          <a:prstGeom prst="rect">
            <a:avLst/>
          </a:prstGeom>
          <a:noFill/>
        </p:spPr>
        <p:txBody>
          <a:bodyPr wrap="square" rtlCol="0">
            <a:spAutoFit/>
          </a:bodyPr>
          <a:lstStyle/>
          <a:p>
            <a:r>
              <a:rPr lang="zh-CN" altLang="en-US" sz="3600" b="1" dirty="0" smtClean="0">
                <a:latin typeface="宋体" panose="02010600030101010101" pitchFamily="2" charset="-122"/>
                <a:ea typeface="宋体" panose="02010600030101010101" pitchFamily="2" charset="-122"/>
              </a:rPr>
              <a:t>练习</a:t>
            </a:r>
            <a:r>
              <a:rPr lang="en-US" altLang="zh-CN" sz="3600" b="1" dirty="0" smtClean="0">
                <a:latin typeface="宋体" panose="02010600030101010101" pitchFamily="2" charset="-122"/>
                <a:ea typeface="宋体" panose="02010600030101010101" pitchFamily="2" charset="-122"/>
              </a:rPr>
              <a:t>4</a:t>
            </a:r>
            <a:endParaRPr lang="zh-CN" altLang="en-US" sz="3600" b="1" dirty="0">
              <a:latin typeface="宋体" panose="02010600030101010101" pitchFamily="2" charset="-122"/>
              <a:ea typeface="宋体" panose="02010600030101010101" pitchFamily="2" charset="-122"/>
            </a:endParaRPr>
          </a:p>
        </p:txBody>
      </p:sp>
      <p:sp>
        <p:nvSpPr>
          <p:cNvPr id="6" name="TextBox 5"/>
          <p:cNvSpPr txBox="1"/>
          <p:nvPr/>
        </p:nvSpPr>
        <p:spPr>
          <a:xfrm>
            <a:off x="323528" y="1366311"/>
            <a:ext cx="3240360" cy="461665"/>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判断输出结果为何？</a:t>
            </a:r>
            <a:endParaRPr lang="zh-CN" altLang="en-US" sz="2400" b="1" dirty="0">
              <a:latin typeface="宋体" panose="02010600030101010101" pitchFamily="2" charset="-122"/>
              <a:ea typeface="宋体" panose="02010600030101010101" pitchFamily="2" charset="-122"/>
            </a:endParaRPr>
          </a:p>
        </p:txBody>
      </p:sp>
      <p:sp>
        <p:nvSpPr>
          <p:cNvPr id="2" name="矩形 1"/>
          <p:cNvSpPr/>
          <p:nvPr/>
        </p:nvSpPr>
        <p:spPr>
          <a:xfrm>
            <a:off x="4067944" y="2348880"/>
            <a:ext cx="4932040" cy="3477875"/>
          </a:xfrm>
          <a:prstGeom prst="rect">
            <a:avLst/>
          </a:prstGeom>
        </p:spPr>
        <p:txBody>
          <a:bodyPr wrap="square">
            <a:spAutoFit/>
          </a:bodyPr>
          <a:lstStyle/>
          <a:p>
            <a:r>
              <a:rPr lang="en-US" altLang="zh-CN" sz="2200" b="1" dirty="0"/>
              <a:t> class Inner {</a:t>
            </a:r>
            <a:endParaRPr lang="en-US" altLang="zh-CN" sz="2200" b="1" dirty="0"/>
          </a:p>
          <a:p>
            <a:r>
              <a:rPr lang="en-US" altLang="zh-CN" sz="2200" b="1" dirty="0"/>
              <a:t>          public </a:t>
            </a:r>
            <a:r>
              <a:rPr lang="en-US" altLang="zh-CN" sz="2200" b="1" dirty="0" err="1"/>
              <a:t>int</a:t>
            </a:r>
            <a:r>
              <a:rPr lang="en-US" altLang="zh-CN" sz="2200" b="1" dirty="0"/>
              <a:t> a = 5;</a:t>
            </a:r>
            <a:endParaRPr lang="en-US" altLang="zh-CN" sz="2200" b="1" dirty="0"/>
          </a:p>
          <a:p>
            <a:r>
              <a:rPr lang="en-US" altLang="zh-CN" sz="2200" dirty="0"/>
              <a:t>     }</a:t>
            </a:r>
            <a:endParaRPr lang="en-US" altLang="zh-CN" sz="2200" dirty="0"/>
          </a:p>
          <a:p>
            <a:endParaRPr lang="zh-CN" altLang="en-US" sz="2200" dirty="0"/>
          </a:p>
          <a:p>
            <a:r>
              <a:rPr lang="en-US" altLang="zh-CN" sz="2200" b="1" dirty="0"/>
              <a:t>     public static void main(String[] </a:t>
            </a:r>
            <a:r>
              <a:rPr lang="en-US" altLang="zh-CN" sz="2200" b="1" dirty="0" err="1"/>
              <a:t>args</a:t>
            </a:r>
            <a:r>
              <a:rPr lang="en-US" altLang="zh-CN" sz="2200" b="1" dirty="0"/>
              <a:t>) {</a:t>
            </a:r>
            <a:endParaRPr lang="en-US" altLang="zh-CN" sz="2200" b="1" dirty="0"/>
          </a:p>
          <a:p>
            <a:r>
              <a:rPr lang="en-US" altLang="zh-CN" sz="2200" dirty="0"/>
              <a:t>          Test t = </a:t>
            </a:r>
            <a:r>
              <a:rPr lang="en-US" altLang="zh-CN" sz="2200" b="1" dirty="0"/>
              <a:t>new Test();</a:t>
            </a:r>
            <a:endParaRPr lang="en-US" altLang="zh-CN" sz="2200" b="1" dirty="0"/>
          </a:p>
          <a:p>
            <a:r>
              <a:rPr lang="en-US" altLang="zh-CN" sz="2200" dirty="0"/>
              <a:t>          Inner r = </a:t>
            </a:r>
            <a:r>
              <a:rPr lang="en-US" altLang="zh-CN" sz="2200" dirty="0" err="1"/>
              <a:t>t.</a:t>
            </a:r>
            <a:r>
              <a:rPr lang="en-US" altLang="zh-CN" sz="2200" b="1" dirty="0" err="1"/>
              <a:t>new</a:t>
            </a:r>
            <a:r>
              <a:rPr lang="en-US" altLang="zh-CN" sz="2200" b="1" dirty="0"/>
              <a:t> Inner();</a:t>
            </a:r>
            <a:endParaRPr lang="en-US" altLang="zh-CN" sz="2200" b="1" dirty="0"/>
          </a:p>
          <a:p>
            <a:r>
              <a:rPr lang="en-US" altLang="zh-CN" sz="2200" dirty="0"/>
              <a:t>          </a:t>
            </a:r>
            <a:r>
              <a:rPr lang="en-US" altLang="zh-CN" sz="2200" dirty="0" err="1"/>
              <a:t>System.</a:t>
            </a:r>
            <a:r>
              <a:rPr lang="en-US" altLang="zh-CN" sz="2200" i="1" dirty="0" err="1"/>
              <a:t>out.println</a:t>
            </a:r>
            <a:r>
              <a:rPr lang="en-US" altLang="zh-CN" sz="2200" i="1" dirty="0"/>
              <a:t>(</a:t>
            </a:r>
            <a:r>
              <a:rPr lang="en-US" altLang="zh-CN" sz="2200" i="1" dirty="0" err="1"/>
              <a:t>r.a</a:t>
            </a:r>
            <a:r>
              <a:rPr lang="en-US" altLang="zh-CN" sz="2200" i="1" dirty="0"/>
              <a:t>);</a:t>
            </a:r>
            <a:endParaRPr lang="en-US" altLang="zh-CN" sz="2200" i="1" dirty="0"/>
          </a:p>
          <a:p>
            <a:r>
              <a:rPr lang="en-US" altLang="zh-CN" sz="2200" dirty="0"/>
              <a:t>     </a:t>
            </a:r>
            <a:r>
              <a:rPr lang="en-US" altLang="zh-CN" sz="2200" dirty="0" smtClean="0"/>
              <a:t>    }</a:t>
            </a:r>
            <a:endParaRPr lang="en-US" altLang="zh-CN" sz="2200" dirty="0"/>
          </a:p>
          <a:p>
            <a:r>
              <a:rPr lang="en-US" altLang="zh-CN" sz="2200" dirty="0" smtClean="0"/>
              <a:t>      }</a:t>
            </a:r>
            <a:endParaRPr lang="zh-CN" altLang="en-US" sz="2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64704"/>
            <a:ext cx="5256584" cy="720080"/>
          </a:xfrm>
        </p:spPr>
        <p:txBody>
          <a:bodyPr/>
          <a:lstStyle/>
          <a:p>
            <a:r>
              <a:rPr lang="zh-CN" altLang="en-US" b="1" dirty="0" smtClean="0">
                <a:latin typeface="宋体" panose="02010600030101010101" pitchFamily="2" charset="-122"/>
                <a:ea typeface="宋体" panose="02010600030101010101" pitchFamily="2" charset="-122"/>
              </a:rPr>
              <a:t>面向对象内容总结</a:t>
            </a:r>
            <a:endParaRPr lang="zh-CN" altLang="en-US" b="1" dirty="0">
              <a:latin typeface="宋体" panose="02010600030101010101" pitchFamily="2" charset="-122"/>
              <a:ea typeface="宋体" panose="02010600030101010101" pitchFamily="2" charset="-122"/>
            </a:endParaRPr>
          </a:p>
        </p:txBody>
      </p:sp>
      <p:pic>
        <p:nvPicPr>
          <p:cNvPr id="1026" name="Picture 2" descr="D:\Teach\javaSE\面向对象.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3140968"/>
            <a:ext cx="873260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700808"/>
            <a:ext cx="8064896" cy="954107"/>
          </a:xfrm>
          <a:prstGeom prst="rect">
            <a:avLst/>
          </a:prstGeom>
          <a:noFill/>
        </p:spPr>
        <p:txBody>
          <a:bodyPr wrap="square" rtlCol="0">
            <a:spAutoFit/>
          </a:bodyPr>
          <a:lstStyle/>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面向对象特性，是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学习的</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核心、重头戏</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。希望大家及时地梳理、总结 </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224136" cy="518457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67744" y="908720"/>
            <a:ext cx="6408712" cy="35283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5589240"/>
            <a:ext cx="122413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7544" y="4941168"/>
            <a:ext cx="122413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733256"/>
            <a:ext cx="1224136" cy="369332"/>
          </a:xfrm>
          <a:prstGeom prst="rect">
            <a:avLst/>
          </a:prstGeom>
          <a:noFill/>
        </p:spPr>
        <p:txBody>
          <a:bodyPr wrap="square" rtlCol="0">
            <a:spAutoFit/>
          </a:bodyPr>
          <a:lstStyle/>
          <a:p>
            <a:r>
              <a:rPr lang="en-US" altLang="zh-CN" dirty="0" smtClean="0"/>
              <a:t>p1:</a:t>
            </a:r>
            <a:endParaRPr lang="zh-CN" altLang="en-US" dirty="0"/>
          </a:p>
        </p:txBody>
      </p:sp>
      <p:sp>
        <p:nvSpPr>
          <p:cNvPr id="11" name="TextBox 10"/>
          <p:cNvSpPr txBox="1"/>
          <p:nvPr/>
        </p:nvSpPr>
        <p:spPr>
          <a:xfrm>
            <a:off x="467544" y="5085184"/>
            <a:ext cx="1224136" cy="369332"/>
          </a:xfrm>
          <a:prstGeom prst="rect">
            <a:avLst/>
          </a:prstGeom>
          <a:noFill/>
        </p:spPr>
        <p:txBody>
          <a:bodyPr wrap="square" rtlCol="0">
            <a:spAutoFit/>
          </a:bodyPr>
          <a:lstStyle/>
          <a:p>
            <a:r>
              <a:rPr lang="en-US" altLang="zh-CN" dirty="0" smtClean="0"/>
              <a:t>p2:</a:t>
            </a:r>
            <a:endParaRPr lang="zh-CN" altLang="en-US" dirty="0"/>
          </a:p>
        </p:txBody>
      </p:sp>
      <p:sp>
        <p:nvSpPr>
          <p:cNvPr id="12" name="矩形 11"/>
          <p:cNvSpPr/>
          <p:nvPr/>
        </p:nvSpPr>
        <p:spPr>
          <a:xfrm>
            <a:off x="3203848" y="3068960"/>
            <a:ext cx="1944216"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268760"/>
            <a:ext cx="1872208"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1331640" y="3068960"/>
            <a:ext cx="1872208" cy="28489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187624" y="1268760"/>
            <a:ext cx="1872208" cy="4001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3848" y="3068960"/>
            <a:ext cx="1944216" cy="923330"/>
          </a:xfrm>
          <a:prstGeom prst="rect">
            <a:avLst/>
          </a:prstGeom>
          <a:noFill/>
        </p:spPr>
        <p:txBody>
          <a:bodyPr wrap="square" rtlCol="0">
            <a:spAutoFit/>
          </a:bodyPr>
          <a:lstStyle/>
          <a:p>
            <a:r>
              <a:rPr lang="en-US" altLang="zh-CN" dirty="0" smtClean="0"/>
              <a:t>name:</a:t>
            </a:r>
            <a:r>
              <a:rPr lang="zh-CN" altLang="en-US" dirty="0" smtClean="0"/>
              <a:t>张三</a:t>
            </a:r>
            <a:endParaRPr lang="en-US" altLang="zh-CN" dirty="0" smtClean="0"/>
          </a:p>
          <a:p>
            <a:r>
              <a:rPr lang="en-US" altLang="zh-CN" dirty="0" smtClean="0"/>
              <a:t>age:23</a:t>
            </a:r>
            <a:endParaRPr lang="en-US" altLang="zh-CN" dirty="0" smtClean="0"/>
          </a:p>
          <a:p>
            <a:r>
              <a:rPr lang="en-US" altLang="zh-CN" dirty="0" err="1" smtClean="0"/>
              <a:t>desc</a:t>
            </a:r>
            <a:r>
              <a:rPr lang="en-US" altLang="zh-CN" dirty="0" smtClean="0"/>
              <a:t>:</a:t>
            </a:r>
            <a:r>
              <a:rPr lang="zh-CN" altLang="en-US" dirty="0"/>
              <a:t>我是一个人</a:t>
            </a:r>
            <a:endParaRPr lang="zh-CN" altLang="en-US" dirty="0"/>
          </a:p>
        </p:txBody>
      </p:sp>
      <p:sp>
        <p:nvSpPr>
          <p:cNvPr id="19" name="TextBox 18"/>
          <p:cNvSpPr txBox="1"/>
          <p:nvPr/>
        </p:nvSpPr>
        <p:spPr>
          <a:xfrm>
            <a:off x="3059832" y="1455167"/>
            <a:ext cx="2088232" cy="923330"/>
          </a:xfrm>
          <a:prstGeom prst="rect">
            <a:avLst/>
          </a:prstGeom>
          <a:noFill/>
        </p:spPr>
        <p:txBody>
          <a:bodyPr wrap="square" rtlCol="0">
            <a:spAutoFit/>
          </a:bodyPr>
          <a:lstStyle/>
          <a:p>
            <a:r>
              <a:rPr lang="en-US" altLang="zh-CN" dirty="0" smtClean="0"/>
              <a:t>name:</a:t>
            </a:r>
            <a:r>
              <a:rPr lang="zh-CN" altLang="en-US" dirty="0" smtClean="0"/>
              <a:t>李四</a:t>
            </a:r>
            <a:endParaRPr lang="en-US" altLang="zh-CN" dirty="0" smtClean="0"/>
          </a:p>
          <a:p>
            <a:r>
              <a:rPr lang="en-US" altLang="zh-CN" dirty="0" smtClean="0"/>
              <a:t>age:32</a:t>
            </a:r>
            <a:endParaRPr lang="en-US" altLang="zh-CN" dirty="0" smtClean="0"/>
          </a:p>
          <a:p>
            <a:r>
              <a:rPr lang="en-US" altLang="zh-CN" dirty="0" err="1" smtClean="0"/>
              <a:t>desc</a:t>
            </a:r>
            <a:r>
              <a:rPr lang="en-US" altLang="zh-CN" dirty="0" smtClean="0"/>
              <a:t>:</a:t>
            </a:r>
            <a:r>
              <a:rPr lang="zh-CN" altLang="en-US" dirty="0"/>
              <a:t>我是一个人</a:t>
            </a:r>
            <a:endParaRPr lang="zh-CN" altLang="en-US" dirty="0"/>
          </a:p>
        </p:txBody>
      </p:sp>
      <p:cxnSp>
        <p:nvCxnSpPr>
          <p:cNvPr id="21" name="直接连接符 20"/>
          <p:cNvCxnSpPr/>
          <p:nvPr/>
        </p:nvCxnSpPr>
        <p:spPr>
          <a:xfrm>
            <a:off x="3707904" y="2132856"/>
            <a:ext cx="1224136" cy="720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07904" y="3789040"/>
            <a:ext cx="1224136" cy="720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627784" y="4941168"/>
            <a:ext cx="1368152"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472100" y="4941168"/>
            <a:ext cx="2988332"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67544" y="6237312"/>
            <a:ext cx="1224136" cy="369332"/>
          </a:xfrm>
          <a:prstGeom prst="rect">
            <a:avLst/>
          </a:prstGeom>
          <a:noFill/>
        </p:spPr>
        <p:txBody>
          <a:bodyPr wrap="square" rtlCol="0">
            <a:spAutoFit/>
          </a:bodyPr>
          <a:lstStyle/>
          <a:p>
            <a:r>
              <a:rPr lang="zh-CN" altLang="en-US" dirty="0" smtClean="0"/>
              <a:t>栈</a:t>
            </a:r>
            <a:endParaRPr lang="zh-CN" altLang="en-US" dirty="0"/>
          </a:p>
        </p:txBody>
      </p:sp>
      <p:sp>
        <p:nvSpPr>
          <p:cNvPr id="27" name="TextBox 26"/>
          <p:cNvSpPr txBox="1"/>
          <p:nvPr/>
        </p:nvSpPr>
        <p:spPr>
          <a:xfrm>
            <a:off x="6732240" y="4252446"/>
            <a:ext cx="1224136" cy="369332"/>
          </a:xfrm>
          <a:prstGeom prst="rect">
            <a:avLst/>
          </a:prstGeom>
          <a:noFill/>
        </p:spPr>
        <p:txBody>
          <a:bodyPr wrap="square" rtlCol="0">
            <a:spAutoFit/>
          </a:bodyPr>
          <a:lstStyle/>
          <a:p>
            <a:r>
              <a:rPr lang="zh-CN" altLang="en-US" dirty="0"/>
              <a:t>堆</a:t>
            </a:r>
            <a:endParaRPr lang="zh-CN" altLang="en-US" dirty="0"/>
          </a:p>
        </p:txBody>
      </p:sp>
      <p:sp>
        <p:nvSpPr>
          <p:cNvPr id="28" name="TextBox 27"/>
          <p:cNvSpPr txBox="1"/>
          <p:nvPr/>
        </p:nvSpPr>
        <p:spPr>
          <a:xfrm>
            <a:off x="2923434" y="6488668"/>
            <a:ext cx="1224136" cy="369332"/>
          </a:xfrm>
          <a:prstGeom prst="rect">
            <a:avLst/>
          </a:prstGeom>
          <a:noFill/>
        </p:spPr>
        <p:txBody>
          <a:bodyPr wrap="square" rtlCol="0">
            <a:spAutoFit/>
          </a:bodyPr>
          <a:lstStyle/>
          <a:p>
            <a:r>
              <a:rPr lang="zh-CN" altLang="en-US" dirty="0" smtClean="0"/>
              <a:t>方法区</a:t>
            </a:r>
            <a:endParaRPr lang="zh-CN" altLang="en-US" dirty="0"/>
          </a:p>
        </p:txBody>
      </p:sp>
      <p:sp>
        <p:nvSpPr>
          <p:cNvPr id="29" name="TextBox 28"/>
          <p:cNvSpPr txBox="1"/>
          <p:nvPr/>
        </p:nvSpPr>
        <p:spPr>
          <a:xfrm>
            <a:off x="6120172" y="6312041"/>
            <a:ext cx="1224136" cy="369332"/>
          </a:xfrm>
          <a:prstGeom prst="rect">
            <a:avLst/>
          </a:prstGeom>
          <a:noFill/>
        </p:spPr>
        <p:txBody>
          <a:bodyPr wrap="square" rtlCol="0">
            <a:spAutoFit/>
          </a:bodyPr>
          <a:lstStyle/>
          <a:p>
            <a:r>
              <a:rPr lang="zh-CN" altLang="en-US" dirty="0" smtClean="0"/>
              <a:t>静态域</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类属性、类方法的设计思想</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15" name="Rectangle 3"/>
          <p:cNvSpPr>
            <a:spLocks noChangeArrowheads="1"/>
          </p:cNvSpPr>
          <p:nvPr/>
        </p:nvSpPr>
        <p:spPr bwMode="auto">
          <a:xfrm>
            <a:off x="611560" y="1916832"/>
            <a:ext cx="7992888" cy="3539430"/>
          </a:xfrm>
          <a:prstGeom prst="rect">
            <a:avLst/>
          </a:prstGeom>
          <a:noFill/>
          <a:ln w="9525">
            <a:noFill/>
            <a:miter lim="800000"/>
          </a:ln>
        </p:spPr>
        <p:txBody>
          <a:bodyPr wrap="square">
            <a:spAutoFit/>
          </a:bodyPr>
          <a:lstStyle/>
          <a:p>
            <a:pPr marL="342900" indent="-342900">
              <a:buFont typeface="Wingdings" panose="05000000000000000000" pitchFamily="2" charset="2"/>
              <a:buChar char="l"/>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类</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属性作为该类各个对象之间共享的变量。</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在设计类时</a:t>
            </a:r>
            <a:r>
              <a:rPr lang="en-US" altLang="zh-CN"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分析哪些类属性</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不因对象的不同而改变</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，将这些属性设置为类属性。相应的方法设置为类方法</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调用</a:t>
            </a:r>
            <a:endParaRPr lang="zh-CN" altLang="en-US"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anose="02010600030101010101" pitchFamily="2" charset="-122"/>
                <a:cs typeface="Times New Roman" panose="02020603050405020304" pitchFamily="18" charset="0"/>
              </a:rPr>
              <a:t>关键字</a:t>
            </a:r>
            <a:r>
              <a:rPr lang="en-US" altLang="zh-CN" b="1" dirty="0" smtClean="0">
                <a:solidFill>
                  <a:srgbClr val="C00000"/>
                </a:solidFill>
                <a:latin typeface="+mn-lt"/>
                <a:ea typeface="宋体" panose="02010600030101010101" pitchFamily="2" charset="-122"/>
                <a:cs typeface="Times New Roman" panose="02020603050405020304" pitchFamily="18" charset="0"/>
              </a:rPr>
              <a:t>static</a:t>
            </a:r>
            <a:endParaRPr lang="en-US" altLang="zh-CN" b="1" dirty="0" smtClean="0">
              <a:solidFill>
                <a:srgbClr val="C00000"/>
              </a:solidFill>
              <a:latin typeface="+mn-lt"/>
              <a:ea typeface="宋体" panose="02010600030101010101" pitchFamily="2" charset="-122"/>
              <a:cs typeface="Times New Roman" panose="02020603050405020304" pitchFamily="18" charset="0"/>
            </a:endParaRP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使用范围：</a:t>
            </a:r>
            <a:endParaRPr lang="en-US" altLang="zh-CN" dirty="0">
              <a:ea typeface="宋体" panose="02010600030101010101" pitchFamily="2" charset="-122"/>
              <a:cs typeface="Times New Roman" panose="02020603050405020304" pitchFamily="18" charset="0"/>
            </a:endParaRPr>
          </a:p>
          <a:p>
            <a:pPr marL="539750" lvl="1" algn="just">
              <a:spcBef>
                <a:spcPct val="40000"/>
              </a:spcBef>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在</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类中，可用</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修饰</a:t>
            </a:r>
            <a:r>
              <a:rPr lang="zh-CN" altLang="en-US" dirty="0">
                <a:solidFill>
                  <a:srgbClr val="C00000"/>
                </a:solidFill>
                <a:ea typeface="宋体" panose="02010600030101010101" pitchFamily="2" charset="-122"/>
                <a:cs typeface="Times New Roman" panose="02020603050405020304" pitchFamily="18" charset="0"/>
              </a:rPr>
              <a:t>属性、</a:t>
            </a:r>
            <a:r>
              <a:rPr lang="zh-CN" altLang="en-US" dirty="0" smtClean="0">
                <a:solidFill>
                  <a:srgbClr val="C00000"/>
                </a:solidFill>
                <a:ea typeface="宋体" panose="02010600030101010101" pitchFamily="2" charset="-122"/>
                <a:cs typeface="Times New Roman" panose="02020603050405020304" pitchFamily="18" charset="0"/>
              </a:rPr>
              <a:t>方法</a:t>
            </a:r>
            <a:r>
              <a:rPr lang="zh-CN" altLang="en-US" dirty="0" smtClean="0">
                <a:ea typeface="宋体" panose="02010600030101010101" pitchFamily="2" charset="-122"/>
                <a:cs typeface="Times New Roman" panose="02020603050405020304" pitchFamily="18" charset="0"/>
              </a:rPr>
              <a:t>、</a:t>
            </a:r>
            <a:r>
              <a:rPr lang="zh-CN" altLang="en-US" dirty="0" smtClean="0">
                <a:solidFill>
                  <a:srgbClr val="C00000"/>
                </a:solidFill>
                <a:ea typeface="宋体" panose="02010600030101010101" pitchFamily="2" charset="-122"/>
                <a:cs typeface="Times New Roman" panose="02020603050405020304" pitchFamily="18" charset="0"/>
              </a:rPr>
              <a:t>代码块、内部类</a:t>
            </a:r>
            <a:endParaRPr lang="en-US" altLang="zh-CN" dirty="0" smtClean="0">
              <a:solidFill>
                <a:srgbClr val="C00000"/>
              </a:solidFill>
              <a:ea typeface="宋体" panose="02010600030101010101" pitchFamily="2" charset="-122"/>
              <a:cs typeface="Times New Roman" panose="02020603050405020304" pitchFamily="18" charset="0"/>
            </a:endParaRPr>
          </a:p>
          <a:p>
            <a:pPr marL="457200" lvl="1" indent="0" algn="just">
              <a:spcBef>
                <a:spcPct val="40000"/>
              </a:spcBef>
              <a:buNone/>
            </a:pPr>
            <a:endParaRPr lang="en-US" altLang="zh-CN" dirty="0" smtClean="0">
              <a:ea typeface="宋体" panose="02010600030101010101" pitchFamily="2" charset="-122"/>
            </a:endParaRPr>
          </a:p>
          <a:p>
            <a:pPr>
              <a:buFont typeface="Wingdings" panose="05000000000000000000" pitchFamily="2" charset="2"/>
              <a:buChar char="l"/>
            </a:pPr>
            <a:r>
              <a:rPr lang="zh-CN" altLang="en-US" dirty="0" smtClean="0">
                <a:ea typeface="宋体" panose="02010600030101010101" pitchFamily="2" charset="-122"/>
              </a:rPr>
              <a:t>被</a:t>
            </a:r>
            <a:r>
              <a:rPr lang="zh-CN" altLang="en-US" dirty="0">
                <a:ea typeface="宋体" panose="02010600030101010101" pitchFamily="2" charset="-122"/>
              </a:rPr>
              <a:t>修饰后的成员具备以下特点：</a:t>
            </a:r>
            <a:endParaRPr lang="zh-CN" altLang="en-US"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随着</a:t>
            </a:r>
            <a:r>
              <a:rPr lang="zh-CN" altLang="en-US" sz="2500" dirty="0">
                <a:ea typeface="宋体" panose="02010600030101010101" pitchFamily="2" charset="-122"/>
              </a:rPr>
              <a:t>类的加载而</a:t>
            </a:r>
            <a:r>
              <a:rPr lang="zh-CN" altLang="en-US" sz="2500" dirty="0" smtClean="0">
                <a:ea typeface="宋体" panose="02010600030101010101" pitchFamily="2" charset="-122"/>
              </a:rPr>
              <a:t>加载</a:t>
            </a:r>
            <a:endParaRPr lang="en-US" altLang="zh-CN" sz="2500" dirty="0" smtClean="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优先</a:t>
            </a:r>
            <a:r>
              <a:rPr lang="zh-CN" altLang="en-US" sz="2500" dirty="0">
                <a:ea typeface="宋体" panose="02010600030101010101" pitchFamily="2" charset="-122"/>
              </a:rPr>
              <a:t>于对象存在</a:t>
            </a:r>
            <a:endParaRPr lang="zh-CN" altLang="en-US" sz="2500"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修饰的成员，被</a:t>
            </a:r>
            <a:r>
              <a:rPr lang="zh-CN" altLang="en-US" sz="2500" dirty="0">
                <a:ea typeface="宋体" panose="02010600030101010101" pitchFamily="2" charset="-122"/>
              </a:rPr>
              <a:t>所有对象所共享</a:t>
            </a:r>
            <a:endParaRPr lang="zh-CN" altLang="en-US" sz="2500" dirty="0">
              <a:ea typeface="宋体" panose="02010600030101010101" pitchFamily="2" charset="-122"/>
            </a:endParaRPr>
          </a:p>
          <a:p>
            <a:pPr lvl="1">
              <a:spcBef>
                <a:spcPts val="1800"/>
              </a:spcBef>
              <a:buFont typeface="Wingdings" panose="05000000000000000000" pitchFamily="2" charset="2"/>
              <a:buChar char="Ø"/>
            </a:pPr>
            <a:r>
              <a:rPr lang="zh-CN" altLang="en-US" sz="2500" dirty="0" smtClean="0">
                <a:ea typeface="宋体" panose="02010600030101010101" pitchFamily="2" charset="-122"/>
              </a:rPr>
              <a:t>访问权限允许时，可不创建对象，直接</a:t>
            </a:r>
            <a:r>
              <a:rPr lang="zh-CN" altLang="en-US" sz="2500" dirty="0">
                <a:ea typeface="宋体" panose="02010600030101010101" pitchFamily="2" charset="-122"/>
              </a:rPr>
              <a:t>被</a:t>
            </a:r>
            <a:r>
              <a:rPr lang="zh-CN" altLang="en-US" sz="2500" dirty="0" smtClean="0">
                <a:ea typeface="宋体" panose="02010600030101010101" pitchFamily="2" charset="-122"/>
              </a:rPr>
              <a:t>类调用</a:t>
            </a:r>
            <a:endParaRPr lang="zh-CN" altLang="en-US" sz="25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196752"/>
            <a:ext cx="1080120" cy="40324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1196752"/>
            <a:ext cx="5616624" cy="374441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5229200"/>
            <a:ext cx="4896544"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020272" y="5805264"/>
            <a:ext cx="1512168" cy="369332"/>
          </a:xfrm>
          <a:prstGeom prst="rect">
            <a:avLst/>
          </a:prstGeom>
          <a:noFill/>
        </p:spPr>
        <p:txBody>
          <a:bodyPr wrap="square" rtlCol="0">
            <a:spAutoFit/>
          </a:bodyPr>
          <a:lstStyle/>
          <a:p>
            <a:r>
              <a:rPr lang="zh-CN" altLang="en-US" dirty="0"/>
              <a:t>静态域</a:t>
            </a:r>
            <a:endParaRPr lang="zh-CN" altLang="en-US" dirty="0"/>
          </a:p>
        </p:txBody>
      </p:sp>
      <p:sp>
        <p:nvSpPr>
          <p:cNvPr id="8" name="TextBox 7"/>
          <p:cNvSpPr txBox="1"/>
          <p:nvPr/>
        </p:nvSpPr>
        <p:spPr>
          <a:xfrm>
            <a:off x="6990110" y="4293096"/>
            <a:ext cx="1512168" cy="369332"/>
          </a:xfrm>
          <a:prstGeom prst="rect">
            <a:avLst/>
          </a:prstGeom>
          <a:noFill/>
        </p:spPr>
        <p:txBody>
          <a:bodyPr wrap="square" rtlCol="0">
            <a:spAutoFit/>
          </a:bodyPr>
          <a:lstStyle/>
          <a:p>
            <a:r>
              <a:rPr lang="zh-CN" altLang="en-US" dirty="0"/>
              <a:t>堆</a:t>
            </a:r>
            <a:endParaRPr lang="zh-CN" altLang="en-US" dirty="0"/>
          </a:p>
        </p:txBody>
      </p:sp>
      <p:sp>
        <p:nvSpPr>
          <p:cNvPr id="9" name="TextBox 8"/>
          <p:cNvSpPr txBox="1"/>
          <p:nvPr/>
        </p:nvSpPr>
        <p:spPr>
          <a:xfrm>
            <a:off x="755576" y="5426851"/>
            <a:ext cx="756084" cy="369332"/>
          </a:xfrm>
          <a:prstGeom prst="rect">
            <a:avLst/>
          </a:prstGeom>
          <a:noFill/>
        </p:spPr>
        <p:txBody>
          <a:bodyPr wrap="square" rtlCol="0">
            <a:spAutoFit/>
          </a:bodyPr>
          <a:lstStyle/>
          <a:p>
            <a:r>
              <a:rPr lang="zh-CN" altLang="en-US" dirty="0" smtClean="0"/>
              <a:t>栈</a:t>
            </a:r>
            <a:endParaRPr lang="zh-CN" altLang="en-US" dirty="0"/>
          </a:p>
        </p:txBody>
      </p:sp>
      <p:sp>
        <p:nvSpPr>
          <p:cNvPr id="10" name="矩形 9"/>
          <p:cNvSpPr/>
          <p:nvPr/>
        </p:nvSpPr>
        <p:spPr>
          <a:xfrm>
            <a:off x="2843808" y="5528370"/>
            <a:ext cx="2808312" cy="69780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c</a:t>
            </a:r>
            <a:r>
              <a:rPr lang="en-US" altLang="zh-CN" dirty="0" smtClean="0">
                <a:solidFill>
                  <a:srgbClr val="FF0000"/>
                </a:solidFill>
              </a:rPr>
              <a:t>ountry</a:t>
            </a:r>
            <a:r>
              <a:rPr lang="zh-CN" altLang="en-US" dirty="0" smtClean="0">
                <a:solidFill>
                  <a:srgbClr val="FF0000"/>
                </a:solidFill>
              </a:rPr>
              <a:t>：</a:t>
            </a:r>
            <a:r>
              <a:rPr lang="en-US" altLang="zh-CN" dirty="0" smtClean="0">
                <a:solidFill>
                  <a:srgbClr val="FF0000"/>
                </a:solidFill>
              </a:rPr>
              <a:t>CHINA</a:t>
            </a:r>
            <a:endParaRPr lang="zh-CN" altLang="en-US" dirty="0">
              <a:solidFill>
                <a:srgbClr val="FF0000"/>
              </a:solidFill>
            </a:endParaRPr>
          </a:p>
        </p:txBody>
      </p:sp>
      <p:sp>
        <p:nvSpPr>
          <p:cNvPr id="11" name="TextBox 10"/>
          <p:cNvSpPr txBox="1"/>
          <p:nvPr/>
        </p:nvSpPr>
        <p:spPr>
          <a:xfrm>
            <a:off x="4932040" y="6041507"/>
            <a:ext cx="1584176" cy="369332"/>
          </a:xfrm>
          <a:prstGeom prst="rect">
            <a:avLst/>
          </a:prstGeom>
          <a:noFill/>
        </p:spPr>
        <p:txBody>
          <a:bodyPr wrap="square" rtlCol="0">
            <a:spAutoFit/>
          </a:bodyPr>
          <a:lstStyle/>
          <a:p>
            <a:r>
              <a:rPr lang="en-US" altLang="zh-CN" dirty="0" smtClean="0"/>
              <a:t>Static</a:t>
            </a:r>
            <a:r>
              <a:rPr lang="zh-CN" altLang="en-US" dirty="0" smtClean="0"/>
              <a:t>的属性</a:t>
            </a:r>
            <a:endParaRPr lang="zh-CN" altLang="en-US" dirty="0"/>
          </a:p>
        </p:txBody>
      </p:sp>
      <p:sp>
        <p:nvSpPr>
          <p:cNvPr id="12" name="TextBox 11"/>
          <p:cNvSpPr txBox="1"/>
          <p:nvPr/>
        </p:nvSpPr>
        <p:spPr>
          <a:xfrm>
            <a:off x="755576" y="4662428"/>
            <a:ext cx="1080120" cy="646331"/>
          </a:xfrm>
          <a:prstGeom prst="rect">
            <a:avLst/>
          </a:prstGeom>
          <a:noFill/>
        </p:spPr>
        <p:txBody>
          <a:bodyPr wrap="square" rtlCol="0">
            <a:spAutoFit/>
          </a:bodyPr>
          <a:lstStyle/>
          <a:p>
            <a:r>
              <a:rPr lang="en-US" altLang="zh-CN" dirty="0"/>
              <a:t>a</a:t>
            </a:r>
            <a:r>
              <a:rPr lang="en-US" altLang="zh-CN" dirty="0" smtClean="0"/>
              <a:t>1</a:t>
            </a:r>
            <a:r>
              <a:rPr lang="zh-CN" altLang="en-US" dirty="0" smtClean="0"/>
              <a:t>：</a:t>
            </a:r>
            <a:r>
              <a:rPr lang="en-US" altLang="zh-CN" dirty="0" smtClean="0"/>
              <a:t>0x1232</a:t>
            </a:r>
            <a:endParaRPr lang="zh-CN" altLang="en-US" dirty="0"/>
          </a:p>
        </p:txBody>
      </p:sp>
      <p:sp>
        <p:nvSpPr>
          <p:cNvPr id="13" name="矩形 12"/>
          <p:cNvSpPr/>
          <p:nvPr/>
        </p:nvSpPr>
        <p:spPr>
          <a:xfrm>
            <a:off x="4278496" y="3212976"/>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78496" y="3429000"/>
            <a:ext cx="1580957" cy="923330"/>
          </a:xfrm>
          <a:prstGeom prst="rect">
            <a:avLst/>
          </a:prstGeom>
          <a:noFill/>
        </p:spPr>
        <p:txBody>
          <a:bodyPr wrap="square" rtlCol="0">
            <a:spAutoFit/>
          </a:bodyPr>
          <a:lstStyle/>
          <a:p>
            <a:r>
              <a:rPr lang="en-US" altLang="zh-CN" dirty="0" err="1" smtClean="0"/>
              <a:t>name:Peter</a:t>
            </a:r>
            <a:endParaRPr lang="en-US" altLang="zh-CN" dirty="0" smtClean="0"/>
          </a:p>
          <a:p>
            <a:r>
              <a:rPr lang="en-US" altLang="zh-CN" dirty="0" smtClean="0"/>
              <a:t>age:12</a:t>
            </a:r>
            <a:endParaRPr lang="en-US" altLang="zh-CN" dirty="0" smtClean="0"/>
          </a:p>
          <a:p>
            <a:r>
              <a:rPr lang="en-US" altLang="zh-CN" dirty="0"/>
              <a:t>c</a:t>
            </a:r>
            <a:r>
              <a:rPr lang="en-US" altLang="zh-CN" dirty="0" smtClean="0"/>
              <a:t>ountry:</a:t>
            </a:r>
            <a:endParaRPr lang="zh-CN" altLang="en-US" dirty="0"/>
          </a:p>
        </p:txBody>
      </p:sp>
      <p:cxnSp>
        <p:nvCxnSpPr>
          <p:cNvPr id="16" name="直接箭头连接符 15"/>
          <p:cNvCxnSpPr/>
          <p:nvPr/>
        </p:nvCxnSpPr>
        <p:spPr>
          <a:xfrm flipV="1">
            <a:off x="5068974" y="4293096"/>
            <a:ext cx="151098" cy="131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691680" y="3212976"/>
            <a:ext cx="2448272" cy="1739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576" y="3105834"/>
            <a:ext cx="1080120" cy="646331"/>
          </a:xfrm>
          <a:prstGeom prst="rect">
            <a:avLst/>
          </a:prstGeom>
          <a:noFill/>
        </p:spPr>
        <p:txBody>
          <a:bodyPr wrap="square" rtlCol="0">
            <a:spAutoFit/>
          </a:bodyPr>
          <a:lstStyle/>
          <a:p>
            <a:r>
              <a:rPr lang="en-US" altLang="zh-CN" dirty="0" smtClean="0"/>
              <a:t>a2</a:t>
            </a:r>
            <a:r>
              <a:rPr lang="zh-CN" altLang="en-US" dirty="0" smtClean="0"/>
              <a:t>：</a:t>
            </a:r>
            <a:r>
              <a:rPr lang="en-US" altLang="zh-CN" dirty="0" smtClean="0"/>
              <a:t>0x1222</a:t>
            </a:r>
            <a:endParaRPr lang="zh-CN" altLang="en-US" dirty="0"/>
          </a:p>
        </p:txBody>
      </p:sp>
      <p:sp>
        <p:nvSpPr>
          <p:cNvPr id="20" name="矩形 19"/>
          <p:cNvSpPr/>
          <p:nvPr/>
        </p:nvSpPr>
        <p:spPr>
          <a:xfrm>
            <a:off x="5868144" y="1475492"/>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859453" y="1810561"/>
            <a:ext cx="1580957" cy="923330"/>
          </a:xfrm>
          <a:prstGeom prst="rect">
            <a:avLst/>
          </a:prstGeom>
          <a:noFill/>
        </p:spPr>
        <p:txBody>
          <a:bodyPr wrap="square" rtlCol="0">
            <a:spAutoFit/>
          </a:bodyPr>
          <a:lstStyle/>
          <a:p>
            <a:r>
              <a:rPr lang="en-US" altLang="zh-CN" dirty="0" err="1" smtClean="0"/>
              <a:t>name:Lilei</a:t>
            </a:r>
            <a:endParaRPr lang="en-US" altLang="zh-CN" dirty="0" smtClean="0"/>
          </a:p>
          <a:p>
            <a:r>
              <a:rPr lang="en-US" altLang="zh-CN" dirty="0" smtClean="0"/>
              <a:t>age:21</a:t>
            </a:r>
            <a:endParaRPr lang="en-US" altLang="zh-CN" dirty="0" smtClean="0"/>
          </a:p>
          <a:p>
            <a:r>
              <a:rPr lang="en-US" altLang="zh-CN" dirty="0"/>
              <a:t>c</a:t>
            </a:r>
            <a:r>
              <a:rPr lang="en-US" altLang="zh-CN" dirty="0" smtClean="0"/>
              <a:t>ountry:</a:t>
            </a:r>
            <a:endParaRPr lang="zh-CN" altLang="en-US" dirty="0"/>
          </a:p>
        </p:txBody>
      </p:sp>
      <p:cxnSp>
        <p:nvCxnSpPr>
          <p:cNvPr id="23" name="直接箭头连接符 22"/>
          <p:cNvCxnSpPr/>
          <p:nvPr/>
        </p:nvCxnSpPr>
        <p:spPr>
          <a:xfrm flipV="1">
            <a:off x="5508104" y="2636912"/>
            <a:ext cx="1368152" cy="3159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835696" y="1475492"/>
            <a:ext cx="4032448" cy="173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17053</Words>
  <Application>WPS 演示</Application>
  <PresentationFormat>全屏显示(4:3)</PresentationFormat>
  <Paragraphs>1126</Paragraphs>
  <Slides>69</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Arial</vt:lpstr>
      <vt:lpstr>宋体</vt:lpstr>
      <vt:lpstr>Wingdings</vt:lpstr>
      <vt:lpstr>楷体</vt:lpstr>
      <vt:lpstr>Times New Roman</vt:lpstr>
      <vt:lpstr>微软雅黑</vt:lpstr>
      <vt:lpstr>Arial Unicode MS</vt:lpstr>
      <vt:lpstr>Calibri</vt:lpstr>
      <vt:lpstr>新宋体</vt:lpstr>
      <vt:lpstr>PPT模板</vt:lpstr>
      <vt:lpstr>第5章 高级类特性2</vt:lpstr>
      <vt:lpstr>PowerPoint 演示文稿</vt:lpstr>
      <vt:lpstr>本章内容</vt:lpstr>
      <vt:lpstr>5.1  关键字static</vt:lpstr>
      <vt:lpstr>PowerPoint 演示文稿</vt:lpstr>
      <vt:lpstr>关键字static</vt:lpstr>
      <vt:lpstr>类属性、类方法的设计思想</vt:lpstr>
      <vt:lpstr>关键字static</vt:lpstr>
      <vt:lpstr>PowerPoint 演示文稿</vt:lpstr>
      <vt:lpstr>PowerPoint 演示文稿</vt:lpstr>
      <vt:lpstr>PowerPoint 演示文稿</vt:lpstr>
      <vt:lpstr>PowerPoint 演示文稿</vt:lpstr>
      <vt:lpstr>类变量(class Variable)</vt:lpstr>
      <vt:lpstr>类变量应用举例</vt:lpstr>
      <vt:lpstr>类方法(class Method) </vt:lpstr>
      <vt:lpstr>类方法</vt:lpstr>
      <vt:lpstr>练习1</vt:lpstr>
      <vt:lpstr>单例 (Singleton)设计模式</vt:lpstr>
      <vt:lpstr>单例(Singleton)设计模式-饿汉式</vt:lpstr>
      <vt:lpstr>单例(Singleton)设计模式-懒汉式</vt:lpstr>
      <vt:lpstr>PowerPoint 演示文稿</vt:lpstr>
      <vt:lpstr>5.2  理解main方法的语法 </vt:lpstr>
      <vt:lpstr>命令行参数用法举例</vt:lpstr>
      <vt:lpstr>5.3  类的成员之四：初始化块</vt:lpstr>
      <vt:lpstr>5.3  类的成员之四：初始化块</vt:lpstr>
      <vt:lpstr>5.3  类的成员之四：初始化块</vt:lpstr>
      <vt:lpstr>静态初始化块举例</vt:lpstr>
      <vt:lpstr>5.4  关键字：final</vt:lpstr>
      <vt:lpstr>PowerPoint 演示文稿</vt:lpstr>
      <vt:lpstr>PowerPoint 演示文稿</vt:lpstr>
      <vt:lpstr>PowerPoint 演示文稿</vt:lpstr>
      <vt:lpstr>关键字final应用举例</vt:lpstr>
      <vt:lpstr>PowerPoint 演示文稿</vt:lpstr>
      <vt:lpstr>5.5  抽象类(abstract class)</vt:lpstr>
      <vt:lpstr>抽象类</vt:lpstr>
      <vt:lpstr>抽象类举例</vt:lpstr>
      <vt:lpstr>抽象类应用</vt:lpstr>
      <vt:lpstr>抽象类应用</vt:lpstr>
      <vt:lpstr>PowerPoint 演示文稿</vt:lpstr>
      <vt:lpstr>练 习2</vt:lpstr>
      <vt:lpstr>PowerPoint 演示文稿</vt:lpstr>
      <vt:lpstr>PowerPoint 演示文稿</vt:lpstr>
      <vt:lpstr>5.6  接 口(1)</vt:lpstr>
      <vt:lpstr>接 口(2)</vt:lpstr>
      <vt:lpstr>接 口(3)</vt:lpstr>
      <vt:lpstr>接 口(4)</vt:lpstr>
      <vt:lpstr>接口应用举例(1)</vt:lpstr>
      <vt:lpstr>接口应用举例(1)</vt:lpstr>
      <vt:lpstr>接口应用举例(2)</vt:lpstr>
      <vt:lpstr>接口的其他问题</vt:lpstr>
      <vt:lpstr>PowerPoint 演示文稿</vt:lpstr>
      <vt:lpstr>工厂方法举例</vt:lpstr>
      <vt:lpstr>PowerPoint 演示文稿</vt:lpstr>
      <vt:lpstr>代理模式(Proxy)</vt:lpstr>
      <vt:lpstr>PowerPoint 演示文稿</vt:lpstr>
      <vt:lpstr>接口用法总结</vt:lpstr>
      <vt:lpstr>PowerPoint 演示文稿</vt:lpstr>
      <vt:lpstr>练习3</vt:lpstr>
      <vt:lpstr>PowerPoint 演示文稿</vt:lpstr>
      <vt:lpstr>5.7  类的成员之五：内部类</vt:lpstr>
      <vt:lpstr>内部类举例 (1)</vt:lpstr>
      <vt:lpstr>内部类举例 (2)</vt:lpstr>
      <vt:lpstr>内部类特性</vt:lpstr>
      <vt:lpstr>PowerPoint 演示文稿</vt:lpstr>
      <vt:lpstr>PowerPoint 演示文稿</vt:lpstr>
      <vt:lpstr>PowerPoint 演示文稿</vt:lpstr>
      <vt:lpstr>面向对象内容总结</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Smnous</cp:lastModifiedBy>
  <cp:revision>715</cp:revision>
  <dcterms:created xsi:type="dcterms:W3CDTF">2012-08-05T14:09:00Z</dcterms:created>
  <dcterms:modified xsi:type="dcterms:W3CDTF">2018-08-27T14:24:26Z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