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606" r:id="rId3"/>
    <p:sldId id="622" r:id="rId4"/>
    <p:sldId id="490" r:id="rId5"/>
    <p:sldId id="491" r:id="rId6"/>
    <p:sldId id="612" r:id="rId7"/>
    <p:sldId id="600" r:id="rId8"/>
    <p:sldId id="492" r:id="rId9"/>
    <p:sldId id="623" r:id="rId10"/>
    <p:sldId id="493" r:id="rId12"/>
    <p:sldId id="624" r:id="rId13"/>
    <p:sldId id="625" r:id="rId14"/>
    <p:sldId id="497" r:id="rId15"/>
    <p:sldId id="581" r:id="rId16"/>
    <p:sldId id="498" r:id="rId17"/>
    <p:sldId id="545" r:id="rId18"/>
    <p:sldId id="544" r:id="rId19"/>
    <p:sldId id="499" r:id="rId20"/>
    <p:sldId id="627" r:id="rId21"/>
    <p:sldId id="500" r:id="rId22"/>
    <p:sldId id="626" r:id="rId23"/>
    <p:sldId id="501" r:id="rId24"/>
    <p:sldId id="502" r:id="rId25"/>
    <p:sldId id="504" r:id="rId26"/>
    <p:sldId id="507" r:id="rId27"/>
    <p:sldId id="548" r:id="rId28"/>
    <p:sldId id="549" r:id="rId29"/>
    <p:sldId id="550" r:id="rId30"/>
    <p:sldId id="634" r:id="rId31"/>
    <p:sldId id="551" r:id="rId32"/>
    <p:sldId id="552" r:id="rId33"/>
    <p:sldId id="565" r:id="rId34"/>
    <p:sldId id="580" r:id="rId35"/>
    <p:sldId id="582" r:id="rId36"/>
    <p:sldId id="585" r:id="rId37"/>
    <p:sldId id="586" r:id="rId38"/>
    <p:sldId id="509" r:id="rId39"/>
    <p:sldId id="510" r:id="rId40"/>
    <p:sldId id="511" r:id="rId41"/>
    <p:sldId id="554" r:id="rId42"/>
    <p:sldId id="513" r:id="rId43"/>
    <p:sldId id="514" r:id="rId44"/>
    <p:sldId id="597" r:id="rId45"/>
    <p:sldId id="524" r:id="rId46"/>
    <p:sldId id="525" r:id="rId47"/>
    <p:sldId id="557" r:id="rId48"/>
    <p:sldId id="558" r:id="rId49"/>
    <p:sldId id="559" r:id="rId50"/>
    <p:sldId id="560" r:id="rId51"/>
    <p:sldId id="561" r:id="rId52"/>
    <p:sldId id="595" r:id="rId53"/>
    <p:sldId id="596" r:id="rId54"/>
    <p:sldId id="535" r:id="rId55"/>
    <p:sldId id="536" r:id="rId56"/>
    <p:sldId id="537" r:id="rId57"/>
    <p:sldId id="539" r:id="rId58"/>
    <p:sldId id="540" r:id="rId59"/>
    <p:sldId id="541" r:id="rId6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41" autoAdjust="0"/>
    <p:restoredTop sz="94660"/>
  </p:normalViewPr>
  <p:slideViewPr>
    <p:cSldViewPr>
      <p:cViewPr varScale="1">
        <p:scale>
          <a:sx n="89" d="100"/>
          <a:sy n="89" d="100"/>
        </p:scale>
        <p:origin x="-114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Font typeface="Wingdings" panose="05000000000000000000" pitchFamily="2" charset="2"/>
              <a:buChar char="l"/>
            </a:pPr>
            <a:r>
              <a:rPr lang="zh-CN" altLang="en-US" sz="2800" dirty="0" smtClean="0">
                <a:latin typeface="Courier New" panose="02070309020205020404" pitchFamily="49" charset="0"/>
                <a:ea typeface="新宋体" panose="02010609030101010101" pitchFamily="49" charset="-122"/>
                <a:cs typeface="Courier New" panose="02070309020205020404" pitchFamily="49" charset="0"/>
              </a:rPr>
              <a:t>生活中描述事物无非就是描述事物的</a:t>
            </a:r>
            <a:r>
              <a:rPr lang="zh-CN" altLang="en-US" sz="2800"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属性</a:t>
            </a:r>
            <a:r>
              <a:rPr lang="zh-CN" altLang="en-US" sz="2800" dirty="0" smtClean="0">
                <a:latin typeface="Courier New" panose="02070309020205020404" pitchFamily="49" charset="0"/>
                <a:ea typeface="新宋体" panose="02010609030101010101" pitchFamily="49" charset="-122"/>
                <a:cs typeface="Courier New" panose="02070309020205020404" pitchFamily="49" charset="0"/>
              </a:rPr>
              <a:t>和</a:t>
            </a:r>
            <a:r>
              <a:rPr lang="zh-CN" altLang="en-US" sz="2800"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行为</a:t>
            </a:r>
            <a:r>
              <a:rPr lang="zh-CN" altLang="en-US" sz="2800" dirty="0" smtClean="0">
                <a:latin typeface="Courier New" panose="02070309020205020404" pitchFamily="49" charset="0"/>
                <a:ea typeface="新宋体" panose="02010609030101010101" pitchFamily="49" charset="-122"/>
                <a:cs typeface="Courier New" panose="02070309020205020404" pitchFamily="49" charset="0"/>
              </a:rPr>
              <a:t>。</a:t>
            </a:r>
            <a:r>
              <a:rPr lang="zh-CN" altLang="en-US" sz="2400" dirty="0" smtClean="0">
                <a:latin typeface="Courier New" panose="02070309020205020404" pitchFamily="49" charset="0"/>
                <a:ea typeface="新宋体" panose="02010609030101010101" pitchFamily="49" charset="-122"/>
                <a:cs typeface="Courier New" panose="02070309020205020404" pitchFamily="49" charset="0"/>
              </a:rPr>
              <a:t>如：人有身高，体重等属性，有说话，打球等行为。</a:t>
            </a:r>
            <a:endParaRPr lang="en-US" altLang="zh-CN" sz="2400" dirty="0" smtClean="0">
              <a:latin typeface="Courier New" panose="02070309020205020404" pitchFamily="49" charset="0"/>
              <a:ea typeface="新宋体" panose="02010609030101010101" pitchFamily="49" charset="-122"/>
              <a:cs typeface="Courier New" panose="02070309020205020404" pitchFamily="49" charset="0"/>
            </a:endParaRPr>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6281974C-A43B-40A2-93AE-54E761BC5B2F}" type="slidenum">
              <a:rPr lang="en-US" altLang="zh-CN"/>
            </a:fld>
            <a:endParaRPr lang="en-US" altLang="zh-CN"/>
          </a:p>
        </p:txBody>
      </p:sp>
      <p:sp>
        <p:nvSpPr>
          <p:cNvPr id="56323" name="Rectangle 2"/>
          <p:cNvSpPr>
            <a:spLocks noGrp="1" noRot="1" noChangeAspect="1" noChangeArrowheads="1" noTextEdit="1"/>
          </p:cNvSpPr>
          <p:nvPr>
            <p:ph type="sldImg"/>
          </p:nvPr>
        </p:nvSpPr>
        <p:spPr/>
      </p:sp>
      <p:sp>
        <p:nvSpPr>
          <p:cNvPr id="5632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11DF6C85-580E-49AA-8C0F-7282E851D184}" type="datetimeFigureOut">
              <a:rPr lang="en-US" smtClean="0"/>
            </a:fld>
            <a:endParaRPr lang="en-US"/>
          </a:p>
        </p:txBody>
      </p:sp>
      <p:sp>
        <p:nvSpPr>
          <p:cNvPr id="5" name="页脚占位符 4"/>
          <p:cNvSpPr>
            <a:spLocks noGrp="1"/>
          </p:cNvSpPr>
          <p:nvPr>
            <p:ph type="ftr" sz="quarter" idx="11"/>
          </p:nvPr>
        </p:nvSpPr>
        <p:spPr/>
        <p:txBody>
          <a:bodyPr/>
          <a:lstStyle/>
          <a:p>
            <a:endParaRPr kumimoji="0" lang="zh-CN" altLang="en-US"/>
          </a:p>
        </p:txBody>
      </p:sp>
      <p:sp>
        <p:nvSpPr>
          <p:cNvPr id="6" name="灯片编号占位符 5"/>
          <p:cNvSpPr>
            <a:spLocks noGrp="1"/>
          </p:cNvSpPr>
          <p:nvPr>
            <p:ph type="sldNum" sz="quarter" idx="12"/>
          </p:nvPr>
        </p:nvSpPr>
        <p:spPr/>
        <p:txBody>
          <a:bodyPr/>
          <a:lstStyle/>
          <a:p>
            <a:fld id="{6D95434A-1094-4C26-ADA4-1AB6210859AE}" type="slidenum">
              <a:rPr kumimoji="0" lang="en-US" smtClean="0"/>
            </a:fld>
            <a:endParaRPr kumimoji="0"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1DF6C85-580E-49AA-8C0F-7282E851D184}" type="datetimeFigureOut">
              <a:rPr lang="en-US" smtClean="0"/>
            </a:fld>
            <a:endParaRPr lang="en-US"/>
          </a:p>
        </p:txBody>
      </p:sp>
      <p:sp>
        <p:nvSpPr>
          <p:cNvPr id="5" name="页脚占位符 4"/>
          <p:cNvSpPr>
            <a:spLocks noGrp="1"/>
          </p:cNvSpPr>
          <p:nvPr>
            <p:ph type="ftr" sz="quarter" idx="11"/>
          </p:nvPr>
        </p:nvSpPr>
        <p:spPr/>
        <p:txBody>
          <a:bodyPr/>
          <a:lstStyle/>
          <a:p>
            <a:endParaRPr kumimoji="0" lang="zh-CN" altLang="en-US"/>
          </a:p>
        </p:txBody>
      </p:sp>
      <p:sp>
        <p:nvSpPr>
          <p:cNvPr id="6" name="灯片编号占位符 5"/>
          <p:cNvSpPr>
            <a:spLocks noGrp="1"/>
          </p:cNvSpPr>
          <p:nvPr>
            <p:ph type="sldNum" sz="quarter" idx="12"/>
          </p:nvPr>
        </p:nvSpPr>
        <p:spPr/>
        <p:txBody>
          <a:bodyPr/>
          <a:lstStyle/>
          <a:p>
            <a:fld id="{6D95434A-1094-4C26-ADA4-1AB6210859AE}" type="slidenum">
              <a:rPr kumimoji="0" lang="en-US" smtClean="0"/>
            </a:fld>
            <a:endParaRPr kumimoji="0"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1DF6C85-580E-49AA-8C0F-7282E851D184}" type="datetimeFigureOut">
              <a:rPr lang="en-US" smtClean="0"/>
            </a:fld>
            <a:endParaRPr lang="en-US"/>
          </a:p>
        </p:txBody>
      </p:sp>
      <p:sp>
        <p:nvSpPr>
          <p:cNvPr id="5" name="页脚占位符 4"/>
          <p:cNvSpPr>
            <a:spLocks noGrp="1"/>
          </p:cNvSpPr>
          <p:nvPr>
            <p:ph type="ftr" sz="quarter" idx="11"/>
          </p:nvPr>
        </p:nvSpPr>
        <p:spPr/>
        <p:txBody>
          <a:bodyPr/>
          <a:lstStyle/>
          <a:p>
            <a:endParaRPr kumimoji="0" lang="zh-CN" altLang="en-US"/>
          </a:p>
        </p:txBody>
      </p:sp>
      <p:sp>
        <p:nvSpPr>
          <p:cNvPr id="6" name="灯片编号占位符 5"/>
          <p:cNvSpPr>
            <a:spLocks noGrp="1"/>
          </p:cNvSpPr>
          <p:nvPr>
            <p:ph type="sldNum" sz="quarter" idx="12"/>
          </p:nvPr>
        </p:nvSpPr>
        <p:spPr/>
        <p:txBody>
          <a:bodyPr/>
          <a:lstStyle/>
          <a:p>
            <a:fld id="{6D95434A-1094-4C26-ADA4-1AB6210859AE}" type="slidenum">
              <a:rPr kumimoji="0" lang="en-US" smtClean="0"/>
            </a:fld>
            <a:endParaRPr kumimoji="0"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a:prstGeom prst="rect">
            <a:avLst/>
          </a:prstGeom>
        </p:spPr>
        <p:txBody>
          <a:bodyPr/>
          <a:lstStyle>
            <a:lvl1pPr>
              <a:defRPr/>
            </a:lvl1pPr>
          </a:lstStyle>
          <a:p>
            <a:pPr>
              <a:defRPr/>
            </a:pPr>
            <a:fld id="{07BE8F43-0AF1-4B7F-9ECE-8F0750128BB7}"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11DF6C85-580E-49AA-8C0F-7282E851D184}" type="datetimeFigureOut">
              <a:rPr lang="en-US" smtClean="0"/>
            </a:fld>
            <a:endParaRPr lang="en-US"/>
          </a:p>
        </p:txBody>
      </p:sp>
      <p:sp>
        <p:nvSpPr>
          <p:cNvPr id="5" name="页脚占位符 4"/>
          <p:cNvSpPr>
            <a:spLocks noGrp="1"/>
          </p:cNvSpPr>
          <p:nvPr>
            <p:ph type="ftr" sz="quarter" idx="11"/>
          </p:nvPr>
        </p:nvSpPr>
        <p:spPr>
          <a:xfrm>
            <a:off x="5330952" y="6400800"/>
            <a:ext cx="3733800" cy="283800"/>
          </a:xfrm>
        </p:spPr>
        <p:txBody>
          <a:bodyPr/>
          <a:lstStyle/>
          <a:p>
            <a:endParaRPr kumimoji="0" lang="zh-CN" altLang="en-US" dirty="0"/>
          </a:p>
        </p:txBody>
      </p:sp>
      <p:sp>
        <p:nvSpPr>
          <p:cNvPr id="6" name="灯片编号占位符 5"/>
          <p:cNvSpPr>
            <a:spLocks noGrp="1"/>
          </p:cNvSpPr>
          <p:nvPr>
            <p:ph type="sldNum" sz="quarter" idx="12"/>
          </p:nvPr>
        </p:nvSpPr>
        <p:spPr/>
        <p:txBody>
          <a:bodyPr/>
          <a:lstStyle/>
          <a:p>
            <a:fld id="{6D95434A-1094-4C26-ADA4-1AB6210859AE}" type="slidenum">
              <a:rPr kumimoji="0" lang="en-US" smtClean="0"/>
            </a:fld>
            <a:endParaRPr kumimoji="0"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1DF6C85-580E-49AA-8C0F-7282E851D184}" type="datetimeFigureOut">
              <a:rPr lang="en-US" smtClean="0"/>
            </a:fld>
            <a:endParaRPr lang="en-US"/>
          </a:p>
        </p:txBody>
      </p:sp>
      <p:sp>
        <p:nvSpPr>
          <p:cNvPr id="5" name="页脚占位符 4"/>
          <p:cNvSpPr>
            <a:spLocks noGrp="1"/>
          </p:cNvSpPr>
          <p:nvPr>
            <p:ph type="ftr" sz="quarter" idx="11"/>
          </p:nvPr>
        </p:nvSpPr>
        <p:spPr/>
        <p:txBody>
          <a:bodyPr/>
          <a:lstStyle/>
          <a:p>
            <a:endParaRPr kumimoji="0" lang="zh-CN" altLang="en-US"/>
          </a:p>
        </p:txBody>
      </p:sp>
      <p:sp>
        <p:nvSpPr>
          <p:cNvPr id="6" name="灯片编号占位符 5"/>
          <p:cNvSpPr>
            <a:spLocks noGrp="1"/>
          </p:cNvSpPr>
          <p:nvPr>
            <p:ph type="sldNum" sz="quarter" idx="12"/>
          </p:nvPr>
        </p:nvSpPr>
        <p:spPr/>
        <p:txBody>
          <a:bodyPr/>
          <a:lstStyle/>
          <a:p>
            <a:fld id="{6D95434A-1094-4C26-ADA4-1AB6210859AE}" type="slidenum">
              <a:rPr kumimoji="0" lang="en-US" smtClean="0"/>
            </a:fld>
            <a:endParaRPr kumimoji="0"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11DF6C85-580E-49AA-8C0F-7282E851D184}" type="datetimeFigureOut">
              <a:rPr lang="en-US" smtClean="0"/>
            </a:fld>
            <a:endParaRPr lang="en-US"/>
          </a:p>
        </p:txBody>
      </p:sp>
      <p:sp>
        <p:nvSpPr>
          <p:cNvPr id="6" name="页脚占位符 5"/>
          <p:cNvSpPr>
            <a:spLocks noGrp="1"/>
          </p:cNvSpPr>
          <p:nvPr>
            <p:ph type="ftr" sz="quarter" idx="11"/>
          </p:nvPr>
        </p:nvSpPr>
        <p:spPr/>
        <p:txBody>
          <a:bodyPr/>
          <a:lstStyle/>
          <a:p>
            <a:endParaRPr kumimoji="0" lang="zh-CN" altLang="en-US"/>
          </a:p>
        </p:txBody>
      </p:sp>
      <p:sp>
        <p:nvSpPr>
          <p:cNvPr id="7" name="灯片编号占位符 6"/>
          <p:cNvSpPr>
            <a:spLocks noGrp="1"/>
          </p:cNvSpPr>
          <p:nvPr>
            <p:ph type="sldNum" sz="quarter" idx="12"/>
          </p:nvPr>
        </p:nvSpPr>
        <p:spPr/>
        <p:txBody>
          <a:bodyPr/>
          <a:lstStyle/>
          <a:p>
            <a:fld id="{6D95434A-1094-4C26-ADA4-1AB6210859AE}" type="slidenum">
              <a:rPr kumimoji="0" lang="en-US" smtClean="0"/>
            </a:fld>
            <a:endParaRPr kumimoji="0"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endParaRPr kumimoji="0"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11DF6C85-580E-49AA-8C0F-7282E851D184}" type="datetimeFigureOut">
              <a:rPr lang="en-US" smtClean="0"/>
            </a:fld>
            <a:endParaRPr lang="en-US"/>
          </a:p>
        </p:txBody>
      </p:sp>
      <p:sp>
        <p:nvSpPr>
          <p:cNvPr id="8" name="页脚占位符 7"/>
          <p:cNvSpPr>
            <a:spLocks noGrp="1"/>
          </p:cNvSpPr>
          <p:nvPr>
            <p:ph type="ftr" sz="quarter" idx="11"/>
          </p:nvPr>
        </p:nvSpPr>
        <p:spPr/>
        <p:txBody>
          <a:bodyPr/>
          <a:lstStyle/>
          <a:p>
            <a:endParaRPr kumimoji="0" lang="zh-CN" altLang="en-US"/>
          </a:p>
        </p:txBody>
      </p:sp>
      <p:sp>
        <p:nvSpPr>
          <p:cNvPr id="9" name="灯片编号占位符 8"/>
          <p:cNvSpPr>
            <a:spLocks noGrp="1"/>
          </p:cNvSpPr>
          <p:nvPr>
            <p:ph type="sldNum" sz="quarter" idx="12"/>
          </p:nvPr>
        </p:nvSpPr>
        <p:spPr/>
        <p:txBody>
          <a:bodyPr/>
          <a:lstStyle/>
          <a:p>
            <a:fld id="{6D95434A-1094-4C26-ADA4-1AB6210859AE}" type="slidenum">
              <a:rPr kumimoji="0" lang="en-US" smtClean="0"/>
            </a:fld>
            <a:endParaRPr kumimoji="0"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11DF6C85-580E-49AA-8C0F-7282E851D184}" type="datetimeFigureOut">
              <a:rPr lang="en-US" smtClean="0"/>
            </a:fld>
            <a:endParaRPr lang="en-US"/>
          </a:p>
        </p:txBody>
      </p:sp>
      <p:sp>
        <p:nvSpPr>
          <p:cNvPr id="4" name="页脚占位符 3"/>
          <p:cNvSpPr>
            <a:spLocks noGrp="1"/>
          </p:cNvSpPr>
          <p:nvPr>
            <p:ph type="ftr" sz="quarter" idx="11"/>
          </p:nvPr>
        </p:nvSpPr>
        <p:spPr/>
        <p:txBody>
          <a:bodyPr/>
          <a:lstStyle/>
          <a:p>
            <a:endParaRPr kumimoji="0" lang="zh-CN" altLang="en-US"/>
          </a:p>
        </p:txBody>
      </p:sp>
      <p:sp>
        <p:nvSpPr>
          <p:cNvPr id="5" name="灯片编号占位符 4"/>
          <p:cNvSpPr>
            <a:spLocks noGrp="1"/>
          </p:cNvSpPr>
          <p:nvPr>
            <p:ph type="sldNum" sz="quarter" idx="12"/>
          </p:nvPr>
        </p:nvSpPr>
        <p:spPr/>
        <p:txBody>
          <a:bodyPr/>
          <a:lstStyle/>
          <a:p>
            <a:fld id="{6D95434A-1094-4C26-ADA4-1AB6210859AE}" type="slidenum">
              <a:rPr kumimoji="0" lang="en-US" smtClean="0"/>
            </a:fld>
            <a:endParaRPr kumimoji="0"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1DF6C85-580E-49AA-8C0F-7282E851D184}" type="datetimeFigureOut">
              <a:rPr lang="en-US" smtClean="0"/>
            </a:fld>
            <a:endParaRPr lang="en-US"/>
          </a:p>
        </p:txBody>
      </p:sp>
      <p:sp>
        <p:nvSpPr>
          <p:cNvPr id="3" name="页脚占位符 2"/>
          <p:cNvSpPr>
            <a:spLocks noGrp="1"/>
          </p:cNvSpPr>
          <p:nvPr>
            <p:ph type="ftr" sz="quarter" idx="11"/>
          </p:nvPr>
        </p:nvSpPr>
        <p:spPr/>
        <p:txBody>
          <a:bodyPr/>
          <a:lstStyle/>
          <a:p>
            <a:endParaRPr kumimoji="0" lang="zh-CN" altLang="en-US"/>
          </a:p>
        </p:txBody>
      </p:sp>
      <p:sp>
        <p:nvSpPr>
          <p:cNvPr id="4" name="灯片编号占位符 3"/>
          <p:cNvSpPr>
            <a:spLocks noGrp="1"/>
          </p:cNvSpPr>
          <p:nvPr>
            <p:ph type="sldNum" sz="quarter" idx="12"/>
          </p:nvPr>
        </p:nvSpPr>
        <p:spPr/>
        <p:txBody>
          <a:bodyPr/>
          <a:lstStyle/>
          <a:p>
            <a:fld id="{6D95434A-1094-4C26-ADA4-1AB6210859AE}" type="slidenum">
              <a:rPr kumimoji="0" lang="en-US" smtClean="0"/>
            </a:fld>
            <a:endParaRPr kumimoji="0"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11DF6C85-580E-49AA-8C0F-7282E851D184}" type="datetimeFigureOut">
              <a:rPr lang="en-US" smtClean="0"/>
            </a:fld>
            <a:endParaRPr lang="en-US"/>
          </a:p>
        </p:txBody>
      </p:sp>
      <p:sp>
        <p:nvSpPr>
          <p:cNvPr id="6" name="页脚占位符 5"/>
          <p:cNvSpPr>
            <a:spLocks noGrp="1"/>
          </p:cNvSpPr>
          <p:nvPr>
            <p:ph type="ftr" sz="quarter" idx="11"/>
          </p:nvPr>
        </p:nvSpPr>
        <p:spPr/>
        <p:txBody>
          <a:bodyPr/>
          <a:lstStyle/>
          <a:p>
            <a:endParaRPr kumimoji="0" lang="zh-CN" altLang="en-US"/>
          </a:p>
        </p:txBody>
      </p:sp>
      <p:sp>
        <p:nvSpPr>
          <p:cNvPr id="7" name="灯片编号占位符 6"/>
          <p:cNvSpPr>
            <a:spLocks noGrp="1"/>
          </p:cNvSpPr>
          <p:nvPr>
            <p:ph type="sldNum" sz="quarter" idx="12"/>
          </p:nvPr>
        </p:nvSpPr>
        <p:spPr/>
        <p:txBody>
          <a:bodyPr/>
          <a:lstStyle/>
          <a:p>
            <a:fld id="{6D95434A-1094-4C26-ADA4-1AB6210859AE}" type="slidenum">
              <a:rPr kumimoji="0" lang="en-US" smtClean="0"/>
            </a:fld>
            <a:endParaRPr kumimoji="0"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11DF6C85-580E-49AA-8C0F-7282E851D184}" type="datetimeFigureOut">
              <a:rPr lang="en-US" smtClean="0"/>
            </a:fld>
            <a:endParaRPr lang="en-US"/>
          </a:p>
        </p:txBody>
      </p:sp>
      <p:sp>
        <p:nvSpPr>
          <p:cNvPr id="6" name="页脚占位符 5"/>
          <p:cNvSpPr>
            <a:spLocks noGrp="1"/>
          </p:cNvSpPr>
          <p:nvPr>
            <p:ph type="ftr" sz="quarter" idx="11"/>
          </p:nvPr>
        </p:nvSpPr>
        <p:spPr/>
        <p:txBody>
          <a:bodyPr/>
          <a:lstStyle/>
          <a:p>
            <a:endParaRPr kumimoji="0" lang="zh-CN" altLang="en-US"/>
          </a:p>
        </p:txBody>
      </p:sp>
      <p:sp>
        <p:nvSpPr>
          <p:cNvPr id="7" name="灯片编号占位符 6"/>
          <p:cNvSpPr>
            <a:spLocks noGrp="1"/>
          </p:cNvSpPr>
          <p:nvPr>
            <p:ph type="sldNum" sz="quarter" idx="12"/>
          </p:nvPr>
        </p:nvSpPr>
        <p:spPr/>
        <p:txBody>
          <a:bodyPr/>
          <a:lstStyle/>
          <a:p>
            <a:fld id="{6D95434A-1094-4C26-ADA4-1AB6210859AE}" type="slidenum">
              <a:rPr kumimoji="0" lang="en-US" smtClean="0"/>
            </a:fld>
            <a:endParaRPr kumimoji="0"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11DF6C85-580E-49AA-8C0F-7282E851D184}" type="datetimeFigureOut">
              <a:rPr lang="en-US" smtClean="0"/>
            </a:fld>
            <a:endParaRPr lang="en-US" sz="1100" dirty="0">
              <a:solidFill>
                <a:schemeClr val="tx2">
                  <a:lumMod val="75000"/>
                  <a:lumOff val="25000"/>
                </a:schemeClr>
              </a:solidFill>
            </a:endParaRPr>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algn="r" eaLnBrk="1" latinLnBrk="0" hangingPunct="1"/>
            <a:endParaRPr kumimoji="0" lang="zh-CN" altLang="en-US" sz="1100" dirty="0">
              <a:solidFill>
                <a:schemeClr val="tx2">
                  <a:lumMod val="75000"/>
                  <a:lumOff val="25000"/>
                </a:schemeClr>
              </a:solidFill>
            </a:endParaRPr>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pPr algn="ctr" eaLnBrk="1" latinLnBrk="0" hangingPunct="1"/>
            <a:fld id="{6D95434A-1094-4C26-ADA4-1AB6210859AE}" type="slidenum">
              <a:rPr kumimoji="0" lang="en-US" smtClean="0"/>
            </a:fld>
            <a:endParaRPr kumimoji="0" lang="zh-CN" altLang="en-US" b="0" dirty="0"/>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圆角矩形 150"/>
          <p:cNvSpPr/>
          <p:nvPr/>
        </p:nvSpPr>
        <p:spPr>
          <a:xfrm>
            <a:off x="2098124" y="4149661"/>
            <a:ext cx="621799" cy="95017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5" name="TextBox 4"/>
          <p:cNvSpPr txBox="1"/>
          <p:nvPr/>
        </p:nvSpPr>
        <p:spPr>
          <a:xfrm>
            <a:off x="3352008" y="89909"/>
            <a:ext cx="3816570" cy="646331"/>
          </a:xfrm>
          <a:prstGeom prst="rect">
            <a:avLst/>
          </a:prstGeom>
          <a:noFill/>
        </p:spPr>
        <p:txBody>
          <a:bodyPr wrap="square" rtlCol="0">
            <a:spAutoFit/>
          </a:bodyPr>
          <a:lstStyle/>
          <a:p>
            <a:r>
              <a:rPr lang="en-US" altLang="zh-CN" sz="3600" b="1" dirty="0" err="1" smtClean="0">
                <a:solidFill>
                  <a:srgbClr val="FFFF00"/>
                </a:solidFill>
                <a:ea typeface="宋体" panose="02010600030101010101" pitchFamily="2" charset="-122"/>
                <a:cs typeface="Times New Roman" panose="02020603050405020304" pitchFamily="18" charset="0"/>
              </a:rPr>
              <a:t>JavaSE</a:t>
            </a:r>
            <a:r>
              <a:rPr lang="zh-CN" altLang="en-US" sz="3600" b="1" dirty="0" smtClean="0">
                <a:solidFill>
                  <a:srgbClr val="FFFF00"/>
                </a:solidFill>
                <a:ea typeface="宋体" panose="02010600030101010101" pitchFamily="2" charset="-122"/>
                <a:cs typeface="Times New Roman" panose="02020603050405020304" pitchFamily="18" charset="0"/>
              </a:rPr>
              <a:t>知识图解</a:t>
            </a:r>
            <a:endParaRPr lang="zh-CN" altLang="en-US" sz="3600" b="1" dirty="0">
              <a:solidFill>
                <a:srgbClr val="FFFF00"/>
              </a:solidFill>
              <a:ea typeface="宋体" panose="02010600030101010101" pitchFamily="2" charset="-122"/>
              <a:cs typeface="Times New Roman" panose="02020603050405020304" pitchFamily="18" charset="0"/>
            </a:endParaRPr>
          </a:p>
        </p:txBody>
      </p:sp>
      <p:sp>
        <p:nvSpPr>
          <p:cNvPr id="101" name="圆角矩形 100"/>
          <p:cNvSpPr/>
          <p:nvPr/>
        </p:nvSpPr>
        <p:spPr>
          <a:xfrm>
            <a:off x="183802" y="1412776"/>
            <a:ext cx="144016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02" name="圆角矩形 101"/>
          <p:cNvSpPr/>
          <p:nvPr/>
        </p:nvSpPr>
        <p:spPr>
          <a:xfrm>
            <a:off x="2056010" y="1424608"/>
            <a:ext cx="145536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03" name="圆角矩形 102"/>
          <p:cNvSpPr/>
          <p:nvPr/>
        </p:nvSpPr>
        <p:spPr>
          <a:xfrm>
            <a:off x="5584402" y="1412776"/>
            <a:ext cx="144016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04" name="圆角矩形 103"/>
          <p:cNvSpPr/>
          <p:nvPr/>
        </p:nvSpPr>
        <p:spPr>
          <a:xfrm>
            <a:off x="4704257" y="2420888"/>
            <a:ext cx="899829"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05" name="圆角矩形 104"/>
          <p:cNvSpPr/>
          <p:nvPr/>
        </p:nvSpPr>
        <p:spPr>
          <a:xfrm>
            <a:off x="6723289" y="2420888"/>
            <a:ext cx="9361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06" name="圆角矩形 105"/>
          <p:cNvSpPr/>
          <p:nvPr/>
        </p:nvSpPr>
        <p:spPr>
          <a:xfrm>
            <a:off x="5755193" y="2420888"/>
            <a:ext cx="85290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07" name="圆角矩形 106"/>
          <p:cNvSpPr/>
          <p:nvPr/>
        </p:nvSpPr>
        <p:spPr>
          <a:xfrm>
            <a:off x="7837449" y="2420888"/>
            <a:ext cx="73501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08" name="圆角矩形 107"/>
          <p:cNvSpPr/>
          <p:nvPr/>
        </p:nvSpPr>
        <p:spPr>
          <a:xfrm>
            <a:off x="5548670" y="3212976"/>
            <a:ext cx="1800562"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09" name="圆角矩形 108"/>
          <p:cNvSpPr/>
          <p:nvPr/>
        </p:nvSpPr>
        <p:spPr>
          <a:xfrm>
            <a:off x="7954801" y="4027903"/>
            <a:ext cx="917966"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10" name="圆角矩形 109"/>
          <p:cNvSpPr/>
          <p:nvPr/>
        </p:nvSpPr>
        <p:spPr>
          <a:xfrm>
            <a:off x="4009150" y="3990539"/>
            <a:ext cx="705802" cy="57462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11" name="圆角矩形 110"/>
          <p:cNvSpPr/>
          <p:nvPr/>
        </p:nvSpPr>
        <p:spPr>
          <a:xfrm>
            <a:off x="7143489" y="4012941"/>
            <a:ext cx="524855"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12" name="圆角矩形 111"/>
          <p:cNvSpPr/>
          <p:nvPr/>
        </p:nvSpPr>
        <p:spPr>
          <a:xfrm>
            <a:off x="6278876" y="3990539"/>
            <a:ext cx="669388" cy="55221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13" name="圆角矩形 112"/>
          <p:cNvSpPr/>
          <p:nvPr/>
        </p:nvSpPr>
        <p:spPr>
          <a:xfrm>
            <a:off x="4891710" y="4020432"/>
            <a:ext cx="544386"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14" name="圆角矩形 113"/>
          <p:cNvSpPr/>
          <p:nvPr/>
        </p:nvSpPr>
        <p:spPr>
          <a:xfrm>
            <a:off x="5553867" y="4037286"/>
            <a:ext cx="533705"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15" name="圆角矩形 114"/>
          <p:cNvSpPr/>
          <p:nvPr/>
        </p:nvSpPr>
        <p:spPr>
          <a:xfrm>
            <a:off x="5240809" y="4862046"/>
            <a:ext cx="144016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16" name="圆角矩形 115"/>
          <p:cNvSpPr/>
          <p:nvPr/>
        </p:nvSpPr>
        <p:spPr>
          <a:xfrm>
            <a:off x="7982531"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17" name="圆角矩形 116"/>
          <p:cNvSpPr/>
          <p:nvPr/>
        </p:nvSpPr>
        <p:spPr>
          <a:xfrm>
            <a:off x="7258452"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18" name="圆角矩形 117"/>
          <p:cNvSpPr/>
          <p:nvPr/>
        </p:nvSpPr>
        <p:spPr>
          <a:xfrm>
            <a:off x="6759743" y="5877272"/>
            <a:ext cx="391239"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19" name="圆角矩形 118"/>
          <p:cNvSpPr/>
          <p:nvPr/>
        </p:nvSpPr>
        <p:spPr>
          <a:xfrm>
            <a:off x="5842785" y="5877272"/>
            <a:ext cx="81054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20" name="圆角矩形 119"/>
          <p:cNvSpPr/>
          <p:nvPr/>
        </p:nvSpPr>
        <p:spPr>
          <a:xfrm>
            <a:off x="5080346"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22" name="圆角矩形 121"/>
          <p:cNvSpPr/>
          <p:nvPr/>
        </p:nvSpPr>
        <p:spPr>
          <a:xfrm>
            <a:off x="3910353" y="5863217"/>
            <a:ext cx="102851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23" name="圆角矩形 122"/>
          <p:cNvSpPr/>
          <p:nvPr/>
        </p:nvSpPr>
        <p:spPr>
          <a:xfrm>
            <a:off x="3110738"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24" name="圆角矩形 123"/>
          <p:cNvSpPr/>
          <p:nvPr/>
        </p:nvSpPr>
        <p:spPr>
          <a:xfrm>
            <a:off x="2273302"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25" name="圆角矩形 124"/>
          <p:cNvSpPr/>
          <p:nvPr/>
        </p:nvSpPr>
        <p:spPr>
          <a:xfrm>
            <a:off x="35496" y="5877272"/>
            <a:ext cx="135412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26" name="圆角矩形 125"/>
          <p:cNvSpPr/>
          <p:nvPr/>
        </p:nvSpPr>
        <p:spPr>
          <a:xfrm>
            <a:off x="2098124" y="2222160"/>
            <a:ext cx="1190599"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33" name="TextBox 132"/>
          <p:cNvSpPr txBox="1"/>
          <p:nvPr/>
        </p:nvSpPr>
        <p:spPr>
          <a:xfrm>
            <a:off x="183802" y="1459523"/>
            <a:ext cx="1584176" cy="338554"/>
          </a:xfrm>
          <a:prstGeom prst="rect">
            <a:avLst/>
          </a:prstGeom>
          <a:noFill/>
        </p:spPr>
        <p:txBody>
          <a:bodyPr wrap="square" rtlCol="0">
            <a:spAutoFit/>
          </a:bodyPr>
          <a:lstStyle/>
          <a:p>
            <a:r>
              <a:rPr lang="en-US" altLang="zh-CN" sz="1600" dirty="0" smtClean="0">
                <a:ea typeface="宋体" panose="02010600030101010101" pitchFamily="2" charset="-122"/>
                <a:cs typeface="Times New Roman" panose="02020603050405020304" pitchFamily="18" charset="0"/>
              </a:rPr>
              <a:t>JAVA</a:t>
            </a:r>
            <a:r>
              <a:rPr lang="zh-CN" altLang="en-US" sz="1600" dirty="0" smtClean="0">
                <a:ea typeface="宋体" panose="02010600030101010101" pitchFamily="2" charset="-122"/>
                <a:cs typeface="Times New Roman" panose="02020603050405020304" pitchFamily="18" charset="0"/>
              </a:rPr>
              <a:t>发展历程</a:t>
            </a:r>
            <a:endParaRPr lang="zh-CN" altLang="en-US" sz="1600" dirty="0">
              <a:ea typeface="宋体" panose="02010600030101010101" pitchFamily="2" charset="-122"/>
              <a:cs typeface="Times New Roman" panose="02020603050405020304" pitchFamily="18" charset="0"/>
            </a:endParaRPr>
          </a:p>
        </p:txBody>
      </p:sp>
      <p:sp>
        <p:nvSpPr>
          <p:cNvPr id="134" name="TextBox 133"/>
          <p:cNvSpPr txBox="1"/>
          <p:nvPr/>
        </p:nvSpPr>
        <p:spPr>
          <a:xfrm>
            <a:off x="2072520" y="1477000"/>
            <a:ext cx="1491368" cy="338554"/>
          </a:xfrm>
          <a:prstGeom prst="rect">
            <a:avLst/>
          </a:prstGeom>
          <a:noFill/>
        </p:spPr>
        <p:txBody>
          <a:bodyPr wrap="square" rtlCol="0">
            <a:spAutoFit/>
          </a:bodyPr>
          <a:lstStyle/>
          <a:p>
            <a:r>
              <a:rPr lang="en-US" altLang="zh-CN" sz="1600" dirty="0" smtClean="0">
                <a:ea typeface="宋体" panose="02010600030101010101" pitchFamily="2" charset="-122"/>
                <a:cs typeface="Times New Roman" panose="02020603050405020304" pitchFamily="18" charset="0"/>
              </a:rPr>
              <a:t>JAVA</a:t>
            </a:r>
            <a:r>
              <a:rPr lang="zh-CN" altLang="en-US" sz="1600" dirty="0" smtClean="0">
                <a:ea typeface="宋体" panose="02010600030101010101" pitchFamily="2" charset="-122"/>
                <a:cs typeface="Times New Roman" panose="02020603050405020304" pitchFamily="18" charset="0"/>
              </a:rPr>
              <a:t>环境搭建</a:t>
            </a:r>
            <a:endParaRPr lang="zh-CN" altLang="en-US" sz="1600" dirty="0">
              <a:ea typeface="宋体" panose="02010600030101010101" pitchFamily="2" charset="-122"/>
              <a:cs typeface="Times New Roman" panose="02020603050405020304" pitchFamily="18" charset="0"/>
            </a:endParaRPr>
          </a:p>
        </p:txBody>
      </p:sp>
      <p:sp>
        <p:nvSpPr>
          <p:cNvPr id="135" name="TextBox 134"/>
          <p:cNvSpPr txBox="1"/>
          <p:nvPr/>
        </p:nvSpPr>
        <p:spPr>
          <a:xfrm>
            <a:off x="5638543" y="1445421"/>
            <a:ext cx="1440160" cy="338554"/>
          </a:xfrm>
          <a:prstGeom prst="rect">
            <a:avLst/>
          </a:prstGeom>
          <a:noFill/>
        </p:spPr>
        <p:txBody>
          <a:bodyPr wrap="square" rtlCol="0">
            <a:spAutoFit/>
          </a:bodyPr>
          <a:lstStyle/>
          <a:p>
            <a:r>
              <a:rPr lang="zh-CN" altLang="en-US" sz="1600" dirty="0" smtClean="0">
                <a:ea typeface="宋体" panose="02010600030101010101" pitchFamily="2" charset="-122"/>
                <a:cs typeface="Times New Roman" panose="02020603050405020304" pitchFamily="18" charset="0"/>
              </a:rPr>
              <a:t>基础程序设计</a:t>
            </a:r>
            <a:endParaRPr lang="zh-CN" altLang="en-US" sz="1600" dirty="0">
              <a:ea typeface="宋体" panose="02010600030101010101" pitchFamily="2" charset="-122"/>
              <a:cs typeface="Times New Roman" panose="02020603050405020304" pitchFamily="18" charset="0"/>
            </a:endParaRPr>
          </a:p>
        </p:txBody>
      </p:sp>
      <p:sp>
        <p:nvSpPr>
          <p:cNvPr id="136" name="TextBox 135"/>
          <p:cNvSpPr txBox="1"/>
          <p:nvPr/>
        </p:nvSpPr>
        <p:spPr>
          <a:xfrm>
            <a:off x="4629519" y="2492896"/>
            <a:ext cx="1098899" cy="338554"/>
          </a:xfrm>
          <a:prstGeom prst="rect">
            <a:avLst/>
          </a:prstGeom>
          <a:noFill/>
        </p:spPr>
        <p:txBody>
          <a:bodyPr wrap="square" rtlCol="0">
            <a:spAutoFit/>
          </a:bodyPr>
          <a:lstStyle/>
          <a:p>
            <a:r>
              <a:rPr lang="zh-CN" altLang="en-US" sz="1600" dirty="0" smtClean="0">
                <a:ea typeface="宋体" panose="02010600030101010101" pitchFamily="2" charset="-122"/>
                <a:cs typeface="Times New Roman" panose="02020603050405020304" pitchFamily="18" charset="0"/>
              </a:rPr>
              <a:t>数据类型</a:t>
            </a:r>
            <a:endParaRPr lang="zh-CN" altLang="en-US" sz="1600" dirty="0">
              <a:ea typeface="宋体" panose="02010600030101010101" pitchFamily="2" charset="-122"/>
              <a:cs typeface="Times New Roman" panose="02020603050405020304" pitchFamily="18" charset="0"/>
            </a:endParaRPr>
          </a:p>
        </p:txBody>
      </p:sp>
      <p:sp>
        <p:nvSpPr>
          <p:cNvPr id="137" name="TextBox 136"/>
          <p:cNvSpPr txBox="1"/>
          <p:nvPr/>
        </p:nvSpPr>
        <p:spPr>
          <a:xfrm>
            <a:off x="6706881" y="2442374"/>
            <a:ext cx="1109769" cy="338554"/>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流程</a:t>
            </a:r>
            <a:r>
              <a:rPr lang="zh-CN" altLang="en-US" sz="1600" dirty="0" smtClean="0">
                <a:ea typeface="宋体" panose="02010600030101010101" pitchFamily="2" charset="-122"/>
                <a:cs typeface="Times New Roman" panose="02020603050405020304" pitchFamily="18" charset="0"/>
              </a:rPr>
              <a:t>控制</a:t>
            </a:r>
            <a:endParaRPr lang="zh-CN" altLang="en-US" sz="1600" dirty="0">
              <a:ea typeface="宋体" panose="02010600030101010101" pitchFamily="2" charset="-122"/>
              <a:cs typeface="Times New Roman" panose="02020603050405020304" pitchFamily="18" charset="0"/>
            </a:endParaRPr>
          </a:p>
        </p:txBody>
      </p:sp>
      <p:sp>
        <p:nvSpPr>
          <p:cNvPr id="138" name="TextBox 137"/>
          <p:cNvSpPr txBox="1"/>
          <p:nvPr/>
        </p:nvSpPr>
        <p:spPr>
          <a:xfrm>
            <a:off x="5766372" y="2438184"/>
            <a:ext cx="913069" cy="338554"/>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运算符</a:t>
            </a:r>
            <a:endParaRPr lang="zh-CN" altLang="en-US" sz="1600" dirty="0">
              <a:ea typeface="宋体" panose="02010600030101010101" pitchFamily="2" charset="-122"/>
              <a:cs typeface="Times New Roman" panose="02020603050405020304" pitchFamily="18" charset="0"/>
            </a:endParaRPr>
          </a:p>
        </p:txBody>
      </p:sp>
      <p:sp>
        <p:nvSpPr>
          <p:cNvPr id="139" name="TextBox 138"/>
          <p:cNvSpPr txBox="1"/>
          <p:nvPr/>
        </p:nvSpPr>
        <p:spPr>
          <a:xfrm>
            <a:off x="7873723" y="2442374"/>
            <a:ext cx="698739" cy="338554"/>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数组</a:t>
            </a:r>
            <a:endParaRPr lang="zh-CN" altLang="en-US" sz="1600" dirty="0">
              <a:ea typeface="宋体" panose="02010600030101010101" pitchFamily="2" charset="-122"/>
              <a:cs typeface="Times New Roman" panose="02020603050405020304" pitchFamily="18" charset="0"/>
            </a:endParaRPr>
          </a:p>
        </p:txBody>
      </p:sp>
      <p:sp>
        <p:nvSpPr>
          <p:cNvPr id="140" name="TextBox 139"/>
          <p:cNvSpPr txBox="1"/>
          <p:nvPr/>
        </p:nvSpPr>
        <p:spPr>
          <a:xfrm>
            <a:off x="5719589" y="3288443"/>
            <a:ext cx="1448958" cy="338554"/>
          </a:xfrm>
          <a:prstGeom prst="rect">
            <a:avLst/>
          </a:prstGeom>
          <a:noFill/>
        </p:spPr>
        <p:txBody>
          <a:bodyPr wrap="square" rtlCol="0">
            <a:spAutoFit/>
          </a:bodyPr>
          <a:lstStyle/>
          <a:p>
            <a:r>
              <a:rPr lang="zh-CN" altLang="en-US" sz="1600" dirty="0" smtClean="0">
                <a:ea typeface="宋体" panose="02010600030101010101" pitchFamily="2" charset="-122"/>
                <a:cs typeface="Times New Roman" panose="02020603050405020304" pitchFamily="18" charset="0"/>
              </a:rPr>
              <a:t>面向对象</a:t>
            </a:r>
            <a:r>
              <a:rPr lang="zh-CN" altLang="en-US" sz="1600" dirty="0">
                <a:ea typeface="宋体" panose="02010600030101010101" pitchFamily="2" charset="-122"/>
                <a:cs typeface="Times New Roman" panose="02020603050405020304" pitchFamily="18" charset="0"/>
              </a:rPr>
              <a:t>编程</a:t>
            </a:r>
            <a:endParaRPr lang="zh-CN" altLang="en-US" sz="1600" dirty="0">
              <a:ea typeface="宋体" panose="02010600030101010101" pitchFamily="2" charset="-122"/>
              <a:cs typeface="Times New Roman" panose="02020603050405020304" pitchFamily="18" charset="0"/>
            </a:endParaRPr>
          </a:p>
        </p:txBody>
      </p:sp>
      <p:sp>
        <p:nvSpPr>
          <p:cNvPr id="141" name="TextBox 140"/>
          <p:cNvSpPr txBox="1"/>
          <p:nvPr/>
        </p:nvSpPr>
        <p:spPr>
          <a:xfrm>
            <a:off x="4075855" y="3980384"/>
            <a:ext cx="617662" cy="584775"/>
          </a:xfrm>
          <a:prstGeom prst="rect">
            <a:avLst/>
          </a:prstGeom>
          <a:noFill/>
        </p:spPr>
        <p:txBody>
          <a:bodyPr wrap="square" rtlCol="0">
            <a:spAutoFit/>
          </a:bodyPr>
          <a:lstStyle/>
          <a:p>
            <a:r>
              <a:rPr lang="zh-CN" altLang="en-US" sz="1600" dirty="0" smtClean="0">
                <a:ea typeface="宋体" panose="02010600030101010101" pitchFamily="2" charset="-122"/>
                <a:cs typeface="Times New Roman" panose="02020603050405020304" pitchFamily="18" charset="0"/>
              </a:rPr>
              <a:t>类和对象</a:t>
            </a:r>
            <a:endParaRPr lang="zh-CN" altLang="en-US" sz="1600" dirty="0">
              <a:ea typeface="宋体" panose="02010600030101010101" pitchFamily="2" charset="-122"/>
              <a:cs typeface="Times New Roman" panose="02020603050405020304" pitchFamily="18" charset="0"/>
            </a:endParaRPr>
          </a:p>
        </p:txBody>
      </p:sp>
      <p:sp>
        <p:nvSpPr>
          <p:cNvPr id="142" name="TextBox 141"/>
          <p:cNvSpPr txBox="1"/>
          <p:nvPr/>
        </p:nvSpPr>
        <p:spPr>
          <a:xfrm>
            <a:off x="4870137" y="4074650"/>
            <a:ext cx="617662" cy="338554"/>
          </a:xfrm>
          <a:prstGeom prst="rect">
            <a:avLst/>
          </a:prstGeom>
          <a:noFill/>
        </p:spPr>
        <p:txBody>
          <a:bodyPr wrap="square" rtlCol="0">
            <a:spAutoFit/>
          </a:bodyPr>
          <a:lstStyle/>
          <a:p>
            <a:r>
              <a:rPr lang="zh-CN" altLang="en-US" sz="1600" dirty="0" smtClean="0">
                <a:ea typeface="宋体" panose="02010600030101010101" pitchFamily="2" charset="-122"/>
                <a:cs typeface="Times New Roman" panose="02020603050405020304" pitchFamily="18" charset="0"/>
              </a:rPr>
              <a:t>属性</a:t>
            </a:r>
            <a:endParaRPr lang="zh-CN" altLang="en-US" sz="1600" dirty="0">
              <a:ea typeface="宋体" panose="02010600030101010101" pitchFamily="2" charset="-122"/>
              <a:cs typeface="Times New Roman" panose="02020603050405020304" pitchFamily="18" charset="0"/>
            </a:endParaRPr>
          </a:p>
        </p:txBody>
      </p:sp>
      <p:sp>
        <p:nvSpPr>
          <p:cNvPr id="143" name="TextBox 142"/>
          <p:cNvSpPr txBox="1"/>
          <p:nvPr/>
        </p:nvSpPr>
        <p:spPr>
          <a:xfrm>
            <a:off x="5553867" y="4098558"/>
            <a:ext cx="617662" cy="338554"/>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方法</a:t>
            </a:r>
            <a:endParaRPr lang="zh-CN" altLang="en-US" sz="1600" dirty="0">
              <a:ea typeface="宋体" panose="02010600030101010101" pitchFamily="2" charset="-122"/>
              <a:cs typeface="Times New Roman" panose="02020603050405020304" pitchFamily="18" charset="0"/>
            </a:endParaRPr>
          </a:p>
        </p:txBody>
      </p:sp>
      <p:sp>
        <p:nvSpPr>
          <p:cNvPr id="144" name="TextBox 143"/>
          <p:cNvSpPr txBox="1"/>
          <p:nvPr/>
        </p:nvSpPr>
        <p:spPr>
          <a:xfrm>
            <a:off x="7943309" y="4106435"/>
            <a:ext cx="1008745" cy="338554"/>
          </a:xfrm>
          <a:prstGeom prst="rect">
            <a:avLst/>
          </a:prstGeom>
          <a:noFill/>
        </p:spPr>
        <p:txBody>
          <a:bodyPr wrap="square" rtlCol="0">
            <a:spAutoFit/>
          </a:bodyPr>
          <a:lstStyle/>
          <a:p>
            <a:r>
              <a:rPr lang="zh-CN" altLang="en-US" sz="1600" dirty="0" smtClean="0">
                <a:ea typeface="宋体" panose="02010600030101010101" pitchFamily="2" charset="-122"/>
                <a:cs typeface="Times New Roman" panose="02020603050405020304" pitchFamily="18" charset="0"/>
              </a:rPr>
              <a:t>设计模式</a:t>
            </a:r>
            <a:endParaRPr lang="zh-CN" altLang="en-US" sz="1600" dirty="0">
              <a:ea typeface="宋体" panose="02010600030101010101" pitchFamily="2" charset="-122"/>
              <a:cs typeface="Times New Roman" panose="02020603050405020304" pitchFamily="18" charset="0"/>
            </a:endParaRPr>
          </a:p>
        </p:txBody>
      </p:sp>
      <p:sp>
        <p:nvSpPr>
          <p:cNvPr id="145" name="TextBox 144"/>
          <p:cNvSpPr txBox="1"/>
          <p:nvPr/>
        </p:nvSpPr>
        <p:spPr>
          <a:xfrm>
            <a:off x="7122690" y="4077072"/>
            <a:ext cx="617662" cy="338554"/>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接口</a:t>
            </a:r>
            <a:endParaRPr lang="zh-CN" altLang="en-US" sz="1600" dirty="0">
              <a:ea typeface="宋体" panose="02010600030101010101" pitchFamily="2" charset="-122"/>
              <a:cs typeface="Times New Roman" panose="02020603050405020304" pitchFamily="18" charset="0"/>
            </a:endParaRPr>
          </a:p>
        </p:txBody>
      </p:sp>
      <p:sp>
        <p:nvSpPr>
          <p:cNvPr id="146" name="TextBox 145"/>
          <p:cNvSpPr txBox="1"/>
          <p:nvPr/>
        </p:nvSpPr>
        <p:spPr>
          <a:xfrm>
            <a:off x="6366877" y="3996353"/>
            <a:ext cx="653395" cy="584775"/>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三</a:t>
            </a:r>
            <a:r>
              <a:rPr lang="zh-CN" altLang="en-US" sz="1600" dirty="0" smtClean="0">
                <a:ea typeface="宋体" panose="02010600030101010101" pitchFamily="2" charset="-122"/>
                <a:cs typeface="Times New Roman" panose="02020603050405020304" pitchFamily="18" charset="0"/>
              </a:rPr>
              <a:t>大特性</a:t>
            </a:r>
            <a:endParaRPr lang="zh-CN" altLang="en-US" sz="1600" dirty="0">
              <a:ea typeface="宋体" panose="02010600030101010101" pitchFamily="2" charset="-122"/>
              <a:cs typeface="Times New Roman" panose="02020603050405020304" pitchFamily="18" charset="0"/>
            </a:endParaRPr>
          </a:p>
        </p:txBody>
      </p:sp>
      <p:sp>
        <p:nvSpPr>
          <p:cNvPr id="147" name="TextBox 146"/>
          <p:cNvSpPr txBox="1"/>
          <p:nvPr/>
        </p:nvSpPr>
        <p:spPr>
          <a:xfrm>
            <a:off x="5267263" y="4908793"/>
            <a:ext cx="1413706" cy="338554"/>
          </a:xfrm>
          <a:prstGeom prst="rect">
            <a:avLst/>
          </a:prstGeom>
          <a:noFill/>
        </p:spPr>
        <p:txBody>
          <a:bodyPr wrap="square" rtlCol="0">
            <a:spAutoFit/>
          </a:bodyPr>
          <a:lstStyle/>
          <a:p>
            <a:r>
              <a:rPr lang="zh-CN" altLang="en-US" sz="1600" dirty="0" smtClean="0">
                <a:ea typeface="宋体" panose="02010600030101010101" pitchFamily="2" charset="-122"/>
                <a:cs typeface="Times New Roman" panose="02020603050405020304" pitchFamily="18" charset="0"/>
              </a:rPr>
              <a:t>应用程序开发</a:t>
            </a:r>
            <a:endParaRPr lang="zh-CN" altLang="en-US" sz="1600" dirty="0">
              <a:ea typeface="宋体" panose="02010600030101010101" pitchFamily="2" charset="-122"/>
              <a:cs typeface="Times New Roman" panose="02020603050405020304" pitchFamily="18" charset="0"/>
            </a:endParaRPr>
          </a:p>
        </p:txBody>
      </p:sp>
      <p:sp>
        <p:nvSpPr>
          <p:cNvPr id="148" name="TextBox 147"/>
          <p:cNvSpPr txBox="1"/>
          <p:nvPr/>
        </p:nvSpPr>
        <p:spPr>
          <a:xfrm>
            <a:off x="2251903" y="5906870"/>
            <a:ext cx="812219" cy="338554"/>
          </a:xfrm>
          <a:prstGeom prst="rect">
            <a:avLst/>
          </a:prstGeom>
          <a:noFill/>
        </p:spPr>
        <p:txBody>
          <a:bodyPr wrap="square" rtlCol="0">
            <a:spAutoFit/>
          </a:bodyPr>
          <a:lstStyle/>
          <a:p>
            <a:r>
              <a:rPr lang="en-US" altLang="zh-CN" sz="1600" dirty="0" smtClean="0">
                <a:ea typeface="宋体" panose="02010600030101010101" pitchFamily="2" charset="-122"/>
                <a:cs typeface="Times New Roman" panose="02020603050405020304" pitchFamily="18" charset="0"/>
              </a:rPr>
              <a:t>JDBC</a:t>
            </a:r>
            <a:endParaRPr lang="zh-CN" altLang="en-US" sz="1600" dirty="0">
              <a:ea typeface="宋体" panose="02010600030101010101" pitchFamily="2" charset="-122"/>
              <a:cs typeface="Times New Roman" panose="02020603050405020304" pitchFamily="18" charset="0"/>
            </a:endParaRPr>
          </a:p>
        </p:txBody>
      </p:sp>
      <p:sp>
        <p:nvSpPr>
          <p:cNvPr id="149" name="TextBox 148"/>
          <p:cNvSpPr txBox="1"/>
          <p:nvPr/>
        </p:nvSpPr>
        <p:spPr>
          <a:xfrm>
            <a:off x="3166540" y="5924019"/>
            <a:ext cx="617662" cy="338554"/>
          </a:xfrm>
          <a:prstGeom prst="rect">
            <a:avLst/>
          </a:prstGeom>
          <a:noFill/>
        </p:spPr>
        <p:txBody>
          <a:bodyPr wrap="square" rtlCol="0">
            <a:spAutoFit/>
          </a:bodyPr>
          <a:lstStyle/>
          <a:p>
            <a:r>
              <a:rPr lang="zh-CN" altLang="en-US" sz="1600" dirty="0" smtClean="0">
                <a:ea typeface="宋体" panose="02010600030101010101" pitchFamily="2" charset="-122"/>
                <a:cs typeface="Times New Roman" panose="02020603050405020304" pitchFamily="18" charset="0"/>
              </a:rPr>
              <a:t>集合</a:t>
            </a:r>
            <a:endParaRPr lang="zh-CN" altLang="en-US" sz="1600" dirty="0">
              <a:ea typeface="宋体" panose="02010600030101010101" pitchFamily="2" charset="-122"/>
              <a:cs typeface="Times New Roman" panose="02020603050405020304" pitchFamily="18" charset="0"/>
            </a:endParaRPr>
          </a:p>
        </p:txBody>
      </p:sp>
      <p:sp>
        <p:nvSpPr>
          <p:cNvPr id="150" name="TextBox 149"/>
          <p:cNvSpPr txBox="1"/>
          <p:nvPr/>
        </p:nvSpPr>
        <p:spPr>
          <a:xfrm>
            <a:off x="3982360" y="5901292"/>
            <a:ext cx="1025978" cy="338554"/>
          </a:xfrm>
          <a:prstGeom prst="rect">
            <a:avLst/>
          </a:prstGeom>
          <a:noFill/>
        </p:spPr>
        <p:txBody>
          <a:bodyPr wrap="square" rtlCol="0">
            <a:spAutoFit/>
          </a:bodyPr>
          <a:lstStyle/>
          <a:p>
            <a:r>
              <a:rPr lang="zh-CN" altLang="en-US" sz="1600" dirty="0" smtClean="0">
                <a:ea typeface="宋体" panose="02010600030101010101" pitchFamily="2" charset="-122"/>
                <a:cs typeface="Times New Roman" panose="02020603050405020304" pitchFamily="18" charset="0"/>
              </a:rPr>
              <a:t>异常处理</a:t>
            </a:r>
            <a:endParaRPr lang="zh-CN" altLang="en-US" sz="1600" dirty="0">
              <a:ea typeface="宋体" panose="02010600030101010101" pitchFamily="2" charset="-122"/>
              <a:cs typeface="Times New Roman" panose="02020603050405020304" pitchFamily="18" charset="0"/>
            </a:endParaRPr>
          </a:p>
        </p:txBody>
      </p:sp>
      <p:sp>
        <p:nvSpPr>
          <p:cNvPr id="152" name="TextBox 151"/>
          <p:cNvSpPr txBox="1"/>
          <p:nvPr/>
        </p:nvSpPr>
        <p:spPr>
          <a:xfrm>
            <a:off x="5110756" y="5949280"/>
            <a:ext cx="617662" cy="338554"/>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类库</a:t>
            </a:r>
            <a:endParaRPr lang="zh-CN" altLang="en-US" sz="1600" dirty="0">
              <a:ea typeface="宋体" panose="02010600030101010101" pitchFamily="2" charset="-122"/>
              <a:cs typeface="Times New Roman" panose="02020603050405020304" pitchFamily="18" charset="0"/>
            </a:endParaRPr>
          </a:p>
        </p:txBody>
      </p:sp>
      <p:sp>
        <p:nvSpPr>
          <p:cNvPr id="153" name="TextBox 152"/>
          <p:cNvSpPr txBox="1"/>
          <p:nvPr/>
        </p:nvSpPr>
        <p:spPr>
          <a:xfrm>
            <a:off x="5854296" y="5901292"/>
            <a:ext cx="810226" cy="338554"/>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多线程</a:t>
            </a:r>
            <a:endParaRPr lang="zh-CN" altLang="en-US" sz="1600" dirty="0">
              <a:ea typeface="宋体" panose="02010600030101010101" pitchFamily="2" charset="-122"/>
              <a:cs typeface="Times New Roman" panose="02020603050405020304" pitchFamily="18" charset="0"/>
            </a:endParaRPr>
          </a:p>
        </p:txBody>
      </p:sp>
      <p:sp>
        <p:nvSpPr>
          <p:cNvPr id="154" name="TextBox 153"/>
          <p:cNvSpPr txBox="1"/>
          <p:nvPr/>
        </p:nvSpPr>
        <p:spPr>
          <a:xfrm>
            <a:off x="6715731" y="5909963"/>
            <a:ext cx="452847" cy="346771"/>
          </a:xfrm>
          <a:prstGeom prst="rect">
            <a:avLst/>
          </a:prstGeom>
          <a:noFill/>
        </p:spPr>
        <p:txBody>
          <a:bodyPr wrap="square" rtlCol="0">
            <a:spAutoFit/>
          </a:bodyPr>
          <a:lstStyle/>
          <a:p>
            <a:r>
              <a:rPr lang="en-US" altLang="zh-CN" sz="1600" dirty="0" smtClean="0">
                <a:ea typeface="宋体" panose="02010600030101010101" pitchFamily="2" charset="-122"/>
                <a:cs typeface="Times New Roman" panose="02020603050405020304" pitchFamily="18" charset="0"/>
              </a:rPr>
              <a:t>IO</a:t>
            </a:r>
            <a:endParaRPr lang="zh-CN" altLang="en-US" sz="1600" dirty="0">
              <a:ea typeface="宋体" panose="02010600030101010101" pitchFamily="2" charset="-122"/>
              <a:cs typeface="Times New Roman" panose="02020603050405020304" pitchFamily="18" charset="0"/>
            </a:endParaRPr>
          </a:p>
        </p:txBody>
      </p:sp>
      <p:sp>
        <p:nvSpPr>
          <p:cNvPr id="155" name="TextBox 154"/>
          <p:cNvSpPr txBox="1"/>
          <p:nvPr/>
        </p:nvSpPr>
        <p:spPr>
          <a:xfrm>
            <a:off x="7270996" y="5918181"/>
            <a:ext cx="617662" cy="338554"/>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反射</a:t>
            </a:r>
            <a:endParaRPr lang="zh-CN" altLang="en-US" sz="1600" dirty="0">
              <a:ea typeface="宋体" panose="02010600030101010101" pitchFamily="2" charset="-122"/>
              <a:cs typeface="Times New Roman" panose="02020603050405020304" pitchFamily="18" charset="0"/>
            </a:endParaRPr>
          </a:p>
        </p:txBody>
      </p:sp>
      <p:sp>
        <p:nvSpPr>
          <p:cNvPr id="156" name="TextBox 155"/>
          <p:cNvSpPr txBox="1"/>
          <p:nvPr/>
        </p:nvSpPr>
        <p:spPr>
          <a:xfrm>
            <a:off x="7954801" y="5924019"/>
            <a:ext cx="617662" cy="338554"/>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网络</a:t>
            </a:r>
            <a:endParaRPr lang="zh-CN" altLang="en-US" sz="1600" dirty="0">
              <a:ea typeface="宋体" panose="02010600030101010101" pitchFamily="2" charset="-122"/>
              <a:cs typeface="Times New Roman" panose="02020603050405020304" pitchFamily="18" charset="0"/>
            </a:endParaRPr>
          </a:p>
        </p:txBody>
      </p:sp>
      <p:sp>
        <p:nvSpPr>
          <p:cNvPr id="157" name="TextBox 156"/>
          <p:cNvSpPr txBox="1"/>
          <p:nvPr/>
        </p:nvSpPr>
        <p:spPr>
          <a:xfrm>
            <a:off x="80219" y="5926560"/>
            <a:ext cx="1232045" cy="338554"/>
          </a:xfrm>
          <a:prstGeom prst="rect">
            <a:avLst/>
          </a:prstGeom>
          <a:noFill/>
        </p:spPr>
        <p:txBody>
          <a:bodyPr wrap="square" rtlCol="0">
            <a:spAutoFit/>
          </a:bodyPr>
          <a:lstStyle/>
          <a:p>
            <a:r>
              <a:rPr lang="zh-CN" altLang="en-US" sz="1600" dirty="0" smtClean="0">
                <a:ea typeface="宋体" panose="02010600030101010101" pitchFamily="2" charset="-122"/>
                <a:cs typeface="Times New Roman" panose="02020603050405020304" pitchFamily="18" charset="0"/>
              </a:rPr>
              <a:t>连接</a:t>
            </a:r>
            <a:r>
              <a:rPr lang="en-US" altLang="zh-CN" sz="1600" dirty="0" smtClean="0">
                <a:ea typeface="宋体" panose="02010600030101010101" pitchFamily="2" charset="-122"/>
                <a:cs typeface="Times New Roman" panose="02020603050405020304" pitchFamily="18" charset="0"/>
              </a:rPr>
              <a:t>Oracle</a:t>
            </a:r>
            <a:endParaRPr lang="zh-CN" altLang="en-US" sz="1600" dirty="0">
              <a:ea typeface="宋体" panose="02010600030101010101" pitchFamily="2" charset="-122"/>
              <a:cs typeface="Times New Roman" panose="02020603050405020304" pitchFamily="18" charset="0"/>
            </a:endParaRPr>
          </a:p>
        </p:txBody>
      </p:sp>
      <p:sp>
        <p:nvSpPr>
          <p:cNvPr id="159" name="TextBox 158"/>
          <p:cNvSpPr txBox="1"/>
          <p:nvPr/>
        </p:nvSpPr>
        <p:spPr>
          <a:xfrm>
            <a:off x="2123729" y="4221088"/>
            <a:ext cx="648071" cy="830997"/>
          </a:xfrm>
          <a:prstGeom prst="rect">
            <a:avLst/>
          </a:prstGeom>
          <a:noFill/>
        </p:spPr>
        <p:txBody>
          <a:bodyPr wrap="square" rtlCol="0">
            <a:spAutoFit/>
          </a:bodyPr>
          <a:lstStyle/>
          <a:p>
            <a:r>
              <a:rPr lang="en-US" altLang="zh-CN" sz="1600" dirty="0" smtClean="0">
                <a:ea typeface="宋体" panose="02010600030101010101" pitchFamily="2" charset="-122"/>
                <a:cs typeface="Times New Roman" panose="02020603050405020304" pitchFamily="18" charset="0"/>
              </a:rPr>
              <a:t>JAVA</a:t>
            </a:r>
            <a:r>
              <a:rPr lang="zh-CN" altLang="en-US" sz="1600" dirty="0" smtClean="0">
                <a:ea typeface="宋体" panose="02010600030101010101" pitchFamily="2" charset="-122"/>
                <a:cs typeface="Times New Roman" panose="02020603050405020304" pitchFamily="18" charset="0"/>
              </a:rPr>
              <a:t>新特性</a:t>
            </a:r>
            <a:endParaRPr lang="zh-CN" altLang="en-US" sz="1600" dirty="0">
              <a:ea typeface="宋体" panose="02010600030101010101" pitchFamily="2" charset="-122"/>
              <a:cs typeface="Times New Roman" panose="02020603050405020304" pitchFamily="18" charset="0"/>
            </a:endParaRPr>
          </a:p>
        </p:txBody>
      </p:sp>
      <p:cxnSp>
        <p:nvCxnSpPr>
          <p:cNvPr id="165" name="直接箭头连接符 164"/>
          <p:cNvCxnSpPr>
            <a:stCxn id="101" idx="3"/>
            <a:endCxn id="102" idx="1"/>
          </p:cNvCxnSpPr>
          <p:nvPr/>
        </p:nvCxnSpPr>
        <p:spPr>
          <a:xfrm>
            <a:off x="1623962" y="1628800"/>
            <a:ext cx="432048" cy="11832"/>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stCxn id="134" idx="3"/>
            <a:endCxn id="103" idx="1"/>
          </p:cNvCxnSpPr>
          <p:nvPr/>
        </p:nvCxnSpPr>
        <p:spPr>
          <a:xfrm flipV="1">
            <a:off x="3563888" y="1628800"/>
            <a:ext cx="2020514" cy="1747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a:stCxn id="103" idx="2"/>
          </p:cNvCxnSpPr>
          <p:nvPr/>
        </p:nvCxnSpPr>
        <p:spPr>
          <a:xfrm>
            <a:off x="6304482" y="1844824"/>
            <a:ext cx="0" cy="576064"/>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8" name="肘形连接符 167"/>
          <p:cNvCxnSpPr>
            <a:endCxn id="104" idx="0"/>
          </p:cNvCxnSpPr>
          <p:nvPr/>
        </p:nvCxnSpPr>
        <p:spPr>
          <a:xfrm rot="10800000" flipV="1">
            <a:off x="5154173" y="2132854"/>
            <a:ext cx="1422293" cy="288033"/>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0" name="肘形连接符 169"/>
          <p:cNvCxnSpPr>
            <a:endCxn id="107" idx="0"/>
          </p:cNvCxnSpPr>
          <p:nvPr/>
        </p:nvCxnSpPr>
        <p:spPr>
          <a:xfrm>
            <a:off x="6340486" y="2132855"/>
            <a:ext cx="1864470" cy="288033"/>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1" name="肘形连接符 170"/>
          <p:cNvCxnSpPr/>
          <p:nvPr/>
        </p:nvCxnSpPr>
        <p:spPr>
          <a:xfrm rot="16200000" flipH="1">
            <a:off x="2827273" y="2686303"/>
            <a:ext cx="3462300" cy="1364771"/>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a:off x="3876037" y="3413760"/>
            <a:ext cx="1677830"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3" name="肘形连接符 172"/>
          <p:cNvCxnSpPr>
            <a:stCxn id="108" idx="2"/>
            <a:endCxn id="114" idx="0"/>
          </p:cNvCxnSpPr>
          <p:nvPr/>
        </p:nvCxnSpPr>
        <p:spPr>
          <a:xfrm rot="5400000">
            <a:off x="5938705" y="3527040"/>
            <a:ext cx="392262" cy="628231"/>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4" name="肘形连接符 173"/>
          <p:cNvCxnSpPr>
            <a:stCxn id="108" idx="2"/>
            <a:endCxn id="109" idx="0"/>
          </p:cNvCxnSpPr>
          <p:nvPr/>
        </p:nvCxnSpPr>
        <p:spPr>
          <a:xfrm rot="16200000" flipH="1">
            <a:off x="7239928" y="2854046"/>
            <a:ext cx="382879" cy="1964833"/>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5" name="肘形连接符 174"/>
          <p:cNvCxnSpPr>
            <a:stCxn id="108" idx="2"/>
            <a:endCxn id="113" idx="0"/>
          </p:cNvCxnSpPr>
          <p:nvPr/>
        </p:nvCxnSpPr>
        <p:spPr>
          <a:xfrm rot="5400000">
            <a:off x="5618723" y="3190204"/>
            <a:ext cx="375408" cy="128504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6" name="肘形连接符 175"/>
          <p:cNvCxnSpPr>
            <a:stCxn id="108" idx="2"/>
            <a:endCxn id="110" idx="0"/>
          </p:cNvCxnSpPr>
          <p:nvPr/>
        </p:nvCxnSpPr>
        <p:spPr>
          <a:xfrm rot="5400000">
            <a:off x="5232744" y="2774331"/>
            <a:ext cx="345515" cy="2086900"/>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7" name="肘形连接符 176"/>
          <p:cNvCxnSpPr>
            <a:stCxn id="108" idx="2"/>
            <a:endCxn id="111" idx="0"/>
          </p:cNvCxnSpPr>
          <p:nvPr/>
        </p:nvCxnSpPr>
        <p:spPr>
          <a:xfrm rot="16200000" flipH="1">
            <a:off x="6743476" y="3350499"/>
            <a:ext cx="367917" cy="956966"/>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8" name="肘形连接符 177"/>
          <p:cNvCxnSpPr>
            <a:stCxn id="108" idx="2"/>
            <a:endCxn id="112" idx="0"/>
          </p:cNvCxnSpPr>
          <p:nvPr/>
        </p:nvCxnSpPr>
        <p:spPr>
          <a:xfrm rot="16200000" flipH="1">
            <a:off x="6358503" y="3735471"/>
            <a:ext cx="345515" cy="16461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9" name="肘形连接符 178"/>
          <p:cNvCxnSpPr>
            <a:stCxn id="115" idx="2"/>
            <a:endCxn id="124" idx="0"/>
          </p:cNvCxnSpPr>
          <p:nvPr/>
        </p:nvCxnSpPr>
        <p:spPr>
          <a:xfrm rot="5400000">
            <a:off x="3987208" y="3903591"/>
            <a:ext cx="583178" cy="3364185"/>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0" name="肘形连接符 179"/>
          <p:cNvCxnSpPr>
            <a:stCxn id="115" idx="2"/>
            <a:endCxn id="123" idx="0"/>
          </p:cNvCxnSpPr>
          <p:nvPr/>
        </p:nvCxnSpPr>
        <p:spPr>
          <a:xfrm rot="5400000">
            <a:off x="4405926" y="4322309"/>
            <a:ext cx="583178" cy="252674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1" name="肘形连接符 180"/>
          <p:cNvCxnSpPr>
            <a:stCxn id="115" idx="2"/>
            <a:endCxn id="122" idx="0"/>
          </p:cNvCxnSpPr>
          <p:nvPr/>
        </p:nvCxnSpPr>
        <p:spPr>
          <a:xfrm rot="5400000">
            <a:off x="4908189" y="4810516"/>
            <a:ext cx="569123" cy="153627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3" name="肘形连接符 182"/>
          <p:cNvCxnSpPr>
            <a:stCxn id="115" idx="2"/>
            <a:endCxn id="120" idx="0"/>
          </p:cNvCxnSpPr>
          <p:nvPr/>
        </p:nvCxnSpPr>
        <p:spPr>
          <a:xfrm rot="5400000">
            <a:off x="5390730" y="5307113"/>
            <a:ext cx="583178" cy="557141"/>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4" name="肘形连接符 183"/>
          <p:cNvCxnSpPr>
            <a:stCxn id="115" idx="2"/>
            <a:endCxn id="119" idx="0"/>
          </p:cNvCxnSpPr>
          <p:nvPr/>
        </p:nvCxnSpPr>
        <p:spPr>
          <a:xfrm rot="16200000" flipH="1">
            <a:off x="5812884" y="5442099"/>
            <a:ext cx="583178" cy="28716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5" name="肘形连接符 184"/>
          <p:cNvCxnSpPr>
            <a:stCxn id="115" idx="2"/>
            <a:endCxn id="118" idx="0"/>
          </p:cNvCxnSpPr>
          <p:nvPr/>
        </p:nvCxnSpPr>
        <p:spPr>
          <a:xfrm rot="16200000" flipH="1">
            <a:off x="6166537" y="5088446"/>
            <a:ext cx="583178" cy="99447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6" name="肘形连接符 185"/>
          <p:cNvCxnSpPr>
            <a:stCxn id="115" idx="2"/>
            <a:endCxn id="155" idx="0"/>
          </p:cNvCxnSpPr>
          <p:nvPr/>
        </p:nvCxnSpPr>
        <p:spPr>
          <a:xfrm rot="16200000" flipH="1">
            <a:off x="6458315" y="4796668"/>
            <a:ext cx="624087" cy="161893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7" name="肘形连接符 186"/>
          <p:cNvCxnSpPr>
            <a:stCxn id="115" idx="2"/>
            <a:endCxn id="116" idx="0"/>
          </p:cNvCxnSpPr>
          <p:nvPr/>
        </p:nvCxnSpPr>
        <p:spPr>
          <a:xfrm rot="16200000" flipH="1">
            <a:off x="6841822" y="4413161"/>
            <a:ext cx="583178" cy="234504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p:nvPr/>
        </p:nvCxnSpPr>
        <p:spPr>
          <a:xfrm flipH="1">
            <a:off x="1389619" y="6068035"/>
            <a:ext cx="883684"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H="1">
            <a:off x="2702746" y="4581128"/>
            <a:ext cx="1171955"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endCxn id="105" idx="0"/>
          </p:cNvCxnSpPr>
          <p:nvPr/>
        </p:nvCxnSpPr>
        <p:spPr>
          <a:xfrm>
            <a:off x="7168578" y="2132856"/>
            <a:ext cx="22763" cy="28803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2123728" y="2268907"/>
            <a:ext cx="1192390" cy="338554"/>
          </a:xfrm>
          <a:prstGeom prst="rect">
            <a:avLst/>
          </a:prstGeom>
          <a:noFill/>
        </p:spPr>
        <p:txBody>
          <a:bodyPr wrap="square" rtlCol="0">
            <a:spAutoFit/>
          </a:bodyPr>
          <a:lstStyle/>
          <a:p>
            <a:r>
              <a:rPr lang="en-US" altLang="zh-CN" sz="1600" dirty="0" smtClean="0">
                <a:ea typeface="宋体" panose="02010600030101010101" pitchFamily="2" charset="-122"/>
                <a:cs typeface="Times New Roman" panose="02020603050405020304" pitchFamily="18" charset="0"/>
              </a:rPr>
              <a:t>Eclipse</a:t>
            </a:r>
            <a:r>
              <a:rPr lang="zh-CN" altLang="en-US" sz="1600" dirty="0" smtClean="0">
                <a:ea typeface="宋体" panose="02010600030101010101" pitchFamily="2" charset="-122"/>
                <a:cs typeface="Times New Roman" panose="02020603050405020304" pitchFamily="18" charset="0"/>
              </a:rPr>
              <a:t>使用</a:t>
            </a:r>
            <a:endParaRPr lang="zh-CN" altLang="en-US" sz="1600" dirty="0">
              <a:ea typeface="宋体" panose="02010600030101010101" pitchFamily="2" charset="-122"/>
              <a:cs typeface="Times New Roman" panose="02020603050405020304" pitchFamily="18" charset="0"/>
            </a:endParaRPr>
          </a:p>
        </p:txBody>
      </p:sp>
      <p:cxnSp>
        <p:nvCxnSpPr>
          <p:cNvPr id="98" name="直接箭头连接符 97"/>
          <p:cNvCxnSpPr>
            <a:endCxn id="169" idx="3"/>
          </p:cNvCxnSpPr>
          <p:nvPr/>
        </p:nvCxnSpPr>
        <p:spPr>
          <a:xfrm flipH="1">
            <a:off x="3316118" y="2420888"/>
            <a:ext cx="558583" cy="1729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2" name="圆角矩形 181"/>
          <p:cNvSpPr/>
          <p:nvPr/>
        </p:nvSpPr>
        <p:spPr>
          <a:xfrm>
            <a:off x="683568" y="263691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96" name="圆角矩形 195"/>
          <p:cNvSpPr/>
          <p:nvPr/>
        </p:nvSpPr>
        <p:spPr>
          <a:xfrm>
            <a:off x="684836" y="335699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97" name="圆角矩形 196"/>
          <p:cNvSpPr/>
          <p:nvPr/>
        </p:nvSpPr>
        <p:spPr>
          <a:xfrm>
            <a:off x="269065" y="3898802"/>
            <a:ext cx="113458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98" name="圆角矩形 197"/>
          <p:cNvSpPr/>
          <p:nvPr/>
        </p:nvSpPr>
        <p:spPr>
          <a:xfrm>
            <a:off x="683568" y="4504306"/>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99" name="圆角矩形 198"/>
          <p:cNvSpPr/>
          <p:nvPr/>
        </p:nvSpPr>
        <p:spPr>
          <a:xfrm>
            <a:off x="323528" y="5146607"/>
            <a:ext cx="100938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200" name="TextBox 199"/>
          <p:cNvSpPr txBox="1"/>
          <p:nvPr/>
        </p:nvSpPr>
        <p:spPr>
          <a:xfrm>
            <a:off x="683568" y="2656926"/>
            <a:ext cx="656931" cy="338554"/>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泛型</a:t>
            </a:r>
            <a:endParaRPr lang="zh-CN" altLang="en-US" sz="1600" dirty="0">
              <a:ea typeface="宋体" panose="02010600030101010101" pitchFamily="2" charset="-122"/>
              <a:cs typeface="Times New Roman" panose="02020603050405020304" pitchFamily="18" charset="0"/>
            </a:endParaRPr>
          </a:p>
        </p:txBody>
      </p:sp>
      <p:sp>
        <p:nvSpPr>
          <p:cNvPr id="201" name="TextBox 200"/>
          <p:cNvSpPr txBox="1"/>
          <p:nvPr/>
        </p:nvSpPr>
        <p:spPr>
          <a:xfrm>
            <a:off x="683568" y="3429000"/>
            <a:ext cx="656931" cy="338554"/>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枚举</a:t>
            </a:r>
            <a:endParaRPr lang="zh-CN" altLang="en-US" sz="1600" dirty="0">
              <a:ea typeface="宋体" panose="02010600030101010101" pitchFamily="2" charset="-122"/>
              <a:cs typeface="Times New Roman" panose="02020603050405020304" pitchFamily="18" charset="0"/>
            </a:endParaRPr>
          </a:p>
        </p:txBody>
      </p:sp>
      <p:sp>
        <p:nvSpPr>
          <p:cNvPr id="202" name="TextBox 201"/>
          <p:cNvSpPr txBox="1"/>
          <p:nvPr/>
        </p:nvSpPr>
        <p:spPr>
          <a:xfrm>
            <a:off x="269065" y="3954542"/>
            <a:ext cx="1206591" cy="338554"/>
          </a:xfrm>
          <a:prstGeom prst="rect">
            <a:avLst/>
          </a:prstGeom>
          <a:noFill/>
        </p:spPr>
        <p:txBody>
          <a:bodyPr wrap="square" rtlCol="0">
            <a:spAutoFit/>
          </a:bodyPr>
          <a:lstStyle/>
          <a:p>
            <a:r>
              <a:rPr lang="zh-CN" altLang="en-US" sz="1600" dirty="0" smtClean="0">
                <a:ea typeface="宋体" panose="02010600030101010101" pitchFamily="2" charset="-122"/>
                <a:cs typeface="Times New Roman" panose="02020603050405020304" pitchFamily="18" charset="0"/>
              </a:rPr>
              <a:t>装箱</a:t>
            </a:r>
            <a:r>
              <a:rPr lang="en-US" altLang="zh-CN" sz="1600" dirty="0" smtClean="0">
                <a:ea typeface="宋体" panose="02010600030101010101" pitchFamily="2" charset="-122"/>
                <a:cs typeface="Times New Roman" panose="02020603050405020304" pitchFamily="18" charset="0"/>
              </a:rPr>
              <a:t>/</a:t>
            </a:r>
            <a:r>
              <a:rPr lang="zh-CN" altLang="en-US" sz="1600" dirty="0" smtClean="0">
                <a:ea typeface="宋体" panose="02010600030101010101" pitchFamily="2" charset="-122"/>
                <a:cs typeface="Times New Roman" panose="02020603050405020304" pitchFamily="18" charset="0"/>
              </a:rPr>
              <a:t>拆箱</a:t>
            </a:r>
            <a:endParaRPr lang="zh-CN" altLang="en-US" sz="1600" dirty="0">
              <a:ea typeface="宋体" panose="02010600030101010101" pitchFamily="2" charset="-122"/>
              <a:cs typeface="Times New Roman" panose="02020603050405020304" pitchFamily="18" charset="0"/>
            </a:endParaRPr>
          </a:p>
        </p:txBody>
      </p:sp>
      <p:sp>
        <p:nvSpPr>
          <p:cNvPr id="203" name="TextBox 202"/>
          <p:cNvSpPr txBox="1"/>
          <p:nvPr/>
        </p:nvSpPr>
        <p:spPr>
          <a:xfrm>
            <a:off x="674709" y="4427942"/>
            <a:ext cx="656931" cy="584775"/>
          </a:xfrm>
          <a:prstGeom prst="rect">
            <a:avLst/>
          </a:prstGeom>
          <a:noFill/>
        </p:spPr>
        <p:txBody>
          <a:bodyPr wrap="square" rtlCol="0">
            <a:spAutoFit/>
          </a:bodyPr>
          <a:lstStyle/>
          <a:p>
            <a:r>
              <a:rPr lang="zh-CN" altLang="en-US" sz="1600" dirty="0" smtClean="0">
                <a:ea typeface="宋体" panose="02010600030101010101" pitchFamily="2" charset="-122"/>
                <a:cs typeface="Times New Roman" panose="02020603050405020304" pitchFamily="18" charset="0"/>
              </a:rPr>
              <a:t>可变参数</a:t>
            </a:r>
            <a:endParaRPr lang="zh-CN" altLang="en-US" sz="1600" dirty="0">
              <a:ea typeface="宋体" panose="02010600030101010101" pitchFamily="2" charset="-122"/>
              <a:cs typeface="Times New Roman" panose="02020603050405020304" pitchFamily="18" charset="0"/>
            </a:endParaRPr>
          </a:p>
        </p:txBody>
      </p:sp>
      <p:sp>
        <p:nvSpPr>
          <p:cNvPr id="204" name="TextBox 203"/>
          <p:cNvSpPr txBox="1"/>
          <p:nvPr/>
        </p:nvSpPr>
        <p:spPr>
          <a:xfrm>
            <a:off x="269066" y="5193354"/>
            <a:ext cx="1120554" cy="338554"/>
          </a:xfrm>
          <a:prstGeom prst="rect">
            <a:avLst/>
          </a:prstGeom>
          <a:noFill/>
        </p:spPr>
        <p:txBody>
          <a:bodyPr wrap="square" rtlCol="0">
            <a:spAutoFit/>
          </a:bodyPr>
          <a:lstStyle/>
          <a:p>
            <a:r>
              <a:rPr lang="en-US" altLang="zh-CN" sz="1600" dirty="0" smtClean="0">
                <a:ea typeface="宋体" panose="02010600030101010101" pitchFamily="2" charset="-122"/>
                <a:cs typeface="Times New Roman" panose="02020603050405020304" pitchFamily="18" charset="0"/>
              </a:rPr>
              <a:t>Annota</a:t>
            </a:r>
            <a:r>
              <a:rPr lang="en-US" altLang="zh-CN" sz="1600" dirty="0">
                <a:ea typeface="宋体" panose="02010600030101010101" pitchFamily="2" charset="-122"/>
                <a:cs typeface="Times New Roman" panose="02020603050405020304" pitchFamily="18" charset="0"/>
              </a:rPr>
              <a:t>tion</a:t>
            </a:r>
            <a:endParaRPr lang="zh-CN" altLang="en-US" sz="1600" dirty="0">
              <a:ea typeface="宋体" panose="02010600030101010101" pitchFamily="2" charset="-122"/>
              <a:cs typeface="Times New Roman" panose="02020603050405020304" pitchFamily="18" charset="0"/>
            </a:endParaRPr>
          </a:p>
        </p:txBody>
      </p:sp>
      <p:cxnSp>
        <p:nvCxnSpPr>
          <p:cNvPr id="205" name="肘形连接符 204"/>
          <p:cNvCxnSpPr>
            <a:stCxn id="159" idx="1"/>
            <a:endCxn id="200" idx="3"/>
          </p:cNvCxnSpPr>
          <p:nvPr/>
        </p:nvCxnSpPr>
        <p:spPr>
          <a:xfrm rot="10800000">
            <a:off x="1340499" y="2826203"/>
            <a:ext cx="783230" cy="1810384"/>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7" name="肘形连接符 206"/>
          <p:cNvCxnSpPr>
            <a:stCxn id="159" idx="1"/>
            <a:endCxn id="201" idx="3"/>
          </p:cNvCxnSpPr>
          <p:nvPr/>
        </p:nvCxnSpPr>
        <p:spPr>
          <a:xfrm rot="10800000">
            <a:off x="1340499" y="3598277"/>
            <a:ext cx="783230" cy="1038310"/>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9" name="肘形连接符 208"/>
          <p:cNvCxnSpPr>
            <a:stCxn id="151" idx="1"/>
          </p:cNvCxnSpPr>
          <p:nvPr/>
        </p:nvCxnSpPr>
        <p:spPr>
          <a:xfrm rot="10800000">
            <a:off x="1340500" y="4149662"/>
            <a:ext cx="757625" cy="475089"/>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1" name="肘形连接符 210"/>
          <p:cNvCxnSpPr>
            <a:stCxn id="159" idx="1"/>
          </p:cNvCxnSpPr>
          <p:nvPr/>
        </p:nvCxnSpPr>
        <p:spPr>
          <a:xfrm rot="10800000" flipV="1">
            <a:off x="1312265" y="4636586"/>
            <a:ext cx="811465" cy="83743"/>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3" name="肘形连接符 212"/>
          <p:cNvCxnSpPr>
            <a:stCxn id="151" idx="1"/>
            <a:endCxn id="204" idx="3"/>
          </p:cNvCxnSpPr>
          <p:nvPr/>
        </p:nvCxnSpPr>
        <p:spPr>
          <a:xfrm rot="10800000" flipV="1">
            <a:off x="1389620" y="4624749"/>
            <a:ext cx="708504" cy="737881"/>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teach\01_javaSE\[尚硅谷]课件\尚硅谷_宋红康_第3章_面向对象编程\类的成员构成v1.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0976" y="1772816"/>
            <a:ext cx="8453551" cy="31683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39552" y="908720"/>
            <a:ext cx="4137671" cy="584775"/>
          </a:xfrm>
          <a:prstGeom prst="rect">
            <a:avLst/>
          </a:prstGeom>
        </p:spPr>
        <p:txBody>
          <a:bodyPr wrap="none">
            <a:spAutoFit/>
          </a:bodyPr>
          <a:lstStyle/>
          <a:p>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1.java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3" name="TextBox 2"/>
          <p:cNvSpPr txBox="1"/>
          <p:nvPr/>
        </p:nvSpPr>
        <p:spPr>
          <a:xfrm>
            <a:off x="2771800" y="5805264"/>
            <a:ext cx="4104456" cy="400110"/>
          </a:xfrm>
          <a:prstGeom prst="rect">
            <a:avLst/>
          </a:prstGeom>
          <a:noFill/>
        </p:spPr>
        <p:txBody>
          <a:bodyPr wrap="square" rtlCol="0">
            <a:spAutoFit/>
          </a:bodyPr>
          <a:lstStyle/>
          <a:p>
            <a:r>
              <a:rPr lang="zh-CN" altLang="en-US" sz="2000" b="1" u="sng" dirty="0" smtClean="0">
                <a:latin typeface="Courier New" panose="02070309020205020404" pitchFamily="49" charset="0"/>
                <a:ea typeface="新宋体" panose="02010609030101010101" pitchFamily="49" charset="-122"/>
                <a:cs typeface="Courier New" panose="02070309020205020404" pitchFamily="49" charset="0"/>
              </a:rPr>
              <a:t>类的成员构成 </a:t>
            </a:r>
            <a:r>
              <a:rPr lang="en-US" altLang="zh-CN" sz="2000" b="1" u="sng" dirty="0" smtClean="0">
                <a:latin typeface="Courier New" panose="02070309020205020404" pitchFamily="49" charset="0"/>
                <a:ea typeface="新宋体" panose="02010609030101010101" pitchFamily="49" charset="-122"/>
                <a:cs typeface="Courier New" panose="02070309020205020404" pitchFamily="49" charset="0"/>
              </a:rPr>
              <a:t>version 1.0</a:t>
            </a:r>
            <a:endParaRPr lang="zh-CN" altLang="en-US" sz="2000" b="1" u="sng" dirty="0">
              <a:latin typeface="Courier New" panose="02070309020205020404" pitchFamily="49" charset="0"/>
              <a:ea typeface="新宋体" panose="02010609030101010101" pitchFamily="49" charset="-122"/>
              <a:cs typeface="Courier New" panose="02070309020205020404"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teach\01_javaSE\[尚硅谷]课件\尚硅谷_宋红康_第3章_面向对象编程\类的成员构成v2.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71800" y="32566"/>
            <a:ext cx="6336704" cy="67684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39552" y="5353631"/>
            <a:ext cx="1872208" cy="707886"/>
          </a:xfrm>
          <a:prstGeom prst="rect">
            <a:avLst/>
          </a:prstGeom>
          <a:noFill/>
        </p:spPr>
        <p:txBody>
          <a:bodyPr wrap="square" rtlCol="0">
            <a:spAutoFit/>
          </a:bodyPr>
          <a:lstStyle/>
          <a:p>
            <a:r>
              <a:rPr lang="zh-CN" altLang="en-US" sz="2000" b="1" u="sng" dirty="0">
                <a:latin typeface="Courier New" panose="02070309020205020404" pitchFamily="49" charset="0"/>
                <a:ea typeface="新宋体" panose="02010609030101010101" pitchFamily="49" charset="-122"/>
                <a:cs typeface="Courier New" panose="02070309020205020404" pitchFamily="49" charset="0"/>
              </a:rPr>
              <a:t>类的成员构成 </a:t>
            </a:r>
            <a:r>
              <a:rPr lang="en-US" altLang="zh-CN" sz="2000" b="1" u="sng" dirty="0" err="1">
                <a:latin typeface="Courier New" panose="02070309020205020404" pitchFamily="49" charset="0"/>
                <a:ea typeface="新宋体" panose="02010609030101010101" pitchFamily="49" charset="-122"/>
                <a:cs typeface="Courier New" panose="02070309020205020404" pitchFamily="49" charset="0"/>
              </a:rPr>
              <a:t>verson</a:t>
            </a:r>
            <a:r>
              <a:rPr lang="en-US" altLang="zh-CN" sz="2000" b="1" u="sng" dirty="0">
                <a:latin typeface="Courier New" panose="02070309020205020404" pitchFamily="49" charset="0"/>
                <a:ea typeface="新宋体" panose="02010609030101010101" pitchFamily="49" charset="-122"/>
                <a:cs typeface="Courier New" panose="02070309020205020404" pitchFamily="49" charset="0"/>
              </a:rPr>
              <a:t> </a:t>
            </a:r>
            <a:r>
              <a:rPr lang="en-US" altLang="zh-CN" sz="2000" b="1" u="sng" dirty="0" smtClean="0">
                <a:latin typeface="Courier New" panose="02070309020205020404" pitchFamily="49" charset="0"/>
                <a:ea typeface="新宋体" panose="02010609030101010101" pitchFamily="49" charset="-122"/>
                <a:cs typeface="Courier New" panose="02070309020205020404" pitchFamily="49" charset="0"/>
              </a:rPr>
              <a:t>2.0</a:t>
            </a:r>
            <a:endParaRPr lang="zh-CN" altLang="en-US" sz="2000" b="1" u="sng" dirty="0">
              <a:latin typeface="Courier New" panose="02070309020205020404" pitchFamily="49" charset="0"/>
              <a:ea typeface="新宋体" panose="02010609030101010101" pitchFamily="49" charset="-122"/>
              <a:cs typeface="Courier New" panose="02070309020205020404"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915816" y="636976"/>
            <a:ext cx="3456384" cy="616097"/>
          </a:xfrm>
        </p:spPr>
        <p:txBody>
          <a:bodyPr>
            <a:noAutofit/>
          </a:bodyPr>
          <a:lstStyle/>
          <a:p>
            <a:pPr eaLnBrk="1" hangingPunct="1"/>
            <a:r>
              <a:rPr lang="zh-CN" altLang="en-US" b="1" dirty="0" smtClean="0">
                <a:latin typeface="+mn-lt"/>
                <a:ea typeface="宋体" panose="02010600030101010101" pitchFamily="2" charset="-122"/>
                <a:cs typeface="Arial Unicode MS" pitchFamily="34" charset="-122"/>
              </a:rPr>
              <a:t>类的语法格式</a:t>
            </a:r>
            <a:endParaRPr lang="zh-CN" altLang="en-US" b="1" dirty="0" smtClean="0">
              <a:latin typeface="+mn-lt"/>
              <a:ea typeface="宋体" panose="02010600030101010101" pitchFamily="2" charset="-122"/>
              <a:cs typeface="Arial Unicode MS" pitchFamily="34" charset="-122"/>
            </a:endParaRPr>
          </a:p>
        </p:txBody>
      </p:sp>
      <p:sp>
        <p:nvSpPr>
          <p:cNvPr id="10243" name="Text Box 3"/>
          <p:cNvSpPr txBox="1">
            <a:spLocks noChangeArrowheads="1"/>
          </p:cNvSpPr>
          <p:nvPr/>
        </p:nvSpPr>
        <p:spPr bwMode="auto">
          <a:xfrm>
            <a:off x="323528" y="1253073"/>
            <a:ext cx="8064500" cy="4647426"/>
          </a:xfrm>
          <a:prstGeom prst="rect">
            <a:avLst/>
          </a:prstGeom>
          <a:noFill/>
          <a:ln w="9525">
            <a:noFill/>
            <a:miter lim="800000"/>
          </a:ln>
        </p:spPr>
        <p:txBody>
          <a:bodyPr>
            <a:spAutoFit/>
          </a:bodyPr>
          <a:lstStyle/>
          <a:p>
            <a:pPr marL="0" lvl="2"/>
            <a:r>
              <a:rPr lang="zh-CN" altLang="en-US" sz="2000" b="1" dirty="0" smtClean="0">
                <a:solidFill>
                  <a:srgbClr val="00B050"/>
                </a:solidFill>
                <a:ea typeface="宋体" panose="02010600030101010101" pitchFamily="2" charset="-122"/>
                <a:cs typeface="Times New Roman" panose="02020603050405020304" pitchFamily="18" charset="0"/>
              </a:rPr>
              <a:t>修饰符</a:t>
            </a:r>
            <a:r>
              <a:rPr lang="en-US" altLang="zh-CN" sz="2000" b="1" dirty="0" smtClean="0">
                <a:solidFill>
                  <a:srgbClr val="00B050"/>
                </a:solidFill>
                <a:ea typeface="宋体" panose="02010600030101010101" pitchFamily="2" charset="-122"/>
                <a:cs typeface="Times New Roman" panose="02020603050405020304" pitchFamily="18" charset="0"/>
              </a:rPr>
              <a:t> </a:t>
            </a:r>
            <a:r>
              <a:rPr lang="en-US" altLang="zh-CN" sz="2000" b="1" dirty="0" smtClean="0">
                <a:solidFill>
                  <a:srgbClr val="FF0000"/>
                </a:solidFill>
                <a:ea typeface="宋体" panose="02010600030101010101" pitchFamily="2" charset="-122"/>
                <a:cs typeface="Times New Roman" panose="02020603050405020304" pitchFamily="18" charset="0"/>
              </a:rPr>
              <a:t>class</a:t>
            </a:r>
            <a:r>
              <a:rPr lang="en-US" altLang="zh-CN" sz="2000" b="1" dirty="0" smtClean="0">
                <a:ea typeface="宋体" panose="02010600030101010101" pitchFamily="2" charset="-122"/>
                <a:cs typeface="Times New Roman" panose="02020603050405020304" pitchFamily="18" charset="0"/>
              </a:rPr>
              <a:t> </a:t>
            </a:r>
            <a:r>
              <a:rPr lang="en-US" altLang="zh-CN" sz="2000" b="1" dirty="0" smtClean="0">
                <a:solidFill>
                  <a:srgbClr val="7030A0"/>
                </a:solidFill>
                <a:ea typeface="宋体" panose="02010600030101010101" pitchFamily="2" charset="-122"/>
                <a:cs typeface="Times New Roman" panose="02020603050405020304" pitchFamily="18" charset="0"/>
              </a:rPr>
              <a:t> </a:t>
            </a:r>
            <a:r>
              <a:rPr lang="zh-CN" altLang="en-US" sz="2000" b="1" dirty="0" smtClean="0">
                <a:solidFill>
                  <a:srgbClr val="7030A0"/>
                </a:solidFill>
                <a:ea typeface="宋体" panose="02010600030101010101" pitchFamily="2" charset="-122"/>
                <a:cs typeface="Times New Roman" panose="02020603050405020304" pitchFamily="18" charset="0"/>
              </a:rPr>
              <a:t>类名</a:t>
            </a:r>
            <a:r>
              <a:rPr lang="en-US" altLang="zh-CN" sz="2000" b="1" dirty="0" smtClean="0">
                <a:solidFill>
                  <a:srgbClr val="FF0000"/>
                </a:solidFill>
                <a:ea typeface="宋体" panose="02010600030101010101" pitchFamily="2" charset="-122"/>
                <a:cs typeface="Times New Roman" panose="02020603050405020304" pitchFamily="18" charset="0"/>
              </a:rPr>
              <a:t> {</a:t>
            </a:r>
            <a:endParaRPr lang="en-US" altLang="zh-CN" sz="2000" b="1" dirty="0" smtClean="0">
              <a:solidFill>
                <a:srgbClr val="FF0000"/>
              </a:solidFill>
              <a:ea typeface="宋体" panose="02010600030101010101" pitchFamily="2" charset="-122"/>
              <a:cs typeface="Times New Roman" panose="02020603050405020304" pitchFamily="18" charset="0"/>
            </a:endParaRPr>
          </a:p>
          <a:p>
            <a:pPr marL="0" lvl="2">
              <a:lnSpc>
                <a:spcPct val="90000"/>
              </a:lnSpc>
              <a:spcBef>
                <a:spcPct val="50000"/>
              </a:spcBef>
            </a:pPr>
            <a:r>
              <a:rPr lang="en-US" altLang="zh-CN" sz="2000" b="1" dirty="0">
                <a:ea typeface="宋体" panose="02010600030101010101" pitchFamily="2" charset="-122"/>
                <a:cs typeface="Times New Roman" panose="02020603050405020304" pitchFamily="18" charset="0"/>
              </a:rPr>
              <a:t>	</a:t>
            </a:r>
            <a:r>
              <a:rPr lang="zh-CN" altLang="en-US" sz="2000" b="1" dirty="0" smtClean="0">
                <a:ea typeface="宋体" panose="02010600030101010101" pitchFamily="2" charset="-122"/>
                <a:cs typeface="Times New Roman" panose="02020603050405020304" pitchFamily="18" charset="0"/>
              </a:rPr>
              <a:t>属性声明</a:t>
            </a:r>
            <a:r>
              <a:rPr lang="en-US" altLang="zh-CN" sz="2000" b="1" dirty="0" smtClean="0">
                <a:ea typeface="宋体" panose="02010600030101010101" pitchFamily="2" charset="-122"/>
                <a:cs typeface="Times New Roman" panose="02020603050405020304" pitchFamily="18" charset="0"/>
              </a:rPr>
              <a:t>;</a:t>
            </a:r>
            <a:r>
              <a:rPr lang="en-US" altLang="zh-CN" sz="2000" b="1" dirty="0">
                <a:ea typeface="宋体" panose="02010600030101010101" pitchFamily="2" charset="-122"/>
                <a:cs typeface="Times New Roman" panose="02020603050405020304" pitchFamily="18" charset="0"/>
              </a:rPr>
              <a:t>	</a:t>
            </a:r>
            <a:endParaRPr lang="en-US" altLang="zh-CN" sz="2000" b="1" dirty="0" smtClean="0">
              <a:ea typeface="宋体" panose="02010600030101010101" pitchFamily="2" charset="-122"/>
              <a:cs typeface="Times New Roman" panose="02020603050405020304" pitchFamily="18" charset="0"/>
            </a:endParaRPr>
          </a:p>
          <a:p>
            <a:pPr marL="0" lvl="2">
              <a:lnSpc>
                <a:spcPct val="90000"/>
              </a:lnSpc>
              <a:spcBef>
                <a:spcPct val="50000"/>
              </a:spcBef>
            </a:pPr>
            <a:r>
              <a:rPr lang="en-US" altLang="zh-CN" sz="2000" b="1" dirty="0">
                <a:ea typeface="宋体" panose="02010600030101010101" pitchFamily="2" charset="-122"/>
                <a:cs typeface="Times New Roman" panose="02020603050405020304" pitchFamily="18" charset="0"/>
              </a:rPr>
              <a:t>	</a:t>
            </a:r>
            <a:r>
              <a:rPr lang="zh-CN" altLang="en-US" sz="2000" b="1" dirty="0">
                <a:ea typeface="宋体" panose="02010600030101010101" pitchFamily="2" charset="-122"/>
                <a:cs typeface="Times New Roman" panose="02020603050405020304" pitchFamily="18" charset="0"/>
              </a:rPr>
              <a:t>方法</a:t>
            </a:r>
            <a:r>
              <a:rPr lang="zh-CN" altLang="en-US" sz="2000" b="1" dirty="0" smtClean="0">
                <a:ea typeface="宋体" panose="02010600030101010101" pitchFamily="2" charset="-122"/>
                <a:cs typeface="Times New Roman" panose="02020603050405020304" pitchFamily="18" charset="0"/>
              </a:rPr>
              <a:t>声明</a:t>
            </a:r>
            <a:r>
              <a:rPr lang="en-US" altLang="zh-CN" sz="2000" b="1" dirty="0" smtClean="0">
                <a:ea typeface="宋体" panose="02010600030101010101" pitchFamily="2" charset="-122"/>
                <a:cs typeface="Times New Roman" panose="02020603050405020304" pitchFamily="18" charset="0"/>
              </a:rPr>
              <a:t>;</a:t>
            </a:r>
            <a:endParaRPr lang="en-US" altLang="zh-CN" sz="2000" b="1" dirty="0">
              <a:ea typeface="宋体" panose="02010600030101010101" pitchFamily="2" charset="-122"/>
              <a:cs typeface="Times New Roman" panose="02020603050405020304" pitchFamily="18" charset="0"/>
            </a:endParaRPr>
          </a:p>
          <a:p>
            <a:pPr marL="0" lvl="2">
              <a:lnSpc>
                <a:spcPct val="90000"/>
              </a:lnSpc>
              <a:spcBef>
                <a:spcPct val="50000"/>
              </a:spcBef>
            </a:pPr>
            <a:r>
              <a:rPr lang="en-US" altLang="zh-CN" sz="2000" b="1" dirty="0" smtClean="0">
                <a:solidFill>
                  <a:srgbClr val="FF0000"/>
                </a:solidFill>
                <a:ea typeface="宋体" panose="02010600030101010101" pitchFamily="2" charset="-122"/>
                <a:cs typeface="Times New Roman" panose="02020603050405020304" pitchFamily="18" charset="0"/>
              </a:rPr>
              <a:t>}</a:t>
            </a:r>
            <a:endParaRPr lang="en-US" altLang="zh-CN" sz="2000" b="1" dirty="0" smtClean="0">
              <a:solidFill>
                <a:srgbClr val="FF0000"/>
              </a:solidFill>
              <a:ea typeface="宋体" panose="02010600030101010101" pitchFamily="2" charset="-122"/>
              <a:cs typeface="Times New Roman" panose="02020603050405020304" pitchFamily="18" charset="0"/>
            </a:endParaRPr>
          </a:p>
          <a:p>
            <a:pPr>
              <a:lnSpc>
                <a:spcPct val="90000"/>
              </a:lnSpc>
              <a:spcBef>
                <a:spcPct val="50000"/>
              </a:spcBef>
            </a:pPr>
            <a:r>
              <a:rPr lang="zh-CN" altLang="en-US" sz="2000" b="1" dirty="0" smtClean="0">
                <a:ea typeface="宋体" panose="02010600030101010101" pitchFamily="2" charset="-122"/>
                <a:cs typeface="Times New Roman" panose="02020603050405020304" pitchFamily="18" charset="0"/>
              </a:rPr>
              <a:t>说明</a:t>
            </a:r>
            <a:r>
              <a:rPr lang="zh-CN" altLang="en-US" sz="2000" b="1" dirty="0">
                <a:ea typeface="宋体" panose="02010600030101010101" pitchFamily="2" charset="-122"/>
                <a:cs typeface="Times New Roman" panose="02020603050405020304" pitchFamily="18" charset="0"/>
              </a:rPr>
              <a:t>：</a:t>
            </a:r>
            <a:r>
              <a:rPr lang="zh-CN" altLang="en-US" sz="2000" b="1" dirty="0">
                <a:solidFill>
                  <a:srgbClr val="00B050"/>
                </a:solidFill>
                <a:ea typeface="宋体" panose="02010600030101010101" pitchFamily="2" charset="-122"/>
                <a:cs typeface="Times New Roman" panose="02020603050405020304" pitchFamily="18" charset="0"/>
              </a:rPr>
              <a:t>修饰符</a:t>
            </a:r>
            <a:r>
              <a:rPr lang="en-US" altLang="zh-CN" sz="2000" b="1" dirty="0">
                <a:solidFill>
                  <a:srgbClr val="00B050"/>
                </a:solidFill>
                <a:ea typeface="宋体" panose="02010600030101010101" pitchFamily="2" charset="-122"/>
                <a:cs typeface="Times New Roman" panose="02020603050405020304" pitchFamily="18" charset="0"/>
              </a:rPr>
              <a:t>public</a:t>
            </a:r>
            <a:r>
              <a:rPr lang="zh-CN" altLang="en-US" sz="2000" b="1" dirty="0">
                <a:ea typeface="宋体" panose="02010600030101010101" pitchFamily="2" charset="-122"/>
                <a:cs typeface="Times New Roman" panose="02020603050405020304" pitchFamily="18" charset="0"/>
              </a:rPr>
              <a:t>：类可以被任意访问</a:t>
            </a:r>
            <a:endParaRPr lang="zh-CN" altLang="en-US" sz="2000" b="1" dirty="0">
              <a:ea typeface="宋体" panose="02010600030101010101" pitchFamily="2" charset="-122"/>
              <a:cs typeface="Times New Roman" panose="02020603050405020304" pitchFamily="18" charset="0"/>
            </a:endParaRPr>
          </a:p>
          <a:p>
            <a:pPr>
              <a:lnSpc>
                <a:spcPct val="90000"/>
              </a:lnSpc>
              <a:spcBef>
                <a:spcPct val="50000"/>
              </a:spcBef>
            </a:pPr>
            <a:r>
              <a:rPr lang="zh-CN" altLang="en-US" sz="2000" b="1" dirty="0">
                <a:ea typeface="宋体" panose="02010600030101010101" pitchFamily="2" charset="-122"/>
                <a:cs typeface="Times New Roman" panose="02020603050405020304" pitchFamily="18" charset="0"/>
              </a:rPr>
              <a:t>	类的正文要用</a:t>
            </a:r>
            <a:r>
              <a:rPr lang="en-US" altLang="zh-CN" sz="2000" b="1" dirty="0">
                <a:ea typeface="宋体" panose="02010600030101010101" pitchFamily="2" charset="-122"/>
                <a:cs typeface="Times New Roman" panose="02020603050405020304" pitchFamily="18" charset="0"/>
              </a:rPr>
              <a:t>{  }</a:t>
            </a:r>
            <a:r>
              <a:rPr lang="zh-CN" altLang="en-US" sz="2000" b="1" dirty="0">
                <a:ea typeface="宋体" panose="02010600030101010101" pitchFamily="2" charset="-122"/>
                <a:cs typeface="Times New Roman" panose="02020603050405020304" pitchFamily="18" charset="0"/>
              </a:rPr>
              <a:t>括起来</a:t>
            </a:r>
            <a:endParaRPr lang="zh-CN" altLang="en-US" sz="2000" b="1" dirty="0">
              <a:ea typeface="宋体" panose="02010600030101010101" pitchFamily="2" charset="-122"/>
              <a:cs typeface="Times New Roman" panose="02020603050405020304" pitchFamily="18" charset="0"/>
            </a:endParaRPr>
          </a:p>
          <a:p>
            <a:pPr>
              <a:lnSpc>
                <a:spcPct val="90000"/>
              </a:lnSpc>
              <a:spcBef>
                <a:spcPct val="50000"/>
              </a:spcBef>
            </a:pPr>
            <a:r>
              <a:rPr lang="zh-CN" altLang="en-US" sz="2000" b="1" dirty="0">
                <a:ea typeface="宋体" panose="02010600030101010101" pitchFamily="2" charset="-122"/>
                <a:cs typeface="Times New Roman" panose="02020603050405020304" pitchFamily="18" charset="0"/>
              </a:rPr>
              <a:t>举例：</a:t>
            </a:r>
            <a:endParaRPr lang="zh-CN" altLang="en-US" sz="2000" b="1" dirty="0">
              <a:ea typeface="宋体" panose="02010600030101010101" pitchFamily="2" charset="-122"/>
              <a:cs typeface="Times New Roman" panose="02020603050405020304" pitchFamily="18" charset="0"/>
            </a:endParaRPr>
          </a:p>
          <a:p>
            <a:pPr>
              <a:lnSpc>
                <a:spcPct val="90000"/>
              </a:lnSpc>
            </a:pPr>
            <a:r>
              <a:rPr lang="zh-CN" altLang="en-US" sz="2000" b="1" dirty="0">
                <a:ea typeface="宋体" panose="02010600030101010101" pitchFamily="2" charset="-122"/>
                <a:cs typeface="Times New Roman" panose="02020603050405020304" pitchFamily="18" charset="0"/>
              </a:rPr>
              <a:t>	</a:t>
            </a:r>
            <a:r>
              <a:rPr lang="en-US" altLang="zh-CN" sz="2000" b="1" dirty="0">
                <a:solidFill>
                  <a:srgbClr val="C00000"/>
                </a:solidFill>
                <a:ea typeface="宋体" panose="02010600030101010101" pitchFamily="2" charset="-122"/>
                <a:cs typeface="Times New Roman" panose="02020603050405020304" pitchFamily="18" charset="0"/>
              </a:rPr>
              <a:t>public class  Person{</a:t>
            </a:r>
            <a:endParaRPr lang="en-US" altLang="zh-CN" sz="2000" b="1" dirty="0">
              <a:solidFill>
                <a:srgbClr val="C00000"/>
              </a:solidFill>
              <a:ea typeface="宋体" panose="02010600030101010101" pitchFamily="2" charset="-122"/>
              <a:cs typeface="Times New Roman" panose="02020603050405020304" pitchFamily="18" charset="0"/>
            </a:endParaRPr>
          </a:p>
          <a:p>
            <a:pPr lvl="2">
              <a:lnSpc>
                <a:spcPct val="90000"/>
              </a:lnSpc>
            </a:pPr>
            <a:r>
              <a:rPr lang="en-US" altLang="zh-CN" sz="2000" b="1" dirty="0">
                <a:solidFill>
                  <a:srgbClr val="C00000"/>
                </a:solidFill>
                <a:ea typeface="宋体" panose="02010600030101010101" pitchFamily="2" charset="-122"/>
                <a:cs typeface="Times New Roman" panose="02020603050405020304" pitchFamily="18" charset="0"/>
              </a:rPr>
              <a:t>    private </a:t>
            </a:r>
            <a:r>
              <a:rPr lang="en-US" altLang="zh-CN" sz="2000" b="1" dirty="0" err="1">
                <a:solidFill>
                  <a:srgbClr val="C00000"/>
                </a:solidFill>
                <a:ea typeface="宋体" panose="02010600030101010101" pitchFamily="2" charset="-122"/>
                <a:cs typeface="Times New Roman" panose="02020603050405020304" pitchFamily="18" charset="0"/>
              </a:rPr>
              <a:t>int</a:t>
            </a:r>
            <a:r>
              <a:rPr lang="en-US" altLang="zh-CN" sz="2000" b="1" dirty="0">
                <a:solidFill>
                  <a:srgbClr val="C00000"/>
                </a:solidFill>
                <a:ea typeface="宋体" panose="02010600030101010101" pitchFamily="2" charset="-122"/>
                <a:cs typeface="Times New Roman" panose="02020603050405020304" pitchFamily="18" charset="0"/>
              </a:rPr>
              <a:t> age ;</a:t>
            </a:r>
            <a:r>
              <a:rPr lang="en-US" altLang="zh-CN" sz="2000" b="1" dirty="0">
                <a:solidFill>
                  <a:schemeClr val="accent2"/>
                </a:solidFill>
                <a:ea typeface="宋体" panose="02010600030101010101" pitchFamily="2" charset="-122"/>
                <a:cs typeface="Times New Roman" panose="02020603050405020304" pitchFamily="18" charset="0"/>
              </a:rPr>
              <a:t>	</a:t>
            </a:r>
            <a:r>
              <a:rPr lang="en-US" altLang="zh-CN" sz="2000" b="1" dirty="0">
                <a:solidFill>
                  <a:srgbClr val="0000FF"/>
                </a:solidFill>
                <a:ea typeface="宋体" panose="02010600030101010101" pitchFamily="2" charset="-122"/>
                <a:cs typeface="Times New Roman" panose="02020603050405020304" pitchFamily="18" charset="0"/>
              </a:rPr>
              <a:t>            //</a:t>
            </a:r>
            <a:r>
              <a:rPr lang="zh-CN" altLang="en-US" sz="2000" b="1" dirty="0">
                <a:solidFill>
                  <a:srgbClr val="0000FF"/>
                </a:solidFill>
                <a:ea typeface="宋体" panose="02010600030101010101" pitchFamily="2" charset="-122"/>
                <a:cs typeface="Times New Roman" panose="02020603050405020304" pitchFamily="18" charset="0"/>
              </a:rPr>
              <a:t>声明私有变量 </a:t>
            </a:r>
            <a:r>
              <a:rPr lang="en-US" altLang="zh-CN" sz="2000" b="1" dirty="0">
                <a:solidFill>
                  <a:srgbClr val="0000FF"/>
                </a:solidFill>
                <a:ea typeface="宋体" panose="02010600030101010101" pitchFamily="2" charset="-122"/>
                <a:cs typeface="Times New Roman" panose="02020603050405020304" pitchFamily="18" charset="0"/>
              </a:rPr>
              <a:t>age</a:t>
            </a:r>
            <a:endParaRPr lang="en-US" altLang="zh-CN" sz="2000" b="1" dirty="0">
              <a:solidFill>
                <a:srgbClr val="0000FF"/>
              </a:solidFill>
              <a:ea typeface="宋体" panose="02010600030101010101" pitchFamily="2" charset="-122"/>
              <a:cs typeface="Times New Roman" panose="02020603050405020304" pitchFamily="18" charset="0"/>
            </a:endParaRPr>
          </a:p>
          <a:p>
            <a:pPr lvl="2">
              <a:lnSpc>
                <a:spcPct val="90000"/>
              </a:lnSpc>
            </a:pPr>
            <a:r>
              <a:rPr lang="en-US" altLang="zh-CN" sz="2000" b="1" dirty="0">
                <a:solidFill>
                  <a:schemeClr val="accent2"/>
                </a:solidFill>
                <a:ea typeface="宋体" panose="02010600030101010101" pitchFamily="2" charset="-122"/>
                <a:cs typeface="Times New Roman" panose="02020603050405020304" pitchFamily="18" charset="0"/>
              </a:rPr>
              <a:t>    </a:t>
            </a:r>
            <a:r>
              <a:rPr lang="en-US" altLang="zh-CN" sz="2000" b="1" dirty="0">
                <a:solidFill>
                  <a:srgbClr val="C00000"/>
                </a:solidFill>
                <a:ea typeface="宋体" panose="02010600030101010101" pitchFamily="2" charset="-122"/>
                <a:cs typeface="Times New Roman" panose="02020603050405020304" pitchFamily="18" charset="0"/>
              </a:rPr>
              <a:t>public void </a:t>
            </a:r>
            <a:r>
              <a:rPr lang="en-US" altLang="zh-CN" sz="2000" b="1" dirty="0" err="1">
                <a:solidFill>
                  <a:srgbClr val="C00000"/>
                </a:solidFill>
                <a:ea typeface="宋体" panose="02010600030101010101" pitchFamily="2" charset="-122"/>
                <a:cs typeface="Times New Roman" panose="02020603050405020304" pitchFamily="18" charset="0"/>
              </a:rPr>
              <a:t>showAge</a:t>
            </a:r>
            <a:r>
              <a:rPr lang="en-US" altLang="zh-CN" sz="2000" b="1" dirty="0">
                <a:solidFill>
                  <a:srgbClr val="C00000"/>
                </a:solidFill>
                <a:ea typeface="宋体" panose="02010600030101010101" pitchFamily="2" charset="-122"/>
                <a:cs typeface="Times New Roman" panose="02020603050405020304" pitchFamily="18" charset="0"/>
              </a:rPr>
              <a:t>(</a:t>
            </a:r>
            <a:r>
              <a:rPr lang="en-US" altLang="zh-CN" sz="2000" b="1" dirty="0" err="1">
                <a:solidFill>
                  <a:srgbClr val="C00000"/>
                </a:solidFill>
                <a:ea typeface="宋体" panose="02010600030101010101" pitchFamily="2" charset="-122"/>
                <a:cs typeface="Times New Roman" panose="02020603050405020304" pitchFamily="18" charset="0"/>
              </a:rPr>
              <a:t>int</a:t>
            </a: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i</a:t>
            </a:r>
            <a:r>
              <a:rPr lang="en-US" altLang="zh-CN" sz="2000" b="1" dirty="0">
                <a:solidFill>
                  <a:srgbClr val="C00000"/>
                </a:solidFill>
                <a:ea typeface="宋体" panose="02010600030101010101" pitchFamily="2" charset="-122"/>
                <a:cs typeface="Times New Roman" panose="02020603050405020304" pitchFamily="18" charset="0"/>
              </a:rPr>
              <a:t>) { </a:t>
            </a:r>
            <a:r>
              <a:rPr lang="en-US" altLang="zh-CN" sz="2000" b="1" dirty="0">
                <a:solidFill>
                  <a:srgbClr val="0000FF"/>
                </a:solidFill>
                <a:ea typeface="宋体" panose="02010600030101010101" pitchFamily="2" charset="-122"/>
                <a:cs typeface="Times New Roman" panose="02020603050405020304" pitchFamily="18" charset="0"/>
              </a:rPr>
              <a:t>//</a:t>
            </a:r>
            <a:r>
              <a:rPr lang="zh-CN" altLang="en-US" sz="2000" b="1" dirty="0">
                <a:solidFill>
                  <a:srgbClr val="0000FF"/>
                </a:solidFill>
                <a:ea typeface="宋体" panose="02010600030101010101" pitchFamily="2" charset="-122"/>
                <a:cs typeface="Times New Roman" panose="02020603050405020304" pitchFamily="18" charset="0"/>
              </a:rPr>
              <a:t>声明方法</a:t>
            </a:r>
            <a:r>
              <a:rPr lang="en-US" altLang="zh-CN" sz="2000" b="1" dirty="0" err="1" smtClean="0">
                <a:solidFill>
                  <a:srgbClr val="0000FF"/>
                </a:solidFill>
                <a:ea typeface="宋体" panose="02010600030101010101" pitchFamily="2" charset="-122"/>
                <a:cs typeface="Times New Roman" panose="02020603050405020304" pitchFamily="18" charset="0"/>
              </a:rPr>
              <a:t>showAge</a:t>
            </a:r>
            <a:r>
              <a:rPr lang="en-US" altLang="zh-CN" sz="2000" b="1" dirty="0" smtClean="0">
                <a:solidFill>
                  <a:srgbClr val="0000FF"/>
                </a:solidFill>
                <a:ea typeface="宋体" panose="02010600030101010101" pitchFamily="2" charset="-122"/>
                <a:cs typeface="Times New Roman" panose="02020603050405020304" pitchFamily="18" charset="0"/>
              </a:rPr>
              <a:t>( )</a:t>
            </a:r>
            <a:endParaRPr lang="en-US" altLang="zh-CN" sz="2000" b="1" dirty="0">
              <a:solidFill>
                <a:srgbClr val="0000FF"/>
              </a:solidFill>
              <a:ea typeface="宋体" panose="02010600030101010101" pitchFamily="2" charset="-122"/>
              <a:cs typeface="Times New Roman" panose="02020603050405020304" pitchFamily="18" charset="0"/>
            </a:endParaRPr>
          </a:p>
          <a:p>
            <a:pPr lvl="2">
              <a:lnSpc>
                <a:spcPct val="90000"/>
              </a:lnSpc>
            </a:pPr>
            <a:r>
              <a:rPr lang="en-US" altLang="zh-CN" sz="2000" b="1" dirty="0">
                <a:solidFill>
                  <a:schemeClr val="accent2"/>
                </a:solidFill>
                <a:ea typeface="宋体" panose="02010600030101010101" pitchFamily="2" charset="-122"/>
                <a:cs typeface="Times New Roman" panose="02020603050405020304" pitchFamily="18" charset="0"/>
              </a:rPr>
              <a:t>	 </a:t>
            </a:r>
            <a:r>
              <a:rPr lang="en-US" altLang="zh-CN" sz="2000" b="1" dirty="0">
                <a:solidFill>
                  <a:srgbClr val="C00000"/>
                </a:solidFill>
                <a:ea typeface="宋体" panose="02010600030101010101" pitchFamily="2" charset="-122"/>
                <a:cs typeface="Times New Roman" panose="02020603050405020304" pitchFamily="18" charset="0"/>
              </a:rPr>
              <a:t>age = </a:t>
            </a:r>
            <a:r>
              <a:rPr lang="en-US" altLang="zh-CN" sz="2000" b="1" dirty="0" err="1">
                <a:solidFill>
                  <a:srgbClr val="C00000"/>
                </a:solidFill>
                <a:ea typeface="宋体" panose="02010600030101010101" pitchFamily="2" charset="-122"/>
                <a:cs typeface="Times New Roman" panose="02020603050405020304" pitchFamily="18" charset="0"/>
              </a:rPr>
              <a:t>i</a:t>
            </a:r>
            <a:r>
              <a:rPr lang="en-US" altLang="zh-CN" sz="2000" b="1" dirty="0">
                <a:solidFill>
                  <a:srgbClr val="C00000"/>
                </a:solidFill>
                <a:ea typeface="宋体" panose="02010600030101010101" pitchFamily="2" charset="-122"/>
                <a:cs typeface="Times New Roman" panose="02020603050405020304" pitchFamily="18" charset="0"/>
              </a:rPr>
              <a:t>;</a:t>
            </a:r>
            <a:endParaRPr lang="en-US" altLang="zh-CN" sz="2000" b="1" dirty="0">
              <a:solidFill>
                <a:srgbClr val="C00000"/>
              </a:solidFill>
              <a:ea typeface="宋体" panose="02010600030101010101" pitchFamily="2" charset="-122"/>
              <a:cs typeface="Times New Roman" panose="02020603050405020304" pitchFamily="18" charset="0"/>
            </a:endParaRPr>
          </a:p>
          <a:p>
            <a:pPr lvl="2">
              <a:lnSpc>
                <a:spcPct val="90000"/>
              </a:lnSpc>
            </a:pPr>
            <a:r>
              <a:rPr lang="en-US" altLang="zh-CN" sz="2000" b="1" dirty="0">
                <a:solidFill>
                  <a:srgbClr val="C00000"/>
                </a:solidFill>
                <a:ea typeface="宋体" panose="02010600030101010101" pitchFamily="2" charset="-122"/>
                <a:cs typeface="Times New Roman" panose="02020603050405020304" pitchFamily="18" charset="0"/>
              </a:rPr>
              <a:t>    }</a:t>
            </a:r>
            <a:endParaRPr lang="en-US" altLang="zh-CN" sz="2000" b="1" dirty="0">
              <a:solidFill>
                <a:srgbClr val="C00000"/>
              </a:solidFill>
              <a:ea typeface="宋体" panose="02010600030101010101" pitchFamily="2" charset="-122"/>
              <a:cs typeface="Times New Roman" panose="02020603050405020304" pitchFamily="18" charset="0"/>
            </a:endParaRPr>
          </a:p>
          <a:p>
            <a:pPr lvl="2">
              <a:lnSpc>
                <a:spcPct val="90000"/>
              </a:lnSpc>
            </a:pPr>
            <a:r>
              <a:rPr lang="en-US" altLang="zh-CN" sz="2000" b="1" dirty="0">
                <a:solidFill>
                  <a:srgbClr val="C00000"/>
                </a:solidFill>
                <a:ea typeface="宋体" panose="02010600030101010101" pitchFamily="2" charset="-122"/>
                <a:cs typeface="Times New Roman" panose="02020603050405020304" pitchFamily="18" charset="0"/>
              </a:rPr>
              <a:t>}</a:t>
            </a:r>
            <a:endParaRPr lang="en-US" altLang="zh-CN" sz="2000" b="1" dirty="0">
              <a:solidFill>
                <a:srgbClr val="C00000"/>
              </a:solidFill>
              <a:ea typeface="宋体" panose="02010600030101010101" pitchFamily="2" charset="-122"/>
              <a:cs typeface="Times New Roman" panose="02020603050405020304" pitchFamily="18" charset="0"/>
            </a:endParaRPr>
          </a:p>
        </p:txBody>
      </p:sp>
      <p:sp>
        <p:nvSpPr>
          <p:cNvPr id="2" name="矩形 1"/>
          <p:cNvSpPr/>
          <p:nvPr/>
        </p:nvSpPr>
        <p:spPr>
          <a:xfrm>
            <a:off x="323528" y="1253073"/>
            <a:ext cx="8496944" cy="2535967"/>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21496" y="764704"/>
            <a:ext cx="3960440" cy="646331"/>
          </a:xfrm>
          <a:prstGeom prst="rect">
            <a:avLst/>
          </a:prstGeom>
          <a:noFill/>
        </p:spPr>
        <p:txBody>
          <a:bodyPr wrap="square" rtlCol="0">
            <a:spAutoFit/>
          </a:bodyPr>
          <a:lstStyle/>
          <a:p>
            <a:r>
              <a:rPr lang="zh-CN" altLang="en-US" sz="3600" b="1" dirty="0" smtClean="0">
                <a:ea typeface="宋体" panose="02010600030101010101" pitchFamily="2" charset="-122"/>
                <a:cs typeface="Times New Roman" panose="02020603050405020304" pitchFamily="18" charset="0"/>
              </a:rPr>
              <a:t>创建</a:t>
            </a:r>
            <a:r>
              <a:rPr lang="en-US" altLang="zh-CN" sz="3600" b="1" dirty="0" smtClean="0">
                <a:ea typeface="宋体" panose="02010600030101010101" pitchFamily="2" charset="-122"/>
                <a:cs typeface="Times New Roman" panose="02020603050405020304" pitchFamily="18" charset="0"/>
              </a:rPr>
              <a:t>Java</a:t>
            </a:r>
            <a:r>
              <a:rPr lang="zh-CN" altLang="en-US" sz="3600" b="1" dirty="0" smtClean="0">
                <a:ea typeface="宋体" panose="02010600030101010101" pitchFamily="2" charset="-122"/>
                <a:cs typeface="Times New Roman" panose="02020603050405020304" pitchFamily="18" charset="0"/>
              </a:rPr>
              <a:t>自定义类</a:t>
            </a:r>
            <a:endParaRPr lang="zh-CN" altLang="en-US" sz="3600" b="1" dirty="0">
              <a:ea typeface="宋体" panose="02010600030101010101" pitchFamily="2" charset="-122"/>
              <a:cs typeface="Times New Roman" panose="02020603050405020304" pitchFamily="18" charset="0"/>
            </a:endParaRPr>
          </a:p>
        </p:txBody>
      </p:sp>
      <p:sp>
        <p:nvSpPr>
          <p:cNvPr id="5" name="TextBox 4"/>
          <p:cNvSpPr txBox="1"/>
          <p:nvPr/>
        </p:nvSpPr>
        <p:spPr>
          <a:xfrm>
            <a:off x="323528" y="1772816"/>
            <a:ext cx="8568952" cy="2862322"/>
          </a:xfrm>
          <a:prstGeom prst="rect">
            <a:avLst/>
          </a:prstGeom>
          <a:noFill/>
        </p:spPr>
        <p:txBody>
          <a:bodyPr wrap="square" rtlCol="0">
            <a:spAutoFit/>
          </a:bodyPr>
          <a:lstStyle/>
          <a:p>
            <a:r>
              <a:rPr lang="zh-CN" altLang="en-US" sz="2800" b="1" dirty="0" smtClean="0">
                <a:ea typeface="宋体" panose="02010600030101010101" pitchFamily="2" charset="-122"/>
                <a:cs typeface="Times New Roman" panose="02020603050405020304" pitchFamily="18" charset="0"/>
              </a:rPr>
              <a:t>步骤：</a:t>
            </a:r>
            <a:endParaRPr lang="en-US" altLang="zh-CN" sz="2800" b="1" dirty="0" smtClean="0">
              <a:ea typeface="宋体" panose="02010600030101010101" pitchFamily="2" charset="-122"/>
              <a:cs typeface="Times New Roman" panose="02020603050405020304" pitchFamily="18" charset="0"/>
            </a:endParaRPr>
          </a:p>
          <a:p>
            <a:endParaRPr lang="en-US" altLang="zh-CN" sz="1200" dirty="0" smtClean="0">
              <a:ea typeface="宋体" panose="02010600030101010101" pitchFamily="2" charset="-122"/>
              <a:cs typeface="Times New Roman" panose="02020603050405020304" pitchFamily="18" charset="0"/>
            </a:endParaRPr>
          </a:p>
          <a:p>
            <a:pPr marL="514350" indent="-514350">
              <a:buFont typeface="+mj-lt"/>
              <a:buAutoNum type="arabicPeriod"/>
            </a:pPr>
            <a:r>
              <a:rPr lang="zh-CN" altLang="en-US" sz="2800" dirty="0" smtClean="0">
                <a:ea typeface="宋体" panose="02010600030101010101" pitchFamily="2" charset="-122"/>
                <a:cs typeface="Times New Roman" panose="02020603050405020304" pitchFamily="18" charset="0"/>
              </a:rPr>
              <a:t>定义类（考虑修饰符、类名）</a:t>
            </a:r>
            <a:endParaRPr lang="en-US" altLang="zh-CN" sz="2800" dirty="0" smtClean="0">
              <a:ea typeface="宋体" panose="02010600030101010101" pitchFamily="2" charset="-122"/>
              <a:cs typeface="Times New Roman" panose="02020603050405020304" pitchFamily="18" charset="0"/>
            </a:endParaRPr>
          </a:p>
          <a:p>
            <a:pPr marL="514350" indent="-514350">
              <a:buFont typeface="+mj-lt"/>
              <a:buAutoNum type="arabicPeriod"/>
            </a:pPr>
            <a:r>
              <a:rPr lang="zh-CN" altLang="en-US" sz="2800" dirty="0" smtClean="0">
                <a:ea typeface="宋体" panose="02010600030101010101" pitchFamily="2" charset="-122"/>
                <a:cs typeface="Times New Roman" panose="02020603050405020304" pitchFamily="18" charset="0"/>
              </a:rPr>
              <a:t>编写类的属性（考虑修饰符、属性类型、属性名、初始化值）</a:t>
            </a:r>
            <a:endParaRPr lang="en-US" altLang="zh-CN" sz="2800" dirty="0" smtClean="0">
              <a:ea typeface="宋体" panose="02010600030101010101" pitchFamily="2" charset="-122"/>
              <a:cs typeface="Times New Roman" panose="02020603050405020304" pitchFamily="18" charset="0"/>
            </a:endParaRPr>
          </a:p>
          <a:p>
            <a:pPr marL="514350" indent="-514350">
              <a:buFont typeface="+mj-lt"/>
              <a:buAutoNum type="arabicPeriod"/>
            </a:pPr>
            <a:r>
              <a:rPr lang="zh-CN" altLang="en-US" sz="2800" dirty="0" smtClean="0">
                <a:ea typeface="宋体" panose="02010600030101010101" pitchFamily="2" charset="-122"/>
                <a:cs typeface="Times New Roman" panose="02020603050405020304" pitchFamily="18" charset="0"/>
              </a:rPr>
              <a:t>编写类的方法（考虑修饰符、</a:t>
            </a:r>
            <a:r>
              <a:rPr lang="zh-CN" altLang="en-US" sz="2800" dirty="0">
                <a:ea typeface="宋体" panose="02010600030101010101" pitchFamily="2" charset="-122"/>
                <a:cs typeface="Times New Roman" panose="02020603050405020304" pitchFamily="18" charset="0"/>
              </a:rPr>
              <a:t>返回</a:t>
            </a:r>
            <a:r>
              <a:rPr lang="zh-CN" altLang="en-US" sz="2800" dirty="0" smtClean="0">
                <a:ea typeface="宋体" panose="02010600030101010101" pitchFamily="2" charset="-122"/>
                <a:cs typeface="Times New Roman" panose="02020603050405020304" pitchFamily="18" charset="0"/>
              </a:rPr>
              <a:t>值类型、方法名、形参等）</a:t>
            </a:r>
            <a:endParaRPr lang="zh-CN" altLang="en-US" sz="2800" dirty="0">
              <a:ea typeface="宋体" panose="02010600030101010101" pitchFamily="2" charset="-122"/>
              <a:cs typeface="Times New Roman" panose="02020603050405020304" pitchFamily="18" charset="0"/>
            </a:endParaRPr>
          </a:p>
        </p:txBody>
      </p:sp>
      <p:sp>
        <p:nvSpPr>
          <p:cNvPr id="6" name="TextBox 5"/>
          <p:cNvSpPr txBox="1"/>
          <p:nvPr/>
        </p:nvSpPr>
        <p:spPr>
          <a:xfrm>
            <a:off x="467544" y="5445224"/>
            <a:ext cx="8424936" cy="830997"/>
          </a:xfrm>
          <a:prstGeom prst="rect">
            <a:avLst/>
          </a:prstGeom>
          <a:noFill/>
        </p:spPr>
        <p:txBody>
          <a:bodyPr wrap="square" rtlCol="0">
            <a:spAutoFit/>
          </a:bodyPr>
          <a:lstStyle/>
          <a:p>
            <a:r>
              <a:rPr lang="zh-CN" altLang="en-US" sz="2400" b="1" dirty="0" smtClean="0">
                <a:ea typeface="宋体" panose="02010600030101010101" pitchFamily="2" charset="-122"/>
                <a:cs typeface="Times New Roman" panose="02020603050405020304" pitchFamily="18" charset="0"/>
              </a:rPr>
              <a:t>练习：</a:t>
            </a:r>
            <a:endParaRPr lang="en-US" altLang="zh-CN" sz="2400" b="1" dirty="0" smtClean="0">
              <a:ea typeface="宋体" panose="02010600030101010101" pitchFamily="2" charset="-122"/>
              <a:cs typeface="Times New Roman" panose="02020603050405020304" pitchFamily="18" charset="0"/>
            </a:endParaRPr>
          </a:p>
          <a:p>
            <a:r>
              <a:rPr lang="zh-CN" altLang="en-US" sz="2400" dirty="0" smtClean="0">
                <a:ea typeface="宋体" panose="02010600030101010101" pitchFamily="2" charset="-122"/>
                <a:cs typeface="Times New Roman" panose="02020603050405020304" pitchFamily="18" charset="0"/>
              </a:rPr>
              <a:t>定义</a:t>
            </a:r>
            <a:r>
              <a:rPr lang="en-US" altLang="zh-CN" sz="2400" dirty="0" smtClean="0">
                <a:ea typeface="宋体" panose="02010600030101010101" pitchFamily="2" charset="-122"/>
                <a:cs typeface="Times New Roman" panose="02020603050405020304" pitchFamily="18" charset="0"/>
              </a:rPr>
              <a:t>Person</a:t>
            </a:r>
            <a:r>
              <a:rPr lang="zh-CN" altLang="en-US" sz="2400" dirty="0" smtClean="0">
                <a:ea typeface="宋体" panose="02010600030101010101" pitchFamily="2" charset="-122"/>
                <a:cs typeface="Times New Roman" panose="02020603050405020304" pitchFamily="18" charset="0"/>
              </a:rPr>
              <a:t>、</a:t>
            </a:r>
            <a:r>
              <a:rPr lang="en-US" altLang="zh-CN" sz="2400" dirty="0" smtClean="0">
                <a:ea typeface="宋体" panose="02010600030101010101" pitchFamily="2" charset="-122"/>
                <a:cs typeface="Times New Roman" panose="02020603050405020304" pitchFamily="18" charset="0"/>
              </a:rPr>
              <a:t>Animal</a:t>
            </a:r>
            <a:r>
              <a:rPr lang="zh-CN" altLang="en-US" sz="2400" dirty="0" smtClean="0">
                <a:ea typeface="宋体" panose="02010600030101010101" pitchFamily="2" charset="-122"/>
                <a:cs typeface="Times New Roman" panose="02020603050405020304" pitchFamily="18" charset="0"/>
              </a:rPr>
              <a:t>、</a:t>
            </a:r>
            <a:r>
              <a:rPr lang="en-US" altLang="zh-CN" sz="2400" dirty="0" err="1" smtClean="0">
                <a:ea typeface="宋体" panose="02010600030101010101" pitchFamily="2" charset="-122"/>
                <a:cs typeface="Times New Roman" panose="02020603050405020304" pitchFamily="18" charset="0"/>
              </a:rPr>
              <a:t>ClassRoom</a:t>
            </a:r>
            <a:r>
              <a:rPr lang="zh-CN" altLang="en-US" sz="2400" dirty="0" smtClean="0">
                <a:ea typeface="宋体" panose="02010600030101010101" pitchFamily="2" charset="-122"/>
                <a:cs typeface="Times New Roman" panose="02020603050405020304" pitchFamily="18" charset="0"/>
              </a:rPr>
              <a:t>、</a:t>
            </a:r>
            <a:r>
              <a:rPr lang="en-US" altLang="zh-CN" sz="2400" dirty="0" smtClean="0">
                <a:ea typeface="宋体" panose="02010600030101010101" pitchFamily="2" charset="-122"/>
                <a:cs typeface="Times New Roman" panose="02020603050405020304" pitchFamily="18" charset="0"/>
              </a:rPr>
              <a:t>Zoo</a:t>
            </a:r>
            <a:r>
              <a:rPr lang="zh-CN" altLang="en-US" sz="2400" dirty="0" smtClean="0">
                <a:ea typeface="宋体" panose="02010600030101010101" pitchFamily="2" charset="-122"/>
                <a:cs typeface="Times New Roman" panose="02020603050405020304" pitchFamily="18" charset="0"/>
              </a:rPr>
              <a:t>等类，加以体会。</a:t>
            </a:r>
            <a:endParaRPr lang="zh-CN" altLang="en-US" sz="2400" dirty="0">
              <a:ea typeface="宋体" panose="02010600030101010101" pitchFamily="2" charset="-122"/>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619672" y="620688"/>
            <a:ext cx="6768752" cy="894363"/>
          </a:xfrm>
        </p:spPr>
        <p:txBody>
          <a:bodyPr>
            <a:normAutofit/>
          </a:bodyPr>
          <a:lstStyle/>
          <a:p>
            <a:r>
              <a:rPr lang="en-US" altLang="zh-CN" sz="3400" b="1" dirty="0" smtClean="0">
                <a:latin typeface="+mn-lt"/>
                <a:ea typeface="宋体" panose="02010600030101010101" pitchFamily="2" charset="-122"/>
                <a:cs typeface="Arial Unicode MS" pitchFamily="34" charset="-122"/>
              </a:rPr>
              <a:t>3.3 </a:t>
            </a:r>
            <a:r>
              <a:rPr lang="zh-CN" altLang="en-US" sz="3400" b="1" dirty="0" smtClean="0">
                <a:latin typeface="+mn-lt"/>
                <a:ea typeface="宋体" panose="02010600030101010101" pitchFamily="2" charset="-122"/>
              </a:rPr>
              <a:t>类的成员之一：属性</a:t>
            </a:r>
            <a:endParaRPr lang="zh-CN" altLang="en-US" sz="3400" b="1" dirty="0" smtClean="0">
              <a:latin typeface="+mn-lt"/>
              <a:ea typeface="宋体" panose="02010600030101010101" pitchFamily="2" charset="-122"/>
              <a:cs typeface="Arial Unicode MS" pitchFamily="34" charset="-122"/>
            </a:endParaRPr>
          </a:p>
        </p:txBody>
      </p:sp>
      <p:sp>
        <p:nvSpPr>
          <p:cNvPr id="11267" name="Text Box 3"/>
          <p:cNvSpPr txBox="1">
            <a:spLocks noChangeArrowheads="1"/>
          </p:cNvSpPr>
          <p:nvPr/>
        </p:nvSpPr>
        <p:spPr bwMode="auto">
          <a:xfrm>
            <a:off x="428596" y="1515051"/>
            <a:ext cx="8535892" cy="4585871"/>
          </a:xfrm>
          <a:prstGeom prst="rect">
            <a:avLst/>
          </a:prstGeom>
          <a:noFill/>
          <a:ln w="9525">
            <a:noFill/>
            <a:miter lim="800000"/>
          </a:ln>
        </p:spPr>
        <p:txBody>
          <a:bodyPr wrap="square">
            <a:spAutoFit/>
          </a:bodyPr>
          <a:lstStyle/>
          <a:p>
            <a:pPr marL="342900" indent="-342900">
              <a:spcBef>
                <a:spcPct val="20000"/>
              </a:spcBef>
              <a:buFont typeface="Wingdings" panose="05000000000000000000" pitchFamily="2" charset="2"/>
              <a:buChar char="l"/>
            </a:pPr>
            <a:r>
              <a:rPr lang="zh-CN" altLang="en-US" sz="2400" b="1" dirty="0">
                <a:ea typeface="宋体" panose="02010600030101010101" pitchFamily="2" charset="-122"/>
                <a:cs typeface="Times New Roman" panose="02020603050405020304" pitchFamily="18" charset="0"/>
              </a:rPr>
              <a:t>语法格式：</a:t>
            </a:r>
            <a:endParaRPr lang="zh-CN" altLang="en-US" sz="2400" b="1" dirty="0">
              <a:ea typeface="宋体" panose="02010600030101010101" pitchFamily="2" charset="-122"/>
              <a:cs typeface="Times New Roman" panose="02020603050405020304" pitchFamily="18" charset="0"/>
            </a:endParaRPr>
          </a:p>
          <a:p>
            <a:pPr lvl="2"/>
            <a:r>
              <a:rPr lang="zh-CN" altLang="en-US" sz="2400" b="1" dirty="0" smtClean="0">
                <a:solidFill>
                  <a:srgbClr val="00B050"/>
                </a:solidFill>
                <a:ea typeface="宋体" panose="02010600030101010101" pitchFamily="2" charset="-122"/>
                <a:cs typeface="Times New Roman" panose="02020603050405020304" pitchFamily="18" charset="0"/>
              </a:rPr>
              <a:t>修饰符</a:t>
            </a:r>
            <a:r>
              <a:rPr lang="en-US" altLang="zh-CN" sz="2400" b="1" dirty="0" smtClean="0">
                <a:solidFill>
                  <a:srgbClr val="00B050"/>
                </a:solidFill>
                <a:ea typeface="宋体" panose="02010600030101010101" pitchFamily="2" charset="-122"/>
                <a:cs typeface="Times New Roman" panose="02020603050405020304" pitchFamily="18" charset="0"/>
              </a:rPr>
              <a:t>  </a:t>
            </a:r>
            <a:r>
              <a:rPr lang="zh-CN" altLang="en-US" sz="2400" b="1" dirty="0">
                <a:solidFill>
                  <a:srgbClr val="FF0000"/>
                </a:solidFill>
                <a:ea typeface="宋体" panose="02010600030101010101" pitchFamily="2" charset="-122"/>
                <a:cs typeface="Times New Roman" panose="02020603050405020304" pitchFamily="18" charset="0"/>
              </a:rPr>
              <a:t>类型 </a:t>
            </a:r>
            <a:r>
              <a:rPr lang="zh-CN" altLang="en-US" sz="2400" b="1" dirty="0">
                <a:ea typeface="宋体" panose="02010600030101010101" pitchFamily="2" charset="-122"/>
                <a:cs typeface="Times New Roman" panose="02020603050405020304" pitchFamily="18" charset="0"/>
              </a:rPr>
              <a:t> </a:t>
            </a:r>
            <a:r>
              <a:rPr lang="zh-CN" altLang="en-US" sz="2400" b="1" dirty="0" smtClean="0">
                <a:solidFill>
                  <a:srgbClr val="0000FF"/>
                </a:solidFill>
                <a:ea typeface="宋体" panose="02010600030101010101" pitchFamily="2" charset="-122"/>
                <a:cs typeface="Times New Roman" panose="02020603050405020304" pitchFamily="18" charset="0"/>
              </a:rPr>
              <a:t>属性名</a:t>
            </a:r>
            <a:r>
              <a:rPr lang="en-US" altLang="zh-CN" sz="2400" b="1" dirty="0" smtClean="0">
                <a:solidFill>
                  <a:srgbClr val="0000FF"/>
                </a:solidFill>
                <a:ea typeface="宋体" panose="02010600030101010101" pitchFamily="2" charset="-122"/>
                <a:cs typeface="Times New Roman" panose="02020603050405020304" pitchFamily="18" charset="0"/>
              </a:rPr>
              <a:t> </a:t>
            </a:r>
            <a:r>
              <a:rPr lang="en-US" altLang="zh-CN" sz="2400" b="1" dirty="0" smtClean="0">
                <a:solidFill>
                  <a:schemeClr val="accent6">
                    <a:lumMod val="75000"/>
                  </a:schemeClr>
                </a:solidFill>
                <a:ea typeface="宋体" panose="02010600030101010101" pitchFamily="2" charset="-122"/>
                <a:cs typeface="Times New Roman" panose="02020603050405020304" pitchFamily="18" charset="0"/>
              </a:rPr>
              <a:t>=</a:t>
            </a:r>
            <a:r>
              <a:rPr lang="zh-CN" altLang="en-US" sz="2400" b="1" dirty="0" smtClean="0">
                <a:solidFill>
                  <a:schemeClr val="accent6">
                    <a:lumMod val="75000"/>
                  </a:schemeClr>
                </a:solidFill>
                <a:ea typeface="宋体" panose="02010600030101010101" pitchFamily="2" charset="-122"/>
                <a:cs typeface="Times New Roman" panose="02020603050405020304" pitchFamily="18" charset="0"/>
              </a:rPr>
              <a:t>初值</a:t>
            </a:r>
            <a:r>
              <a:rPr lang="en-US" altLang="zh-CN" sz="2400" b="1" dirty="0" smtClean="0">
                <a:solidFill>
                  <a:schemeClr val="accent6">
                    <a:lumMod val="75000"/>
                  </a:schemeClr>
                </a:solidFill>
                <a:ea typeface="宋体" panose="02010600030101010101" pitchFamily="2" charset="-122"/>
                <a:cs typeface="Times New Roman" panose="02020603050405020304" pitchFamily="18" charset="0"/>
              </a:rPr>
              <a:t> </a:t>
            </a:r>
            <a:r>
              <a:rPr lang="en-US" altLang="zh-CN" sz="2400" b="1" dirty="0">
                <a:ea typeface="宋体" panose="02010600030101010101" pitchFamily="2" charset="-122"/>
                <a:cs typeface="Times New Roman" panose="02020603050405020304" pitchFamily="18" charset="0"/>
              </a:rPr>
              <a:t>; </a:t>
            </a:r>
            <a:endParaRPr lang="en-US" altLang="zh-CN" sz="2400" b="1" dirty="0">
              <a:ea typeface="宋体" panose="02010600030101010101" pitchFamily="2" charset="-122"/>
              <a:cs typeface="Times New Roman" panose="02020603050405020304" pitchFamily="18" charset="0"/>
            </a:endParaRPr>
          </a:p>
          <a:p>
            <a:pPr marL="800100" lvl="1" indent="-342900">
              <a:spcBef>
                <a:spcPct val="50000"/>
              </a:spcBef>
              <a:buFont typeface="Wingdings" panose="05000000000000000000" pitchFamily="2" charset="2"/>
              <a:buChar char="Ø"/>
            </a:pPr>
            <a:r>
              <a:rPr lang="zh-CN" altLang="en-US" sz="2400" b="1" dirty="0" smtClean="0">
                <a:ea typeface="宋体" panose="02010600030101010101" pitchFamily="2" charset="-122"/>
                <a:cs typeface="Times New Roman" panose="02020603050405020304" pitchFamily="18" charset="0"/>
              </a:rPr>
              <a:t>说明</a:t>
            </a:r>
            <a:r>
              <a:rPr lang="en-US" altLang="zh-CN" sz="2400" b="1" dirty="0" smtClean="0">
                <a:ea typeface="宋体" panose="02010600030101010101" pitchFamily="2" charset="-122"/>
                <a:cs typeface="Times New Roman" panose="02020603050405020304" pitchFamily="18" charset="0"/>
              </a:rPr>
              <a:t>:</a:t>
            </a:r>
            <a:r>
              <a:rPr lang="zh-CN" altLang="en-US" sz="2400" b="1" dirty="0" smtClean="0">
                <a:solidFill>
                  <a:srgbClr val="00B050"/>
                </a:solidFill>
                <a:ea typeface="宋体" panose="02010600030101010101" pitchFamily="2" charset="-122"/>
                <a:cs typeface="Times New Roman" panose="02020603050405020304" pitchFamily="18" charset="0"/>
              </a:rPr>
              <a:t>修饰符</a:t>
            </a:r>
            <a:r>
              <a:rPr lang="en-US" altLang="zh-CN" sz="2400" b="1" dirty="0">
                <a:solidFill>
                  <a:srgbClr val="00B050"/>
                </a:solidFill>
                <a:ea typeface="宋体" panose="02010600030101010101" pitchFamily="2" charset="-122"/>
                <a:cs typeface="Times New Roman" panose="02020603050405020304" pitchFamily="18" charset="0"/>
              </a:rPr>
              <a:t>private</a:t>
            </a:r>
            <a:r>
              <a:rPr lang="en-US" altLang="zh-CN" sz="2400" b="1"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该属性只能由该类的方法访问。</a:t>
            </a:r>
            <a:endParaRPr lang="zh-CN" altLang="en-US" sz="2400" dirty="0">
              <a:ea typeface="宋体" panose="02010600030101010101" pitchFamily="2" charset="-122"/>
              <a:cs typeface="Times New Roman" panose="02020603050405020304" pitchFamily="18" charset="0"/>
            </a:endParaRPr>
          </a:p>
          <a:p>
            <a:pPr>
              <a:spcBef>
                <a:spcPct val="50000"/>
              </a:spcBef>
            </a:pPr>
            <a:r>
              <a:rPr lang="zh-CN" altLang="en-US" sz="2400" b="1" dirty="0">
                <a:ea typeface="宋体" panose="02010600030101010101" pitchFamily="2" charset="-122"/>
                <a:cs typeface="Times New Roman" panose="02020603050405020304" pitchFamily="18" charset="0"/>
              </a:rPr>
              <a:t>	</a:t>
            </a:r>
            <a:r>
              <a:rPr lang="zh-CN" altLang="en-US" sz="2400" b="1" dirty="0" smtClean="0">
                <a:ea typeface="宋体" panose="02010600030101010101" pitchFamily="2" charset="-122"/>
                <a:cs typeface="Times New Roman" panose="02020603050405020304" pitchFamily="18" charset="0"/>
              </a:rPr>
              <a:t>        </a:t>
            </a:r>
            <a:r>
              <a:rPr lang="zh-CN" altLang="en-US" sz="2400" b="1" dirty="0" smtClean="0">
                <a:solidFill>
                  <a:srgbClr val="00B050"/>
                </a:solidFill>
                <a:ea typeface="宋体" panose="02010600030101010101" pitchFamily="2" charset="-122"/>
                <a:cs typeface="Times New Roman" panose="02020603050405020304" pitchFamily="18" charset="0"/>
              </a:rPr>
              <a:t>修饰符</a:t>
            </a:r>
            <a:r>
              <a:rPr lang="en-US" altLang="zh-CN" sz="2400" b="1" dirty="0">
                <a:solidFill>
                  <a:srgbClr val="00B050"/>
                </a:solidFill>
                <a:ea typeface="宋体" panose="02010600030101010101" pitchFamily="2" charset="-122"/>
                <a:cs typeface="Times New Roman" panose="02020603050405020304" pitchFamily="18" charset="0"/>
              </a:rPr>
              <a:t>public</a:t>
            </a:r>
            <a:r>
              <a:rPr lang="en-US" altLang="zh-CN" sz="2400" b="1"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该属性可以被该类以外的方法</a:t>
            </a:r>
            <a:r>
              <a:rPr lang="zh-CN" altLang="en-US" sz="2400" dirty="0" smtClean="0">
                <a:ea typeface="宋体" panose="02010600030101010101" pitchFamily="2" charset="-122"/>
                <a:cs typeface="Times New Roman" panose="02020603050405020304" pitchFamily="18" charset="0"/>
              </a:rPr>
              <a:t>访问。    </a:t>
            </a:r>
            <a:endParaRPr lang="en-US" altLang="zh-CN" sz="2400" dirty="0" smtClean="0">
              <a:ea typeface="宋体" panose="02010600030101010101" pitchFamily="2" charset="-122"/>
              <a:cs typeface="Times New Roman" panose="02020603050405020304" pitchFamily="18" charset="0"/>
            </a:endParaRPr>
          </a:p>
          <a:p>
            <a:pPr>
              <a:spcBef>
                <a:spcPct val="50000"/>
              </a:spcBef>
            </a:pPr>
            <a:r>
              <a:rPr lang="en-US" altLang="zh-CN" sz="2400" b="1" dirty="0">
                <a:solidFill>
                  <a:srgbClr val="FF0000"/>
                </a:solidFill>
                <a:ea typeface="宋体" panose="02010600030101010101" pitchFamily="2" charset="-122"/>
                <a:cs typeface="Times New Roman" panose="02020603050405020304" pitchFamily="18" charset="0"/>
              </a:rPr>
              <a:t> </a:t>
            </a:r>
            <a:r>
              <a:rPr lang="en-US" altLang="zh-CN" sz="2400" b="1" dirty="0" smtClean="0">
                <a:solidFill>
                  <a:srgbClr val="FF0000"/>
                </a:solidFill>
                <a:ea typeface="宋体" panose="02010600030101010101" pitchFamily="2" charset="-122"/>
                <a:cs typeface="Times New Roman" panose="02020603050405020304" pitchFamily="18" charset="0"/>
              </a:rPr>
              <a:t>                   </a:t>
            </a:r>
            <a:r>
              <a:rPr lang="zh-CN" altLang="en-US" sz="2400" b="1" dirty="0" smtClean="0">
                <a:solidFill>
                  <a:srgbClr val="FF0000"/>
                </a:solidFill>
                <a:ea typeface="宋体" panose="02010600030101010101" pitchFamily="2" charset="-122"/>
                <a:cs typeface="Times New Roman" panose="02020603050405020304" pitchFamily="18" charset="0"/>
              </a:rPr>
              <a:t>类型</a:t>
            </a:r>
            <a:r>
              <a:rPr lang="zh-CN" altLang="en-US" sz="2400" b="1"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任何基本类型，如</a:t>
            </a:r>
            <a:r>
              <a:rPr lang="en-US" altLang="zh-CN" sz="2400" dirty="0" err="1">
                <a:ea typeface="宋体" panose="02010600030101010101" pitchFamily="2" charset="-122"/>
                <a:cs typeface="Times New Roman" panose="02020603050405020304" pitchFamily="18" charset="0"/>
              </a:rPr>
              <a:t>int</a:t>
            </a:r>
            <a:r>
              <a:rPr lang="zh-CN" altLang="en-US" sz="2400" dirty="0">
                <a:ea typeface="宋体" panose="02010600030101010101" pitchFamily="2" charset="-122"/>
                <a:cs typeface="Times New Roman" panose="02020603050405020304" pitchFamily="18" charset="0"/>
              </a:rPr>
              <a:t>、</a:t>
            </a:r>
            <a:r>
              <a:rPr lang="en-US" altLang="zh-CN" sz="2400" dirty="0" err="1">
                <a:ea typeface="宋体" panose="02010600030101010101" pitchFamily="2" charset="-122"/>
                <a:cs typeface="Times New Roman" panose="02020603050405020304" pitchFamily="18" charset="0"/>
              </a:rPr>
              <a:t>boolean</a:t>
            </a:r>
            <a:r>
              <a:rPr lang="zh-CN" altLang="en-US" sz="2400" dirty="0">
                <a:ea typeface="宋体" panose="02010600030101010101" pitchFamily="2" charset="-122"/>
                <a:cs typeface="Times New Roman" panose="02020603050405020304" pitchFamily="18" charset="0"/>
              </a:rPr>
              <a:t>或任何类</a:t>
            </a:r>
            <a:r>
              <a:rPr lang="zh-CN" altLang="en-US" sz="2400" dirty="0" smtClean="0">
                <a:ea typeface="宋体" panose="02010600030101010101" pitchFamily="2" charset="-122"/>
                <a:cs typeface="Times New Roman" panose="02020603050405020304" pitchFamily="18" charset="0"/>
              </a:rPr>
              <a:t>。</a:t>
            </a:r>
            <a:endParaRPr lang="en-US" altLang="zh-CN" sz="2400" dirty="0" smtClean="0">
              <a:ea typeface="宋体" panose="02010600030101010101" pitchFamily="2" charset="-122"/>
              <a:cs typeface="Times New Roman" panose="02020603050405020304" pitchFamily="18" charset="0"/>
            </a:endParaRPr>
          </a:p>
          <a:p>
            <a:pPr marL="342900" indent="-342900">
              <a:spcBef>
                <a:spcPct val="50000"/>
              </a:spcBef>
              <a:buFont typeface="Wingdings" panose="05000000000000000000" pitchFamily="2" charset="2"/>
              <a:buChar char="l"/>
            </a:pPr>
            <a:r>
              <a:rPr lang="zh-CN" altLang="en-US" sz="2400" b="1" dirty="0" smtClean="0">
                <a:ea typeface="宋体" panose="02010600030101010101" pitchFamily="2" charset="-122"/>
                <a:cs typeface="Times New Roman" panose="02020603050405020304" pitchFamily="18" charset="0"/>
              </a:rPr>
              <a:t>举例</a:t>
            </a:r>
            <a:r>
              <a:rPr lang="zh-CN" altLang="en-US" sz="2400" b="1" dirty="0">
                <a:ea typeface="宋体" panose="02010600030101010101" pitchFamily="2" charset="-122"/>
                <a:cs typeface="Times New Roman" panose="02020603050405020304" pitchFamily="18" charset="0"/>
              </a:rPr>
              <a:t>：</a:t>
            </a:r>
            <a:endParaRPr lang="zh-CN" altLang="en-US" sz="2400" b="1" dirty="0">
              <a:ea typeface="宋体" panose="02010600030101010101" pitchFamily="2" charset="-122"/>
              <a:cs typeface="Times New Roman" panose="02020603050405020304" pitchFamily="18" charset="0"/>
            </a:endParaRPr>
          </a:p>
          <a:p>
            <a:r>
              <a:rPr lang="en-US" altLang="zh-CN" sz="2400" dirty="0" smtClean="0">
                <a:solidFill>
                  <a:srgbClr val="C00000"/>
                </a:solidFill>
                <a:ea typeface="宋体" panose="02010600030101010101" pitchFamily="2" charset="-122"/>
                <a:cs typeface="Times New Roman" panose="02020603050405020304" pitchFamily="18" charset="0"/>
              </a:rPr>
              <a:t>     public </a:t>
            </a:r>
            <a:r>
              <a:rPr lang="en-US" altLang="zh-CN" sz="2400" dirty="0">
                <a:solidFill>
                  <a:srgbClr val="C00000"/>
                </a:solidFill>
                <a:ea typeface="宋体" panose="02010600030101010101" pitchFamily="2" charset="-122"/>
                <a:cs typeface="Times New Roman" panose="02020603050405020304" pitchFamily="18" charset="0"/>
              </a:rPr>
              <a:t>class Person{</a:t>
            </a:r>
            <a:endParaRPr lang="en-US" altLang="zh-CN" sz="2400" dirty="0">
              <a:solidFill>
                <a:srgbClr val="C00000"/>
              </a:solidFill>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        private </a:t>
            </a:r>
            <a:r>
              <a:rPr lang="en-US" altLang="zh-CN" sz="2400" dirty="0" err="1" smtClean="0">
                <a:solidFill>
                  <a:srgbClr val="C00000"/>
                </a:solidFill>
                <a:ea typeface="宋体" panose="02010600030101010101" pitchFamily="2" charset="-122"/>
                <a:cs typeface="Times New Roman" panose="02020603050405020304" pitchFamily="18" charset="0"/>
              </a:rPr>
              <a:t>int</a:t>
            </a:r>
            <a:r>
              <a:rPr lang="en-US" altLang="zh-CN" sz="2400" dirty="0" smtClean="0">
                <a:solidFill>
                  <a:srgbClr val="C00000"/>
                </a:solidFill>
                <a:ea typeface="宋体" panose="02010600030101010101" pitchFamily="2" charset="-122"/>
                <a:cs typeface="Times New Roman" panose="02020603050405020304" pitchFamily="18" charset="0"/>
              </a:rPr>
              <a:t> </a:t>
            </a:r>
            <a:r>
              <a:rPr lang="en-US" altLang="zh-CN" sz="2400" dirty="0">
                <a:solidFill>
                  <a:srgbClr val="C00000"/>
                </a:solidFill>
                <a:ea typeface="宋体" panose="02010600030101010101" pitchFamily="2" charset="-122"/>
                <a:cs typeface="Times New Roman" panose="02020603050405020304" pitchFamily="18" charset="0"/>
              </a:rPr>
              <a:t>age;             </a:t>
            </a:r>
            <a:r>
              <a:rPr lang="en-US" altLang="zh-CN" sz="28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声明</a:t>
            </a:r>
            <a:r>
              <a:rPr lang="en-US" altLang="zh-CN" sz="2400" dirty="0">
                <a:ea typeface="宋体" panose="02010600030101010101" pitchFamily="2" charset="-122"/>
                <a:cs typeface="Times New Roman" panose="02020603050405020304" pitchFamily="18" charset="0"/>
              </a:rPr>
              <a:t>private</a:t>
            </a:r>
            <a:r>
              <a:rPr lang="zh-CN" altLang="en-US" sz="2400" dirty="0">
                <a:ea typeface="宋体" panose="02010600030101010101" pitchFamily="2" charset="-122"/>
                <a:cs typeface="Times New Roman" panose="02020603050405020304" pitchFamily="18" charset="0"/>
              </a:rPr>
              <a:t>变量 </a:t>
            </a:r>
            <a:r>
              <a:rPr lang="en-US" altLang="zh-CN" sz="2400" dirty="0">
                <a:ea typeface="宋体" panose="02010600030101010101" pitchFamily="2" charset="-122"/>
                <a:cs typeface="Times New Roman" panose="02020603050405020304" pitchFamily="18" charset="0"/>
              </a:rPr>
              <a:t>age</a:t>
            </a:r>
            <a:endParaRPr lang="en-US" altLang="zh-CN" sz="2400" dirty="0">
              <a:ea typeface="宋体" panose="02010600030101010101" pitchFamily="2" charset="-122"/>
              <a:cs typeface="Times New Roman" panose="02020603050405020304" pitchFamily="18" charset="0"/>
            </a:endParaRPr>
          </a:p>
          <a:p>
            <a:r>
              <a:rPr lang="en-US" altLang="zh-CN" sz="2400" dirty="0">
                <a:solidFill>
                  <a:schemeClr val="accent2"/>
                </a:solidFill>
                <a:ea typeface="宋体" panose="02010600030101010101" pitchFamily="2" charset="-122"/>
                <a:cs typeface="Times New Roman" panose="02020603050405020304" pitchFamily="18" charset="0"/>
              </a:rPr>
              <a:t>  </a:t>
            </a:r>
            <a:r>
              <a:rPr lang="en-US" altLang="zh-CN" sz="2400" dirty="0" smtClean="0">
                <a:solidFill>
                  <a:schemeClr val="accent2"/>
                </a:solidFill>
                <a:ea typeface="宋体" panose="02010600030101010101" pitchFamily="2" charset="-122"/>
                <a:cs typeface="Times New Roman" panose="02020603050405020304" pitchFamily="18" charset="0"/>
              </a:rPr>
              <a:t>         </a:t>
            </a:r>
            <a:r>
              <a:rPr lang="en-US" altLang="zh-CN" sz="2400" dirty="0">
                <a:solidFill>
                  <a:srgbClr val="C00000"/>
                </a:solidFill>
                <a:ea typeface="宋体" panose="02010600030101010101" pitchFamily="2" charset="-122"/>
                <a:cs typeface="Times New Roman" panose="02020603050405020304" pitchFamily="18" charset="0"/>
              </a:rPr>
              <a:t>public </a:t>
            </a:r>
            <a:r>
              <a:rPr lang="en-US" altLang="zh-CN" sz="2400" dirty="0" smtClean="0">
                <a:solidFill>
                  <a:srgbClr val="C00000"/>
                </a:solidFill>
                <a:ea typeface="宋体" panose="02010600030101010101" pitchFamily="2" charset="-122"/>
                <a:cs typeface="Times New Roman" panose="02020603050405020304" pitchFamily="18" charset="0"/>
              </a:rPr>
              <a:t>String name </a:t>
            </a: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“Lila”;    </a:t>
            </a:r>
            <a:r>
              <a:rPr lang="en-US" altLang="zh-CN" sz="24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声明</a:t>
            </a:r>
            <a:r>
              <a:rPr lang="en-US" altLang="zh-CN" sz="2400" dirty="0">
                <a:ea typeface="宋体" panose="02010600030101010101" pitchFamily="2" charset="-122"/>
                <a:cs typeface="Times New Roman" panose="02020603050405020304" pitchFamily="18" charset="0"/>
              </a:rPr>
              <a:t>public</a:t>
            </a:r>
            <a:r>
              <a:rPr lang="zh-CN" altLang="en-US" sz="2400" dirty="0">
                <a:ea typeface="宋体" panose="02010600030101010101" pitchFamily="2" charset="-122"/>
                <a:cs typeface="Times New Roman" panose="02020603050405020304" pitchFamily="18" charset="0"/>
              </a:rPr>
              <a:t>变量 </a:t>
            </a:r>
            <a:r>
              <a:rPr lang="en-US" altLang="zh-CN" sz="2400" dirty="0">
                <a:ea typeface="宋体" panose="02010600030101010101" pitchFamily="2" charset="-122"/>
                <a:cs typeface="Times New Roman" panose="02020603050405020304" pitchFamily="18" charset="0"/>
              </a:rPr>
              <a:t>name</a:t>
            </a:r>
            <a:endParaRPr lang="en-US" altLang="zh-CN" sz="2400" dirty="0">
              <a:ea typeface="宋体" panose="02010600030101010101" pitchFamily="2" charset="-122"/>
              <a:cs typeface="Times New Roman" panose="02020603050405020304" pitchFamily="18" charset="0"/>
            </a:endParaRPr>
          </a:p>
          <a:p>
            <a:r>
              <a:rPr lang="en-US" altLang="zh-CN" sz="2400" dirty="0" smtClean="0">
                <a:solidFill>
                  <a:srgbClr val="C00000"/>
                </a:solidFill>
                <a:ea typeface="宋体" panose="02010600030101010101" pitchFamily="2" charset="-122"/>
                <a:cs typeface="Times New Roman" panose="02020603050405020304" pitchFamily="18" charset="0"/>
              </a:rPr>
              <a:t>      }</a:t>
            </a:r>
            <a:endParaRPr lang="en-US" altLang="zh-CN" sz="2400" dirty="0">
              <a:solidFill>
                <a:srgbClr val="C00000"/>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4"/>
          <p:cNvSpPr txBox="1">
            <a:spLocks noChangeArrowheads="1"/>
          </p:cNvSpPr>
          <p:nvPr/>
        </p:nvSpPr>
        <p:spPr bwMode="auto">
          <a:xfrm>
            <a:off x="1043608" y="836712"/>
            <a:ext cx="734519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smtClean="0">
                <a:solidFill>
                  <a:srgbClr val="0000FF"/>
                </a:solidFill>
              </a:rPr>
              <a:t>补：</a:t>
            </a:r>
            <a:r>
              <a:rPr lang="zh-CN" altLang="en-US" sz="3200" b="1" dirty="0" smtClean="0"/>
              <a:t>变量</a:t>
            </a:r>
            <a:r>
              <a:rPr lang="zh-CN" altLang="en-US" sz="3200" b="1" dirty="0"/>
              <a:t>的</a:t>
            </a:r>
            <a:r>
              <a:rPr lang="zh-CN" altLang="en-US" sz="3200" b="1" dirty="0" smtClean="0"/>
              <a:t>分类</a:t>
            </a:r>
            <a:r>
              <a:rPr lang="zh-CN" altLang="en-US" sz="3200" b="1" dirty="0"/>
              <a:t>：</a:t>
            </a:r>
            <a:r>
              <a:rPr lang="zh-CN" altLang="en-US" sz="3200" b="1" dirty="0" smtClean="0"/>
              <a:t>成员</a:t>
            </a:r>
            <a:r>
              <a:rPr lang="zh-CN" altLang="en-US" sz="3200" b="1" dirty="0"/>
              <a:t>变量与局部变量</a:t>
            </a:r>
            <a:endParaRPr lang="zh-CN" altLang="en-US" sz="3200" b="1" dirty="0"/>
          </a:p>
        </p:txBody>
      </p:sp>
      <p:sp>
        <p:nvSpPr>
          <p:cNvPr id="14341" name="TextBox 5"/>
          <p:cNvSpPr txBox="1">
            <a:spLocks noChangeArrowheads="1"/>
          </p:cNvSpPr>
          <p:nvPr/>
        </p:nvSpPr>
        <p:spPr bwMode="auto">
          <a:xfrm>
            <a:off x="197107" y="1627803"/>
            <a:ext cx="8353301" cy="5232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342900" indent="-342900" eaLnBrk="1" hangingPunct="1">
              <a:buFont typeface="Wingdings" panose="05000000000000000000" pitchFamily="2" charset="2"/>
              <a:buChar char="l"/>
            </a:pPr>
            <a:r>
              <a:rPr lang="zh-CN" altLang="en-US" b="1" dirty="0" smtClean="0">
                <a:solidFill>
                  <a:srgbClr val="C00000"/>
                </a:solidFill>
              </a:rPr>
              <a:t>在</a:t>
            </a:r>
            <a:r>
              <a:rPr lang="zh-CN" altLang="en-US" b="1" dirty="0">
                <a:solidFill>
                  <a:srgbClr val="C00000"/>
                </a:solidFill>
              </a:rPr>
              <a:t>方法体外，类体内声明的变量称为成员变量。</a:t>
            </a:r>
            <a:endParaRPr lang="en-US" altLang="zh-CN" b="1" dirty="0">
              <a:solidFill>
                <a:srgbClr val="C00000"/>
              </a:solidFill>
            </a:endParaRPr>
          </a:p>
          <a:p>
            <a:pPr marL="342900" indent="-342900" eaLnBrk="1" hangingPunct="1">
              <a:buFont typeface="Wingdings" panose="05000000000000000000" pitchFamily="2" charset="2"/>
              <a:buChar char="l"/>
            </a:pPr>
            <a:r>
              <a:rPr lang="zh-CN" altLang="en-US" b="1" dirty="0" smtClean="0">
                <a:solidFill>
                  <a:srgbClr val="C00000"/>
                </a:solidFill>
              </a:rPr>
              <a:t>在</a:t>
            </a:r>
            <a:r>
              <a:rPr lang="zh-CN" altLang="en-US" b="1" dirty="0">
                <a:solidFill>
                  <a:srgbClr val="C00000"/>
                </a:solidFill>
              </a:rPr>
              <a:t>方法体内部声明的变量称为局部变量。</a:t>
            </a:r>
            <a:endParaRPr lang="zh-CN" altLang="en-US" b="1" dirty="0">
              <a:solidFill>
                <a:srgbClr val="C00000"/>
              </a:solidFill>
            </a:endParaRPr>
          </a:p>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sz="2200" dirty="0"/>
          </a:p>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sz="1200" b="1" dirty="0" smtClean="0">
              <a:solidFill>
                <a:srgbClr val="C00000"/>
              </a:solidFill>
            </a:endParaRPr>
          </a:p>
          <a:p>
            <a:pPr marL="342900" indent="-342900" eaLnBrk="1" hangingPunct="1">
              <a:buFont typeface="Wingdings" panose="05000000000000000000" pitchFamily="2" charset="2"/>
              <a:buChar char="l"/>
            </a:pPr>
            <a:r>
              <a:rPr lang="zh-CN" altLang="en-US" b="1" dirty="0" smtClean="0">
                <a:solidFill>
                  <a:srgbClr val="C00000"/>
                </a:solidFill>
              </a:rPr>
              <a:t>注意</a:t>
            </a:r>
            <a:r>
              <a:rPr lang="zh-CN" altLang="en-US" b="1" dirty="0">
                <a:solidFill>
                  <a:srgbClr val="C00000"/>
                </a:solidFill>
              </a:rPr>
              <a:t>：二者在初始化值方面的异同</a:t>
            </a:r>
            <a:r>
              <a:rPr lang="en-US" altLang="zh-CN" b="1" dirty="0" smtClean="0">
                <a:solidFill>
                  <a:srgbClr val="C00000"/>
                </a:solidFill>
              </a:rPr>
              <a:t>:</a:t>
            </a:r>
            <a:endParaRPr lang="en-US" altLang="zh-CN" b="1" dirty="0" smtClean="0">
              <a:solidFill>
                <a:srgbClr val="C00000"/>
              </a:solidFill>
            </a:endParaRPr>
          </a:p>
          <a:p>
            <a:pPr eaLnBrk="1" hangingPunct="1"/>
            <a:r>
              <a:rPr lang="en-US" altLang="zh-CN" b="1" dirty="0" smtClean="0"/>
              <a:t>         </a:t>
            </a:r>
            <a:r>
              <a:rPr lang="zh-CN" altLang="en-US" b="1" dirty="0" smtClean="0"/>
              <a:t>同：</a:t>
            </a:r>
            <a:r>
              <a:rPr lang="zh-CN" altLang="en-US" dirty="0" smtClean="0"/>
              <a:t>都有生命周期</a:t>
            </a:r>
            <a:r>
              <a:rPr lang="en-US" altLang="zh-CN" b="1" dirty="0" smtClean="0"/>
              <a:t>      </a:t>
            </a:r>
            <a:endParaRPr lang="en-US" altLang="zh-CN" b="1" dirty="0" smtClean="0"/>
          </a:p>
          <a:p>
            <a:pPr eaLnBrk="1" hangingPunct="1"/>
            <a:r>
              <a:rPr lang="en-US" altLang="zh-CN" b="1" dirty="0" smtClean="0"/>
              <a:t>         </a:t>
            </a:r>
            <a:r>
              <a:rPr lang="zh-CN" altLang="en-US" b="1" dirty="0" smtClean="0"/>
              <a:t>异：</a:t>
            </a:r>
            <a:r>
              <a:rPr lang="zh-CN" altLang="en-US" dirty="0" smtClean="0"/>
              <a:t>局部变量除形参外，需显式初始化。</a:t>
            </a:r>
            <a:endParaRPr lang="zh-CN" altLang="en-US" dirty="0"/>
          </a:p>
        </p:txBody>
      </p:sp>
      <p:sp>
        <p:nvSpPr>
          <p:cNvPr id="2" name="左大括号 1"/>
          <p:cNvSpPr/>
          <p:nvPr/>
        </p:nvSpPr>
        <p:spPr>
          <a:xfrm>
            <a:off x="1185863" y="3213100"/>
            <a:ext cx="215900" cy="136842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4344" name="TextBox 3"/>
          <p:cNvSpPr txBox="1">
            <a:spLocks noChangeArrowheads="1"/>
          </p:cNvSpPr>
          <p:nvPr/>
        </p:nvSpPr>
        <p:spPr bwMode="auto">
          <a:xfrm>
            <a:off x="1401763" y="2998788"/>
            <a:ext cx="151288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b="1" dirty="0"/>
              <a:t>成员变量</a:t>
            </a:r>
            <a:endParaRPr lang="zh-CN" altLang="en-US" sz="2200" b="1" dirty="0"/>
          </a:p>
        </p:txBody>
      </p:sp>
      <p:sp>
        <p:nvSpPr>
          <p:cNvPr id="14345" name="TextBox 9"/>
          <p:cNvSpPr txBox="1">
            <a:spLocks noChangeArrowheads="1"/>
          </p:cNvSpPr>
          <p:nvPr/>
        </p:nvSpPr>
        <p:spPr bwMode="auto">
          <a:xfrm>
            <a:off x="1401763" y="4335463"/>
            <a:ext cx="15128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b="1" dirty="0"/>
              <a:t>局部变量</a:t>
            </a:r>
            <a:endParaRPr lang="zh-CN" altLang="en-US" sz="2200" b="1" dirty="0"/>
          </a:p>
        </p:txBody>
      </p:sp>
      <p:sp>
        <p:nvSpPr>
          <p:cNvPr id="11" name="左大括号 10"/>
          <p:cNvSpPr/>
          <p:nvPr/>
        </p:nvSpPr>
        <p:spPr>
          <a:xfrm>
            <a:off x="2843213" y="2744788"/>
            <a:ext cx="252412" cy="104457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2" name="左大括号 11"/>
          <p:cNvSpPr/>
          <p:nvPr/>
        </p:nvSpPr>
        <p:spPr>
          <a:xfrm>
            <a:off x="2771775" y="3968750"/>
            <a:ext cx="250825" cy="13335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4348" name="TextBox 13"/>
          <p:cNvSpPr txBox="1">
            <a:spLocks noChangeArrowheads="1"/>
          </p:cNvSpPr>
          <p:nvPr/>
        </p:nvSpPr>
        <p:spPr bwMode="auto">
          <a:xfrm>
            <a:off x="3059113" y="2559050"/>
            <a:ext cx="453866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dirty="0"/>
              <a:t>实例变量（不以</a:t>
            </a:r>
            <a:r>
              <a:rPr lang="en-US" altLang="zh-CN" sz="2200" dirty="0"/>
              <a:t>static</a:t>
            </a:r>
            <a:r>
              <a:rPr lang="zh-CN" altLang="en-US" sz="2200" dirty="0"/>
              <a:t>修饰）</a:t>
            </a:r>
            <a:endParaRPr lang="zh-CN" altLang="en-US" sz="2200" dirty="0"/>
          </a:p>
        </p:txBody>
      </p:sp>
      <p:sp>
        <p:nvSpPr>
          <p:cNvPr id="14349" name="TextBox 14"/>
          <p:cNvSpPr txBox="1">
            <a:spLocks noChangeArrowheads="1"/>
          </p:cNvSpPr>
          <p:nvPr/>
        </p:nvSpPr>
        <p:spPr bwMode="auto">
          <a:xfrm>
            <a:off x="3059113" y="3398838"/>
            <a:ext cx="45386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dirty="0"/>
              <a:t>类变量（以</a:t>
            </a:r>
            <a:r>
              <a:rPr lang="en-US" altLang="zh-CN" sz="2200" dirty="0"/>
              <a:t>static</a:t>
            </a:r>
            <a:r>
              <a:rPr lang="zh-CN" altLang="en-US" sz="2200" dirty="0"/>
              <a:t>修饰）</a:t>
            </a:r>
            <a:endParaRPr lang="zh-CN" altLang="en-US" sz="2200" dirty="0"/>
          </a:p>
        </p:txBody>
      </p:sp>
      <p:sp>
        <p:nvSpPr>
          <p:cNvPr id="14350" name="TextBox 15"/>
          <p:cNvSpPr txBox="1">
            <a:spLocks noChangeArrowheads="1"/>
          </p:cNvSpPr>
          <p:nvPr/>
        </p:nvSpPr>
        <p:spPr bwMode="auto">
          <a:xfrm>
            <a:off x="3113088" y="3843338"/>
            <a:ext cx="45370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dirty="0"/>
              <a:t>形参（方法签名中定义的变量）</a:t>
            </a:r>
            <a:endParaRPr lang="zh-CN" altLang="en-US" sz="2200" dirty="0"/>
          </a:p>
        </p:txBody>
      </p:sp>
      <p:sp>
        <p:nvSpPr>
          <p:cNvPr id="14351" name="TextBox 16"/>
          <p:cNvSpPr txBox="1">
            <a:spLocks noChangeArrowheads="1"/>
          </p:cNvSpPr>
          <p:nvPr/>
        </p:nvSpPr>
        <p:spPr bwMode="auto">
          <a:xfrm>
            <a:off x="3059113" y="4335463"/>
            <a:ext cx="45386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dirty="0"/>
              <a:t>方法局部变量（在方法内定义）</a:t>
            </a:r>
            <a:endParaRPr lang="zh-CN" altLang="en-US" sz="2200" dirty="0"/>
          </a:p>
        </p:txBody>
      </p:sp>
      <p:sp>
        <p:nvSpPr>
          <p:cNvPr id="14352" name="TextBox 17"/>
          <p:cNvSpPr txBox="1">
            <a:spLocks noChangeArrowheads="1"/>
          </p:cNvSpPr>
          <p:nvPr/>
        </p:nvSpPr>
        <p:spPr bwMode="auto">
          <a:xfrm>
            <a:off x="3121025" y="4911725"/>
            <a:ext cx="49085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dirty="0"/>
              <a:t>代码块局部变量（在代码块内定义）</a:t>
            </a:r>
            <a:endParaRPr lang="zh-CN" altLang="en-US" sz="2200" dirty="0"/>
          </a:p>
        </p:txBody>
      </p:sp>
      <p:sp>
        <p:nvSpPr>
          <p:cNvPr id="14353" name="TextBox 19"/>
          <p:cNvSpPr txBox="1">
            <a:spLocks noChangeArrowheads="1"/>
          </p:cNvSpPr>
          <p:nvPr/>
        </p:nvSpPr>
        <p:spPr bwMode="auto">
          <a:xfrm>
            <a:off x="414338" y="3398838"/>
            <a:ext cx="8445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a:t>所有</a:t>
            </a:r>
            <a:endParaRPr lang="en-US" altLang="zh-CN"/>
          </a:p>
          <a:p>
            <a:pPr eaLnBrk="1" hangingPunct="1"/>
            <a:r>
              <a:rPr lang="zh-CN" altLang="en-US"/>
              <a:t>变量</a:t>
            </a:r>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Box 4"/>
          <p:cNvSpPr txBox="1">
            <a:spLocks noChangeArrowheads="1"/>
          </p:cNvSpPr>
          <p:nvPr/>
        </p:nvSpPr>
        <p:spPr bwMode="auto">
          <a:xfrm>
            <a:off x="1403648" y="823913"/>
            <a:ext cx="69847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smtClean="0"/>
              <a:t>成员变量（属性）和</a:t>
            </a:r>
            <a:r>
              <a:rPr lang="zh-CN" altLang="en-US" sz="3200" b="1" dirty="0"/>
              <a:t>局部变量的区别？</a:t>
            </a:r>
            <a:endParaRPr lang="zh-CN" altLang="en-US" sz="3200" b="1" dirty="0"/>
          </a:p>
        </p:txBody>
      </p:sp>
      <p:sp>
        <p:nvSpPr>
          <p:cNvPr id="11269" name="TextBox 5"/>
          <p:cNvSpPr txBox="1">
            <a:spLocks noChangeArrowheads="1"/>
          </p:cNvSpPr>
          <p:nvPr/>
        </p:nvSpPr>
        <p:spPr bwMode="auto">
          <a:xfrm>
            <a:off x="340161" y="1408688"/>
            <a:ext cx="8355013"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1" hangingPunct="1">
              <a:buFont typeface="Wingdings" panose="05000000000000000000" pitchFamily="2" charset="2"/>
              <a:buChar char="l"/>
            </a:pPr>
            <a:r>
              <a:rPr lang="zh-CN" altLang="en-US" sz="2800" b="1" dirty="0" smtClean="0">
                <a:solidFill>
                  <a:srgbClr val="C00000"/>
                </a:solidFill>
              </a:rPr>
              <a:t>成员</a:t>
            </a:r>
            <a:r>
              <a:rPr lang="zh-CN" altLang="en-US" sz="2800" b="1" dirty="0">
                <a:solidFill>
                  <a:srgbClr val="C00000"/>
                </a:solidFill>
              </a:rPr>
              <a:t>变量：</a:t>
            </a:r>
            <a:endParaRPr lang="zh-CN" altLang="en-US" sz="2800" b="1" dirty="0">
              <a:solidFill>
                <a:srgbClr val="C00000"/>
              </a:solidFill>
            </a:endParaRPr>
          </a:p>
          <a:p>
            <a:pPr marL="342900" indent="-342900" eaLnBrk="1" hangingPunct="1">
              <a:buFont typeface="Wingdings" panose="05000000000000000000" pitchFamily="2" charset="2"/>
              <a:buChar char="Ø"/>
            </a:pPr>
            <a:r>
              <a:rPr lang="zh-CN" altLang="en-US" sz="2400" dirty="0" smtClean="0"/>
              <a:t>成员</a:t>
            </a:r>
            <a:r>
              <a:rPr lang="zh-CN" altLang="en-US" sz="2400" dirty="0"/>
              <a:t>变量定义在类中，在整个类中都可以被访问</a:t>
            </a:r>
            <a:r>
              <a:rPr lang="zh-CN" altLang="en-US" sz="2400" dirty="0" smtClean="0"/>
              <a:t>。</a:t>
            </a:r>
            <a:endParaRPr lang="en-US" altLang="zh-CN" sz="2400" dirty="0" smtClean="0"/>
          </a:p>
          <a:p>
            <a:pPr marL="342900" indent="-342900" eaLnBrk="1" hangingPunct="1">
              <a:buFont typeface="Wingdings" panose="05000000000000000000" pitchFamily="2" charset="2"/>
              <a:buChar char="Ø"/>
            </a:pPr>
            <a:r>
              <a:rPr lang="zh-CN" altLang="en-US" sz="2400" dirty="0" smtClean="0"/>
              <a:t>成员变量分为类成员变量和实例成员变量，实例变量存在于对象所在的堆内存中。</a:t>
            </a:r>
            <a:endParaRPr lang="en-US" altLang="zh-CN" sz="2400" dirty="0" smtClean="0"/>
          </a:p>
          <a:p>
            <a:pPr marL="342900" indent="-342900" eaLnBrk="1" hangingPunct="1">
              <a:buFont typeface="Wingdings" panose="05000000000000000000" pitchFamily="2" charset="2"/>
              <a:buChar char="Ø"/>
            </a:pPr>
            <a:r>
              <a:rPr lang="zh-CN" altLang="en-US" sz="2400" dirty="0" smtClean="0"/>
              <a:t>成员</a:t>
            </a:r>
            <a:r>
              <a:rPr lang="zh-CN" altLang="en-US" sz="2400" dirty="0"/>
              <a:t>变量有</a:t>
            </a:r>
            <a:r>
              <a:rPr lang="zh-CN" altLang="en-US" sz="2400" dirty="0">
                <a:solidFill>
                  <a:srgbClr val="C00000"/>
                </a:solidFill>
              </a:rPr>
              <a:t>默认初始化</a:t>
            </a:r>
            <a:r>
              <a:rPr lang="zh-CN" altLang="en-US" sz="2400" dirty="0"/>
              <a:t>值</a:t>
            </a:r>
            <a:r>
              <a:rPr lang="zh-CN" altLang="en-US" sz="2400" dirty="0" smtClean="0"/>
              <a:t>。</a:t>
            </a:r>
            <a:endParaRPr lang="en-US" altLang="zh-CN" sz="2400" dirty="0" smtClean="0"/>
          </a:p>
          <a:p>
            <a:pPr marL="342900" indent="-342900" eaLnBrk="1" hangingPunct="1">
              <a:buFont typeface="Wingdings" panose="05000000000000000000" pitchFamily="2" charset="2"/>
              <a:buChar char="Ø"/>
            </a:pPr>
            <a:r>
              <a:rPr lang="zh-CN" altLang="en-US" sz="2400" dirty="0"/>
              <a:t>成员</a:t>
            </a:r>
            <a:r>
              <a:rPr lang="zh-CN" altLang="en-US" sz="2400" dirty="0" smtClean="0"/>
              <a:t>变量的权限修饰符可以根据需要，选择任意一个</a:t>
            </a:r>
            <a:endParaRPr lang="zh-CN" altLang="en-US" sz="2400" dirty="0"/>
          </a:p>
          <a:p>
            <a:pPr eaLnBrk="1" hangingPunct="1"/>
            <a:endParaRPr lang="zh-CN" altLang="en-US" sz="2400" b="1" dirty="0"/>
          </a:p>
          <a:p>
            <a:pPr marL="342900" indent="-342900" eaLnBrk="1" hangingPunct="1">
              <a:buFont typeface="Wingdings" panose="05000000000000000000" pitchFamily="2" charset="2"/>
              <a:buChar char="l"/>
            </a:pPr>
            <a:r>
              <a:rPr lang="zh-CN" altLang="en-US" sz="2800" b="1" dirty="0" smtClean="0">
                <a:solidFill>
                  <a:srgbClr val="C00000"/>
                </a:solidFill>
              </a:rPr>
              <a:t>局部变量</a:t>
            </a:r>
            <a:r>
              <a:rPr lang="zh-CN" altLang="en-US" sz="2800" b="1" dirty="0">
                <a:solidFill>
                  <a:srgbClr val="C00000"/>
                </a:solidFill>
              </a:rPr>
              <a:t>：</a:t>
            </a:r>
            <a:endParaRPr lang="zh-CN" altLang="en-US" sz="2800" b="1" dirty="0">
              <a:solidFill>
                <a:srgbClr val="C00000"/>
              </a:solidFill>
            </a:endParaRPr>
          </a:p>
          <a:p>
            <a:pPr marL="342900" indent="-342900" eaLnBrk="1" hangingPunct="1">
              <a:buFont typeface="Wingdings" panose="05000000000000000000" pitchFamily="2" charset="2"/>
              <a:buChar char="Ø"/>
            </a:pPr>
            <a:r>
              <a:rPr lang="zh-CN" altLang="en-US" sz="2400" dirty="0" smtClean="0"/>
              <a:t>局部变量</a:t>
            </a:r>
            <a:r>
              <a:rPr lang="zh-CN" altLang="en-US" sz="2400" dirty="0"/>
              <a:t>只定义在局部范围内，如</a:t>
            </a:r>
            <a:r>
              <a:rPr lang="zh-CN" altLang="en-US" sz="2400" dirty="0" smtClean="0"/>
              <a:t>：</a:t>
            </a:r>
            <a:r>
              <a:rPr lang="zh-CN" altLang="en-US" sz="2400" dirty="0"/>
              <a:t>方法</a:t>
            </a:r>
            <a:r>
              <a:rPr lang="zh-CN" altLang="en-US" sz="2400" dirty="0" smtClean="0"/>
              <a:t>内，</a:t>
            </a:r>
            <a:r>
              <a:rPr lang="zh-CN" altLang="en-US" sz="2400" dirty="0"/>
              <a:t>代码块</a:t>
            </a:r>
            <a:r>
              <a:rPr lang="zh-CN" altLang="en-US" sz="2400" dirty="0" smtClean="0"/>
              <a:t>内</a:t>
            </a:r>
            <a:r>
              <a:rPr lang="zh-CN" altLang="en-US" sz="2400" dirty="0"/>
              <a:t>等。</a:t>
            </a:r>
            <a:endParaRPr lang="zh-CN" altLang="en-US" sz="2400" dirty="0"/>
          </a:p>
          <a:p>
            <a:pPr marL="342900" indent="-342900" eaLnBrk="1" hangingPunct="1">
              <a:buFont typeface="Wingdings" panose="05000000000000000000" pitchFamily="2" charset="2"/>
              <a:buChar char="Ø"/>
            </a:pPr>
            <a:r>
              <a:rPr lang="zh-CN" altLang="en-US" sz="2400" dirty="0" smtClean="0"/>
              <a:t>局部变量</a:t>
            </a:r>
            <a:r>
              <a:rPr lang="zh-CN" altLang="en-US" sz="2400" dirty="0"/>
              <a:t>存在于栈内存中。</a:t>
            </a:r>
            <a:endParaRPr lang="zh-CN" altLang="en-US" sz="2400" dirty="0"/>
          </a:p>
          <a:p>
            <a:pPr marL="342900" indent="-342900" eaLnBrk="1" hangingPunct="1">
              <a:buFont typeface="Wingdings" panose="05000000000000000000" pitchFamily="2" charset="2"/>
              <a:buChar char="Ø"/>
            </a:pPr>
            <a:r>
              <a:rPr lang="zh-CN" altLang="en-US" sz="2400" dirty="0" smtClean="0"/>
              <a:t>作用</a:t>
            </a:r>
            <a:r>
              <a:rPr lang="zh-CN" altLang="en-US" sz="2400" dirty="0"/>
              <a:t>的范围结束，变量空间会自动释放。</a:t>
            </a:r>
            <a:endParaRPr lang="zh-CN" altLang="en-US" sz="2400" dirty="0"/>
          </a:p>
          <a:p>
            <a:pPr marL="342900" indent="-342900" eaLnBrk="1" hangingPunct="1">
              <a:buFont typeface="Wingdings" panose="05000000000000000000" pitchFamily="2" charset="2"/>
              <a:buChar char="Ø"/>
            </a:pPr>
            <a:r>
              <a:rPr lang="zh-CN" altLang="en-US" sz="2400" dirty="0" smtClean="0"/>
              <a:t>局部变量</a:t>
            </a:r>
            <a:r>
              <a:rPr lang="zh-CN" altLang="en-US" sz="2400" dirty="0"/>
              <a:t>没有默认初始化</a:t>
            </a:r>
            <a:r>
              <a:rPr lang="zh-CN" altLang="en-US" sz="2400" dirty="0" smtClean="0"/>
              <a:t>值，每次必须</a:t>
            </a:r>
            <a:r>
              <a:rPr lang="zh-CN" altLang="en-US" sz="2400" dirty="0" smtClean="0">
                <a:solidFill>
                  <a:srgbClr val="C00000"/>
                </a:solidFill>
              </a:rPr>
              <a:t>显式初始化</a:t>
            </a:r>
            <a:r>
              <a:rPr lang="zh-CN" altLang="en-US" sz="2400" dirty="0" smtClean="0"/>
              <a:t>。</a:t>
            </a:r>
            <a:endParaRPr lang="en-US" altLang="zh-CN" sz="2400" dirty="0" smtClean="0"/>
          </a:p>
          <a:p>
            <a:pPr marL="342900" indent="-342900" eaLnBrk="1" hangingPunct="1">
              <a:buFont typeface="Wingdings" panose="05000000000000000000" pitchFamily="2" charset="2"/>
              <a:buChar char="Ø"/>
            </a:pPr>
            <a:r>
              <a:rPr lang="zh-CN" altLang="en-US" sz="2400" dirty="0" smtClean="0"/>
              <a:t>局部变量声明时不指定权限修饰符</a:t>
            </a:r>
            <a:endParaRPr lang="zh-CN" alt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339752" y="771369"/>
            <a:ext cx="4896544" cy="850766"/>
          </a:xfrm>
        </p:spPr>
        <p:txBody>
          <a:bodyPr>
            <a:normAutofit fontScale="90000"/>
          </a:bodyPr>
          <a:lstStyle/>
          <a:p>
            <a:pPr eaLnBrk="1" hangingPunct="1"/>
            <a:r>
              <a:rPr lang="en-US" altLang="zh-CN" b="1" dirty="0" smtClean="0">
                <a:latin typeface="+mn-lt"/>
                <a:ea typeface="宋体" panose="02010600030101010101" pitchFamily="2" charset="-122"/>
                <a:cs typeface="Times New Roman" panose="02020603050405020304" pitchFamily="18" charset="0"/>
              </a:rPr>
              <a:t>3.4  </a:t>
            </a:r>
            <a:r>
              <a:rPr lang="zh-CN" altLang="en-US" b="1" dirty="0" smtClean="0">
                <a:latin typeface="+mn-lt"/>
                <a:ea typeface="宋体" panose="02010600030101010101" pitchFamily="2" charset="-122"/>
                <a:cs typeface="Times New Roman" panose="02020603050405020304" pitchFamily="18" charset="0"/>
              </a:rPr>
              <a:t>类的成员之二：方  法</a:t>
            </a:r>
            <a:endParaRPr lang="zh-CN" altLang="en-US" b="1" dirty="0" smtClean="0">
              <a:latin typeface="+mn-lt"/>
              <a:ea typeface="宋体" panose="02010600030101010101" pitchFamily="2" charset="-122"/>
              <a:cs typeface="Times New Roman" panose="02020603050405020304" pitchFamily="18" charset="0"/>
            </a:endParaRPr>
          </a:p>
        </p:txBody>
      </p:sp>
      <p:sp>
        <p:nvSpPr>
          <p:cNvPr id="12291" name="Text Box 3"/>
          <p:cNvSpPr txBox="1">
            <a:spLocks noChangeArrowheads="1"/>
          </p:cNvSpPr>
          <p:nvPr/>
        </p:nvSpPr>
        <p:spPr bwMode="auto">
          <a:xfrm>
            <a:off x="179512" y="1196752"/>
            <a:ext cx="8915400" cy="5515356"/>
          </a:xfrm>
          <a:prstGeom prst="rect">
            <a:avLst/>
          </a:prstGeom>
          <a:noFill/>
          <a:ln w="9525">
            <a:noFill/>
            <a:miter lim="800000"/>
          </a:ln>
        </p:spPr>
        <p:txBody>
          <a:bodyPr>
            <a:spAutoFit/>
          </a:bodyPr>
          <a:lstStyle/>
          <a:p>
            <a:pPr>
              <a:spcBef>
                <a:spcPct val="20000"/>
              </a:spcBef>
            </a:pPr>
            <a:r>
              <a:rPr lang="zh-CN" altLang="en-US" sz="2200" b="1" dirty="0">
                <a:ea typeface="宋体" panose="02010600030101010101" pitchFamily="2" charset="-122"/>
                <a:cs typeface="Times New Roman" panose="02020603050405020304" pitchFamily="18" charset="0"/>
              </a:rPr>
              <a:t>语法格式：</a:t>
            </a:r>
            <a:endParaRPr lang="zh-CN" altLang="en-US" sz="2200" b="1" dirty="0">
              <a:ea typeface="宋体" panose="02010600030101010101" pitchFamily="2" charset="-122"/>
              <a:cs typeface="Times New Roman" panose="02020603050405020304" pitchFamily="18" charset="0"/>
            </a:endParaRPr>
          </a:p>
          <a:p>
            <a:pPr>
              <a:spcBef>
                <a:spcPct val="20000"/>
              </a:spcBef>
            </a:pPr>
            <a:r>
              <a:rPr lang="zh-CN" altLang="en-US" sz="2200" b="1" dirty="0">
                <a:ea typeface="宋体" panose="02010600030101010101" pitchFamily="2" charset="-122"/>
                <a:cs typeface="Times New Roman" panose="02020603050405020304" pitchFamily="18" charset="0"/>
              </a:rPr>
              <a:t> 	</a:t>
            </a:r>
            <a:r>
              <a:rPr lang="zh-CN" altLang="en-US" sz="2200" b="1" dirty="0" smtClean="0">
                <a:solidFill>
                  <a:srgbClr val="00B050"/>
                </a:solidFill>
                <a:ea typeface="宋体" panose="02010600030101010101" pitchFamily="2" charset="-122"/>
                <a:cs typeface="Times New Roman" panose="02020603050405020304" pitchFamily="18" charset="0"/>
              </a:rPr>
              <a:t>修饰符</a:t>
            </a:r>
            <a:r>
              <a:rPr lang="en-US" altLang="zh-CN" sz="2200" b="1" dirty="0" smtClean="0">
                <a:solidFill>
                  <a:srgbClr val="00B050"/>
                </a:solidFill>
                <a:ea typeface="宋体" panose="02010600030101010101" pitchFamily="2" charset="-122"/>
                <a:cs typeface="Times New Roman" panose="02020603050405020304" pitchFamily="18" charset="0"/>
              </a:rPr>
              <a:t>  </a:t>
            </a:r>
            <a:r>
              <a:rPr lang="zh-CN" altLang="en-US" sz="2200" b="1" dirty="0" smtClean="0">
                <a:solidFill>
                  <a:srgbClr val="FF0000"/>
                </a:solidFill>
                <a:ea typeface="宋体" panose="02010600030101010101" pitchFamily="2" charset="-122"/>
                <a:cs typeface="Times New Roman" panose="02020603050405020304" pitchFamily="18" charset="0"/>
              </a:rPr>
              <a:t>返回值类型</a:t>
            </a:r>
            <a:r>
              <a:rPr lang="en-US" altLang="zh-CN" sz="2200" b="1" dirty="0" smtClean="0">
                <a:solidFill>
                  <a:srgbClr val="FF0000"/>
                </a:solidFill>
                <a:ea typeface="宋体" panose="02010600030101010101" pitchFamily="2" charset="-122"/>
                <a:cs typeface="Times New Roman" panose="02020603050405020304" pitchFamily="18" charset="0"/>
              </a:rPr>
              <a:t>  </a:t>
            </a:r>
            <a:r>
              <a:rPr lang="zh-CN" altLang="en-US" sz="2200" b="1" dirty="0" smtClean="0">
                <a:solidFill>
                  <a:srgbClr val="0000FF"/>
                </a:solidFill>
                <a:ea typeface="宋体" panose="02010600030101010101" pitchFamily="2" charset="-122"/>
                <a:cs typeface="Times New Roman" panose="02020603050405020304" pitchFamily="18" charset="0"/>
              </a:rPr>
              <a:t>方法名</a:t>
            </a:r>
            <a:r>
              <a:rPr lang="en-US" altLang="zh-CN" sz="2200" b="1" dirty="0" smtClean="0">
                <a:solidFill>
                  <a:srgbClr val="0000FF"/>
                </a:solidFill>
                <a:ea typeface="宋体" panose="02010600030101010101" pitchFamily="2" charset="-122"/>
                <a:cs typeface="Times New Roman" panose="02020603050405020304" pitchFamily="18" charset="0"/>
              </a:rPr>
              <a:t> </a:t>
            </a:r>
            <a:r>
              <a:rPr lang="en-US" altLang="zh-CN" sz="2200" b="1" dirty="0" smtClean="0">
                <a:ea typeface="宋体" panose="02010600030101010101" pitchFamily="2" charset="-122"/>
                <a:cs typeface="Times New Roman" panose="02020603050405020304" pitchFamily="18" charset="0"/>
              </a:rPr>
              <a:t>(</a:t>
            </a:r>
            <a:r>
              <a:rPr lang="en-US" altLang="zh-CN" sz="2200" b="1" dirty="0" smtClean="0">
                <a:solidFill>
                  <a:srgbClr val="00B0F0"/>
                </a:solidFill>
                <a:ea typeface="宋体" panose="02010600030101010101" pitchFamily="2" charset="-122"/>
                <a:cs typeface="Times New Roman" panose="02020603050405020304" pitchFamily="18" charset="0"/>
              </a:rPr>
              <a:t> </a:t>
            </a:r>
            <a:r>
              <a:rPr lang="zh-CN" altLang="en-US" sz="2200" b="1" dirty="0" smtClean="0">
                <a:solidFill>
                  <a:srgbClr val="00B0F0"/>
                </a:solidFill>
                <a:ea typeface="宋体" panose="02010600030101010101" pitchFamily="2" charset="-122"/>
                <a:cs typeface="Times New Roman" panose="02020603050405020304" pitchFamily="18" charset="0"/>
              </a:rPr>
              <a:t>参数列表</a:t>
            </a:r>
            <a:r>
              <a:rPr lang="en-US" altLang="zh-CN" sz="2200" b="1" dirty="0" smtClean="0">
                <a:ea typeface="宋体" panose="02010600030101010101" pitchFamily="2" charset="-122"/>
                <a:cs typeface="Times New Roman" panose="02020603050405020304" pitchFamily="18" charset="0"/>
              </a:rPr>
              <a:t>) </a:t>
            </a:r>
            <a:r>
              <a:rPr lang="en-US" altLang="zh-CN" sz="2200" b="1" dirty="0">
                <a:ea typeface="宋体" panose="02010600030101010101" pitchFamily="2" charset="-122"/>
                <a:cs typeface="Times New Roman" panose="02020603050405020304" pitchFamily="18" charset="0"/>
              </a:rPr>
              <a:t>{</a:t>
            </a:r>
            <a:endParaRPr lang="en-US" altLang="zh-CN" sz="2200" b="1" dirty="0">
              <a:ea typeface="宋体" panose="02010600030101010101" pitchFamily="2" charset="-122"/>
              <a:cs typeface="Times New Roman" panose="02020603050405020304" pitchFamily="18" charset="0"/>
            </a:endParaRPr>
          </a:p>
          <a:p>
            <a:pPr lvl="2"/>
            <a:r>
              <a:rPr lang="en-US" altLang="zh-CN" sz="2200" b="1" dirty="0">
                <a:ea typeface="宋体" panose="02010600030101010101" pitchFamily="2" charset="-122"/>
                <a:cs typeface="Times New Roman" panose="02020603050405020304" pitchFamily="18" charset="0"/>
              </a:rPr>
              <a:t>  	 </a:t>
            </a:r>
            <a:r>
              <a:rPr lang="zh-CN" altLang="en-US" sz="2200" b="1" dirty="0">
                <a:solidFill>
                  <a:schemeClr val="accent6">
                    <a:lumMod val="75000"/>
                  </a:schemeClr>
                </a:solidFill>
                <a:ea typeface="宋体" panose="02010600030101010101" pitchFamily="2" charset="-122"/>
                <a:cs typeface="Times New Roman" panose="02020603050405020304" pitchFamily="18" charset="0"/>
              </a:rPr>
              <a:t>方法体</a:t>
            </a:r>
            <a:r>
              <a:rPr lang="zh-CN" altLang="en-US" sz="2200" b="1" dirty="0" smtClean="0">
                <a:solidFill>
                  <a:schemeClr val="accent6">
                    <a:lumMod val="75000"/>
                  </a:schemeClr>
                </a:solidFill>
                <a:ea typeface="宋体" panose="02010600030101010101" pitchFamily="2" charset="-122"/>
                <a:cs typeface="Times New Roman" panose="02020603050405020304" pitchFamily="18" charset="0"/>
              </a:rPr>
              <a:t>语句；</a:t>
            </a:r>
            <a:endParaRPr lang="en-US" altLang="zh-CN" sz="2200" b="1" dirty="0">
              <a:solidFill>
                <a:schemeClr val="accent6">
                  <a:lumMod val="75000"/>
                </a:schemeClr>
              </a:solidFill>
              <a:ea typeface="宋体" panose="02010600030101010101" pitchFamily="2" charset="-122"/>
              <a:cs typeface="Times New Roman" panose="02020603050405020304" pitchFamily="18" charset="0"/>
            </a:endParaRPr>
          </a:p>
          <a:p>
            <a:pPr lvl="2"/>
            <a:r>
              <a:rPr lang="en-US" altLang="zh-CN" sz="2200" b="1" dirty="0">
                <a:ea typeface="宋体" panose="02010600030101010101" pitchFamily="2" charset="-122"/>
                <a:cs typeface="Times New Roman" panose="02020603050405020304" pitchFamily="18" charset="0"/>
              </a:rPr>
              <a:t>} </a:t>
            </a:r>
            <a:endParaRPr lang="en-US" altLang="zh-CN" sz="2200" b="1" dirty="0">
              <a:ea typeface="宋体" panose="02010600030101010101" pitchFamily="2" charset="-122"/>
              <a:cs typeface="Times New Roman" panose="02020603050405020304" pitchFamily="18" charset="0"/>
            </a:endParaRPr>
          </a:p>
          <a:p>
            <a:pPr>
              <a:spcBef>
                <a:spcPct val="50000"/>
              </a:spcBef>
            </a:pPr>
            <a:r>
              <a:rPr lang="zh-CN" altLang="en-US" sz="2200" b="1" dirty="0">
                <a:ea typeface="宋体" panose="02010600030101010101" pitchFamily="2" charset="-122"/>
                <a:cs typeface="Times New Roman" panose="02020603050405020304" pitchFamily="18" charset="0"/>
              </a:rPr>
              <a:t>说明： 修饰符：</a:t>
            </a:r>
            <a:r>
              <a:rPr lang="en-US" altLang="zh-CN" sz="2200" b="1" dirty="0">
                <a:solidFill>
                  <a:srgbClr val="00B050"/>
                </a:solidFill>
                <a:ea typeface="宋体" panose="02010600030101010101" pitchFamily="2" charset="-122"/>
                <a:cs typeface="Times New Roman" panose="02020603050405020304" pitchFamily="18" charset="0"/>
              </a:rPr>
              <a:t>public</a:t>
            </a:r>
            <a:r>
              <a:rPr lang="en-US" altLang="zh-CN" sz="2200" b="1" dirty="0" smtClean="0">
                <a:solidFill>
                  <a:srgbClr val="00B050"/>
                </a:solidFill>
                <a:ea typeface="宋体" panose="02010600030101010101" pitchFamily="2" charset="-122"/>
                <a:cs typeface="Times New Roman" panose="02020603050405020304" pitchFamily="18" charset="0"/>
              </a:rPr>
              <a:t>, private, protected</a:t>
            </a:r>
            <a:r>
              <a:rPr lang="zh-CN" altLang="en-US" sz="2200" b="1" dirty="0" smtClean="0">
                <a:ea typeface="宋体" panose="02010600030101010101" pitchFamily="2" charset="-122"/>
                <a:cs typeface="Times New Roman" panose="02020603050405020304" pitchFamily="18" charset="0"/>
              </a:rPr>
              <a:t>等</a:t>
            </a:r>
            <a:r>
              <a:rPr lang="zh-CN" altLang="en-US" sz="2200" b="1" dirty="0">
                <a:ea typeface="宋体" panose="02010600030101010101" pitchFamily="2" charset="-122"/>
                <a:cs typeface="Times New Roman" panose="02020603050405020304" pitchFamily="18" charset="0"/>
              </a:rPr>
              <a:t>。</a:t>
            </a:r>
            <a:endParaRPr lang="zh-CN" altLang="en-US" sz="2200" b="1" dirty="0">
              <a:ea typeface="宋体" panose="02010600030101010101" pitchFamily="2" charset="-122"/>
              <a:cs typeface="Times New Roman" panose="02020603050405020304" pitchFamily="18" charset="0"/>
            </a:endParaRPr>
          </a:p>
          <a:p>
            <a:pPr>
              <a:spcBef>
                <a:spcPct val="50000"/>
              </a:spcBef>
            </a:pPr>
            <a:r>
              <a:rPr lang="zh-CN" altLang="en-US" sz="2200" b="1" dirty="0">
                <a:ea typeface="宋体" panose="02010600030101010101" pitchFamily="2" charset="-122"/>
                <a:cs typeface="Times New Roman" panose="02020603050405020304" pitchFamily="18" charset="0"/>
              </a:rPr>
              <a:t>	</a:t>
            </a:r>
            <a:r>
              <a:rPr lang="zh-CN" altLang="en-US" sz="2200" b="1" dirty="0" smtClean="0">
                <a:ea typeface="宋体" panose="02010600030101010101" pitchFamily="2" charset="-122"/>
                <a:cs typeface="Times New Roman" panose="02020603050405020304" pitchFamily="18" charset="0"/>
              </a:rPr>
              <a:t>返回值类型</a:t>
            </a:r>
            <a:r>
              <a:rPr lang="zh-CN" altLang="en-US" sz="2200" b="1" dirty="0">
                <a:ea typeface="宋体" panose="02010600030101010101" pitchFamily="2" charset="-122"/>
                <a:cs typeface="Times New Roman" panose="02020603050405020304" pitchFamily="18" charset="0"/>
              </a:rPr>
              <a:t>：</a:t>
            </a:r>
            <a:r>
              <a:rPr lang="en-US" altLang="zh-CN" sz="2200" b="1" dirty="0">
                <a:solidFill>
                  <a:srgbClr val="FF0000"/>
                </a:solidFill>
                <a:ea typeface="宋体" panose="02010600030101010101" pitchFamily="2" charset="-122"/>
                <a:cs typeface="Times New Roman" panose="02020603050405020304" pitchFamily="18" charset="0"/>
              </a:rPr>
              <a:t>return</a:t>
            </a:r>
            <a:r>
              <a:rPr lang="zh-CN" altLang="en-US" sz="2200" b="1" dirty="0">
                <a:ea typeface="宋体" panose="02010600030101010101" pitchFamily="2" charset="-122"/>
                <a:cs typeface="Times New Roman" panose="02020603050405020304" pitchFamily="18" charset="0"/>
              </a:rPr>
              <a:t>语句传递返回值。没有返回值：</a:t>
            </a:r>
            <a:r>
              <a:rPr lang="en-US" altLang="zh-CN" sz="2200" b="1" dirty="0">
                <a:solidFill>
                  <a:srgbClr val="FF0000"/>
                </a:solidFill>
                <a:ea typeface="宋体" panose="02010600030101010101" pitchFamily="2" charset="-122"/>
                <a:cs typeface="Times New Roman" panose="02020603050405020304" pitchFamily="18" charset="0"/>
              </a:rPr>
              <a:t>void</a:t>
            </a:r>
            <a:r>
              <a:rPr lang="zh-CN" altLang="en-US" sz="2200" b="1" dirty="0">
                <a:ea typeface="宋体" panose="02010600030101010101" pitchFamily="2" charset="-122"/>
                <a:cs typeface="Times New Roman" panose="02020603050405020304" pitchFamily="18" charset="0"/>
              </a:rPr>
              <a:t>。</a:t>
            </a:r>
            <a:endParaRPr lang="zh-CN" altLang="en-US" sz="2200" b="1" dirty="0">
              <a:ea typeface="宋体" panose="02010600030101010101" pitchFamily="2" charset="-122"/>
              <a:cs typeface="Times New Roman" panose="02020603050405020304" pitchFamily="18" charset="0"/>
            </a:endParaRPr>
          </a:p>
          <a:p>
            <a:pPr>
              <a:spcBef>
                <a:spcPct val="50000"/>
              </a:spcBef>
            </a:pPr>
            <a:r>
              <a:rPr lang="zh-CN" altLang="en-US" sz="2200" b="1" dirty="0">
                <a:ea typeface="宋体" panose="02010600030101010101" pitchFamily="2" charset="-122"/>
                <a:cs typeface="Times New Roman" panose="02020603050405020304" pitchFamily="18" charset="0"/>
              </a:rPr>
              <a:t>举例：</a:t>
            </a:r>
            <a:endParaRPr lang="zh-CN" altLang="en-US" sz="2200" b="1" dirty="0">
              <a:ea typeface="宋体" panose="02010600030101010101" pitchFamily="2" charset="-122"/>
              <a:cs typeface="Times New Roman" panose="02020603050405020304" pitchFamily="18" charset="0"/>
            </a:endParaRPr>
          </a:p>
          <a:p>
            <a:r>
              <a:rPr lang="zh-CN" altLang="en-US" sz="2000" dirty="0">
                <a:solidFill>
                  <a:schemeClr val="folHlink"/>
                </a:solidFill>
                <a:ea typeface="宋体" panose="02010600030101010101" pitchFamily="2" charset="-122"/>
                <a:cs typeface="Times New Roman" panose="02020603050405020304" pitchFamily="18" charset="0"/>
              </a:rPr>
              <a:t>	</a:t>
            </a:r>
            <a:r>
              <a:rPr lang="en-US" altLang="zh-CN" sz="2300" dirty="0">
                <a:solidFill>
                  <a:srgbClr val="C00000"/>
                </a:solidFill>
                <a:ea typeface="宋体" panose="02010600030101010101" pitchFamily="2" charset="-122"/>
                <a:cs typeface="Times New Roman" panose="02020603050405020304" pitchFamily="18" charset="0"/>
              </a:rPr>
              <a:t>public class Person{</a:t>
            </a:r>
            <a:endParaRPr lang="en-US" altLang="zh-CN" sz="2300" dirty="0">
              <a:solidFill>
                <a:srgbClr val="C00000"/>
              </a:solidFill>
              <a:ea typeface="宋体" panose="02010600030101010101" pitchFamily="2" charset="-122"/>
              <a:cs typeface="Times New Roman" panose="02020603050405020304" pitchFamily="18" charset="0"/>
            </a:endParaRPr>
          </a:p>
          <a:p>
            <a:pPr lvl="2"/>
            <a:r>
              <a:rPr lang="en-US" altLang="zh-CN" sz="2300" dirty="0">
                <a:solidFill>
                  <a:srgbClr val="C00000"/>
                </a:solidFill>
                <a:ea typeface="宋体" panose="02010600030101010101" pitchFamily="2" charset="-122"/>
                <a:cs typeface="Times New Roman" panose="02020603050405020304" pitchFamily="18" charset="0"/>
              </a:rPr>
              <a:t>    private </a:t>
            </a:r>
            <a:r>
              <a:rPr lang="en-US" altLang="zh-CN" sz="2300" dirty="0" err="1">
                <a:solidFill>
                  <a:srgbClr val="C00000"/>
                </a:solidFill>
                <a:ea typeface="宋体" panose="02010600030101010101" pitchFamily="2" charset="-122"/>
                <a:cs typeface="Times New Roman" panose="02020603050405020304" pitchFamily="18" charset="0"/>
              </a:rPr>
              <a:t>int</a:t>
            </a:r>
            <a:r>
              <a:rPr lang="en-US" altLang="zh-CN" sz="2300" dirty="0">
                <a:solidFill>
                  <a:srgbClr val="C00000"/>
                </a:solidFill>
                <a:ea typeface="宋体" panose="02010600030101010101" pitchFamily="2" charset="-122"/>
                <a:cs typeface="Times New Roman" panose="02020603050405020304" pitchFamily="18" charset="0"/>
              </a:rPr>
              <a:t> age;</a:t>
            </a:r>
            <a:endParaRPr lang="en-US" altLang="zh-CN" sz="2300" dirty="0">
              <a:solidFill>
                <a:srgbClr val="C00000"/>
              </a:solidFill>
              <a:ea typeface="宋体" panose="02010600030101010101" pitchFamily="2" charset="-122"/>
              <a:cs typeface="Times New Roman" panose="02020603050405020304" pitchFamily="18" charset="0"/>
            </a:endParaRPr>
          </a:p>
          <a:p>
            <a:pPr lvl="2"/>
            <a:r>
              <a:rPr lang="en-US" altLang="zh-CN" sz="2300" dirty="0">
                <a:solidFill>
                  <a:srgbClr val="C00000"/>
                </a:solidFill>
                <a:ea typeface="宋体" panose="02010600030101010101" pitchFamily="2" charset="-122"/>
                <a:cs typeface="Times New Roman" panose="02020603050405020304" pitchFamily="18" charset="0"/>
              </a:rPr>
              <a:t>    public </a:t>
            </a:r>
            <a:r>
              <a:rPr lang="en-US" altLang="zh-CN" sz="2300" dirty="0" err="1">
                <a:solidFill>
                  <a:srgbClr val="C00000"/>
                </a:solidFill>
                <a:ea typeface="宋体" panose="02010600030101010101" pitchFamily="2" charset="-122"/>
                <a:cs typeface="Times New Roman" panose="02020603050405020304" pitchFamily="18" charset="0"/>
              </a:rPr>
              <a:t>int</a:t>
            </a:r>
            <a:r>
              <a:rPr lang="en-US" altLang="zh-CN" sz="2300" dirty="0">
                <a:solidFill>
                  <a:srgbClr val="C00000"/>
                </a:solidFill>
                <a:ea typeface="宋体" panose="02010600030101010101" pitchFamily="2" charset="-122"/>
                <a:cs typeface="Times New Roman" panose="02020603050405020304" pitchFamily="18" charset="0"/>
              </a:rPr>
              <a:t> </a:t>
            </a:r>
            <a:r>
              <a:rPr lang="en-US" altLang="zh-CN" sz="2300" dirty="0" err="1">
                <a:solidFill>
                  <a:srgbClr val="C00000"/>
                </a:solidFill>
                <a:ea typeface="宋体" panose="02010600030101010101" pitchFamily="2" charset="-122"/>
                <a:cs typeface="Times New Roman" panose="02020603050405020304" pitchFamily="18" charset="0"/>
              </a:rPr>
              <a:t>getAge</a:t>
            </a:r>
            <a:r>
              <a:rPr lang="en-US" altLang="zh-CN" sz="2300" dirty="0">
                <a:solidFill>
                  <a:srgbClr val="C00000"/>
                </a:solidFill>
                <a:ea typeface="宋体" panose="02010600030101010101" pitchFamily="2" charset="-122"/>
                <a:cs typeface="Times New Roman" panose="02020603050405020304" pitchFamily="18" charset="0"/>
              </a:rPr>
              <a:t>()  { return age; } </a:t>
            </a:r>
            <a:r>
              <a:rPr lang="en-US" altLang="zh-CN" sz="2300" dirty="0">
                <a:ea typeface="宋体" panose="02010600030101010101" pitchFamily="2" charset="-122"/>
                <a:cs typeface="Times New Roman" panose="02020603050405020304" pitchFamily="18" charset="0"/>
              </a:rPr>
              <a:t>//</a:t>
            </a:r>
            <a:r>
              <a:rPr lang="zh-CN" altLang="en-US" sz="2300" dirty="0">
                <a:ea typeface="宋体" panose="02010600030101010101" pitchFamily="2" charset="-122"/>
                <a:cs typeface="Times New Roman" panose="02020603050405020304" pitchFamily="18" charset="0"/>
              </a:rPr>
              <a:t>声明方法</a:t>
            </a:r>
            <a:r>
              <a:rPr lang="en-US" altLang="zh-CN" sz="2300" dirty="0" err="1">
                <a:ea typeface="宋体" panose="02010600030101010101" pitchFamily="2" charset="-122"/>
                <a:cs typeface="Times New Roman" panose="02020603050405020304" pitchFamily="18" charset="0"/>
              </a:rPr>
              <a:t>getAge</a:t>
            </a:r>
            <a:endParaRPr lang="en-US" altLang="zh-CN" sz="2300" dirty="0">
              <a:ea typeface="宋体" panose="02010600030101010101" pitchFamily="2" charset="-122"/>
              <a:cs typeface="Times New Roman" panose="02020603050405020304" pitchFamily="18" charset="0"/>
            </a:endParaRPr>
          </a:p>
          <a:p>
            <a:pPr lvl="2"/>
            <a:r>
              <a:rPr lang="en-US" altLang="zh-CN" sz="2300" dirty="0">
                <a:solidFill>
                  <a:schemeClr val="accent2"/>
                </a:solidFill>
                <a:ea typeface="宋体" panose="02010600030101010101" pitchFamily="2" charset="-122"/>
                <a:cs typeface="Times New Roman" panose="02020603050405020304" pitchFamily="18" charset="0"/>
              </a:rPr>
              <a:t>    </a:t>
            </a:r>
            <a:r>
              <a:rPr lang="en-US" altLang="zh-CN" sz="2300" dirty="0">
                <a:solidFill>
                  <a:srgbClr val="C00000"/>
                </a:solidFill>
                <a:ea typeface="宋体" panose="02010600030101010101" pitchFamily="2" charset="-122"/>
                <a:cs typeface="Times New Roman" panose="02020603050405020304" pitchFamily="18" charset="0"/>
              </a:rPr>
              <a:t>public void </a:t>
            </a:r>
            <a:r>
              <a:rPr lang="en-US" altLang="zh-CN" sz="2300" dirty="0" err="1">
                <a:solidFill>
                  <a:srgbClr val="C00000"/>
                </a:solidFill>
                <a:ea typeface="宋体" panose="02010600030101010101" pitchFamily="2" charset="-122"/>
                <a:cs typeface="Times New Roman" panose="02020603050405020304" pitchFamily="18" charset="0"/>
              </a:rPr>
              <a:t>setAge</a:t>
            </a:r>
            <a:r>
              <a:rPr lang="en-US" altLang="zh-CN" sz="2300" dirty="0">
                <a:solidFill>
                  <a:srgbClr val="C00000"/>
                </a:solidFill>
                <a:ea typeface="宋体" panose="02010600030101010101" pitchFamily="2" charset="-122"/>
                <a:cs typeface="Times New Roman" panose="02020603050405020304" pitchFamily="18" charset="0"/>
              </a:rPr>
              <a:t>(</a:t>
            </a:r>
            <a:r>
              <a:rPr lang="en-US" altLang="zh-CN" sz="2300" dirty="0" err="1">
                <a:solidFill>
                  <a:srgbClr val="C00000"/>
                </a:solidFill>
                <a:ea typeface="宋体" panose="02010600030101010101" pitchFamily="2" charset="-122"/>
                <a:cs typeface="Times New Roman" panose="02020603050405020304" pitchFamily="18" charset="0"/>
              </a:rPr>
              <a:t>int</a:t>
            </a:r>
            <a:r>
              <a:rPr lang="en-US" altLang="zh-CN" sz="2300" dirty="0">
                <a:solidFill>
                  <a:srgbClr val="C00000"/>
                </a:solidFill>
                <a:ea typeface="宋体" panose="02010600030101010101" pitchFamily="2" charset="-122"/>
                <a:cs typeface="Times New Roman" panose="02020603050405020304" pitchFamily="18" charset="0"/>
              </a:rPr>
              <a:t> </a:t>
            </a:r>
            <a:r>
              <a:rPr lang="en-US" altLang="zh-CN" sz="2300" dirty="0" err="1">
                <a:solidFill>
                  <a:srgbClr val="C00000"/>
                </a:solidFill>
                <a:ea typeface="宋体" panose="02010600030101010101" pitchFamily="2" charset="-122"/>
                <a:cs typeface="Times New Roman" panose="02020603050405020304" pitchFamily="18" charset="0"/>
              </a:rPr>
              <a:t>i</a:t>
            </a:r>
            <a:r>
              <a:rPr lang="en-US" altLang="zh-CN" sz="2300" dirty="0">
                <a:solidFill>
                  <a:srgbClr val="C00000"/>
                </a:solidFill>
                <a:ea typeface="宋体" panose="02010600030101010101" pitchFamily="2" charset="-122"/>
                <a:cs typeface="Times New Roman" panose="02020603050405020304" pitchFamily="18" charset="0"/>
              </a:rPr>
              <a:t>) {          </a:t>
            </a:r>
            <a:r>
              <a:rPr lang="en-US" altLang="zh-CN" sz="2300" dirty="0">
                <a:ea typeface="宋体" panose="02010600030101010101" pitchFamily="2" charset="-122"/>
                <a:cs typeface="Times New Roman" panose="02020603050405020304" pitchFamily="18" charset="0"/>
              </a:rPr>
              <a:t>//</a:t>
            </a:r>
            <a:r>
              <a:rPr lang="zh-CN" altLang="en-US" sz="2300" dirty="0">
                <a:ea typeface="宋体" panose="02010600030101010101" pitchFamily="2" charset="-122"/>
                <a:cs typeface="Times New Roman" panose="02020603050405020304" pitchFamily="18" charset="0"/>
              </a:rPr>
              <a:t>声明方法</a:t>
            </a:r>
            <a:r>
              <a:rPr lang="en-US" altLang="zh-CN" sz="2300" dirty="0" err="1">
                <a:ea typeface="宋体" panose="02010600030101010101" pitchFamily="2" charset="-122"/>
                <a:cs typeface="Times New Roman" panose="02020603050405020304" pitchFamily="18" charset="0"/>
              </a:rPr>
              <a:t>setAge</a:t>
            </a:r>
            <a:endParaRPr lang="en-US" altLang="zh-CN" sz="2300" dirty="0">
              <a:ea typeface="宋体" panose="02010600030101010101" pitchFamily="2" charset="-122"/>
              <a:cs typeface="Times New Roman" panose="02020603050405020304" pitchFamily="18" charset="0"/>
            </a:endParaRPr>
          </a:p>
          <a:p>
            <a:pPr lvl="2"/>
            <a:r>
              <a:rPr lang="en-US" altLang="zh-CN" sz="2300" dirty="0">
                <a:solidFill>
                  <a:schemeClr val="accent2"/>
                </a:solidFill>
                <a:ea typeface="宋体" panose="02010600030101010101" pitchFamily="2" charset="-122"/>
                <a:cs typeface="Times New Roman" panose="02020603050405020304" pitchFamily="18" charset="0"/>
              </a:rPr>
              <a:t>	  </a:t>
            </a:r>
            <a:r>
              <a:rPr lang="en-US" altLang="zh-CN" sz="2300" dirty="0">
                <a:solidFill>
                  <a:srgbClr val="C00000"/>
                </a:solidFill>
                <a:ea typeface="宋体" panose="02010600030101010101" pitchFamily="2" charset="-122"/>
                <a:cs typeface="Times New Roman" panose="02020603050405020304" pitchFamily="18" charset="0"/>
              </a:rPr>
              <a:t>age = </a:t>
            </a:r>
            <a:r>
              <a:rPr lang="en-US" altLang="zh-CN" sz="2300" dirty="0" err="1">
                <a:solidFill>
                  <a:srgbClr val="C00000"/>
                </a:solidFill>
                <a:ea typeface="宋体" panose="02010600030101010101" pitchFamily="2" charset="-122"/>
                <a:cs typeface="Times New Roman" panose="02020603050405020304" pitchFamily="18" charset="0"/>
              </a:rPr>
              <a:t>i</a:t>
            </a:r>
            <a:r>
              <a:rPr lang="en-US" altLang="zh-CN" sz="2300" dirty="0">
                <a:solidFill>
                  <a:srgbClr val="C00000"/>
                </a:solidFill>
                <a:ea typeface="宋体" panose="02010600030101010101" pitchFamily="2" charset="-122"/>
                <a:cs typeface="Times New Roman" panose="02020603050405020304" pitchFamily="18" charset="0"/>
              </a:rPr>
              <a:t>;  </a:t>
            </a:r>
            <a:r>
              <a:rPr lang="en-US" altLang="zh-CN" sz="2300" dirty="0">
                <a:solidFill>
                  <a:schemeClr val="accent2"/>
                </a:solidFill>
                <a:ea typeface="宋体" panose="02010600030101010101" pitchFamily="2" charset="-122"/>
                <a:cs typeface="Times New Roman" panose="02020603050405020304" pitchFamily="18" charset="0"/>
              </a:rPr>
              <a:t>      </a:t>
            </a:r>
            <a:r>
              <a:rPr lang="en-US" altLang="zh-CN" sz="2300" dirty="0">
                <a:ea typeface="宋体" panose="02010600030101010101" pitchFamily="2" charset="-122"/>
                <a:cs typeface="Times New Roman" panose="02020603050405020304" pitchFamily="18" charset="0"/>
              </a:rPr>
              <a:t>//</a:t>
            </a:r>
            <a:r>
              <a:rPr lang="zh-CN" altLang="en-US" sz="2300" dirty="0">
                <a:ea typeface="宋体" panose="02010600030101010101" pitchFamily="2" charset="-122"/>
                <a:cs typeface="Times New Roman" panose="02020603050405020304" pitchFamily="18" charset="0"/>
              </a:rPr>
              <a:t>将参数</a:t>
            </a:r>
            <a:r>
              <a:rPr lang="en-US" altLang="zh-CN" sz="2300" dirty="0" err="1">
                <a:ea typeface="宋体" panose="02010600030101010101" pitchFamily="2" charset="-122"/>
                <a:cs typeface="Times New Roman" panose="02020603050405020304" pitchFamily="18" charset="0"/>
              </a:rPr>
              <a:t>i</a:t>
            </a:r>
            <a:r>
              <a:rPr lang="zh-CN" altLang="en-US" sz="2300" dirty="0">
                <a:ea typeface="宋体" panose="02010600030101010101" pitchFamily="2" charset="-122"/>
                <a:cs typeface="Times New Roman" panose="02020603050405020304" pitchFamily="18" charset="0"/>
              </a:rPr>
              <a:t>的值赋给类的成员变量</a:t>
            </a:r>
            <a:r>
              <a:rPr lang="en-US" altLang="zh-CN" sz="2300" dirty="0">
                <a:ea typeface="宋体" panose="02010600030101010101" pitchFamily="2" charset="-122"/>
                <a:cs typeface="Times New Roman" panose="02020603050405020304" pitchFamily="18" charset="0"/>
              </a:rPr>
              <a:t>age</a:t>
            </a:r>
            <a:endParaRPr lang="en-US" altLang="zh-CN" sz="2300" dirty="0">
              <a:ea typeface="宋体" panose="02010600030101010101" pitchFamily="2" charset="-122"/>
              <a:cs typeface="Times New Roman" panose="02020603050405020304" pitchFamily="18" charset="0"/>
            </a:endParaRPr>
          </a:p>
          <a:p>
            <a:pPr lvl="2"/>
            <a:r>
              <a:rPr lang="en-US" altLang="zh-CN" sz="2300" dirty="0">
                <a:solidFill>
                  <a:schemeClr val="accent2"/>
                </a:solidFill>
                <a:ea typeface="宋体" panose="02010600030101010101" pitchFamily="2" charset="-122"/>
                <a:cs typeface="Times New Roman" panose="02020603050405020304" pitchFamily="18" charset="0"/>
              </a:rPr>
              <a:t>   </a:t>
            </a:r>
            <a:r>
              <a:rPr lang="en-US" altLang="zh-CN" sz="2300" dirty="0">
                <a:solidFill>
                  <a:srgbClr val="C00000"/>
                </a:solidFill>
                <a:ea typeface="宋体" panose="02010600030101010101" pitchFamily="2" charset="-122"/>
                <a:cs typeface="Times New Roman" panose="02020603050405020304" pitchFamily="18" charset="0"/>
              </a:rPr>
              <a:t> }</a:t>
            </a:r>
            <a:endParaRPr lang="en-US" altLang="zh-CN" sz="2300" dirty="0">
              <a:solidFill>
                <a:srgbClr val="C00000"/>
              </a:solidFill>
              <a:ea typeface="宋体" panose="02010600030101010101" pitchFamily="2" charset="-122"/>
              <a:cs typeface="Times New Roman" panose="02020603050405020304" pitchFamily="18" charset="0"/>
            </a:endParaRPr>
          </a:p>
          <a:p>
            <a:pPr lvl="2"/>
            <a:r>
              <a:rPr lang="en-US" altLang="zh-CN" sz="2300" dirty="0">
                <a:solidFill>
                  <a:srgbClr val="C00000"/>
                </a:solidFill>
                <a:ea typeface="宋体" panose="02010600030101010101" pitchFamily="2" charset="-122"/>
                <a:cs typeface="Times New Roman" panose="02020603050405020304" pitchFamily="18" charset="0"/>
              </a:rPr>
              <a:t>}</a:t>
            </a:r>
            <a:endParaRPr lang="en-US" altLang="zh-CN" sz="2300" dirty="0">
              <a:solidFill>
                <a:srgbClr val="C00000"/>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44078" y="2591326"/>
            <a:ext cx="3643946" cy="584775"/>
          </a:xfrm>
          <a:prstGeom prst="rect">
            <a:avLst/>
          </a:prstGeom>
        </p:spPr>
        <p:txBody>
          <a:bodyPr wrap="none">
            <a:spAutoFit/>
          </a:bodyPr>
          <a:lstStyle/>
          <a:p>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7" name="TextBox 6"/>
          <p:cNvSpPr txBox="1"/>
          <p:nvPr/>
        </p:nvSpPr>
        <p:spPr>
          <a:xfrm>
            <a:off x="1115616" y="4417948"/>
            <a:ext cx="6912768" cy="584775"/>
          </a:xfrm>
          <a:prstGeom prst="rect">
            <a:avLst/>
          </a:prstGeom>
          <a:noFill/>
        </p:spPr>
        <p:txBody>
          <a:bodyPr wrap="square" rtlCol="0">
            <a:spAutoFit/>
          </a:bodyPr>
          <a:lstStyle/>
          <a:p>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smtClean="0">
                <a:latin typeface="Courier New" panose="02070309020205020404" pitchFamily="49" charset="0"/>
                <a:ea typeface="新宋体" panose="02010609030101010101" pitchFamily="49" charset="-122"/>
                <a:cs typeface="Courier New" panose="02070309020205020404" pitchFamily="49" charset="0"/>
              </a:rPr>
              <a:t>类的实例化，即创建类的对象</a:t>
            </a:r>
            <a:endParaRPr lang="zh-CN" altLang="en-US"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8" name="下箭头 7"/>
          <p:cNvSpPr/>
          <p:nvPr/>
        </p:nvSpPr>
        <p:spPr>
          <a:xfrm>
            <a:off x="3040434" y="3176101"/>
            <a:ext cx="451445" cy="1008112"/>
          </a:xfrm>
          <a:prstGeom prst="downArrow">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491879" y="3383414"/>
            <a:ext cx="3240361" cy="461665"/>
          </a:xfrm>
          <a:prstGeom prst="rect">
            <a:avLst/>
          </a:prstGeom>
          <a:noFill/>
        </p:spPr>
        <p:txBody>
          <a:bodyPr wrap="square" rtlCol="0">
            <a:spAutoFit/>
          </a:bodyPr>
          <a:lstStyle/>
          <a:p>
            <a:r>
              <a:rPr lang="zh-CN" altLang="en-US" sz="2400" dirty="0" smtClean="0">
                <a:solidFill>
                  <a:srgbClr val="FF0000"/>
                </a:solidFill>
                <a:latin typeface="华文新魏" panose="02010800040101010101" pitchFamily="2" charset="-122"/>
                <a:ea typeface="华文新魏" panose="02010800040101010101" pitchFamily="2" charset="-122"/>
              </a:rPr>
              <a:t>如何使用</a:t>
            </a:r>
            <a:r>
              <a:rPr lang="en-US" altLang="zh-CN" sz="2400" dirty="0" smtClean="0">
                <a:solidFill>
                  <a:srgbClr val="FF0000"/>
                </a:solidFill>
                <a:latin typeface="华文新魏" panose="02010800040101010101" pitchFamily="2" charset="-122"/>
                <a:ea typeface="华文新魏" panose="02010800040101010101" pitchFamily="2" charset="-122"/>
              </a:rPr>
              <a:t>java</a:t>
            </a:r>
            <a:r>
              <a:rPr lang="zh-CN" altLang="en-US" sz="2400" dirty="0" smtClean="0">
                <a:solidFill>
                  <a:srgbClr val="FF0000"/>
                </a:solidFill>
                <a:latin typeface="华文新魏" panose="02010800040101010101" pitchFamily="2" charset="-122"/>
                <a:ea typeface="华文新魏" panose="02010800040101010101" pitchFamily="2" charset="-122"/>
              </a:rPr>
              <a:t>类？</a:t>
            </a:r>
            <a:endParaRPr lang="zh-CN" altLang="en-US" sz="2400" dirty="0">
              <a:solidFill>
                <a:srgbClr val="FF0000"/>
              </a:solidFill>
              <a:latin typeface="华文新魏" panose="02010800040101010101" pitchFamily="2" charset="-122"/>
              <a:ea typeface="华文新魏" panose="02010800040101010101" pitchFamily="2" charset="-122"/>
            </a:endParaRPr>
          </a:p>
        </p:txBody>
      </p:sp>
      <p:sp>
        <p:nvSpPr>
          <p:cNvPr id="10" name="Rectangle 2"/>
          <p:cNvSpPr>
            <a:spLocks noGrp="1" noChangeArrowheads="1"/>
          </p:cNvSpPr>
          <p:nvPr>
            <p:ph type="title"/>
          </p:nvPr>
        </p:nvSpPr>
        <p:spPr>
          <a:xfrm>
            <a:off x="2051720" y="764704"/>
            <a:ext cx="5112568" cy="720080"/>
          </a:xfrm>
        </p:spPr>
        <p:txBody>
          <a:bodyPr>
            <a:normAutofit fontScale="90000"/>
          </a:bodyPr>
          <a:lstStyle/>
          <a:p>
            <a:pPr eaLnBrk="1" hangingPunct="1"/>
            <a:r>
              <a:rPr lang="en-US" altLang="zh-CN" b="1" dirty="0" smtClean="0">
                <a:latin typeface="+mn-lt"/>
                <a:ea typeface="宋体" panose="02010600030101010101" pitchFamily="2" charset="-122"/>
                <a:cs typeface="Arial Unicode MS" pitchFamily="34" charset="-122"/>
              </a:rPr>
              <a:t>3.5 </a:t>
            </a:r>
            <a:r>
              <a:rPr lang="zh-CN" altLang="en-US" b="1" dirty="0" smtClean="0">
                <a:latin typeface="+mn-lt"/>
                <a:ea typeface="宋体" panose="02010600030101010101" pitchFamily="2" charset="-122"/>
                <a:cs typeface="Arial Unicode MS" pitchFamily="34" charset="-122"/>
              </a:rPr>
              <a:t>对象的创建和使用</a:t>
            </a:r>
            <a:endParaRPr lang="zh-CN" altLang="en-US" b="1" dirty="0" smtClean="0">
              <a:latin typeface="+mn-lt"/>
              <a:ea typeface="宋体" panose="02010600030101010101" pitchFamily="2" charset="-122"/>
              <a:cs typeface="Arial Unicode MS"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378104" y="560904"/>
            <a:ext cx="4858192" cy="851872"/>
          </a:xfrm>
        </p:spPr>
        <p:txBody>
          <a:bodyPr>
            <a:normAutofit/>
          </a:bodyPr>
          <a:lstStyle/>
          <a:p>
            <a:pPr eaLnBrk="1" hangingPunct="1"/>
            <a:r>
              <a:rPr lang="zh-CN" altLang="en-US" b="1" dirty="0" smtClean="0">
                <a:latin typeface="+mn-lt"/>
                <a:ea typeface="宋体" panose="02010600030101010101" pitchFamily="2" charset="-122"/>
                <a:cs typeface="Times New Roman" panose="02020603050405020304" pitchFamily="18" charset="0"/>
              </a:rPr>
              <a:t>对象的创建和使用</a:t>
            </a:r>
            <a:endParaRPr lang="zh-CN" altLang="en-US" b="1" dirty="0" smtClean="0">
              <a:latin typeface="+mn-lt"/>
              <a:ea typeface="宋体" panose="02010600030101010101" pitchFamily="2" charset="-122"/>
              <a:cs typeface="Times New Roman" panose="02020603050405020304" pitchFamily="18" charset="0"/>
            </a:endParaRPr>
          </a:p>
        </p:txBody>
      </p:sp>
      <p:sp>
        <p:nvSpPr>
          <p:cNvPr id="13315" name="Rectangle 3"/>
          <p:cNvSpPr>
            <a:spLocks noGrp="1" noChangeArrowheads="1"/>
          </p:cNvSpPr>
          <p:nvPr>
            <p:ph idx="1"/>
          </p:nvPr>
        </p:nvSpPr>
        <p:spPr>
          <a:xfrm>
            <a:off x="214282" y="1500174"/>
            <a:ext cx="8353425" cy="975788"/>
          </a:xfrm>
        </p:spPr>
        <p:txBody>
          <a:bodyPr/>
          <a:lstStyle/>
          <a:p>
            <a:pPr eaLnBrk="1" hangingPunct="1">
              <a:buClr>
                <a:schemeClr val="tx1"/>
              </a:buClr>
              <a:buFont typeface="Wingdings" panose="05000000000000000000" pitchFamily="2" charset="2"/>
              <a:buChar char="Ø"/>
            </a:pPr>
            <a:r>
              <a:rPr lang="zh-CN" altLang="en-US" sz="2000" b="1" dirty="0" smtClean="0">
                <a:ea typeface="宋体" panose="02010600030101010101" pitchFamily="2" charset="-122"/>
                <a:cs typeface="Times New Roman" panose="02020603050405020304" pitchFamily="18" charset="0"/>
              </a:rPr>
              <a:t>使用</a:t>
            </a:r>
            <a:r>
              <a:rPr lang="en-US" altLang="zh-CN" sz="2000" b="1" dirty="0" smtClean="0">
                <a:solidFill>
                  <a:srgbClr val="FF5050"/>
                </a:solidFill>
                <a:ea typeface="宋体" panose="02010600030101010101" pitchFamily="2" charset="-122"/>
                <a:cs typeface="Times New Roman" panose="02020603050405020304" pitchFamily="18" charset="0"/>
              </a:rPr>
              <a:t>new +</a:t>
            </a:r>
            <a:r>
              <a:rPr lang="zh-CN" altLang="en-US" sz="2000" b="1" dirty="0" smtClean="0">
                <a:solidFill>
                  <a:srgbClr val="FF5050"/>
                </a:solidFill>
                <a:ea typeface="宋体" panose="02010600030101010101" pitchFamily="2" charset="-122"/>
                <a:cs typeface="Times New Roman" panose="02020603050405020304" pitchFamily="18" charset="0"/>
              </a:rPr>
              <a:t>构造</a:t>
            </a:r>
            <a:r>
              <a:rPr lang="zh-CN" altLang="en-US" sz="2000" b="1" dirty="0">
                <a:solidFill>
                  <a:srgbClr val="FF5050"/>
                </a:solidFill>
                <a:ea typeface="宋体" panose="02010600030101010101" pitchFamily="2" charset="-122"/>
                <a:cs typeface="Times New Roman" panose="02020603050405020304" pitchFamily="18" charset="0"/>
              </a:rPr>
              <a:t>器</a:t>
            </a:r>
            <a:r>
              <a:rPr lang="zh-CN" altLang="en-US" sz="2000" b="1" dirty="0" smtClean="0">
                <a:ea typeface="宋体" panose="02010600030101010101" pitchFamily="2" charset="-122"/>
                <a:cs typeface="Times New Roman" panose="02020603050405020304" pitchFamily="18" charset="0"/>
              </a:rPr>
              <a:t>创建一个新的对象；</a:t>
            </a:r>
            <a:endParaRPr lang="zh-CN" altLang="en-US" sz="2000" b="1" dirty="0" smtClean="0">
              <a:ea typeface="宋体" panose="02010600030101010101" pitchFamily="2" charset="-122"/>
              <a:cs typeface="Times New Roman" panose="02020603050405020304" pitchFamily="18" charset="0"/>
            </a:endParaRPr>
          </a:p>
          <a:p>
            <a:pPr eaLnBrk="1" hangingPunct="1">
              <a:buClr>
                <a:schemeClr val="tx1"/>
              </a:buClr>
              <a:buFont typeface="Wingdings" panose="05000000000000000000" pitchFamily="2" charset="2"/>
              <a:buChar char="Ø"/>
            </a:pPr>
            <a:r>
              <a:rPr lang="zh-CN" altLang="en-US" sz="2000" b="1" dirty="0" smtClean="0">
                <a:solidFill>
                  <a:srgbClr val="000000"/>
                </a:solidFill>
                <a:ea typeface="宋体" panose="02010600030101010101" pitchFamily="2" charset="-122"/>
                <a:cs typeface="Times New Roman" panose="02020603050405020304" pitchFamily="18" charset="0"/>
              </a:rPr>
              <a:t>使用“</a:t>
            </a:r>
            <a:r>
              <a:rPr lang="zh-CN" altLang="en-US" sz="2000" b="1" dirty="0" smtClean="0">
                <a:solidFill>
                  <a:srgbClr val="FF5050"/>
                </a:solidFill>
                <a:ea typeface="宋体" panose="02010600030101010101" pitchFamily="2" charset="-122"/>
                <a:cs typeface="Times New Roman" panose="02020603050405020304" pitchFamily="18" charset="0"/>
              </a:rPr>
              <a:t>对象名</a:t>
            </a:r>
            <a:r>
              <a:rPr lang="en-US" altLang="zh-CN" sz="2000" b="1" dirty="0" smtClean="0">
                <a:solidFill>
                  <a:srgbClr val="FF5050"/>
                </a:solidFill>
                <a:ea typeface="宋体" panose="02010600030101010101" pitchFamily="2" charset="-122"/>
                <a:cs typeface="Times New Roman" panose="02020603050405020304" pitchFamily="18" charset="0"/>
              </a:rPr>
              <a:t>.</a:t>
            </a:r>
            <a:r>
              <a:rPr lang="zh-CN" altLang="en-US" sz="2000" b="1" dirty="0" smtClean="0">
                <a:solidFill>
                  <a:srgbClr val="FF5050"/>
                </a:solidFill>
                <a:ea typeface="宋体" panose="02010600030101010101" pitchFamily="2" charset="-122"/>
                <a:cs typeface="Times New Roman" panose="02020603050405020304" pitchFamily="18" charset="0"/>
              </a:rPr>
              <a:t>对象成员</a:t>
            </a:r>
            <a:r>
              <a:rPr lang="zh-CN" altLang="en-US" sz="2000" b="1" dirty="0" smtClean="0">
                <a:solidFill>
                  <a:srgbClr val="000000"/>
                </a:solidFill>
                <a:ea typeface="宋体" panose="02010600030101010101" pitchFamily="2" charset="-122"/>
                <a:cs typeface="Times New Roman" panose="02020603050405020304" pitchFamily="18" charset="0"/>
              </a:rPr>
              <a:t>”的方式访问对象成员（包括属性和方法）；</a:t>
            </a:r>
            <a:endParaRPr lang="zh-CN" altLang="en-US" sz="2000" b="1" dirty="0" smtClean="0">
              <a:ea typeface="宋体" panose="02010600030101010101" pitchFamily="2" charset="-122"/>
              <a:cs typeface="Times New Roman" panose="02020603050405020304" pitchFamily="18" charset="0"/>
            </a:endParaRPr>
          </a:p>
        </p:txBody>
      </p:sp>
      <p:sp>
        <p:nvSpPr>
          <p:cNvPr id="13316" name="Rectangle 4"/>
          <p:cNvSpPr>
            <a:spLocks noChangeArrowheads="1"/>
          </p:cNvSpPr>
          <p:nvPr/>
        </p:nvSpPr>
        <p:spPr bwMode="auto">
          <a:xfrm>
            <a:off x="179512" y="2815715"/>
            <a:ext cx="4032250" cy="3403304"/>
          </a:xfrm>
          <a:prstGeom prst="rect">
            <a:avLst/>
          </a:prstGeom>
          <a:noFill/>
          <a:ln w="9525">
            <a:solidFill>
              <a:schemeClr val="tx1"/>
            </a:solidFill>
            <a:miter lim="800000"/>
          </a:ln>
        </p:spPr>
        <p:txBody>
          <a:bodyPr>
            <a:spAutoFit/>
          </a:bodyPr>
          <a:lstStyle/>
          <a:p>
            <a:pPr>
              <a:lnSpc>
                <a:spcPct val="75000"/>
              </a:lnSpc>
              <a:spcBef>
                <a:spcPct val="50000"/>
              </a:spcBef>
            </a:pPr>
            <a:r>
              <a:rPr lang="en-US" altLang="zh-CN" sz="2000" b="1" dirty="0">
                <a:ea typeface="宋体" panose="02010600030101010101" pitchFamily="2" charset="-122"/>
                <a:cs typeface="Times New Roman" panose="02020603050405020304" pitchFamily="18" charset="0"/>
              </a:rPr>
              <a:t>public class Animal {</a:t>
            </a:r>
            <a:endParaRPr lang="en-US" altLang="zh-CN" sz="20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000" b="1" dirty="0">
                <a:ea typeface="宋体" panose="02010600030101010101" pitchFamily="2" charset="-122"/>
                <a:cs typeface="Times New Roman" panose="02020603050405020304" pitchFamily="18" charset="0"/>
              </a:rPr>
              <a:t>  public </a:t>
            </a:r>
            <a:r>
              <a:rPr lang="en-US" altLang="zh-CN" sz="2000" b="1" dirty="0" err="1">
                <a:ea typeface="宋体" panose="02010600030101010101" pitchFamily="2" charset="-122"/>
                <a:cs typeface="Times New Roman" panose="02020603050405020304" pitchFamily="18" charset="0"/>
              </a:rPr>
              <a:t>int</a:t>
            </a:r>
            <a:r>
              <a:rPr lang="en-US" altLang="zh-CN" sz="2000" b="1" dirty="0">
                <a:ea typeface="宋体" panose="02010600030101010101" pitchFamily="2" charset="-122"/>
                <a:cs typeface="Times New Roman" panose="02020603050405020304" pitchFamily="18" charset="0"/>
              </a:rPr>
              <a:t> legs;	    </a:t>
            </a:r>
            <a:endParaRPr lang="en-US" altLang="zh-CN" sz="20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000" b="1" dirty="0">
                <a:ea typeface="宋体" panose="02010600030101010101" pitchFamily="2" charset="-122"/>
                <a:cs typeface="Times New Roman" panose="02020603050405020304" pitchFamily="18" charset="0"/>
              </a:rPr>
              <a:t>  public void  eat(){</a:t>
            </a:r>
            <a:endParaRPr lang="en-US" altLang="zh-CN" sz="20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000" b="1" dirty="0">
                <a:ea typeface="宋体" panose="02010600030101010101" pitchFamily="2" charset="-122"/>
                <a:cs typeface="Times New Roman" panose="02020603050405020304" pitchFamily="18" charset="0"/>
              </a:rPr>
              <a:t>    </a:t>
            </a:r>
            <a:r>
              <a:rPr lang="en-US" altLang="zh-CN" sz="2000" b="1" dirty="0" err="1">
                <a:ea typeface="宋体" panose="02010600030101010101" pitchFamily="2" charset="-122"/>
                <a:cs typeface="Times New Roman" panose="02020603050405020304" pitchFamily="18" charset="0"/>
              </a:rPr>
              <a:t>System.out.println</a:t>
            </a:r>
            <a:r>
              <a:rPr lang="en-US" altLang="zh-CN" sz="2000" b="1" dirty="0">
                <a:ea typeface="宋体" panose="02010600030101010101" pitchFamily="2" charset="-122"/>
                <a:cs typeface="Times New Roman" panose="02020603050405020304" pitchFamily="18" charset="0"/>
              </a:rPr>
              <a:t>(“Eating.”);</a:t>
            </a:r>
            <a:endParaRPr lang="en-US" altLang="zh-CN" sz="20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000" b="1" dirty="0">
                <a:ea typeface="宋体" panose="02010600030101010101" pitchFamily="2" charset="-122"/>
                <a:cs typeface="Times New Roman" panose="02020603050405020304" pitchFamily="18" charset="0"/>
              </a:rPr>
              <a:t>  }</a:t>
            </a:r>
            <a:endParaRPr lang="en-US" altLang="zh-CN" sz="20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000" b="1" dirty="0">
                <a:ea typeface="宋体" panose="02010600030101010101" pitchFamily="2" charset="-122"/>
                <a:cs typeface="Times New Roman" panose="02020603050405020304" pitchFamily="18" charset="0"/>
              </a:rPr>
              <a:t>  public </a:t>
            </a:r>
            <a:r>
              <a:rPr lang="en-US" altLang="zh-CN" sz="2000" b="1" dirty="0" err="1">
                <a:ea typeface="宋体" panose="02010600030101010101" pitchFamily="2" charset="-122"/>
                <a:cs typeface="Times New Roman" panose="02020603050405020304" pitchFamily="18" charset="0"/>
              </a:rPr>
              <a:t>viod</a:t>
            </a:r>
            <a:r>
              <a:rPr lang="en-US" altLang="zh-CN" sz="2000" b="1" dirty="0">
                <a:ea typeface="宋体" panose="02010600030101010101" pitchFamily="2" charset="-122"/>
                <a:cs typeface="Times New Roman" panose="02020603050405020304" pitchFamily="18" charset="0"/>
              </a:rPr>
              <a:t> move(){</a:t>
            </a:r>
            <a:endParaRPr lang="en-US" altLang="zh-CN" sz="20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000" b="1" dirty="0">
                <a:ea typeface="宋体" panose="02010600030101010101" pitchFamily="2" charset="-122"/>
                <a:cs typeface="Times New Roman" panose="02020603050405020304" pitchFamily="18" charset="0"/>
              </a:rPr>
              <a:t>      </a:t>
            </a:r>
            <a:r>
              <a:rPr lang="en-US" altLang="zh-CN" sz="2000" b="1" dirty="0" err="1">
                <a:ea typeface="宋体" panose="02010600030101010101" pitchFamily="2" charset="-122"/>
                <a:cs typeface="Times New Roman" panose="02020603050405020304" pitchFamily="18" charset="0"/>
              </a:rPr>
              <a:t>System.out.println</a:t>
            </a:r>
            <a:r>
              <a:rPr lang="en-US" altLang="zh-CN" sz="2000" b="1" dirty="0">
                <a:ea typeface="宋体" panose="02010600030101010101" pitchFamily="2" charset="-122"/>
                <a:cs typeface="Times New Roman" panose="02020603050405020304" pitchFamily="18" charset="0"/>
              </a:rPr>
              <a:t>(“Move.”);</a:t>
            </a:r>
            <a:endParaRPr lang="en-US" altLang="zh-CN" sz="20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000" b="1" dirty="0">
                <a:ea typeface="宋体" panose="02010600030101010101" pitchFamily="2" charset="-122"/>
                <a:cs typeface="Times New Roman" panose="02020603050405020304" pitchFamily="18" charset="0"/>
              </a:rPr>
              <a:t>  }</a:t>
            </a:r>
            <a:endParaRPr lang="en-US" altLang="zh-CN" sz="20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000" b="1" dirty="0">
                <a:ea typeface="宋体" panose="02010600030101010101" pitchFamily="2" charset="-122"/>
                <a:cs typeface="Times New Roman" panose="02020603050405020304" pitchFamily="18" charset="0"/>
              </a:rPr>
              <a:t>}</a:t>
            </a:r>
            <a:endParaRPr lang="en-US" altLang="zh-CN" sz="2000" b="1" dirty="0">
              <a:ea typeface="宋体" panose="02010600030101010101" pitchFamily="2" charset="-122"/>
              <a:cs typeface="Times New Roman" panose="02020603050405020304" pitchFamily="18" charset="0"/>
            </a:endParaRPr>
          </a:p>
        </p:txBody>
      </p:sp>
      <p:sp>
        <p:nvSpPr>
          <p:cNvPr id="13317" name="Rectangle 5"/>
          <p:cNvSpPr>
            <a:spLocks noChangeArrowheads="1"/>
          </p:cNvSpPr>
          <p:nvPr/>
        </p:nvSpPr>
        <p:spPr bwMode="auto">
          <a:xfrm>
            <a:off x="4197723" y="2348880"/>
            <a:ext cx="4752528" cy="4247317"/>
          </a:xfrm>
          <a:prstGeom prst="rect">
            <a:avLst/>
          </a:prstGeom>
          <a:noFill/>
          <a:ln w="9525">
            <a:noFill/>
            <a:miter lim="800000"/>
          </a:ln>
        </p:spPr>
        <p:txBody>
          <a:bodyPr wrap="square">
            <a:spAutoFit/>
          </a:bodyPr>
          <a:lstStyle/>
          <a:p>
            <a:pPr>
              <a:lnSpc>
                <a:spcPct val="90000"/>
              </a:lnSpc>
              <a:spcBef>
                <a:spcPct val="50000"/>
              </a:spcBef>
            </a:pPr>
            <a:r>
              <a:rPr lang="zh-CN" altLang="en-US" sz="2000" b="1" dirty="0">
                <a:ea typeface="宋体" panose="02010600030101010101" pitchFamily="2" charset="-122"/>
                <a:cs typeface="Times New Roman" panose="02020603050405020304" pitchFamily="18" charset="0"/>
              </a:rPr>
              <a:t>举例</a:t>
            </a:r>
            <a:r>
              <a:rPr lang="en-US" altLang="zh-CN" sz="2000" b="1" dirty="0">
                <a:ea typeface="宋体" panose="02010600030101010101" pitchFamily="2" charset="-122"/>
                <a:cs typeface="Times New Roman" panose="02020603050405020304" pitchFamily="18" charset="0"/>
              </a:rPr>
              <a:t>: </a:t>
            </a:r>
            <a:endParaRPr lang="en-US" altLang="zh-CN" sz="2000" b="1" dirty="0">
              <a:ea typeface="宋体" panose="02010600030101010101" pitchFamily="2" charset="-122"/>
              <a:cs typeface="Times New Roman" panose="02020603050405020304" pitchFamily="18" charset="0"/>
            </a:endParaRPr>
          </a:p>
          <a:p>
            <a:pPr>
              <a:lnSpc>
                <a:spcPct val="90000"/>
              </a:lnSpc>
              <a:spcBef>
                <a:spcPct val="50000"/>
              </a:spcBef>
            </a:pPr>
            <a:r>
              <a:rPr lang="en-US" altLang="zh-CN" sz="2000" b="1" dirty="0">
                <a:solidFill>
                  <a:srgbClr val="C00000"/>
                </a:solidFill>
                <a:ea typeface="宋体" panose="02010600030101010101" pitchFamily="2" charset="-122"/>
                <a:cs typeface="Times New Roman" panose="02020603050405020304" pitchFamily="18" charset="0"/>
              </a:rPr>
              <a:t>public class Zoo{</a:t>
            </a:r>
            <a:endParaRPr lang="en-US" altLang="zh-CN" sz="2000" b="1" dirty="0">
              <a:solidFill>
                <a:srgbClr val="C00000"/>
              </a:solidFill>
              <a:ea typeface="宋体" panose="02010600030101010101" pitchFamily="2" charset="-122"/>
              <a:cs typeface="Times New Roman" panose="02020603050405020304" pitchFamily="18" charset="0"/>
            </a:endParaRPr>
          </a:p>
          <a:p>
            <a:pPr>
              <a:lnSpc>
                <a:spcPct val="90000"/>
              </a:lnSpc>
              <a:spcBef>
                <a:spcPct val="50000"/>
              </a:spcBef>
            </a:pPr>
            <a:r>
              <a:rPr lang="en-US" altLang="zh-CN" sz="2000" b="1" dirty="0">
                <a:solidFill>
                  <a:srgbClr val="C00000"/>
                </a:solidFill>
                <a:ea typeface="宋体" panose="02010600030101010101" pitchFamily="2" charset="-122"/>
                <a:cs typeface="Times New Roman" panose="02020603050405020304" pitchFamily="18" charset="0"/>
              </a:rPr>
              <a:t>   public static void main(String </a:t>
            </a:r>
            <a:r>
              <a:rPr lang="en-US" altLang="zh-CN" sz="2000" b="1" dirty="0" err="1">
                <a:solidFill>
                  <a:srgbClr val="C00000"/>
                </a:solidFill>
                <a:ea typeface="宋体" panose="02010600030101010101" pitchFamily="2" charset="-122"/>
                <a:cs typeface="Times New Roman" panose="02020603050405020304" pitchFamily="18" charset="0"/>
              </a:rPr>
              <a:t>args</a:t>
            </a:r>
            <a:r>
              <a:rPr lang="en-US" altLang="zh-CN" sz="2000" b="1" dirty="0">
                <a:solidFill>
                  <a:srgbClr val="C00000"/>
                </a:solidFill>
                <a:ea typeface="宋体" panose="02010600030101010101" pitchFamily="2" charset="-122"/>
                <a:cs typeface="Times New Roman" panose="02020603050405020304" pitchFamily="18" charset="0"/>
              </a:rPr>
              <a:t>[]){</a:t>
            </a:r>
            <a:endParaRPr lang="en-US" altLang="zh-CN" sz="2000" b="1" dirty="0">
              <a:solidFill>
                <a:srgbClr val="C00000"/>
              </a:solidFill>
              <a:ea typeface="宋体" panose="02010600030101010101" pitchFamily="2" charset="-122"/>
              <a:cs typeface="Times New Roman" panose="02020603050405020304" pitchFamily="18" charset="0"/>
            </a:endParaRPr>
          </a:p>
          <a:p>
            <a:pPr>
              <a:lnSpc>
                <a:spcPct val="90000"/>
              </a:lnSpc>
              <a:spcBef>
                <a:spcPct val="50000"/>
              </a:spcBef>
            </a:pPr>
            <a:r>
              <a:rPr lang="en-US" altLang="zh-CN" sz="2000" b="1" dirty="0">
                <a:solidFill>
                  <a:schemeClr val="accent2"/>
                </a:solidFill>
                <a:ea typeface="宋体" panose="02010600030101010101" pitchFamily="2" charset="-122"/>
                <a:cs typeface="Times New Roman" panose="02020603050405020304" pitchFamily="18" charset="0"/>
              </a:rPr>
              <a:t>	</a:t>
            </a:r>
            <a:r>
              <a:rPr lang="en-US" altLang="zh-CN" sz="2000" b="1" dirty="0">
                <a:solidFill>
                  <a:srgbClr val="0000FF"/>
                </a:solidFill>
                <a:ea typeface="宋体" panose="02010600030101010101" pitchFamily="2" charset="-122"/>
                <a:cs typeface="Times New Roman" panose="02020603050405020304" pitchFamily="18" charset="0"/>
              </a:rPr>
              <a:t>Animal </a:t>
            </a:r>
            <a:r>
              <a:rPr lang="en-US" altLang="zh-CN" sz="2000" b="1" dirty="0" err="1">
                <a:solidFill>
                  <a:srgbClr val="0000FF"/>
                </a:solidFill>
                <a:ea typeface="宋体" panose="02010600030101010101" pitchFamily="2" charset="-122"/>
                <a:cs typeface="Times New Roman" panose="02020603050405020304" pitchFamily="18" charset="0"/>
              </a:rPr>
              <a:t>xb</a:t>
            </a:r>
            <a:r>
              <a:rPr lang="en-US" altLang="zh-CN" sz="2000" b="1" dirty="0">
                <a:solidFill>
                  <a:srgbClr val="0000FF"/>
                </a:solidFill>
                <a:ea typeface="宋体" panose="02010600030101010101" pitchFamily="2" charset="-122"/>
                <a:cs typeface="Times New Roman" panose="02020603050405020304" pitchFamily="18" charset="0"/>
              </a:rPr>
              <a:t>=new Animal();</a:t>
            </a:r>
            <a:endParaRPr lang="en-US" altLang="zh-CN" sz="2000" b="1" dirty="0">
              <a:solidFill>
                <a:srgbClr val="0000FF"/>
              </a:solidFill>
              <a:ea typeface="宋体" panose="02010600030101010101" pitchFamily="2" charset="-122"/>
              <a:cs typeface="Times New Roman" panose="02020603050405020304" pitchFamily="18" charset="0"/>
            </a:endParaRPr>
          </a:p>
          <a:p>
            <a:pPr>
              <a:lnSpc>
                <a:spcPct val="90000"/>
              </a:lnSpc>
              <a:spcBef>
                <a:spcPct val="50000"/>
              </a:spcBef>
            </a:pP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xb.legs</a:t>
            </a:r>
            <a:r>
              <a:rPr lang="en-US" altLang="zh-CN" sz="2000" b="1" dirty="0">
                <a:solidFill>
                  <a:srgbClr val="C00000"/>
                </a:solidFill>
                <a:ea typeface="宋体" panose="02010600030101010101" pitchFamily="2" charset="-122"/>
                <a:cs typeface="Times New Roman" panose="02020603050405020304" pitchFamily="18" charset="0"/>
              </a:rPr>
              <a:t>=4;</a:t>
            </a:r>
            <a:endParaRPr lang="en-US" altLang="zh-CN" sz="2000" b="1" dirty="0">
              <a:solidFill>
                <a:srgbClr val="C00000"/>
              </a:solidFill>
              <a:ea typeface="宋体" panose="02010600030101010101" pitchFamily="2" charset="-122"/>
              <a:cs typeface="Times New Roman" panose="02020603050405020304" pitchFamily="18" charset="0"/>
            </a:endParaRPr>
          </a:p>
          <a:p>
            <a:pPr>
              <a:lnSpc>
                <a:spcPct val="90000"/>
              </a:lnSpc>
              <a:spcBef>
                <a:spcPct val="50000"/>
              </a:spcBef>
            </a:pP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System.out.println</a:t>
            </a:r>
            <a:r>
              <a:rPr lang="en-US" altLang="zh-CN" sz="2000" b="1" dirty="0">
                <a:solidFill>
                  <a:srgbClr val="C00000"/>
                </a:solidFill>
                <a:ea typeface="宋体" panose="02010600030101010101" pitchFamily="2" charset="-122"/>
                <a:cs typeface="Times New Roman" panose="02020603050405020304" pitchFamily="18" charset="0"/>
              </a:rPr>
              <a:t>(</a:t>
            </a:r>
            <a:r>
              <a:rPr lang="en-US" altLang="zh-CN" sz="2000" b="1" dirty="0" err="1">
                <a:solidFill>
                  <a:srgbClr val="C00000"/>
                </a:solidFill>
                <a:ea typeface="宋体" panose="02010600030101010101" pitchFamily="2" charset="-122"/>
                <a:cs typeface="Times New Roman" panose="02020603050405020304" pitchFamily="18" charset="0"/>
              </a:rPr>
              <a:t>xb.legs</a:t>
            </a:r>
            <a:r>
              <a:rPr lang="en-US" altLang="zh-CN" sz="2000" b="1" dirty="0">
                <a:solidFill>
                  <a:srgbClr val="C00000"/>
                </a:solidFill>
                <a:ea typeface="宋体" panose="02010600030101010101" pitchFamily="2" charset="-122"/>
                <a:cs typeface="Times New Roman" panose="02020603050405020304" pitchFamily="18" charset="0"/>
              </a:rPr>
              <a:t>);</a:t>
            </a:r>
            <a:endParaRPr lang="en-US" altLang="zh-CN" sz="2000" b="1" dirty="0">
              <a:solidFill>
                <a:srgbClr val="C00000"/>
              </a:solidFill>
              <a:ea typeface="宋体" panose="02010600030101010101" pitchFamily="2" charset="-122"/>
              <a:cs typeface="Times New Roman" panose="02020603050405020304" pitchFamily="18" charset="0"/>
            </a:endParaRPr>
          </a:p>
          <a:p>
            <a:pPr>
              <a:lnSpc>
                <a:spcPct val="90000"/>
              </a:lnSpc>
              <a:spcBef>
                <a:spcPct val="50000"/>
              </a:spcBef>
            </a:pP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xb.eat</a:t>
            </a:r>
            <a:r>
              <a:rPr lang="en-US" altLang="zh-CN" sz="2000" b="1" dirty="0">
                <a:solidFill>
                  <a:srgbClr val="C00000"/>
                </a:solidFill>
                <a:ea typeface="宋体" panose="02010600030101010101" pitchFamily="2" charset="-122"/>
                <a:cs typeface="Times New Roman" panose="02020603050405020304" pitchFamily="18" charset="0"/>
              </a:rPr>
              <a:t>();</a:t>
            </a:r>
            <a:endParaRPr lang="en-US" altLang="zh-CN" sz="2000" b="1" dirty="0">
              <a:solidFill>
                <a:srgbClr val="C00000"/>
              </a:solidFill>
              <a:ea typeface="宋体" panose="02010600030101010101" pitchFamily="2" charset="-122"/>
              <a:cs typeface="Times New Roman" panose="02020603050405020304" pitchFamily="18" charset="0"/>
            </a:endParaRPr>
          </a:p>
          <a:p>
            <a:pPr>
              <a:lnSpc>
                <a:spcPct val="90000"/>
              </a:lnSpc>
              <a:spcBef>
                <a:spcPct val="50000"/>
              </a:spcBef>
            </a:pP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xb.move</a:t>
            </a:r>
            <a:r>
              <a:rPr lang="en-US" altLang="zh-CN" sz="2000" b="1" dirty="0">
                <a:solidFill>
                  <a:srgbClr val="C00000"/>
                </a:solidFill>
                <a:ea typeface="宋体" panose="02010600030101010101" pitchFamily="2" charset="-122"/>
                <a:cs typeface="Times New Roman" panose="02020603050405020304" pitchFamily="18" charset="0"/>
              </a:rPr>
              <a:t>();</a:t>
            </a:r>
            <a:endParaRPr lang="en-US" altLang="zh-CN" sz="2000" b="1" dirty="0">
              <a:solidFill>
                <a:srgbClr val="C00000"/>
              </a:solidFill>
              <a:ea typeface="宋体" panose="02010600030101010101" pitchFamily="2" charset="-122"/>
              <a:cs typeface="Times New Roman" panose="02020603050405020304" pitchFamily="18" charset="0"/>
            </a:endParaRPr>
          </a:p>
          <a:p>
            <a:pPr>
              <a:lnSpc>
                <a:spcPct val="90000"/>
              </a:lnSpc>
              <a:spcBef>
                <a:spcPct val="50000"/>
              </a:spcBef>
            </a:pPr>
            <a:r>
              <a:rPr lang="en-US" altLang="zh-CN" sz="2000" b="1" dirty="0">
                <a:solidFill>
                  <a:srgbClr val="C00000"/>
                </a:solidFill>
                <a:ea typeface="宋体" panose="02010600030101010101" pitchFamily="2" charset="-122"/>
                <a:cs typeface="Times New Roman" panose="02020603050405020304" pitchFamily="18" charset="0"/>
              </a:rPr>
              <a:t>   }</a:t>
            </a:r>
            <a:endParaRPr lang="en-US" altLang="zh-CN" sz="2000" b="1" dirty="0">
              <a:solidFill>
                <a:srgbClr val="C00000"/>
              </a:solidFill>
              <a:ea typeface="宋体" panose="02010600030101010101" pitchFamily="2" charset="-122"/>
              <a:cs typeface="Times New Roman" panose="02020603050405020304" pitchFamily="18" charset="0"/>
            </a:endParaRPr>
          </a:p>
          <a:p>
            <a:pPr>
              <a:lnSpc>
                <a:spcPct val="90000"/>
              </a:lnSpc>
              <a:spcBef>
                <a:spcPct val="50000"/>
              </a:spcBef>
            </a:pPr>
            <a:r>
              <a:rPr lang="en-US" altLang="zh-CN" sz="2000" b="1" dirty="0">
                <a:solidFill>
                  <a:srgbClr val="C00000"/>
                </a:solidFill>
                <a:ea typeface="宋体" panose="02010600030101010101" pitchFamily="2" charset="-122"/>
                <a:cs typeface="Times New Roman" panose="02020603050405020304" pitchFamily="18" charset="0"/>
              </a:rPr>
              <a:t>}</a:t>
            </a:r>
            <a:endParaRPr lang="en-US" altLang="zh-CN" sz="2000" b="1" dirty="0">
              <a:solidFill>
                <a:srgbClr val="C00000"/>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908720"/>
            <a:ext cx="6336704" cy="646331"/>
          </a:xfrm>
          <a:prstGeom prst="rect">
            <a:avLst/>
          </a:prstGeom>
          <a:noFill/>
        </p:spPr>
        <p:txBody>
          <a:bodyPr wrap="square" rtlCol="0">
            <a:spAutoFit/>
          </a:bodyPr>
          <a:lstStyle/>
          <a:p>
            <a:r>
              <a:rPr lang="zh-CN" altLang="en-US" sz="3600" b="1" dirty="0" smtClean="0">
                <a:latin typeface="Courier New" panose="02070309020205020404" pitchFamily="49" charset="0"/>
                <a:ea typeface="新宋体" panose="02010609030101010101" pitchFamily="49" charset="-122"/>
                <a:cs typeface="Courier New" panose="02070309020205020404" pitchFamily="49" charset="0"/>
              </a:rPr>
              <a:t>学习面向对象内容的三条主线</a:t>
            </a:r>
            <a:endParaRPr lang="zh-CN" altLang="en-US" sz="36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3" name="TextBox 2"/>
          <p:cNvSpPr txBox="1"/>
          <p:nvPr/>
        </p:nvSpPr>
        <p:spPr>
          <a:xfrm>
            <a:off x="1043608" y="1988840"/>
            <a:ext cx="6264696" cy="2916889"/>
          </a:xfrm>
          <a:prstGeom prst="rect">
            <a:avLst/>
          </a:prstGeom>
          <a:noFill/>
        </p:spPr>
        <p:txBody>
          <a:bodyPr wrap="square" rtlCol="0">
            <a:spAutoFit/>
          </a:bodyPr>
          <a:lstStyle/>
          <a:p>
            <a:pPr>
              <a:lnSpc>
                <a:spcPct val="200000"/>
              </a:lnSpc>
            </a:pPr>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1</a:t>
            </a:r>
            <a:r>
              <a:rPr lang="en-US" altLang="zh-CN" sz="3200" b="1" dirty="0">
                <a:latin typeface="Courier New" panose="02070309020205020404" pitchFamily="49" charset="0"/>
                <a:ea typeface="新宋体" panose="02010609030101010101" pitchFamily="49" charset="-122"/>
                <a:cs typeface="Courier New" panose="02070309020205020404" pitchFamily="49" charset="0"/>
              </a:rPr>
              <a:t>.</a:t>
            </a:r>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smtClean="0">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b="1" dirty="0" smtClean="0">
              <a:latin typeface="Courier New" panose="02070309020205020404" pitchFamily="49" charset="0"/>
              <a:ea typeface="新宋体" panose="02010609030101010101" pitchFamily="49" charset="-122"/>
              <a:cs typeface="Courier New" panose="02070309020205020404" pitchFamily="49" charset="0"/>
            </a:endParaRPr>
          </a:p>
          <a:p>
            <a:pPr>
              <a:lnSpc>
                <a:spcPct val="200000"/>
              </a:lnSpc>
            </a:pPr>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2.</a:t>
            </a:r>
            <a:r>
              <a:rPr lang="zh-CN" altLang="en-US" sz="3200" b="1" dirty="0" smtClean="0">
                <a:latin typeface="Courier New" panose="02070309020205020404" pitchFamily="49" charset="0"/>
                <a:ea typeface="新宋体" panose="02010609030101010101" pitchFamily="49" charset="-122"/>
                <a:cs typeface="Courier New" panose="02070309020205020404" pitchFamily="49" charset="0"/>
              </a:rPr>
              <a:t>面向对象的三大特征</a:t>
            </a:r>
            <a:endParaRPr lang="en-US" altLang="zh-CN" sz="3200" b="1" dirty="0" smtClean="0">
              <a:latin typeface="Courier New" panose="02070309020205020404" pitchFamily="49" charset="0"/>
              <a:ea typeface="新宋体" panose="02010609030101010101" pitchFamily="49" charset="-122"/>
              <a:cs typeface="Courier New" panose="02070309020205020404" pitchFamily="49" charset="0"/>
            </a:endParaRPr>
          </a:p>
          <a:p>
            <a:pPr>
              <a:lnSpc>
                <a:spcPct val="200000"/>
              </a:lnSpc>
            </a:pPr>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3.</a:t>
            </a:r>
            <a:r>
              <a:rPr lang="zh-CN" altLang="en-US" sz="3200" b="1" dirty="0" smtClean="0">
                <a:latin typeface="Courier New" panose="02070309020205020404" pitchFamily="49" charset="0"/>
                <a:ea typeface="新宋体" panose="02010609030101010101" pitchFamily="49" charset="-122"/>
                <a:cs typeface="Courier New" panose="02070309020205020404" pitchFamily="49" charset="0"/>
              </a:rPr>
              <a:t>其它关键字</a:t>
            </a:r>
            <a:endParaRPr lang="zh-CN" altLang="en-US" sz="3200" b="1" dirty="0">
              <a:latin typeface="Courier New" panose="02070309020205020404" pitchFamily="49" charset="0"/>
              <a:ea typeface="新宋体" panose="02010609030101010101" pitchFamily="49" charset="-122"/>
              <a:cs typeface="Courier New" panose="02070309020205020404" pitchFamily="49"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227844" y="2198712"/>
            <a:ext cx="4056124" cy="4038600"/>
            <a:chOff x="144" y="672"/>
            <a:chExt cx="2496" cy="2544"/>
          </a:xfrm>
        </p:grpSpPr>
        <p:sp>
          <p:nvSpPr>
            <p:cNvPr id="7217" name="Rectangle 3"/>
            <p:cNvSpPr>
              <a:spLocks noChangeArrowheads="1"/>
            </p:cNvSpPr>
            <p:nvPr/>
          </p:nvSpPr>
          <p:spPr bwMode="auto">
            <a:xfrm>
              <a:off x="144" y="672"/>
              <a:ext cx="1488" cy="2544"/>
            </a:xfrm>
            <a:prstGeom prst="rect">
              <a:avLst/>
            </a:prstGeom>
          </p:spPr>
          <p:style>
            <a:lnRef idx="2">
              <a:schemeClr val="accent1"/>
            </a:lnRef>
            <a:fillRef idx="1">
              <a:schemeClr val="lt1"/>
            </a:fillRef>
            <a:effectRef idx="0">
              <a:schemeClr val="accent1"/>
            </a:effectRef>
            <a:fontRef idx="minor">
              <a:schemeClr val="dk1"/>
            </a:fontRef>
          </p:style>
          <p:txBody>
            <a:bodyPr wrap="none" anchor="ctr"/>
            <a:lstStyle/>
            <a:p>
              <a:endParaRPr lang="zh-CN" altLang="en-US">
                <a:ea typeface="宋体" panose="02010600030101010101" pitchFamily="2" charset="-122"/>
                <a:cs typeface="Times New Roman" panose="02020603050405020304" pitchFamily="18" charset="0"/>
              </a:endParaRPr>
            </a:p>
          </p:txBody>
        </p:sp>
        <p:sp>
          <p:nvSpPr>
            <p:cNvPr id="7218" name="Text Box 4"/>
            <p:cNvSpPr txBox="1">
              <a:spLocks noChangeArrowheads="1"/>
            </p:cNvSpPr>
            <p:nvPr/>
          </p:nvSpPr>
          <p:spPr bwMode="auto">
            <a:xfrm>
              <a:off x="240" y="768"/>
              <a:ext cx="1056" cy="252"/>
            </a:xfrm>
            <a:prstGeom prst="rect">
              <a:avLst/>
            </a:prstGeom>
            <a:noFill/>
            <a:ln w="9525">
              <a:noFill/>
              <a:miter lim="800000"/>
            </a:ln>
          </p:spPr>
          <p:txBody>
            <a:bodyPr>
              <a:spAutoFit/>
            </a:bodyPr>
            <a:lstStyle/>
            <a:p>
              <a:pPr>
                <a:spcBef>
                  <a:spcPct val="50000"/>
                </a:spcBef>
              </a:pPr>
              <a:r>
                <a:rPr lang="en-US" altLang="zh-CN" sz="2000" b="1" dirty="0" smtClean="0">
                  <a:ea typeface="宋体" panose="02010600030101010101" pitchFamily="2" charset="-122"/>
                  <a:cs typeface="Times New Roman" panose="02020603050405020304" pitchFamily="18" charset="0"/>
                </a:rPr>
                <a:t>Java </a:t>
              </a:r>
              <a:r>
                <a:rPr lang="zh-CN" altLang="en-US" sz="2000" b="1" dirty="0" smtClean="0">
                  <a:ea typeface="宋体" panose="02010600030101010101" pitchFamily="2" charset="-122"/>
                  <a:cs typeface="Times New Roman" panose="02020603050405020304" pitchFamily="18" charset="0"/>
                </a:rPr>
                <a:t>类</a:t>
              </a:r>
              <a:endParaRPr lang="zh-CN" altLang="en-US" sz="2000" b="1" dirty="0">
                <a:ea typeface="宋体" panose="02010600030101010101" pitchFamily="2" charset="-122"/>
                <a:cs typeface="Times New Roman" panose="02020603050405020304" pitchFamily="18" charset="0"/>
              </a:endParaRPr>
            </a:p>
          </p:txBody>
        </p:sp>
        <p:sp>
          <p:nvSpPr>
            <p:cNvPr id="7219" name="Text Box 5"/>
            <p:cNvSpPr txBox="1">
              <a:spLocks noChangeArrowheads="1"/>
            </p:cNvSpPr>
            <p:nvPr/>
          </p:nvSpPr>
          <p:spPr bwMode="auto">
            <a:xfrm>
              <a:off x="576" y="1056"/>
              <a:ext cx="720" cy="256"/>
            </a:xfrm>
            <a:prstGeom prst="rect">
              <a:avLst/>
            </a:prstGeom>
            <a:noFill/>
            <a:ln w="9525">
              <a:solidFill>
                <a:schemeClr val="tx1"/>
              </a:solidFill>
              <a:miter lim="800000"/>
            </a:ln>
          </p:spPr>
          <p:txBody>
            <a:bodyPr>
              <a:spAutoFit/>
            </a:bodyPr>
            <a:lstStyle/>
            <a:p>
              <a:pPr>
                <a:spcBef>
                  <a:spcPct val="50000"/>
                </a:spcBef>
              </a:pPr>
              <a:r>
                <a:rPr lang="zh-CN" altLang="en-US" sz="2000">
                  <a:ea typeface="宋体" panose="02010600030101010101" pitchFamily="2" charset="-122"/>
                  <a:cs typeface="Times New Roman" panose="02020603050405020304" pitchFamily="18" charset="0"/>
                </a:rPr>
                <a:t>数据</a:t>
              </a:r>
              <a:r>
                <a:rPr lang="en-US" altLang="zh-CN" sz="2000">
                  <a:ea typeface="宋体" panose="02010600030101010101" pitchFamily="2" charset="-122"/>
                  <a:cs typeface="Times New Roman" panose="02020603050405020304" pitchFamily="18" charset="0"/>
                </a:rPr>
                <a:t>1</a:t>
              </a:r>
              <a:endParaRPr lang="en-US" altLang="zh-CN" sz="2000">
                <a:ea typeface="宋体" panose="02010600030101010101" pitchFamily="2" charset="-122"/>
                <a:cs typeface="Times New Roman" panose="02020603050405020304" pitchFamily="18" charset="0"/>
              </a:endParaRPr>
            </a:p>
          </p:txBody>
        </p:sp>
        <p:sp>
          <p:nvSpPr>
            <p:cNvPr id="7220" name="Text Box 6"/>
            <p:cNvSpPr txBox="1">
              <a:spLocks noChangeArrowheads="1"/>
            </p:cNvSpPr>
            <p:nvPr/>
          </p:nvSpPr>
          <p:spPr bwMode="auto">
            <a:xfrm>
              <a:off x="576" y="1376"/>
              <a:ext cx="720" cy="256"/>
            </a:xfrm>
            <a:prstGeom prst="rect">
              <a:avLst/>
            </a:prstGeom>
            <a:noFill/>
            <a:ln w="9525">
              <a:solidFill>
                <a:schemeClr val="tx1"/>
              </a:solidFill>
              <a:miter lim="800000"/>
            </a:ln>
          </p:spPr>
          <p:txBody>
            <a:bodyPr>
              <a:spAutoFit/>
            </a:bodyPr>
            <a:lstStyle/>
            <a:p>
              <a:pPr>
                <a:spcBef>
                  <a:spcPct val="50000"/>
                </a:spcBef>
              </a:pPr>
              <a:r>
                <a:rPr lang="en-US" altLang="zh-CN" sz="2000">
                  <a:ea typeface="宋体" panose="02010600030101010101" pitchFamily="2" charset="-122"/>
                  <a:cs typeface="Times New Roman" panose="02020603050405020304" pitchFamily="18" charset="0"/>
                </a:rPr>
                <a:t>……	</a:t>
              </a:r>
              <a:endParaRPr lang="en-US" altLang="zh-CN" sz="2000">
                <a:ea typeface="宋体" panose="02010600030101010101" pitchFamily="2" charset="-122"/>
                <a:cs typeface="Times New Roman" panose="02020603050405020304" pitchFamily="18" charset="0"/>
              </a:endParaRPr>
            </a:p>
          </p:txBody>
        </p:sp>
        <p:sp>
          <p:nvSpPr>
            <p:cNvPr id="7221" name="Text Box 7"/>
            <p:cNvSpPr txBox="1">
              <a:spLocks noChangeArrowheads="1"/>
            </p:cNvSpPr>
            <p:nvPr/>
          </p:nvSpPr>
          <p:spPr bwMode="auto">
            <a:xfrm>
              <a:off x="576" y="1712"/>
              <a:ext cx="720" cy="256"/>
            </a:xfrm>
            <a:prstGeom prst="rect">
              <a:avLst/>
            </a:prstGeom>
            <a:noFill/>
            <a:ln w="9525">
              <a:solidFill>
                <a:schemeClr val="tx1"/>
              </a:solidFill>
              <a:miter lim="800000"/>
            </a:ln>
          </p:spPr>
          <p:txBody>
            <a:bodyPr>
              <a:spAutoFit/>
            </a:bodyPr>
            <a:lstStyle/>
            <a:p>
              <a:pPr>
                <a:spcBef>
                  <a:spcPct val="50000"/>
                </a:spcBef>
              </a:pPr>
              <a:r>
                <a:rPr lang="zh-CN" altLang="en-US" sz="2000">
                  <a:ea typeface="宋体" panose="02010600030101010101" pitchFamily="2" charset="-122"/>
                  <a:cs typeface="Times New Roman" panose="02020603050405020304" pitchFamily="18" charset="0"/>
                </a:rPr>
                <a:t>数据</a:t>
              </a:r>
              <a:r>
                <a:rPr lang="en-US" altLang="zh-CN" sz="2000">
                  <a:ea typeface="宋体" panose="02010600030101010101" pitchFamily="2" charset="-122"/>
                  <a:cs typeface="Times New Roman" panose="02020603050405020304" pitchFamily="18" charset="0"/>
                </a:rPr>
                <a:t>n</a:t>
              </a:r>
              <a:endParaRPr lang="en-US" altLang="zh-CN" sz="2000">
                <a:ea typeface="宋体" panose="02010600030101010101" pitchFamily="2" charset="-122"/>
                <a:cs typeface="Times New Roman" panose="02020603050405020304" pitchFamily="18" charset="0"/>
              </a:endParaRPr>
            </a:p>
          </p:txBody>
        </p:sp>
        <p:sp>
          <p:nvSpPr>
            <p:cNvPr id="7222" name="Text Box 8"/>
            <p:cNvSpPr txBox="1">
              <a:spLocks noChangeArrowheads="1"/>
            </p:cNvSpPr>
            <p:nvPr/>
          </p:nvSpPr>
          <p:spPr bwMode="auto">
            <a:xfrm>
              <a:off x="576" y="2048"/>
              <a:ext cx="720" cy="256"/>
            </a:xfrm>
            <a:prstGeom prst="rect">
              <a:avLst/>
            </a:prstGeom>
            <a:noFill/>
            <a:ln w="9525">
              <a:solidFill>
                <a:schemeClr val="tx1"/>
              </a:solidFill>
              <a:miter lim="800000"/>
            </a:ln>
          </p:spPr>
          <p:txBody>
            <a:bodyPr>
              <a:spAutoFit/>
            </a:bodyPr>
            <a:lstStyle/>
            <a:p>
              <a:pPr>
                <a:spcBef>
                  <a:spcPct val="50000"/>
                </a:spcBef>
              </a:pPr>
              <a:r>
                <a:rPr lang="zh-CN" altLang="en-US" sz="2000">
                  <a:ea typeface="宋体" panose="02010600030101010101" pitchFamily="2" charset="-122"/>
                  <a:cs typeface="Times New Roman" panose="02020603050405020304" pitchFamily="18" charset="0"/>
                </a:rPr>
                <a:t>方法</a:t>
              </a:r>
              <a:r>
                <a:rPr lang="en-US" altLang="zh-CN" sz="2000">
                  <a:ea typeface="宋体" panose="02010600030101010101" pitchFamily="2" charset="-122"/>
                  <a:cs typeface="Times New Roman" panose="02020603050405020304" pitchFamily="18" charset="0"/>
                </a:rPr>
                <a:t>1</a:t>
              </a:r>
              <a:endParaRPr lang="en-US" altLang="zh-CN" sz="2000">
                <a:ea typeface="宋体" panose="02010600030101010101" pitchFamily="2" charset="-122"/>
                <a:cs typeface="Times New Roman" panose="02020603050405020304" pitchFamily="18" charset="0"/>
              </a:endParaRPr>
            </a:p>
          </p:txBody>
        </p:sp>
        <p:sp>
          <p:nvSpPr>
            <p:cNvPr id="7223" name="Text Box 9"/>
            <p:cNvSpPr txBox="1">
              <a:spLocks noChangeArrowheads="1"/>
            </p:cNvSpPr>
            <p:nvPr/>
          </p:nvSpPr>
          <p:spPr bwMode="auto">
            <a:xfrm>
              <a:off x="576" y="2432"/>
              <a:ext cx="720" cy="256"/>
            </a:xfrm>
            <a:prstGeom prst="rect">
              <a:avLst/>
            </a:prstGeom>
            <a:noFill/>
            <a:ln w="9525">
              <a:solidFill>
                <a:schemeClr val="tx1"/>
              </a:solidFill>
              <a:miter lim="800000"/>
            </a:ln>
          </p:spPr>
          <p:txBody>
            <a:bodyPr>
              <a:spAutoFit/>
            </a:bodyPr>
            <a:lstStyle/>
            <a:p>
              <a:pPr>
                <a:spcBef>
                  <a:spcPct val="50000"/>
                </a:spcBef>
              </a:pPr>
              <a:r>
                <a:rPr lang="en-US" altLang="zh-CN" sz="2000">
                  <a:ea typeface="宋体" panose="02010600030101010101" pitchFamily="2" charset="-122"/>
                  <a:cs typeface="Times New Roman" panose="02020603050405020304" pitchFamily="18" charset="0"/>
                </a:rPr>
                <a:t>……</a:t>
              </a:r>
              <a:endParaRPr lang="en-US" altLang="zh-CN" sz="2000">
                <a:ea typeface="宋体" panose="02010600030101010101" pitchFamily="2" charset="-122"/>
                <a:cs typeface="Times New Roman" panose="02020603050405020304" pitchFamily="18" charset="0"/>
              </a:endParaRPr>
            </a:p>
          </p:txBody>
        </p:sp>
        <p:sp>
          <p:nvSpPr>
            <p:cNvPr id="7224" name="Text Box 10"/>
            <p:cNvSpPr txBox="1">
              <a:spLocks noChangeArrowheads="1"/>
            </p:cNvSpPr>
            <p:nvPr/>
          </p:nvSpPr>
          <p:spPr bwMode="auto">
            <a:xfrm>
              <a:off x="576" y="2832"/>
              <a:ext cx="720" cy="256"/>
            </a:xfrm>
            <a:prstGeom prst="rect">
              <a:avLst/>
            </a:prstGeom>
            <a:noFill/>
            <a:ln w="9525">
              <a:solidFill>
                <a:schemeClr val="tx1"/>
              </a:solidFill>
              <a:miter lim="800000"/>
            </a:ln>
          </p:spPr>
          <p:txBody>
            <a:bodyPr>
              <a:spAutoFit/>
            </a:bodyPr>
            <a:lstStyle/>
            <a:p>
              <a:pPr>
                <a:spcBef>
                  <a:spcPct val="50000"/>
                </a:spcBef>
              </a:pPr>
              <a:r>
                <a:rPr lang="zh-CN" altLang="en-US" sz="2000">
                  <a:ea typeface="宋体" panose="02010600030101010101" pitchFamily="2" charset="-122"/>
                  <a:cs typeface="Times New Roman" panose="02020603050405020304" pitchFamily="18" charset="0"/>
                </a:rPr>
                <a:t>方法</a:t>
              </a:r>
              <a:r>
                <a:rPr lang="en-US" altLang="zh-CN" sz="2000">
                  <a:ea typeface="宋体" panose="02010600030101010101" pitchFamily="2" charset="-122"/>
                  <a:cs typeface="Times New Roman" panose="02020603050405020304" pitchFamily="18" charset="0"/>
                </a:rPr>
                <a:t>n</a:t>
              </a:r>
              <a:endParaRPr lang="en-US" altLang="zh-CN" sz="2000">
                <a:ea typeface="宋体" panose="02010600030101010101" pitchFamily="2" charset="-122"/>
                <a:cs typeface="Times New Roman" panose="02020603050405020304" pitchFamily="18" charset="0"/>
              </a:endParaRPr>
            </a:p>
          </p:txBody>
        </p:sp>
        <p:sp>
          <p:nvSpPr>
            <p:cNvPr id="7225" name="Line 11"/>
            <p:cNvSpPr>
              <a:spLocks noChangeShapeType="1"/>
            </p:cNvSpPr>
            <p:nvPr/>
          </p:nvSpPr>
          <p:spPr bwMode="auto">
            <a:xfrm>
              <a:off x="1392" y="1152"/>
              <a:ext cx="432" cy="0"/>
            </a:xfrm>
            <a:prstGeom prst="line">
              <a:avLst/>
            </a:prstGeom>
            <a:noFill/>
            <a:ln w="9525">
              <a:solidFill>
                <a:schemeClr val="tx1"/>
              </a:solidFill>
              <a:round/>
            </a:ln>
          </p:spPr>
          <p:txBody>
            <a:bodyPr/>
            <a:lstStyle/>
            <a:p>
              <a:endParaRPr lang="zh-CN" altLang="en-US">
                <a:ea typeface="宋体" panose="02010600030101010101" pitchFamily="2" charset="-122"/>
                <a:cs typeface="Times New Roman" panose="02020603050405020304" pitchFamily="18" charset="0"/>
              </a:endParaRPr>
            </a:p>
          </p:txBody>
        </p:sp>
        <p:sp>
          <p:nvSpPr>
            <p:cNvPr id="7226" name="Line 12"/>
            <p:cNvSpPr>
              <a:spLocks noChangeShapeType="1"/>
            </p:cNvSpPr>
            <p:nvPr/>
          </p:nvSpPr>
          <p:spPr bwMode="auto">
            <a:xfrm>
              <a:off x="1824" y="1152"/>
              <a:ext cx="0" cy="672"/>
            </a:xfrm>
            <a:prstGeom prst="line">
              <a:avLst/>
            </a:prstGeom>
            <a:noFill/>
            <a:ln w="9525">
              <a:solidFill>
                <a:schemeClr val="tx1"/>
              </a:solidFill>
              <a:round/>
            </a:ln>
          </p:spPr>
          <p:txBody>
            <a:bodyPr/>
            <a:lstStyle/>
            <a:p>
              <a:endParaRPr lang="zh-CN" altLang="en-US">
                <a:ea typeface="宋体" panose="02010600030101010101" pitchFamily="2" charset="-122"/>
                <a:cs typeface="Times New Roman" panose="02020603050405020304" pitchFamily="18" charset="0"/>
              </a:endParaRPr>
            </a:p>
          </p:txBody>
        </p:sp>
        <p:sp>
          <p:nvSpPr>
            <p:cNvPr id="7227" name="Line 13"/>
            <p:cNvSpPr>
              <a:spLocks noChangeShapeType="1"/>
            </p:cNvSpPr>
            <p:nvPr/>
          </p:nvSpPr>
          <p:spPr bwMode="auto">
            <a:xfrm flipH="1">
              <a:off x="1392" y="1824"/>
              <a:ext cx="432" cy="0"/>
            </a:xfrm>
            <a:prstGeom prst="line">
              <a:avLst/>
            </a:prstGeom>
            <a:noFill/>
            <a:ln w="9525">
              <a:solidFill>
                <a:schemeClr val="tx1"/>
              </a:solidFill>
              <a:round/>
            </a:ln>
          </p:spPr>
          <p:txBody>
            <a:bodyPr/>
            <a:lstStyle/>
            <a:p>
              <a:endParaRPr lang="zh-CN" altLang="en-US">
                <a:ea typeface="宋体" panose="02010600030101010101" pitchFamily="2" charset="-122"/>
                <a:cs typeface="Times New Roman" panose="02020603050405020304" pitchFamily="18" charset="0"/>
              </a:endParaRPr>
            </a:p>
          </p:txBody>
        </p:sp>
        <p:sp>
          <p:nvSpPr>
            <p:cNvPr id="7228" name="Text Box 14"/>
            <p:cNvSpPr txBox="1">
              <a:spLocks noChangeArrowheads="1"/>
            </p:cNvSpPr>
            <p:nvPr/>
          </p:nvSpPr>
          <p:spPr bwMode="auto">
            <a:xfrm>
              <a:off x="2064" y="1382"/>
              <a:ext cx="576" cy="250"/>
            </a:xfrm>
            <a:prstGeom prst="rect">
              <a:avLst/>
            </a:prstGeom>
            <a:noFill/>
            <a:ln w="9525">
              <a:noFill/>
              <a:miter lim="800000"/>
            </a:ln>
          </p:spPr>
          <p:txBody>
            <a:bodyPr>
              <a:spAutoFit/>
            </a:bodyPr>
            <a:lstStyle/>
            <a:p>
              <a:pPr>
                <a:spcBef>
                  <a:spcPct val="50000"/>
                </a:spcBef>
              </a:pPr>
              <a:r>
                <a:rPr lang="zh-CN" altLang="en-US" sz="2000" b="1" dirty="0">
                  <a:ea typeface="宋体" panose="02010600030101010101" pitchFamily="2" charset="-122"/>
                  <a:cs typeface="Times New Roman" panose="02020603050405020304" pitchFamily="18" charset="0"/>
                </a:rPr>
                <a:t>属性</a:t>
              </a:r>
              <a:endParaRPr lang="zh-CN" altLang="en-US" sz="2000" b="1" dirty="0">
                <a:ea typeface="宋体" panose="02010600030101010101" pitchFamily="2" charset="-122"/>
                <a:cs typeface="Times New Roman" panose="02020603050405020304" pitchFamily="18" charset="0"/>
              </a:endParaRPr>
            </a:p>
          </p:txBody>
        </p:sp>
        <p:sp>
          <p:nvSpPr>
            <p:cNvPr id="7229" name="Line 15"/>
            <p:cNvSpPr>
              <a:spLocks noChangeShapeType="1"/>
            </p:cNvSpPr>
            <p:nvPr/>
          </p:nvSpPr>
          <p:spPr bwMode="auto">
            <a:xfrm>
              <a:off x="1824" y="1488"/>
              <a:ext cx="240" cy="0"/>
            </a:xfrm>
            <a:prstGeom prst="line">
              <a:avLst/>
            </a:prstGeom>
            <a:noFill/>
            <a:ln w="9525">
              <a:solidFill>
                <a:schemeClr val="tx1"/>
              </a:solidFill>
              <a:round/>
            </a:ln>
          </p:spPr>
          <p:txBody>
            <a:bodyPr/>
            <a:lstStyle/>
            <a:p>
              <a:endParaRPr lang="zh-CN" altLang="en-US">
                <a:ea typeface="宋体" panose="02010600030101010101" pitchFamily="2" charset="-122"/>
                <a:cs typeface="Times New Roman" panose="02020603050405020304" pitchFamily="18" charset="0"/>
              </a:endParaRPr>
            </a:p>
          </p:txBody>
        </p:sp>
        <p:sp>
          <p:nvSpPr>
            <p:cNvPr id="7230" name="Line 16"/>
            <p:cNvSpPr>
              <a:spLocks noChangeShapeType="1"/>
            </p:cNvSpPr>
            <p:nvPr/>
          </p:nvSpPr>
          <p:spPr bwMode="auto">
            <a:xfrm>
              <a:off x="1392" y="2208"/>
              <a:ext cx="432" cy="0"/>
            </a:xfrm>
            <a:prstGeom prst="line">
              <a:avLst/>
            </a:prstGeom>
            <a:noFill/>
            <a:ln w="9525">
              <a:solidFill>
                <a:schemeClr val="tx1"/>
              </a:solidFill>
              <a:round/>
            </a:ln>
          </p:spPr>
          <p:txBody>
            <a:bodyPr/>
            <a:lstStyle/>
            <a:p>
              <a:endParaRPr lang="zh-CN" altLang="en-US">
                <a:ea typeface="宋体" panose="02010600030101010101" pitchFamily="2" charset="-122"/>
                <a:cs typeface="Times New Roman" panose="02020603050405020304" pitchFamily="18" charset="0"/>
              </a:endParaRPr>
            </a:p>
          </p:txBody>
        </p:sp>
        <p:sp>
          <p:nvSpPr>
            <p:cNvPr id="7231" name="Line 17"/>
            <p:cNvSpPr>
              <a:spLocks noChangeShapeType="1"/>
            </p:cNvSpPr>
            <p:nvPr/>
          </p:nvSpPr>
          <p:spPr bwMode="auto">
            <a:xfrm>
              <a:off x="1824" y="2208"/>
              <a:ext cx="0" cy="672"/>
            </a:xfrm>
            <a:prstGeom prst="line">
              <a:avLst/>
            </a:prstGeom>
            <a:noFill/>
            <a:ln w="9525">
              <a:solidFill>
                <a:schemeClr val="tx1"/>
              </a:solidFill>
              <a:round/>
            </a:ln>
          </p:spPr>
          <p:txBody>
            <a:bodyPr/>
            <a:lstStyle/>
            <a:p>
              <a:endParaRPr lang="zh-CN" altLang="en-US">
                <a:ea typeface="宋体" panose="02010600030101010101" pitchFamily="2" charset="-122"/>
                <a:cs typeface="Times New Roman" panose="02020603050405020304" pitchFamily="18" charset="0"/>
              </a:endParaRPr>
            </a:p>
          </p:txBody>
        </p:sp>
        <p:sp>
          <p:nvSpPr>
            <p:cNvPr id="7232" name="Line 18"/>
            <p:cNvSpPr>
              <a:spLocks noChangeShapeType="1"/>
            </p:cNvSpPr>
            <p:nvPr/>
          </p:nvSpPr>
          <p:spPr bwMode="auto">
            <a:xfrm flipH="1">
              <a:off x="1392" y="2880"/>
              <a:ext cx="432" cy="0"/>
            </a:xfrm>
            <a:prstGeom prst="line">
              <a:avLst/>
            </a:prstGeom>
            <a:noFill/>
            <a:ln w="9525">
              <a:solidFill>
                <a:schemeClr val="tx1"/>
              </a:solidFill>
              <a:round/>
            </a:ln>
          </p:spPr>
          <p:txBody>
            <a:bodyPr/>
            <a:lstStyle/>
            <a:p>
              <a:endParaRPr lang="zh-CN" altLang="en-US">
                <a:ea typeface="宋体" panose="02010600030101010101" pitchFamily="2" charset="-122"/>
                <a:cs typeface="Times New Roman" panose="02020603050405020304" pitchFamily="18" charset="0"/>
              </a:endParaRPr>
            </a:p>
          </p:txBody>
        </p:sp>
        <p:sp>
          <p:nvSpPr>
            <p:cNvPr id="7233" name="Line 19"/>
            <p:cNvSpPr>
              <a:spLocks noChangeShapeType="1"/>
            </p:cNvSpPr>
            <p:nvPr/>
          </p:nvSpPr>
          <p:spPr bwMode="auto">
            <a:xfrm>
              <a:off x="1824" y="2544"/>
              <a:ext cx="240" cy="0"/>
            </a:xfrm>
            <a:prstGeom prst="line">
              <a:avLst/>
            </a:prstGeom>
            <a:noFill/>
            <a:ln w="9525">
              <a:solidFill>
                <a:schemeClr val="tx1"/>
              </a:solidFill>
              <a:round/>
            </a:ln>
          </p:spPr>
          <p:txBody>
            <a:bodyPr/>
            <a:lstStyle/>
            <a:p>
              <a:endParaRPr lang="zh-CN" altLang="en-US">
                <a:ea typeface="宋体" panose="02010600030101010101" pitchFamily="2" charset="-122"/>
                <a:cs typeface="Times New Roman" panose="02020603050405020304" pitchFamily="18" charset="0"/>
              </a:endParaRPr>
            </a:p>
          </p:txBody>
        </p:sp>
        <p:sp>
          <p:nvSpPr>
            <p:cNvPr id="7234" name="Text Box 20"/>
            <p:cNvSpPr txBox="1">
              <a:spLocks noChangeArrowheads="1"/>
            </p:cNvSpPr>
            <p:nvPr/>
          </p:nvSpPr>
          <p:spPr bwMode="auto">
            <a:xfrm>
              <a:off x="2064" y="2400"/>
              <a:ext cx="480" cy="250"/>
            </a:xfrm>
            <a:prstGeom prst="rect">
              <a:avLst/>
            </a:prstGeom>
            <a:noFill/>
            <a:ln w="9525">
              <a:noFill/>
              <a:miter lim="800000"/>
            </a:ln>
          </p:spPr>
          <p:txBody>
            <a:bodyPr>
              <a:spAutoFit/>
            </a:bodyPr>
            <a:lstStyle/>
            <a:p>
              <a:pPr>
                <a:spcBef>
                  <a:spcPct val="50000"/>
                </a:spcBef>
              </a:pPr>
              <a:r>
                <a:rPr lang="zh-CN" altLang="en-US" sz="2000" b="1" dirty="0">
                  <a:ea typeface="宋体" panose="02010600030101010101" pitchFamily="2" charset="-122"/>
                  <a:cs typeface="Times New Roman" panose="02020603050405020304" pitchFamily="18" charset="0"/>
                </a:rPr>
                <a:t>方法</a:t>
              </a:r>
              <a:endParaRPr lang="zh-CN" altLang="en-US" sz="2000" b="1" dirty="0">
                <a:ea typeface="宋体" panose="02010600030101010101" pitchFamily="2" charset="-122"/>
                <a:cs typeface="Times New Roman" panose="02020603050405020304" pitchFamily="18" charset="0"/>
              </a:endParaRPr>
            </a:p>
          </p:txBody>
        </p:sp>
      </p:grpSp>
      <p:graphicFrame>
        <p:nvGraphicFramePr>
          <p:cNvPr id="447509" name="Group 21"/>
          <p:cNvGraphicFramePr>
            <a:graphicFrameLocks noGrp="1"/>
          </p:cNvGraphicFramePr>
          <p:nvPr/>
        </p:nvGraphicFramePr>
        <p:xfrm>
          <a:off x="5294313" y="1341438"/>
          <a:ext cx="1905000" cy="2067687"/>
        </p:xfrm>
        <a:graphic>
          <a:graphicData uri="http://schemas.openxmlformats.org/drawingml/2006/table">
            <a:tbl>
              <a:tblPr>
                <a:tableStyleId>{284E427A-3D55-4303-BF80-6455036E1DE7}</a:tableStyleId>
              </a:tblPr>
              <a:tblGrid>
                <a:gridCol w="1905000"/>
              </a:tblGrid>
              <a:tr h="5524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rPr>
                        <a:t>Animal</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6191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rPr>
                        <a:t>legs</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8032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rPr>
                        <a:t>eat()</a:t>
                      </a:r>
                      <a:endParaRPr kumimoji="1" lang="en-US" altLang="zh-CN" sz="2400" u="none" strike="noStrike" cap="none" normalizeH="0" baseline="0" dirty="0" smtClean="0">
                        <a:ln>
                          <a:noFill/>
                        </a:ln>
                        <a:effectLst/>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rPr>
                        <a:t>move()</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bl>
          </a:graphicData>
        </a:graphic>
      </p:graphicFrame>
      <p:sp>
        <p:nvSpPr>
          <p:cNvPr id="7181" name="Text Box 31"/>
          <p:cNvSpPr txBox="1">
            <a:spLocks noChangeArrowheads="1"/>
          </p:cNvSpPr>
          <p:nvPr/>
        </p:nvSpPr>
        <p:spPr bwMode="auto">
          <a:xfrm>
            <a:off x="7732713" y="2027238"/>
            <a:ext cx="1066800" cy="369332"/>
          </a:xfrm>
          <a:prstGeom prst="rect">
            <a:avLst/>
          </a:prstGeom>
          <a:noFill/>
          <a:ln w="9525">
            <a:noFill/>
            <a:miter lim="800000"/>
          </a:ln>
        </p:spPr>
        <p:txBody>
          <a:bodyPr>
            <a:spAutoFit/>
          </a:bodyPr>
          <a:lstStyle/>
          <a:p>
            <a:pPr>
              <a:spcBef>
                <a:spcPct val="50000"/>
              </a:spcBef>
            </a:pPr>
            <a:endParaRPr lang="zh-CN" altLang="zh-CN">
              <a:latin typeface="Times New Roman" panose="02020603050405020304" pitchFamily="18" charset="0"/>
              <a:ea typeface="宋体" panose="02010600030101010101" pitchFamily="2" charset="-122"/>
              <a:cs typeface="Times New Roman" panose="02020603050405020304" pitchFamily="18" charset="0"/>
            </a:endParaRPr>
          </a:p>
        </p:txBody>
      </p:sp>
      <p:sp>
        <p:nvSpPr>
          <p:cNvPr id="7182" name="Text Box 32"/>
          <p:cNvSpPr txBox="1">
            <a:spLocks noChangeArrowheads="1"/>
          </p:cNvSpPr>
          <p:nvPr/>
        </p:nvSpPr>
        <p:spPr bwMode="auto">
          <a:xfrm>
            <a:off x="7656513" y="2027238"/>
            <a:ext cx="1524000" cy="396875"/>
          </a:xfrm>
          <a:prstGeom prst="rect">
            <a:avLst/>
          </a:prstGeom>
          <a:noFill/>
          <a:ln w="9525">
            <a:noFill/>
            <a:miter lim="800000"/>
          </a:ln>
        </p:spPr>
        <p:txBody>
          <a:bodyPr>
            <a:spAutoFit/>
          </a:bodyPr>
          <a:lstStyle/>
          <a:p>
            <a:pPr>
              <a:spcBef>
                <a:spcPct val="50000"/>
              </a:spcBef>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数据</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属性</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183" name="Text Box 33"/>
          <p:cNvSpPr txBox="1">
            <a:spLocks noChangeArrowheads="1"/>
          </p:cNvSpPr>
          <p:nvPr/>
        </p:nvSpPr>
        <p:spPr bwMode="auto">
          <a:xfrm>
            <a:off x="7656513" y="2865438"/>
            <a:ext cx="1143000" cy="396875"/>
          </a:xfrm>
          <a:prstGeom prst="rect">
            <a:avLst/>
          </a:prstGeom>
          <a:noFill/>
          <a:ln w="9525">
            <a:noFill/>
            <a:miter lim="800000"/>
          </a:ln>
        </p:spPr>
        <p:txBody>
          <a:bodyPr>
            <a:spAutoFit/>
          </a:bodyPr>
          <a:lstStyle/>
          <a:p>
            <a:pPr>
              <a:spcBef>
                <a:spcPct val="50000"/>
              </a:spcBef>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方法</a:t>
            </a:r>
            <a:endParaRPr lang="zh-CN" altLang="en-US" sz="2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184" name="Text Box 34"/>
          <p:cNvSpPr txBox="1">
            <a:spLocks noChangeArrowheads="1"/>
          </p:cNvSpPr>
          <p:nvPr/>
        </p:nvSpPr>
        <p:spPr bwMode="auto">
          <a:xfrm>
            <a:off x="7656513" y="1417638"/>
            <a:ext cx="762000" cy="400110"/>
          </a:xfrm>
          <a:prstGeom prst="rect">
            <a:avLst/>
          </a:prstGeom>
          <a:noFill/>
          <a:ln w="9525">
            <a:noFill/>
            <a:miter lim="800000"/>
          </a:ln>
        </p:spPr>
        <p:txBody>
          <a:bodyPr wrap="square">
            <a:spAutoFit/>
          </a:bodyPr>
          <a:lstStyle/>
          <a:p>
            <a:pPr>
              <a:spcBef>
                <a:spcPct val="50000"/>
              </a:spcBef>
            </a:pPr>
            <a:r>
              <a:rPr lang="zh-CN" altLang="en-US" sz="2000" b="1" dirty="0" smtClean="0">
                <a:latin typeface="Times New Roman" panose="02020603050405020304" pitchFamily="18" charset="0"/>
                <a:ea typeface="宋体" panose="02010600030101010101" pitchFamily="2" charset="-122"/>
                <a:cs typeface="Times New Roman" panose="02020603050405020304" pitchFamily="18" charset="0"/>
              </a:rPr>
              <a:t>类名</a:t>
            </a:r>
            <a:endParaRPr lang="zh-CN" altLang="en-US" sz="2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185" name="Line 35"/>
          <p:cNvSpPr>
            <a:spLocks noChangeShapeType="1"/>
          </p:cNvSpPr>
          <p:nvPr/>
        </p:nvSpPr>
        <p:spPr bwMode="auto">
          <a:xfrm>
            <a:off x="7199313" y="1570038"/>
            <a:ext cx="457200" cy="0"/>
          </a:xfrm>
          <a:prstGeom prst="line">
            <a:avLst/>
          </a:prstGeom>
          <a:noFill/>
          <a:ln w="9525">
            <a:solidFill>
              <a:schemeClr val="tx1"/>
            </a:solidFill>
            <a:round/>
          </a:ln>
        </p:spPr>
        <p:txBody>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7186" name="Line 36"/>
          <p:cNvSpPr>
            <a:spLocks noChangeShapeType="1"/>
          </p:cNvSpPr>
          <p:nvPr/>
        </p:nvSpPr>
        <p:spPr bwMode="auto">
          <a:xfrm>
            <a:off x="7199313" y="2179638"/>
            <a:ext cx="457200" cy="0"/>
          </a:xfrm>
          <a:prstGeom prst="line">
            <a:avLst/>
          </a:prstGeom>
          <a:noFill/>
          <a:ln w="9525">
            <a:solidFill>
              <a:schemeClr val="tx1"/>
            </a:solidFill>
            <a:round/>
          </a:ln>
        </p:spPr>
        <p:txBody>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7187" name="Line 37"/>
          <p:cNvSpPr>
            <a:spLocks noChangeShapeType="1"/>
          </p:cNvSpPr>
          <p:nvPr/>
        </p:nvSpPr>
        <p:spPr bwMode="auto">
          <a:xfrm>
            <a:off x="7199313" y="3094038"/>
            <a:ext cx="457200" cy="0"/>
          </a:xfrm>
          <a:prstGeom prst="line">
            <a:avLst/>
          </a:prstGeom>
          <a:noFill/>
          <a:ln w="9525">
            <a:solidFill>
              <a:schemeClr val="tx1"/>
            </a:solidFill>
            <a:round/>
          </a:ln>
        </p:spPr>
        <p:txBody>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447526" name="Group 38"/>
          <p:cNvGraphicFramePr>
            <a:graphicFrameLocks noGrp="1"/>
          </p:cNvGraphicFramePr>
          <p:nvPr/>
        </p:nvGraphicFramePr>
        <p:xfrm>
          <a:off x="6742113" y="4402138"/>
          <a:ext cx="1974850" cy="1874013"/>
        </p:xfrm>
        <a:graphic>
          <a:graphicData uri="http://schemas.openxmlformats.org/drawingml/2006/table">
            <a:tbl>
              <a:tblPr>
                <a:tableStyleId>{35758FB7-9AC5-4552-8A53-C91805E547FA}</a:tableStyleId>
              </a:tblPr>
              <a:tblGrid>
                <a:gridCol w="1974850"/>
              </a:tblGrid>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err="1" smtClean="0">
                          <a:ln>
                            <a:noFill/>
                          </a:ln>
                          <a:effectLst/>
                        </a:rPr>
                        <a:t>xh:Animal</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5064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rPr>
                        <a:t>legs=0</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rPr>
                        <a:t>eat()</a:t>
                      </a:r>
                      <a:endParaRPr kumimoji="1" lang="en-US" altLang="zh-CN" sz="2400" u="none" strike="noStrike" cap="none" normalizeH="0" baseline="0" dirty="0" smtClean="0">
                        <a:ln>
                          <a:noFill/>
                        </a:ln>
                        <a:effectLst/>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rPr>
                        <a:t>move()</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bl>
          </a:graphicData>
        </a:graphic>
      </p:graphicFrame>
      <p:graphicFrame>
        <p:nvGraphicFramePr>
          <p:cNvPr id="447536" name="Group 48"/>
          <p:cNvGraphicFramePr>
            <a:graphicFrameLocks noGrp="1"/>
          </p:cNvGraphicFramePr>
          <p:nvPr/>
        </p:nvGraphicFramePr>
        <p:xfrm>
          <a:off x="4397375" y="4402138"/>
          <a:ext cx="1658938" cy="1894650"/>
        </p:xfrm>
        <a:graphic>
          <a:graphicData uri="http://schemas.openxmlformats.org/drawingml/2006/table">
            <a:tbl>
              <a:tblPr>
                <a:tableStyleId>{35758FB7-9AC5-4552-8A53-C91805E547FA}</a:tableStyleId>
              </a:tblPr>
              <a:tblGrid>
                <a:gridCol w="1658938"/>
              </a:tblGrid>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err="1" smtClean="0">
                          <a:ln>
                            <a:noFill/>
                          </a:ln>
                          <a:effectLst/>
                        </a:rPr>
                        <a:t>xb:Animal</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5270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rPr>
                        <a:t>legs=4</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rPr>
                        <a:t>eat()</a:t>
                      </a:r>
                      <a:endParaRPr kumimoji="1" lang="en-US" altLang="zh-CN" sz="2400" u="none" strike="noStrike" cap="none" normalizeH="0" baseline="0" dirty="0" smtClean="0">
                        <a:ln>
                          <a:noFill/>
                        </a:ln>
                        <a:effectLst/>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rPr>
                        <a:t>move()</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bl>
          </a:graphicData>
        </a:graphic>
      </p:graphicFrame>
      <p:sp>
        <p:nvSpPr>
          <p:cNvPr id="7208" name="Line 58"/>
          <p:cNvSpPr>
            <a:spLocks noChangeShapeType="1"/>
          </p:cNvSpPr>
          <p:nvPr/>
        </p:nvSpPr>
        <p:spPr bwMode="auto">
          <a:xfrm>
            <a:off x="5980113" y="3398838"/>
            <a:ext cx="0" cy="304800"/>
          </a:xfrm>
          <a:prstGeom prst="line">
            <a:avLst/>
          </a:prstGeom>
          <a:noFill/>
          <a:ln w="9525">
            <a:solidFill>
              <a:schemeClr val="tx1"/>
            </a:solidFill>
            <a:round/>
          </a:ln>
        </p:spPr>
        <p:txBody>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7209" name="Line 59"/>
          <p:cNvSpPr>
            <a:spLocks noChangeShapeType="1"/>
          </p:cNvSpPr>
          <p:nvPr/>
        </p:nvSpPr>
        <p:spPr bwMode="auto">
          <a:xfrm>
            <a:off x="6894513" y="3398838"/>
            <a:ext cx="0" cy="304800"/>
          </a:xfrm>
          <a:prstGeom prst="line">
            <a:avLst/>
          </a:prstGeom>
          <a:noFill/>
          <a:ln w="9525">
            <a:solidFill>
              <a:schemeClr val="tx1"/>
            </a:solidFill>
            <a:round/>
          </a:ln>
        </p:spPr>
        <p:txBody>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7210" name="Line 60"/>
          <p:cNvSpPr>
            <a:spLocks noChangeShapeType="1"/>
          </p:cNvSpPr>
          <p:nvPr/>
        </p:nvSpPr>
        <p:spPr bwMode="auto">
          <a:xfrm flipH="1">
            <a:off x="5370513" y="3703638"/>
            <a:ext cx="609600" cy="0"/>
          </a:xfrm>
          <a:prstGeom prst="line">
            <a:avLst/>
          </a:prstGeom>
          <a:noFill/>
          <a:ln w="9525">
            <a:solidFill>
              <a:schemeClr val="tx1"/>
            </a:solidFill>
            <a:round/>
          </a:ln>
        </p:spPr>
        <p:txBody>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7211" name="Line 61"/>
          <p:cNvSpPr>
            <a:spLocks noChangeShapeType="1"/>
          </p:cNvSpPr>
          <p:nvPr/>
        </p:nvSpPr>
        <p:spPr bwMode="auto">
          <a:xfrm flipH="1">
            <a:off x="6894513" y="3703638"/>
            <a:ext cx="609600" cy="0"/>
          </a:xfrm>
          <a:prstGeom prst="line">
            <a:avLst/>
          </a:prstGeom>
          <a:noFill/>
          <a:ln w="9525">
            <a:solidFill>
              <a:schemeClr val="tx1"/>
            </a:solidFill>
            <a:round/>
          </a:ln>
        </p:spPr>
        <p:txBody>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7212" name="Line 62"/>
          <p:cNvSpPr>
            <a:spLocks noChangeShapeType="1"/>
          </p:cNvSpPr>
          <p:nvPr/>
        </p:nvSpPr>
        <p:spPr bwMode="auto">
          <a:xfrm>
            <a:off x="5370513" y="3703638"/>
            <a:ext cx="0" cy="685800"/>
          </a:xfrm>
          <a:prstGeom prst="line">
            <a:avLst/>
          </a:prstGeom>
          <a:noFill/>
          <a:ln w="9525">
            <a:solidFill>
              <a:schemeClr val="tx1"/>
            </a:solidFill>
            <a:round/>
            <a:tailEnd type="triangle" w="lg" len="med"/>
          </a:ln>
        </p:spPr>
        <p:txBody>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7213" name="Line 63"/>
          <p:cNvSpPr>
            <a:spLocks noChangeShapeType="1"/>
          </p:cNvSpPr>
          <p:nvPr/>
        </p:nvSpPr>
        <p:spPr bwMode="auto">
          <a:xfrm>
            <a:off x="7504113" y="3703638"/>
            <a:ext cx="0" cy="685800"/>
          </a:xfrm>
          <a:prstGeom prst="line">
            <a:avLst/>
          </a:prstGeom>
          <a:noFill/>
          <a:ln w="9525">
            <a:solidFill>
              <a:schemeClr val="tx1"/>
            </a:solidFill>
            <a:round/>
            <a:tailEnd type="triangle" w="lg" len="med"/>
          </a:ln>
        </p:spPr>
        <p:txBody>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7214" name="Text Box 64"/>
          <p:cNvSpPr txBox="1">
            <a:spLocks noChangeArrowheads="1"/>
          </p:cNvSpPr>
          <p:nvPr/>
        </p:nvSpPr>
        <p:spPr bwMode="auto">
          <a:xfrm>
            <a:off x="7504113" y="3687763"/>
            <a:ext cx="1676400" cy="366712"/>
          </a:xfrm>
          <a:prstGeom prst="rect">
            <a:avLst/>
          </a:prstGeom>
          <a:noFill/>
          <a:ln w="9525">
            <a:noFill/>
            <a:miter lim="800000"/>
          </a:ln>
        </p:spPr>
        <p:txBody>
          <a:bodyPr>
            <a:spAutoFit/>
          </a:bodyPr>
          <a:lstStyle/>
          <a:p>
            <a:pPr>
              <a:spcBef>
                <a:spcPct val="50000"/>
              </a:spcBef>
            </a:pPr>
            <a:r>
              <a:rPr lang="en-US" altLang="zh-CN" sz="1800" dirty="0">
                <a:ea typeface="宋体" panose="02010600030101010101" pitchFamily="2" charset="-122"/>
                <a:cs typeface="Times New Roman" panose="02020603050405020304" pitchFamily="18" charset="0"/>
              </a:rPr>
              <a:t>new Animal()</a:t>
            </a:r>
            <a:endParaRPr lang="en-US" altLang="zh-CN" sz="1800" dirty="0">
              <a:ea typeface="宋体" panose="02010600030101010101" pitchFamily="2" charset="-122"/>
              <a:cs typeface="Times New Roman" panose="02020603050405020304" pitchFamily="18" charset="0"/>
            </a:endParaRPr>
          </a:p>
        </p:txBody>
      </p:sp>
      <p:sp>
        <p:nvSpPr>
          <p:cNvPr id="7215" name="Text Box 65"/>
          <p:cNvSpPr txBox="1">
            <a:spLocks noChangeArrowheads="1"/>
          </p:cNvSpPr>
          <p:nvPr/>
        </p:nvSpPr>
        <p:spPr bwMode="auto">
          <a:xfrm>
            <a:off x="3821113" y="3703638"/>
            <a:ext cx="1676400" cy="366712"/>
          </a:xfrm>
          <a:prstGeom prst="rect">
            <a:avLst/>
          </a:prstGeom>
          <a:noFill/>
          <a:ln w="9525">
            <a:noFill/>
            <a:miter lim="800000"/>
          </a:ln>
        </p:spPr>
        <p:txBody>
          <a:bodyPr>
            <a:spAutoFit/>
          </a:bodyPr>
          <a:lstStyle/>
          <a:p>
            <a:pPr>
              <a:spcBef>
                <a:spcPct val="50000"/>
              </a:spcBef>
            </a:pPr>
            <a:r>
              <a:rPr lang="en-US" altLang="zh-CN" sz="1800" dirty="0">
                <a:ea typeface="宋体" panose="02010600030101010101" pitchFamily="2" charset="-122"/>
                <a:cs typeface="Times New Roman" panose="02020603050405020304" pitchFamily="18" charset="0"/>
              </a:rPr>
              <a:t>new Animal()</a:t>
            </a:r>
            <a:endParaRPr lang="en-US" altLang="zh-CN" sz="1800" dirty="0">
              <a:ea typeface="宋体" panose="02010600030101010101" pitchFamily="2" charset="-122"/>
              <a:cs typeface="Times New Roman" panose="02020603050405020304" pitchFamily="18" charset="0"/>
            </a:endParaRPr>
          </a:p>
        </p:txBody>
      </p:sp>
      <p:sp>
        <p:nvSpPr>
          <p:cNvPr id="3" name="右箭头 2"/>
          <p:cNvSpPr/>
          <p:nvPr/>
        </p:nvSpPr>
        <p:spPr>
          <a:xfrm>
            <a:off x="3533775" y="2307977"/>
            <a:ext cx="1254249" cy="68897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举例</a:t>
            </a:r>
            <a:endPar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TextBox 3"/>
          <p:cNvSpPr txBox="1"/>
          <p:nvPr/>
        </p:nvSpPr>
        <p:spPr>
          <a:xfrm>
            <a:off x="3152933" y="692696"/>
            <a:ext cx="3579307" cy="646331"/>
          </a:xfrm>
          <a:prstGeom prst="rect">
            <a:avLst/>
          </a:prstGeom>
          <a:noFill/>
        </p:spPr>
        <p:txBody>
          <a:bodyPr wrap="square" rtlCol="0">
            <a:spAutoFit/>
          </a:bodyPr>
          <a:lstStyle/>
          <a:p>
            <a:r>
              <a:rPr lang="en-US" altLang="zh-CN" sz="3600" b="1" dirty="0" smtClean="0">
                <a:latin typeface="Times New Roman" panose="02020603050405020304" pitchFamily="18" charset="0"/>
                <a:ea typeface="宋体" panose="02010600030101010101" pitchFamily="2" charset="-122"/>
                <a:cs typeface="Times New Roman" panose="02020603050405020304" pitchFamily="18" charset="0"/>
              </a:rPr>
              <a:t>Java </a:t>
            </a:r>
            <a:r>
              <a:rPr lang="zh-CN" altLang="en-US" sz="3600" b="1" dirty="0" smtClean="0">
                <a:latin typeface="Times New Roman" panose="02020603050405020304" pitchFamily="18" charset="0"/>
                <a:ea typeface="宋体" panose="02010600030101010101" pitchFamily="2" charset="-122"/>
                <a:cs typeface="Times New Roman" panose="02020603050405020304" pitchFamily="18" charset="0"/>
              </a:rPr>
              <a:t>中类与对象 </a:t>
            </a:r>
            <a:endParaRPr lang="zh-CN" altLang="en-US" sz="3600" b="1"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555776" y="620688"/>
            <a:ext cx="4679939" cy="737982"/>
          </a:xfrm>
        </p:spPr>
        <p:txBody>
          <a:bodyPr>
            <a:normAutofit fontScale="90000"/>
          </a:bodyPr>
          <a:lstStyle/>
          <a:p>
            <a:pPr eaLnBrk="1" hangingPunct="1"/>
            <a:r>
              <a:rPr lang="zh-CN" altLang="en-US" b="1" dirty="0" smtClean="0">
                <a:latin typeface="+mn-lt"/>
                <a:ea typeface="宋体" panose="02010600030101010101" pitchFamily="2" charset="-122"/>
                <a:cs typeface="Times New Roman" panose="02020603050405020304" pitchFamily="18" charset="0"/>
              </a:rPr>
              <a:t>对象的创建和使用</a:t>
            </a:r>
            <a:endParaRPr lang="zh-CN" altLang="en-US" b="1" dirty="0" smtClean="0">
              <a:latin typeface="+mn-lt"/>
              <a:ea typeface="宋体" panose="02010600030101010101" pitchFamily="2" charset="-122"/>
              <a:cs typeface="Times New Roman" panose="02020603050405020304" pitchFamily="18" charset="0"/>
            </a:endParaRPr>
          </a:p>
        </p:txBody>
      </p:sp>
      <p:sp>
        <p:nvSpPr>
          <p:cNvPr id="14339" name="Rectangle 3"/>
          <p:cNvSpPr>
            <a:spLocks noGrp="1" noChangeArrowheads="1"/>
          </p:cNvSpPr>
          <p:nvPr>
            <p:ph idx="1"/>
          </p:nvPr>
        </p:nvSpPr>
        <p:spPr>
          <a:xfrm>
            <a:off x="179512" y="2276873"/>
            <a:ext cx="3168352" cy="2520280"/>
          </a:xfrm>
        </p:spPr>
        <p:txBody>
          <a:bodyPr>
            <a:normAutofit/>
          </a:bodyPr>
          <a:lstStyle/>
          <a:p>
            <a:pPr eaLnBrk="1" hangingPunct="1">
              <a:buClr>
                <a:schemeClr val="tx1"/>
              </a:buClr>
              <a:buFont typeface="Wingdings" panose="05000000000000000000" pitchFamily="2" charset="2"/>
              <a:buChar char="Ø"/>
            </a:pPr>
            <a:r>
              <a:rPr lang="zh-CN" altLang="en-US" sz="2400" b="1" dirty="0" smtClean="0">
                <a:ea typeface="宋体" panose="02010600030101010101" pitchFamily="2" charset="-122"/>
                <a:cs typeface="Times New Roman" panose="02020603050405020304" pitchFamily="18" charset="0"/>
              </a:rPr>
              <a:t>如果创建了一个类的多个对象，对于类中定义的属性，每个对象都拥有各自的一套副本，且互不干扰。</a:t>
            </a:r>
            <a:endParaRPr lang="zh-CN" altLang="en-US" sz="2400" b="1" dirty="0" smtClean="0">
              <a:ea typeface="宋体" panose="02010600030101010101" pitchFamily="2" charset="-122"/>
              <a:cs typeface="Times New Roman" panose="02020603050405020304" pitchFamily="18" charset="0"/>
            </a:endParaRPr>
          </a:p>
        </p:txBody>
      </p:sp>
      <p:sp>
        <p:nvSpPr>
          <p:cNvPr id="14340" name="Rectangle 4"/>
          <p:cNvSpPr>
            <a:spLocks noChangeArrowheads="1"/>
          </p:cNvSpPr>
          <p:nvPr/>
        </p:nvSpPr>
        <p:spPr bwMode="auto">
          <a:xfrm>
            <a:off x="3203848" y="1479432"/>
            <a:ext cx="5653515" cy="5266057"/>
          </a:xfrm>
          <a:prstGeom prst="rect">
            <a:avLst/>
          </a:prstGeom>
          <a:noFill/>
          <a:ln w="9525">
            <a:noFill/>
            <a:miter lim="800000"/>
          </a:ln>
        </p:spPr>
        <p:txBody>
          <a:bodyPr wrap="square">
            <a:spAutoFit/>
          </a:bodyPr>
          <a:lstStyle/>
          <a:p>
            <a:pPr>
              <a:lnSpc>
                <a:spcPct val="75000"/>
              </a:lnSpc>
              <a:spcBef>
                <a:spcPct val="50000"/>
              </a:spcBef>
            </a:pPr>
            <a:r>
              <a:rPr lang="zh-CN" altLang="en-US" sz="2000" b="1" dirty="0">
                <a:ea typeface="宋体" panose="02010600030101010101" pitchFamily="2" charset="-122"/>
                <a:cs typeface="Times New Roman" panose="02020603050405020304" pitchFamily="18" charset="0"/>
              </a:rPr>
              <a:t>举例</a:t>
            </a:r>
            <a:r>
              <a:rPr lang="en-US" altLang="zh-CN" sz="2000" b="1" dirty="0">
                <a:ea typeface="宋体" panose="02010600030101010101" pitchFamily="2" charset="-122"/>
                <a:cs typeface="Times New Roman" panose="02020603050405020304" pitchFamily="18" charset="0"/>
              </a:rPr>
              <a:t>: </a:t>
            </a:r>
            <a:endParaRPr lang="en-US" altLang="zh-CN" sz="20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200" b="1" dirty="0">
                <a:solidFill>
                  <a:srgbClr val="C00000"/>
                </a:solidFill>
                <a:ea typeface="宋体" panose="02010600030101010101" pitchFamily="2" charset="-122"/>
                <a:cs typeface="Times New Roman" panose="02020603050405020304" pitchFamily="18" charset="0"/>
              </a:rPr>
              <a:t>public class Zoo{</a:t>
            </a:r>
            <a:endParaRPr lang="en-US" altLang="zh-CN" sz="2200" b="1" dirty="0">
              <a:solidFill>
                <a:srgbClr val="C00000"/>
              </a:solidFill>
              <a:ea typeface="宋体" panose="02010600030101010101" pitchFamily="2" charset="-122"/>
              <a:cs typeface="Times New Roman" panose="02020603050405020304" pitchFamily="18" charset="0"/>
            </a:endParaRPr>
          </a:p>
          <a:p>
            <a:pPr>
              <a:lnSpc>
                <a:spcPct val="75000"/>
              </a:lnSpc>
              <a:spcBef>
                <a:spcPct val="50000"/>
              </a:spcBef>
            </a:pPr>
            <a:r>
              <a:rPr lang="en-US" altLang="zh-CN" sz="2200" b="1" dirty="0">
                <a:solidFill>
                  <a:srgbClr val="C00000"/>
                </a:solidFill>
                <a:ea typeface="宋体" panose="02010600030101010101" pitchFamily="2" charset="-122"/>
                <a:cs typeface="Times New Roman" panose="02020603050405020304" pitchFamily="18" charset="0"/>
              </a:rPr>
              <a:t>    public static void main(String </a:t>
            </a:r>
            <a:r>
              <a:rPr lang="en-US" altLang="zh-CN" sz="2200" b="1" dirty="0" err="1">
                <a:solidFill>
                  <a:srgbClr val="C00000"/>
                </a:solidFill>
                <a:ea typeface="宋体" panose="02010600030101010101" pitchFamily="2" charset="-122"/>
                <a:cs typeface="Times New Roman" panose="02020603050405020304" pitchFamily="18" charset="0"/>
              </a:rPr>
              <a:t>args</a:t>
            </a:r>
            <a:r>
              <a:rPr lang="en-US" altLang="zh-CN" sz="2200" b="1" dirty="0">
                <a:solidFill>
                  <a:srgbClr val="C00000"/>
                </a:solidFill>
                <a:ea typeface="宋体" panose="02010600030101010101" pitchFamily="2" charset="-122"/>
                <a:cs typeface="Times New Roman" panose="02020603050405020304" pitchFamily="18" charset="0"/>
              </a:rPr>
              <a:t>[]){</a:t>
            </a:r>
            <a:endParaRPr lang="en-US" altLang="zh-CN" sz="2200" b="1" dirty="0">
              <a:solidFill>
                <a:srgbClr val="C00000"/>
              </a:solidFill>
              <a:ea typeface="宋体" panose="02010600030101010101" pitchFamily="2" charset="-122"/>
              <a:cs typeface="Times New Roman" panose="02020603050405020304" pitchFamily="18" charset="0"/>
            </a:endParaRPr>
          </a:p>
          <a:p>
            <a:pPr>
              <a:lnSpc>
                <a:spcPct val="55000"/>
              </a:lnSpc>
              <a:spcBef>
                <a:spcPct val="50000"/>
              </a:spcBef>
            </a:pPr>
            <a:r>
              <a:rPr lang="en-US" altLang="zh-CN" sz="2200" b="1" dirty="0">
                <a:solidFill>
                  <a:schemeClr val="accent2"/>
                </a:solidFill>
                <a:ea typeface="宋体" panose="02010600030101010101" pitchFamily="2" charset="-122"/>
                <a:cs typeface="Times New Roman" panose="02020603050405020304" pitchFamily="18" charset="0"/>
              </a:rPr>
              <a:t>	</a:t>
            </a:r>
            <a:r>
              <a:rPr lang="en-US" altLang="zh-CN" sz="2200" b="1" dirty="0">
                <a:solidFill>
                  <a:srgbClr val="0000FF"/>
                </a:solidFill>
                <a:ea typeface="宋体" panose="02010600030101010101" pitchFamily="2" charset="-122"/>
                <a:cs typeface="Times New Roman" panose="02020603050405020304" pitchFamily="18" charset="0"/>
              </a:rPr>
              <a:t>Animal </a:t>
            </a:r>
            <a:r>
              <a:rPr lang="en-US" altLang="zh-CN" sz="2200" b="1" dirty="0" err="1">
                <a:solidFill>
                  <a:srgbClr val="0000FF"/>
                </a:solidFill>
                <a:ea typeface="宋体" panose="02010600030101010101" pitchFamily="2" charset="-122"/>
                <a:cs typeface="Times New Roman" panose="02020603050405020304" pitchFamily="18" charset="0"/>
              </a:rPr>
              <a:t>xb</a:t>
            </a:r>
            <a:r>
              <a:rPr lang="en-US" altLang="zh-CN" sz="2200" b="1" dirty="0">
                <a:solidFill>
                  <a:srgbClr val="0000FF"/>
                </a:solidFill>
                <a:ea typeface="宋体" panose="02010600030101010101" pitchFamily="2" charset="-122"/>
                <a:cs typeface="Times New Roman" panose="02020603050405020304" pitchFamily="18" charset="0"/>
              </a:rPr>
              <a:t>=new Animal();</a:t>
            </a:r>
            <a:endParaRPr lang="en-US" altLang="zh-CN" sz="2200" b="1" dirty="0">
              <a:solidFill>
                <a:srgbClr val="0000FF"/>
              </a:solidFill>
              <a:ea typeface="宋体" panose="02010600030101010101" pitchFamily="2" charset="-122"/>
              <a:cs typeface="Times New Roman" panose="02020603050405020304" pitchFamily="18" charset="0"/>
            </a:endParaRPr>
          </a:p>
          <a:p>
            <a:pPr>
              <a:lnSpc>
                <a:spcPct val="55000"/>
              </a:lnSpc>
              <a:spcBef>
                <a:spcPct val="50000"/>
              </a:spcBef>
            </a:pPr>
            <a:r>
              <a:rPr lang="en-US" altLang="zh-CN" sz="2200" b="1" dirty="0">
                <a:solidFill>
                  <a:srgbClr val="0000FF"/>
                </a:solidFill>
                <a:ea typeface="宋体" panose="02010600030101010101" pitchFamily="2" charset="-122"/>
                <a:cs typeface="Times New Roman" panose="02020603050405020304" pitchFamily="18" charset="0"/>
              </a:rPr>
              <a:t>	Animal </a:t>
            </a:r>
            <a:r>
              <a:rPr lang="en-US" altLang="zh-CN" sz="2200" b="1" dirty="0" err="1">
                <a:solidFill>
                  <a:srgbClr val="0000FF"/>
                </a:solidFill>
                <a:ea typeface="宋体" panose="02010600030101010101" pitchFamily="2" charset="-122"/>
                <a:cs typeface="Times New Roman" panose="02020603050405020304" pitchFamily="18" charset="0"/>
              </a:rPr>
              <a:t>xh</a:t>
            </a:r>
            <a:r>
              <a:rPr lang="en-US" altLang="zh-CN" sz="2200" b="1" dirty="0">
                <a:solidFill>
                  <a:srgbClr val="0000FF"/>
                </a:solidFill>
                <a:ea typeface="宋体" panose="02010600030101010101" pitchFamily="2" charset="-122"/>
                <a:cs typeface="Times New Roman" panose="02020603050405020304" pitchFamily="18" charset="0"/>
              </a:rPr>
              <a:t>=new Animal();</a:t>
            </a:r>
            <a:endParaRPr lang="en-US" altLang="zh-CN" sz="2200" b="1" dirty="0">
              <a:solidFill>
                <a:srgbClr val="0000FF"/>
              </a:solidFill>
              <a:ea typeface="宋体" panose="02010600030101010101" pitchFamily="2" charset="-122"/>
              <a:cs typeface="Times New Roman" panose="02020603050405020304" pitchFamily="18" charset="0"/>
            </a:endParaRPr>
          </a:p>
          <a:p>
            <a:pPr>
              <a:lnSpc>
                <a:spcPct val="75000"/>
              </a:lnSpc>
              <a:spcBef>
                <a:spcPct val="50000"/>
              </a:spcBef>
            </a:pP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err="1">
                <a:solidFill>
                  <a:srgbClr val="C00000"/>
                </a:solidFill>
                <a:ea typeface="宋体" panose="02010600030101010101" pitchFamily="2" charset="-122"/>
                <a:cs typeface="Times New Roman" panose="02020603050405020304" pitchFamily="18" charset="0"/>
              </a:rPr>
              <a:t>xb.legs</a:t>
            </a:r>
            <a:r>
              <a:rPr lang="en-US" altLang="zh-CN" sz="2200" b="1" dirty="0">
                <a:solidFill>
                  <a:srgbClr val="C00000"/>
                </a:solidFill>
                <a:ea typeface="宋体" panose="02010600030101010101" pitchFamily="2" charset="-122"/>
                <a:cs typeface="Times New Roman" panose="02020603050405020304" pitchFamily="18" charset="0"/>
              </a:rPr>
              <a:t>=4;</a:t>
            </a:r>
            <a:endParaRPr lang="en-US" altLang="zh-CN" sz="2200" b="1" dirty="0">
              <a:solidFill>
                <a:srgbClr val="C00000"/>
              </a:solidFill>
              <a:ea typeface="宋体" panose="02010600030101010101" pitchFamily="2" charset="-122"/>
              <a:cs typeface="Times New Roman" panose="02020603050405020304" pitchFamily="18" charset="0"/>
            </a:endParaRPr>
          </a:p>
          <a:p>
            <a:pPr>
              <a:lnSpc>
                <a:spcPct val="75000"/>
              </a:lnSpc>
              <a:spcBef>
                <a:spcPct val="50000"/>
              </a:spcBef>
            </a:pP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err="1">
                <a:solidFill>
                  <a:srgbClr val="C00000"/>
                </a:solidFill>
                <a:ea typeface="宋体" panose="02010600030101010101" pitchFamily="2" charset="-122"/>
                <a:cs typeface="Times New Roman" panose="02020603050405020304" pitchFamily="18" charset="0"/>
              </a:rPr>
              <a:t>xh.legs</a:t>
            </a:r>
            <a:r>
              <a:rPr lang="en-US" altLang="zh-CN" sz="2200" b="1" dirty="0">
                <a:solidFill>
                  <a:srgbClr val="C00000"/>
                </a:solidFill>
                <a:ea typeface="宋体" panose="02010600030101010101" pitchFamily="2" charset="-122"/>
                <a:cs typeface="Times New Roman" panose="02020603050405020304" pitchFamily="18" charset="0"/>
              </a:rPr>
              <a:t>=0;</a:t>
            </a:r>
            <a:endParaRPr lang="en-US" altLang="zh-CN" sz="2200" b="1" dirty="0">
              <a:solidFill>
                <a:srgbClr val="C00000"/>
              </a:solidFill>
              <a:ea typeface="宋体" panose="02010600030101010101" pitchFamily="2" charset="-122"/>
              <a:cs typeface="Times New Roman" panose="02020603050405020304" pitchFamily="18" charset="0"/>
            </a:endParaRPr>
          </a:p>
          <a:p>
            <a:pPr>
              <a:lnSpc>
                <a:spcPct val="75000"/>
              </a:lnSpc>
              <a:spcBef>
                <a:spcPct val="50000"/>
              </a:spcBef>
            </a:pP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err="1">
                <a:solidFill>
                  <a:srgbClr val="C00000"/>
                </a:solidFill>
                <a:ea typeface="宋体" panose="02010600030101010101" pitchFamily="2" charset="-122"/>
                <a:cs typeface="Times New Roman" panose="02020603050405020304" pitchFamily="18" charset="0"/>
              </a:rPr>
              <a:t>System.out.println</a:t>
            </a:r>
            <a:r>
              <a:rPr lang="en-US" altLang="zh-CN" sz="2200" b="1" dirty="0">
                <a:solidFill>
                  <a:srgbClr val="C00000"/>
                </a:solidFill>
                <a:ea typeface="宋体" panose="02010600030101010101" pitchFamily="2" charset="-122"/>
                <a:cs typeface="Times New Roman" panose="02020603050405020304" pitchFamily="18" charset="0"/>
              </a:rPr>
              <a:t>(</a:t>
            </a:r>
            <a:r>
              <a:rPr lang="en-US" altLang="zh-CN" sz="2200" b="1" dirty="0" err="1">
                <a:solidFill>
                  <a:srgbClr val="C00000"/>
                </a:solidFill>
                <a:ea typeface="宋体" panose="02010600030101010101" pitchFamily="2" charset="-122"/>
                <a:cs typeface="Times New Roman" panose="02020603050405020304" pitchFamily="18" charset="0"/>
              </a:rPr>
              <a:t>xb.legs</a:t>
            </a: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a:ea typeface="宋体" panose="02010600030101010101" pitchFamily="2" charset="-122"/>
                <a:cs typeface="Times New Roman" panose="02020603050405020304" pitchFamily="18" charset="0"/>
              </a:rPr>
              <a:t>//4</a:t>
            </a:r>
            <a:endParaRPr lang="en-US" altLang="zh-CN" sz="22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err="1">
                <a:solidFill>
                  <a:srgbClr val="C00000"/>
                </a:solidFill>
                <a:ea typeface="宋体" panose="02010600030101010101" pitchFamily="2" charset="-122"/>
                <a:cs typeface="Times New Roman" panose="02020603050405020304" pitchFamily="18" charset="0"/>
              </a:rPr>
              <a:t>System.out.println</a:t>
            </a:r>
            <a:r>
              <a:rPr lang="en-US" altLang="zh-CN" sz="2200" b="1" dirty="0">
                <a:solidFill>
                  <a:srgbClr val="C00000"/>
                </a:solidFill>
                <a:ea typeface="宋体" panose="02010600030101010101" pitchFamily="2" charset="-122"/>
                <a:cs typeface="Times New Roman" panose="02020603050405020304" pitchFamily="18" charset="0"/>
              </a:rPr>
              <a:t>(</a:t>
            </a:r>
            <a:r>
              <a:rPr lang="en-US" altLang="zh-CN" sz="2200" b="1" dirty="0" err="1">
                <a:solidFill>
                  <a:srgbClr val="C00000"/>
                </a:solidFill>
                <a:ea typeface="宋体" panose="02010600030101010101" pitchFamily="2" charset="-122"/>
                <a:cs typeface="Times New Roman" panose="02020603050405020304" pitchFamily="18" charset="0"/>
              </a:rPr>
              <a:t>xh.legs</a:t>
            </a: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a:ea typeface="宋体" panose="02010600030101010101" pitchFamily="2" charset="-122"/>
                <a:cs typeface="Times New Roman" panose="02020603050405020304" pitchFamily="18" charset="0"/>
              </a:rPr>
              <a:t>//0</a:t>
            </a:r>
            <a:endParaRPr lang="en-US" altLang="zh-CN" sz="22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err="1">
                <a:solidFill>
                  <a:srgbClr val="C00000"/>
                </a:solidFill>
                <a:ea typeface="宋体" panose="02010600030101010101" pitchFamily="2" charset="-122"/>
                <a:cs typeface="Times New Roman" panose="02020603050405020304" pitchFamily="18" charset="0"/>
              </a:rPr>
              <a:t>xb.legs</a:t>
            </a:r>
            <a:r>
              <a:rPr lang="en-US" altLang="zh-CN" sz="2200" b="1" dirty="0">
                <a:solidFill>
                  <a:srgbClr val="C00000"/>
                </a:solidFill>
                <a:ea typeface="宋体" panose="02010600030101010101" pitchFamily="2" charset="-122"/>
                <a:cs typeface="Times New Roman" panose="02020603050405020304" pitchFamily="18" charset="0"/>
              </a:rPr>
              <a:t>=2;</a:t>
            </a:r>
            <a:endParaRPr lang="en-US" altLang="zh-CN" sz="2200" b="1" dirty="0">
              <a:solidFill>
                <a:srgbClr val="C00000"/>
              </a:solidFill>
              <a:ea typeface="宋体" panose="02010600030101010101" pitchFamily="2" charset="-122"/>
              <a:cs typeface="Times New Roman" panose="02020603050405020304" pitchFamily="18" charset="0"/>
            </a:endParaRPr>
          </a:p>
          <a:p>
            <a:pPr>
              <a:lnSpc>
                <a:spcPct val="75000"/>
              </a:lnSpc>
              <a:spcBef>
                <a:spcPct val="50000"/>
              </a:spcBef>
            </a:pP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err="1">
                <a:solidFill>
                  <a:srgbClr val="C00000"/>
                </a:solidFill>
                <a:ea typeface="宋体" panose="02010600030101010101" pitchFamily="2" charset="-122"/>
                <a:cs typeface="Times New Roman" panose="02020603050405020304" pitchFamily="18" charset="0"/>
              </a:rPr>
              <a:t>System.out.println</a:t>
            </a:r>
            <a:r>
              <a:rPr lang="en-US" altLang="zh-CN" sz="2200" b="1" dirty="0">
                <a:solidFill>
                  <a:srgbClr val="C00000"/>
                </a:solidFill>
                <a:ea typeface="宋体" panose="02010600030101010101" pitchFamily="2" charset="-122"/>
                <a:cs typeface="Times New Roman" panose="02020603050405020304" pitchFamily="18" charset="0"/>
              </a:rPr>
              <a:t>(</a:t>
            </a:r>
            <a:r>
              <a:rPr lang="en-US" altLang="zh-CN" sz="2200" b="1" dirty="0" err="1">
                <a:solidFill>
                  <a:srgbClr val="C00000"/>
                </a:solidFill>
                <a:ea typeface="宋体" panose="02010600030101010101" pitchFamily="2" charset="-122"/>
                <a:cs typeface="Times New Roman" panose="02020603050405020304" pitchFamily="18" charset="0"/>
              </a:rPr>
              <a:t>xb.legs</a:t>
            </a: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a:ea typeface="宋体" panose="02010600030101010101" pitchFamily="2" charset="-122"/>
                <a:cs typeface="Times New Roman" panose="02020603050405020304" pitchFamily="18" charset="0"/>
              </a:rPr>
              <a:t>//2</a:t>
            </a:r>
            <a:endParaRPr lang="en-US" altLang="zh-CN" sz="22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err="1">
                <a:solidFill>
                  <a:srgbClr val="C00000"/>
                </a:solidFill>
                <a:ea typeface="宋体" panose="02010600030101010101" pitchFamily="2" charset="-122"/>
                <a:cs typeface="Times New Roman" panose="02020603050405020304" pitchFamily="18" charset="0"/>
              </a:rPr>
              <a:t>System.out.println</a:t>
            </a:r>
            <a:r>
              <a:rPr lang="en-US" altLang="zh-CN" sz="2200" b="1" dirty="0">
                <a:solidFill>
                  <a:srgbClr val="C00000"/>
                </a:solidFill>
                <a:ea typeface="宋体" panose="02010600030101010101" pitchFamily="2" charset="-122"/>
                <a:cs typeface="Times New Roman" panose="02020603050405020304" pitchFamily="18" charset="0"/>
              </a:rPr>
              <a:t>(</a:t>
            </a:r>
            <a:r>
              <a:rPr lang="en-US" altLang="zh-CN" sz="2200" b="1" dirty="0" err="1">
                <a:solidFill>
                  <a:srgbClr val="C00000"/>
                </a:solidFill>
                <a:ea typeface="宋体" panose="02010600030101010101" pitchFamily="2" charset="-122"/>
                <a:cs typeface="Times New Roman" panose="02020603050405020304" pitchFamily="18" charset="0"/>
              </a:rPr>
              <a:t>xh.legs</a:t>
            </a: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a:ea typeface="宋体" panose="02010600030101010101" pitchFamily="2" charset="-122"/>
                <a:cs typeface="Times New Roman" panose="02020603050405020304" pitchFamily="18" charset="0"/>
              </a:rPr>
              <a:t>//0</a:t>
            </a:r>
            <a:endParaRPr lang="en-US" altLang="zh-CN" sz="22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smtClean="0">
                <a:solidFill>
                  <a:srgbClr val="C00000"/>
                </a:solidFill>
                <a:ea typeface="宋体" panose="02010600030101010101" pitchFamily="2" charset="-122"/>
                <a:cs typeface="Times New Roman" panose="02020603050405020304" pitchFamily="18" charset="0"/>
              </a:rPr>
              <a:t>}  }</a:t>
            </a:r>
            <a:endParaRPr lang="en-US" altLang="zh-CN" sz="2200" b="1" dirty="0">
              <a:solidFill>
                <a:srgbClr val="C00000"/>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347864" y="620688"/>
            <a:ext cx="2771832" cy="792088"/>
          </a:xfrm>
        </p:spPr>
        <p:txBody>
          <a:bodyPr>
            <a:normAutofit/>
          </a:bodyPr>
          <a:lstStyle/>
          <a:p>
            <a:pPr eaLnBrk="1" hangingPunct="1"/>
            <a:r>
              <a:rPr lang="zh-CN" altLang="en-US" b="1" dirty="0" smtClean="0">
                <a:latin typeface="宋体" panose="02010600030101010101" pitchFamily="2" charset="-122"/>
                <a:ea typeface="宋体" panose="02010600030101010101" pitchFamily="2" charset="-122"/>
                <a:cs typeface="Arial Unicode MS" pitchFamily="34" charset="-122"/>
              </a:rPr>
              <a:t>提 示</a:t>
            </a:r>
            <a:endParaRPr lang="zh-CN" altLang="en-US" b="1" dirty="0" smtClean="0">
              <a:latin typeface="宋体" panose="02010600030101010101" pitchFamily="2" charset="-122"/>
              <a:ea typeface="宋体" panose="02010600030101010101" pitchFamily="2" charset="-122"/>
              <a:cs typeface="Arial Unicode MS" pitchFamily="34" charset="-122"/>
            </a:endParaRPr>
          </a:p>
        </p:txBody>
      </p:sp>
      <p:sp>
        <p:nvSpPr>
          <p:cNvPr id="15363" name="Rectangle 3"/>
          <p:cNvSpPr>
            <a:spLocks noGrp="1" noChangeArrowheads="1"/>
          </p:cNvSpPr>
          <p:nvPr>
            <p:ph idx="1"/>
          </p:nvPr>
        </p:nvSpPr>
        <p:spPr>
          <a:xfrm>
            <a:off x="250825" y="1785926"/>
            <a:ext cx="8353624" cy="3227250"/>
          </a:xfrm>
        </p:spPr>
        <p:txBody>
          <a:bodyPr/>
          <a:lstStyle/>
          <a:p>
            <a:pPr algn="just" eaLnBrk="1" hangingPunct="1">
              <a:buClr>
                <a:srgbClr val="000000"/>
              </a:buClr>
              <a:buFont typeface="Wingdings" panose="05000000000000000000" pitchFamily="2" charset="2"/>
              <a:buChar char="l"/>
            </a:pPr>
            <a:r>
              <a:rPr lang="zh-CN" altLang="en-US" sz="2800" b="1" dirty="0" smtClean="0">
                <a:solidFill>
                  <a:srgbClr val="000000"/>
                </a:solidFill>
                <a:latin typeface="宋体" panose="02010600030101010101" pitchFamily="2" charset="-122"/>
                <a:ea typeface="宋体" panose="02010600030101010101" pitchFamily="2" charset="-122"/>
                <a:cs typeface="Arial Unicode MS" pitchFamily="34" charset="-122"/>
              </a:rPr>
              <a:t>类的访问机制：</a:t>
            </a:r>
            <a:endParaRPr lang="zh-CN" altLang="en-US" sz="2800" b="1" dirty="0" smtClean="0">
              <a:solidFill>
                <a:srgbClr val="000000"/>
              </a:solidFill>
              <a:latin typeface="宋体" panose="02010600030101010101" pitchFamily="2" charset="-122"/>
              <a:ea typeface="宋体" panose="02010600030101010101" pitchFamily="2" charset="-122"/>
              <a:cs typeface="Arial Unicode MS" pitchFamily="34" charset="-122"/>
            </a:endParaRPr>
          </a:p>
          <a:p>
            <a:pPr lvl="1" algn="just" eaLnBrk="1" hangingPunct="1">
              <a:buClr>
                <a:srgbClr val="000000"/>
              </a:buClr>
              <a:buFont typeface="Wingdings" panose="05000000000000000000" pitchFamily="2" charset="2"/>
              <a:buChar char="v"/>
            </a:pPr>
            <a:r>
              <a:rPr lang="zh-CN" altLang="en-US" sz="2400" b="1" dirty="0" smtClean="0">
                <a:solidFill>
                  <a:srgbClr val="FF0000"/>
                </a:solidFill>
                <a:latin typeface="宋体" panose="02010600030101010101" pitchFamily="2" charset="-122"/>
                <a:ea typeface="宋体" panose="02010600030101010101" pitchFamily="2" charset="-122"/>
                <a:cs typeface="Arial Unicode MS" pitchFamily="34" charset="-122"/>
              </a:rPr>
              <a:t>在一个类中的访问机制：</a:t>
            </a:r>
            <a:r>
              <a:rPr lang="zh-CN" altLang="en-US" sz="2400" b="1" dirty="0" smtClean="0">
                <a:solidFill>
                  <a:srgbClr val="000000"/>
                </a:solidFill>
                <a:latin typeface="宋体" panose="02010600030101010101" pitchFamily="2" charset="-122"/>
                <a:ea typeface="宋体" panose="02010600030101010101" pitchFamily="2" charset="-122"/>
                <a:cs typeface="Arial Unicode MS" pitchFamily="34" charset="-122"/>
              </a:rPr>
              <a:t>类中的方法可以直接访问类中的成员变量。（例外：</a:t>
            </a:r>
            <a:r>
              <a:rPr lang="en-US" altLang="zh-CN" sz="2400" b="1" dirty="0" smtClean="0">
                <a:solidFill>
                  <a:srgbClr val="0000FF"/>
                </a:solidFill>
                <a:latin typeface="宋体" panose="02010600030101010101" pitchFamily="2" charset="-122"/>
                <a:ea typeface="宋体" panose="02010600030101010101" pitchFamily="2" charset="-122"/>
                <a:cs typeface="Arial Unicode MS" pitchFamily="34" charset="-122"/>
              </a:rPr>
              <a:t>static</a:t>
            </a:r>
            <a:r>
              <a:rPr lang="zh-CN" altLang="en-US" sz="2400" b="1" dirty="0" smtClean="0">
                <a:solidFill>
                  <a:srgbClr val="0000FF"/>
                </a:solidFill>
                <a:latin typeface="宋体" panose="02010600030101010101" pitchFamily="2" charset="-122"/>
                <a:ea typeface="宋体" panose="02010600030101010101" pitchFamily="2" charset="-122"/>
                <a:cs typeface="Arial Unicode MS" pitchFamily="34" charset="-122"/>
              </a:rPr>
              <a:t>方法访问非</a:t>
            </a:r>
            <a:r>
              <a:rPr lang="en-US" altLang="zh-CN" b="1" dirty="0" smtClean="0">
                <a:solidFill>
                  <a:srgbClr val="0000FF"/>
                </a:solidFill>
                <a:latin typeface="宋体" panose="02010600030101010101" pitchFamily="2" charset="-122"/>
                <a:ea typeface="宋体" panose="02010600030101010101" pitchFamily="2" charset="-122"/>
                <a:cs typeface="Arial Unicode MS" pitchFamily="34" charset="-122"/>
              </a:rPr>
              <a:t>static</a:t>
            </a:r>
            <a:r>
              <a:rPr lang="zh-CN" altLang="en-US" b="1" dirty="0" smtClean="0">
                <a:solidFill>
                  <a:srgbClr val="0000FF"/>
                </a:solidFill>
                <a:latin typeface="宋体" panose="02010600030101010101" pitchFamily="2" charset="-122"/>
                <a:ea typeface="宋体" panose="02010600030101010101" pitchFamily="2" charset="-122"/>
                <a:cs typeface="Arial Unicode MS" pitchFamily="34" charset="-122"/>
              </a:rPr>
              <a:t>，</a:t>
            </a:r>
            <a:r>
              <a:rPr lang="zh-CN" altLang="en-US" sz="2400" b="1" dirty="0" smtClean="0">
                <a:solidFill>
                  <a:srgbClr val="0000FF"/>
                </a:solidFill>
                <a:latin typeface="宋体" panose="02010600030101010101" pitchFamily="2" charset="-122"/>
                <a:ea typeface="宋体" panose="02010600030101010101" pitchFamily="2" charset="-122"/>
                <a:cs typeface="Arial Unicode MS" pitchFamily="34" charset="-122"/>
              </a:rPr>
              <a:t>编译不通过。</a:t>
            </a:r>
            <a:r>
              <a:rPr lang="zh-CN" altLang="en-US" sz="2400" b="1" dirty="0" smtClean="0">
                <a:solidFill>
                  <a:srgbClr val="000000"/>
                </a:solidFill>
                <a:latin typeface="宋体" panose="02010600030101010101" pitchFamily="2" charset="-122"/>
                <a:ea typeface="宋体" panose="02010600030101010101" pitchFamily="2" charset="-122"/>
                <a:cs typeface="Arial Unicode MS" pitchFamily="34" charset="-122"/>
              </a:rPr>
              <a:t>）</a:t>
            </a:r>
            <a:endParaRPr lang="en-US" altLang="zh-CN" sz="2400" b="1" dirty="0" smtClean="0">
              <a:solidFill>
                <a:srgbClr val="000000"/>
              </a:solidFill>
              <a:latin typeface="宋体" panose="02010600030101010101" pitchFamily="2" charset="-122"/>
              <a:ea typeface="宋体" panose="02010600030101010101" pitchFamily="2" charset="-122"/>
              <a:cs typeface="Arial Unicode MS" pitchFamily="34" charset="-122"/>
            </a:endParaRPr>
          </a:p>
          <a:p>
            <a:pPr lvl="1" algn="just" eaLnBrk="1" hangingPunct="1">
              <a:buClr>
                <a:srgbClr val="000000"/>
              </a:buClr>
              <a:buFont typeface="Wingdings" panose="05000000000000000000" pitchFamily="2" charset="2"/>
              <a:buChar char="v"/>
            </a:pPr>
            <a:endParaRPr lang="zh-CN" altLang="en-US" sz="2400" b="1" dirty="0" smtClean="0">
              <a:solidFill>
                <a:srgbClr val="000000"/>
              </a:solidFill>
              <a:latin typeface="宋体" panose="02010600030101010101" pitchFamily="2" charset="-122"/>
              <a:ea typeface="宋体" panose="02010600030101010101" pitchFamily="2" charset="-122"/>
              <a:cs typeface="Arial Unicode MS" pitchFamily="34" charset="-122"/>
            </a:endParaRPr>
          </a:p>
          <a:p>
            <a:pPr lvl="1" algn="just" eaLnBrk="1" hangingPunct="1">
              <a:buClr>
                <a:srgbClr val="000000"/>
              </a:buClr>
              <a:buFont typeface="Wingdings" panose="05000000000000000000" pitchFamily="2" charset="2"/>
              <a:buChar char="v"/>
            </a:pPr>
            <a:r>
              <a:rPr lang="zh-CN" altLang="en-US" sz="2400" b="1" dirty="0" smtClean="0">
                <a:solidFill>
                  <a:srgbClr val="FF0000"/>
                </a:solidFill>
                <a:latin typeface="宋体" panose="02010600030101010101" pitchFamily="2" charset="-122"/>
                <a:ea typeface="宋体" panose="02010600030101010101" pitchFamily="2" charset="-122"/>
                <a:cs typeface="Arial Unicode MS" pitchFamily="34" charset="-122"/>
              </a:rPr>
              <a:t>在不同类中的访问机制：</a:t>
            </a:r>
            <a:r>
              <a:rPr lang="zh-CN" altLang="en-US" sz="2400" b="1" dirty="0" smtClean="0">
                <a:solidFill>
                  <a:srgbClr val="000000"/>
                </a:solidFill>
                <a:latin typeface="宋体" panose="02010600030101010101" pitchFamily="2" charset="-122"/>
                <a:ea typeface="宋体" panose="02010600030101010101" pitchFamily="2" charset="-122"/>
                <a:cs typeface="Arial Unicode MS" pitchFamily="34" charset="-122"/>
              </a:rPr>
              <a:t>先创建要访问类的对象，再用对象访问类中定义的成员。</a:t>
            </a:r>
            <a:endParaRPr lang="zh-CN" altLang="en-US" sz="2400" b="1" dirty="0" smtClean="0">
              <a:solidFill>
                <a:srgbClr val="000000"/>
              </a:solidFill>
              <a:latin typeface="宋体" panose="02010600030101010101" pitchFamily="2" charset="-122"/>
              <a:ea typeface="宋体" panose="02010600030101010101" pitchFamily="2" charset="-122"/>
              <a:cs typeface="Arial Unicode MS" pitchFamily="34" charset="-122"/>
            </a:endParaRPr>
          </a:p>
          <a:p>
            <a:pPr lvl="1" algn="just" eaLnBrk="1" hangingPunct="1">
              <a:buClr>
                <a:srgbClr val="000000"/>
              </a:buClr>
              <a:buFont typeface="Wingdings" panose="05000000000000000000" pitchFamily="2" charset="2"/>
              <a:buChar char="v"/>
            </a:pPr>
            <a:endParaRPr lang="zh-CN" altLang="en-US" sz="2400" b="1" dirty="0" smtClean="0">
              <a:solidFill>
                <a:srgbClr val="000000"/>
              </a:solidFill>
              <a:latin typeface="宋体" panose="02010600030101010101" pitchFamily="2" charset="-122"/>
              <a:ea typeface="宋体" panose="02010600030101010101" pitchFamily="2" charset="-122"/>
              <a:cs typeface="Arial Unicode MS"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699792" y="692696"/>
            <a:ext cx="4005088" cy="718614"/>
          </a:xfrm>
          <a:noFill/>
        </p:spPr>
        <p:txBody>
          <a:bodyPr lIns="92075" tIns="46038" rIns="92075" bIns="46038">
            <a:normAutofit fontScale="90000"/>
          </a:bodyPr>
          <a:lstStyle/>
          <a:p>
            <a:pPr eaLnBrk="1" hangingPunct="1"/>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对象的产生</a:t>
            </a:r>
            <a:endParaRPr lang="zh-CN" altLang="en-US" b="1"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411" name="Rectangle 3"/>
          <p:cNvSpPr>
            <a:spLocks noGrp="1" noChangeArrowheads="1"/>
          </p:cNvSpPr>
          <p:nvPr>
            <p:ph idx="1"/>
          </p:nvPr>
        </p:nvSpPr>
        <p:spPr>
          <a:xfrm>
            <a:off x="179512" y="1340768"/>
            <a:ext cx="8640762" cy="1223963"/>
          </a:xfrm>
          <a:noFill/>
        </p:spPr>
        <p:txBody>
          <a:bodyPr lIns="92075" tIns="46038" rIns="92075" bIns="46038">
            <a:normAutofit/>
          </a:bodyPr>
          <a:lstStyle/>
          <a:p>
            <a:pPr eaLnBrk="1" hangingPunct="1">
              <a:buFontTx/>
              <a:buNone/>
            </a:pPr>
            <a:r>
              <a:rPr lang="en-US" altLang="zh-CN" sz="2200" b="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当一个对象被创建时，会对其中各种类型的</a:t>
            </a:r>
            <a:r>
              <a:rPr lang="zh-CN" altLang="en-US" sz="24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成员变量</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自动进行初始化赋值。除了基本数据类型之外的变量类型都是引用类型，如上面的</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Person</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及前面讲过的数组。 </a:t>
            </a:r>
            <a:endPar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5" name="表格 4"/>
          <p:cNvGraphicFramePr>
            <a:graphicFrameLocks noGrp="1"/>
          </p:cNvGraphicFramePr>
          <p:nvPr/>
        </p:nvGraphicFramePr>
        <p:xfrm>
          <a:off x="1187624" y="2564904"/>
          <a:ext cx="6336704" cy="3962400"/>
        </p:xfrm>
        <a:graphic>
          <a:graphicData uri="http://schemas.openxmlformats.org/drawingml/2006/table">
            <a:tbl>
              <a:tblPr firstRow="1" bandRow="1">
                <a:tableStyleId>{35758FB7-9AC5-4552-8A53-C91805E547FA}</a:tableStyleId>
              </a:tblPr>
              <a:tblGrid>
                <a:gridCol w="3168352"/>
                <a:gridCol w="3168352"/>
              </a:tblGrid>
              <a:tr h="317031">
                <a:tc>
                  <a:txBody>
                    <a:bodyPr/>
                    <a:lstStyle/>
                    <a:p>
                      <a:pPr algn="ct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成员变量类型</a:t>
                      </a:r>
                      <a:endParaRPr lang="zh-CN" altLang="en-US" sz="2000" dirty="0">
                        <a:latin typeface="宋体" panose="02010600030101010101" pitchFamily="2" charset="-122"/>
                        <a:ea typeface="宋体" panose="02010600030101010101" pitchFamily="2" charset="-122"/>
                        <a:cs typeface="Times New Roman" panose="02020603050405020304" pitchFamily="18" charset="0"/>
                      </a:endParaRPr>
                    </a:p>
                  </a:txBody>
                  <a:tcPr/>
                </a:tc>
                <a:tc>
                  <a:txBody>
                    <a:bodyPr/>
                    <a:lstStyle/>
                    <a:p>
                      <a:pPr algn="ct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初始值</a:t>
                      </a:r>
                      <a:endParaRPr lang="zh-CN" altLang="en-US" sz="2000" dirty="0">
                        <a:latin typeface="宋体" panose="02010600030101010101" pitchFamily="2" charset="-122"/>
                        <a:ea typeface="宋体" panose="02010600030101010101" pitchFamily="2" charset="-122"/>
                        <a:cs typeface="Times New Roman" panose="02020603050405020304" pitchFamily="18" charset="0"/>
                      </a:endParaRPr>
                    </a:p>
                  </a:txBody>
                  <a:tcPr/>
                </a:tc>
              </a:tr>
              <a:tr h="317031">
                <a:tc>
                  <a:txBody>
                    <a:bodyPr/>
                    <a:lstStyle/>
                    <a:p>
                      <a:pPr algn="ctr"/>
                      <a:r>
                        <a:rPr lang="en-US" altLang="zh-CN" sz="2000" dirty="0" smtClean="0">
                          <a:latin typeface="+mn-ea"/>
                          <a:ea typeface="+mn-ea"/>
                          <a:cs typeface="Times New Roman" panose="02020603050405020304" pitchFamily="18" charset="0"/>
                        </a:rPr>
                        <a:t>byte</a:t>
                      </a:r>
                      <a:endParaRPr lang="zh-CN" altLang="en-US" sz="2000" dirty="0">
                        <a:latin typeface="+mn-ea"/>
                        <a:ea typeface="+mn-ea"/>
                        <a:cs typeface="Times New Roman" panose="02020603050405020304" pitchFamily="18" charset="0"/>
                      </a:endParaRPr>
                    </a:p>
                  </a:txBody>
                  <a:tcPr/>
                </a:tc>
                <a:tc>
                  <a:txBody>
                    <a:bodyPr/>
                    <a:lstStyle/>
                    <a:p>
                      <a:pPr algn="ctr"/>
                      <a:r>
                        <a:rPr lang="en-US" altLang="zh-CN" sz="2000" dirty="0" smtClean="0">
                          <a:latin typeface="+mn-ea"/>
                          <a:ea typeface="+mn-ea"/>
                          <a:cs typeface="Times New Roman" panose="02020603050405020304" pitchFamily="18" charset="0"/>
                        </a:rPr>
                        <a:t>0</a:t>
                      </a:r>
                      <a:endParaRPr lang="zh-CN" altLang="en-US" sz="2000" dirty="0">
                        <a:latin typeface="+mn-ea"/>
                        <a:ea typeface="+mn-ea"/>
                        <a:cs typeface="Times New Roman" panose="02020603050405020304" pitchFamily="18" charset="0"/>
                      </a:endParaRPr>
                    </a:p>
                  </a:txBody>
                  <a:tcPr/>
                </a:tc>
              </a:tr>
              <a:tr h="317031">
                <a:tc>
                  <a:txBody>
                    <a:bodyPr/>
                    <a:lstStyle/>
                    <a:p>
                      <a:pPr algn="ctr"/>
                      <a:r>
                        <a:rPr lang="en-US" altLang="zh-CN" sz="2000" dirty="0" smtClean="0">
                          <a:latin typeface="+mn-ea"/>
                          <a:ea typeface="+mn-ea"/>
                          <a:cs typeface="Times New Roman" panose="02020603050405020304" pitchFamily="18" charset="0"/>
                        </a:rPr>
                        <a:t>short</a:t>
                      </a:r>
                      <a:endParaRPr lang="zh-CN" altLang="en-US" sz="2000" dirty="0">
                        <a:latin typeface="+mn-ea"/>
                        <a:ea typeface="+mn-ea"/>
                        <a:cs typeface="Times New Roman" panose="02020603050405020304" pitchFamily="18" charset="0"/>
                      </a:endParaRPr>
                    </a:p>
                  </a:txBody>
                  <a:tcPr/>
                </a:tc>
                <a:tc>
                  <a:txBody>
                    <a:bodyPr/>
                    <a:lstStyle/>
                    <a:p>
                      <a:pPr algn="ctr"/>
                      <a:r>
                        <a:rPr lang="en-US" altLang="zh-CN" sz="2000" dirty="0" smtClean="0">
                          <a:latin typeface="+mn-ea"/>
                          <a:ea typeface="+mn-ea"/>
                          <a:cs typeface="Times New Roman" panose="02020603050405020304" pitchFamily="18" charset="0"/>
                        </a:rPr>
                        <a:t>0</a:t>
                      </a:r>
                      <a:endParaRPr lang="en-US" altLang="zh-CN" sz="2000" dirty="0" smtClean="0">
                        <a:latin typeface="+mn-ea"/>
                        <a:ea typeface="+mn-ea"/>
                        <a:cs typeface="Times New Roman" panose="02020603050405020304" pitchFamily="18" charset="0"/>
                      </a:endParaRPr>
                    </a:p>
                  </a:txBody>
                  <a:tcPr/>
                </a:tc>
              </a:tr>
              <a:tr h="317031">
                <a:tc>
                  <a:txBody>
                    <a:bodyPr/>
                    <a:lstStyle/>
                    <a:p>
                      <a:pPr algn="ctr"/>
                      <a:r>
                        <a:rPr lang="en-US" altLang="zh-CN" sz="2000" dirty="0" err="1" smtClean="0">
                          <a:latin typeface="+mn-ea"/>
                          <a:ea typeface="+mn-ea"/>
                          <a:cs typeface="Times New Roman" panose="02020603050405020304" pitchFamily="18" charset="0"/>
                        </a:rPr>
                        <a:t>int</a:t>
                      </a:r>
                      <a:endParaRPr lang="zh-CN" altLang="en-US" sz="2000" dirty="0">
                        <a:latin typeface="+mn-ea"/>
                        <a:ea typeface="+mn-ea"/>
                        <a:cs typeface="Times New Roman" panose="02020603050405020304" pitchFamily="18" charset="0"/>
                      </a:endParaRPr>
                    </a:p>
                  </a:txBody>
                  <a:tcPr/>
                </a:tc>
                <a:tc>
                  <a:txBody>
                    <a:bodyPr/>
                    <a:lstStyle/>
                    <a:p>
                      <a:pPr algn="ctr"/>
                      <a:r>
                        <a:rPr lang="en-US" altLang="zh-CN" sz="2000" dirty="0" smtClean="0">
                          <a:latin typeface="+mn-ea"/>
                          <a:ea typeface="+mn-ea"/>
                          <a:cs typeface="Times New Roman" panose="02020603050405020304" pitchFamily="18" charset="0"/>
                        </a:rPr>
                        <a:t>0</a:t>
                      </a:r>
                      <a:endParaRPr lang="zh-CN" altLang="en-US" sz="2000" dirty="0">
                        <a:latin typeface="+mn-ea"/>
                        <a:ea typeface="+mn-ea"/>
                        <a:cs typeface="Times New Roman" panose="02020603050405020304" pitchFamily="18" charset="0"/>
                      </a:endParaRPr>
                    </a:p>
                  </a:txBody>
                  <a:tcPr/>
                </a:tc>
              </a:tr>
              <a:tr h="317031">
                <a:tc>
                  <a:txBody>
                    <a:bodyPr/>
                    <a:lstStyle/>
                    <a:p>
                      <a:pPr algn="ctr"/>
                      <a:r>
                        <a:rPr lang="en-US" altLang="zh-CN" sz="2000" dirty="0" smtClean="0">
                          <a:latin typeface="+mn-ea"/>
                          <a:ea typeface="+mn-ea"/>
                          <a:cs typeface="Times New Roman" panose="02020603050405020304" pitchFamily="18" charset="0"/>
                        </a:rPr>
                        <a:t>long</a:t>
                      </a:r>
                      <a:endParaRPr lang="zh-CN" altLang="en-US" sz="2000" dirty="0">
                        <a:latin typeface="+mn-ea"/>
                        <a:ea typeface="+mn-ea"/>
                        <a:cs typeface="Times New Roman" panose="02020603050405020304" pitchFamily="18" charset="0"/>
                      </a:endParaRPr>
                    </a:p>
                  </a:txBody>
                  <a:tcPr/>
                </a:tc>
                <a:tc>
                  <a:txBody>
                    <a:bodyPr/>
                    <a:lstStyle/>
                    <a:p>
                      <a:pPr algn="ctr"/>
                      <a:r>
                        <a:rPr lang="en-US" altLang="zh-CN" sz="2000" dirty="0" smtClean="0">
                          <a:latin typeface="+mn-ea"/>
                          <a:ea typeface="+mn-ea"/>
                          <a:cs typeface="Times New Roman" panose="02020603050405020304" pitchFamily="18" charset="0"/>
                        </a:rPr>
                        <a:t>0L</a:t>
                      </a:r>
                      <a:endParaRPr lang="zh-CN" altLang="en-US" sz="2000" dirty="0">
                        <a:latin typeface="+mn-ea"/>
                        <a:ea typeface="+mn-ea"/>
                        <a:cs typeface="Times New Roman" panose="02020603050405020304" pitchFamily="18" charset="0"/>
                      </a:endParaRPr>
                    </a:p>
                  </a:txBody>
                  <a:tcPr/>
                </a:tc>
              </a:tr>
              <a:tr h="317031">
                <a:tc>
                  <a:txBody>
                    <a:bodyPr/>
                    <a:lstStyle/>
                    <a:p>
                      <a:pPr algn="ctr"/>
                      <a:r>
                        <a:rPr lang="en-US" altLang="zh-CN" sz="2000" dirty="0" smtClean="0">
                          <a:latin typeface="+mn-ea"/>
                          <a:ea typeface="+mn-ea"/>
                          <a:cs typeface="Times New Roman" panose="02020603050405020304" pitchFamily="18" charset="0"/>
                        </a:rPr>
                        <a:t>float</a:t>
                      </a:r>
                      <a:endParaRPr lang="zh-CN" altLang="en-US" sz="2000" dirty="0">
                        <a:latin typeface="+mn-ea"/>
                        <a:ea typeface="+mn-ea"/>
                        <a:cs typeface="Times New Roman" panose="02020603050405020304" pitchFamily="18" charset="0"/>
                      </a:endParaRPr>
                    </a:p>
                  </a:txBody>
                  <a:tcPr/>
                </a:tc>
                <a:tc>
                  <a:txBody>
                    <a:bodyPr/>
                    <a:lstStyle/>
                    <a:p>
                      <a:pPr algn="ctr"/>
                      <a:r>
                        <a:rPr lang="en-US" altLang="zh-CN" sz="2000" dirty="0" smtClean="0">
                          <a:latin typeface="+mn-ea"/>
                          <a:ea typeface="+mn-ea"/>
                          <a:cs typeface="Times New Roman" panose="02020603050405020304" pitchFamily="18" charset="0"/>
                        </a:rPr>
                        <a:t>0.0F</a:t>
                      </a:r>
                      <a:endParaRPr lang="zh-CN" altLang="en-US" sz="2000" dirty="0">
                        <a:latin typeface="+mn-ea"/>
                        <a:ea typeface="+mn-ea"/>
                        <a:cs typeface="Times New Roman" panose="02020603050405020304" pitchFamily="18" charset="0"/>
                      </a:endParaRPr>
                    </a:p>
                  </a:txBody>
                  <a:tcPr/>
                </a:tc>
              </a:tr>
              <a:tr h="317031">
                <a:tc>
                  <a:txBody>
                    <a:bodyPr/>
                    <a:lstStyle/>
                    <a:p>
                      <a:pPr algn="ctr"/>
                      <a:r>
                        <a:rPr lang="en-US" altLang="zh-CN" sz="2000" dirty="0" smtClean="0">
                          <a:latin typeface="+mn-ea"/>
                          <a:ea typeface="+mn-ea"/>
                          <a:cs typeface="Times New Roman" panose="02020603050405020304" pitchFamily="18" charset="0"/>
                        </a:rPr>
                        <a:t>double</a:t>
                      </a:r>
                      <a:endParaRPr lang="zh-CN" altLang="en-US" sz="2000" dirty="0">
                        <a:latin typeface="+mn-ea"/>
                        <a:ea typeface="+mn-ea"/>
                        <a:cs typeface="Times New Roman" panose="02020603050405020304" pitchFamily="18" charset="0"/>
                      </a:endParaRPr>
                    </a:p>
                  </a:txBody>
                  <a:tcPr/>
                </a:tc>
                <a:tc>
                  <a:txBody>
                    <a:bodyPr/>
                    <a:lstStyle/>
                    <a:p>
                      <a:pPr algn="ctr"/>
                      <a:r>
                        <a:rPr lang="en-US" altLang="zh-CN" sz="2000" dirty="0" smtClean="0">
                          <a:latin typeface="+mn-ea"/>
                          <a:ea typeface="+mn-ea"/>
                          <a:cs typeface="Times New Roman" panose="02020603050405020304" pitchFamily="18" charset="0"/>
                        </a:rPr>
                        <a:t>0.0D</a:t>
                      </a:r>
                      <a:endParaRPr lang="zh-CN" altLang="en-US" sz="2000" dirty="0">
                        <a:latin typeface="+mn-ea"/>
                        <a:ea typeface="+mn-ea"/>
                        <a:cs typeface="Times New Roman" panose="02020603050405020304" pitchFamily="18" charset="0"/>
                      </a:endParaRPr>
                    </a:p>
                  </a:txBody>
                  <a:tcPr/>
                </a:tc>
              </a:tr>
              <a:tr h="317031">
                <a:tc>
                  <a:txBody>
                    <a:bodyPr/>
                    <a:lstStyle/>
                    <a:p>
                      <a:pPr algn="ctr"/>
                      <a:r>
                        <a:rPr lang="en-US" altLang="zh-CN" sz="2000" dirty="0" smtClean="0">
                          <a:latin typeface="+mn-ea"/>
                          <a:ea typeface="+mn-ea"/>
                          <a:cs typeface="Times New Roman" panose="02020603050405020304" pitchFamily="18" charset="0"/>
                        </a:rPr>
                        <a:t>char</a:t>
                      </a:r>
                      <a:endParaRPr lang="zh-CN" altLang="en-US" sz="2000" dirty="0">
                        <a:latin typeface="+mn-ea"/>
                        <a:ea typeface="+mn-ea"/>
                        <a:cs typeface="Times New Roman" panose="02020603050405020304" pitchFamily="18" charset="0"/>
                      </a:endParaRPr>
                    </a:p>
                  </a:txBody>
                  <a:tcPr/>
                </a:tc>
                <a:tc>
                  <a:txBody>
                    <a:bodyPr/>
                    <a:lstStyle/>
                    <a:p>
                      <a:pPr algn="ctr"/>
                      <a:r>
                        <a:rPr lang="en-US" altLang="zh-CN" sz="2000" dirty="0" smtClean="0">
                          <a:latin typeface="+mn-ea"/>
                          <a:ea typeface="+mn-ea"/>
                          <a:cs typeface="Times New Roman" panose="02020603050405020304" pitchFamily="18" charset="0"/>
                        </a:rPr>
                        <a:t>‘\u0000’(</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表示为空</a:t>
                      </a:r>
                      <a:r>
                        <a:rPr lang="en-US" altLang="zh-CN" sz="2000" dirty="0" smtClean="0">
                          <a:latin typeface="+mn-ea"/>
                          <a:ea typeface="+mn-ea"/>
                          <a:cs typeface="Times New Roman" panose="02020603050405020304" pitchFamily="18" charset="0"/>
                        </a:rPr>
                        <a:t>)</a:t>
                      </a:r>
                      <a:endParaRPr lang="en-US" altLang="zh-CN" sz="2000" dirty="0" smtClean="0">
                        <a:latin typeface="+mn-ea"/>
                        <a:ea typeface="+mn-ea"/>
                        <a:cs typeface="Times New Roman" panose="02020603050405020304" pitchFamily="18" charset="0"/>
                      </a:endParaRPr>
                    </a:p>
                  </a:txBody>
                  <a:tcPr/>
                </a:tc>
              </a:tr>
              <a:tr h="317031">
                <a:tc>
                  <a:txBody>
                    <a:bodyPr/>
                    <a:lstStyle/>
                    <a:p>
                      <a:pPr algn="ctr"/>
                      <a:r>
                        <a:rPr lang="en-US" altLang="zh-CN" sz="2000" dirty="0" err="1" smtClean="0">
                          <a:latin typeface="+mn-ea"/>
                          <a:ea typeface="+mn-ea"/>
                          <a:cs typeface="Times New Roman" panose="02020603050405020304" pitchFamily="18" charset="0"/>
                        </a:rPr>
                        <a:t>boolean</a:t>
                      </a:r>
                      <a:endParaRPr lang="zh-CN" altLang="en-US" sz="2000" dirty="0">
                        <a:latin typeface="+mn-ea"/>
                        <a:ea typeface="+mn-ea"/>
                        <a:cs typeface="Times New Roman" panose="02020603050405020304" pitchFamily="18" charset="0"/>
                      </a:endParaRPr>
                    </a:p>
                  </a:txBody>
                  <a:tcPr/>
                </a:tc>
                <a:tc>
                  <a:txBody>
                    <a:bodyPr/>
                    <a:lstStyle/>
                    <a:p>
                      <a:pPr algn="ctr"/>
                      <a:r>
                        <a:rPr lang="en-US" altLang="zh-CN" sz="2000" dirty="0" smtClean="0">
                          <a:latin typeface="+mn-ea"/>
                          <a:ea typeface="+mn-ea"/>
                          <a:cs typeface="Times New Roman" panose="02020603050405020304" pitchFamily="18" charset="0"/>
                        </a:rPr>
                        <a:t>false</a:t>
                      </a:r>
                      <a:endParaRPr lang="zh-CN" altLang="en-US" sz="2000" dirty="0">
                        <a:latin typeface="+mn-ea"/>
                        <a:ea typeface="+mn-ea"/>
                        <a:cs typeface="Times New Roman" panose="02020603050405020304" pitchFamily="18" charset="0"/>
                      </a:endParaRPr>
                    </a:p>
                  </a:txBody>
                  <a:tcPr/>
                </a:tc>
              </a:tr>
              <a:tr h="317031">
                <a:tc>
                  <a:txBody>
                    <a:bodyPr/>
                    <a:lstStyle/>
                    <a:p>
                      <a:pPr algn="ct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引用类型</a:t>
                      </a:r>
                      <a:endParaRPr lang="zh-CN" altLang="en-US" sz="2000" dirty="0">
                        <a:latin typeface="宋体" panose="02010600030101010101" pitchFamily="2" charset="-122"/>
                        <a:ea typeface="宋体" panose="02010600030101010101" pitchFamily="2" charset="-122"/>
                        <a:cs typeface="Times New Roman" panose="02020603050405020304" pitchFamily="18" charset="0"/>
                      </a:endParaRPr>
                    </a:p>
                  </a:txBody>
                  <a:tcPr/>
                </a:tc>
                <a:tc>
                  <a:txBody>
                    <a:bodyPr/>
                    <a:lstStyle/>
                    <a:p>
                      <a:pPr algn="ctr"/>
                      <a:r>
                        <a:rPr lang="en-US" altLang="zh-CN" sz="2000" dirty="0" smtClean="0">
                          <a:latin typeface="+mn-ea"/>
                          <a:ea typeface="+mn-ea"/>
                          <a:cs typeface="Times New Roman" panose="02020603050405020304" pitchFamily="18" charset="0"/>
                        </a:rPr>
                        <a:t>null</a:t>
                      </a:r>
                      <a:endParaRPr lang="zh-CN" altLang="en-US" sz="2000" dirty="0">
                        <a:latin typeface="+mn-ea"/>
                        <a:ea typeface="+mn-ea"/>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203848" y="620688"/>
            <a:ext cx="3096344" cy="792088"/>
          </a:xfrm>
        </p:spPr>
        <p:txBody>
          <a:bodyPr/>
          <a:lstStyle/>
          <a:p>
            <a:pPr eaLnBrk="1" hangingPunct="1"/>
            <a:r>
              <a:rPr lang="zh-CN" altLang="en-US" b="1" dirty="0" smtClean="0">
                <a:latin typeface="宋体" panose="02010600030101010101" pitchFamily="2" charset="-122"/>
                <a:ea typeface="宋体" panose="02010600030101010101" pitchFamily="2" charset="-122"/>
                <a:cs typeface="Arial Unicode MS" pitchFamily="34" charset="-122"/>
              </a:rPr>
              <a:t>匿名对象 </a:t>
            </a:r>
            <a:endParaRPr lang="zh-CN" altLang="en-US" b="1" dirty="0" smtClean="0">
              <a:latin typeface="宋体" panose="02010600030101010101" pitchFamily="2" charset="-122"/>
              <a:ea typeface="宋体" panose="02010600030101010101" pitchFamily="2" charset="-122"/>
              <a:cs typeface="Arial Unicode MS" pitchFamily="34" charset="-122"/>
            </a:endParaRPr>
          </a:p>
        </p:txBody>
      </p:sp>
      <p:sp>
        <p:nvSpPr>
          <p:cNvPr id="20483" name="Rectangle 3"/>
          <p:cNvSpPr>
            <a:spLocks noGrp="1" noChangeArrowheads="1"/>
          </p:cNvSpPr>
          <p:nvPr>
            <p:ph idx="1"/>
          </p:nvPr>
        </p:nvSpPr>
        <p:spPr>
          <a:xfrm>
            <a:off x="250825" y="1700213"/>
            <a:ext cx="8642350" cy="3889027"/>
          </a:xfrm>
        </p:spPr>
        <p:txBody>
          <a:bodyPr>
            <a:normAutofit fontScale="92500" lnSpcReduction="10000"/>
          </a:bodyPr>
          <a:lstStyle/>
          <a:p>
            <a:pPr eaLnBrk="1" hangingPunct="1">
              <a:buFont typeface="Wingdings" panose="05000000000000000000" pitchFamily="2" charset="2"/>
              <a:buChar char="l"/>
            </a:pPr>
            <a:r>
              <a:rPr lang="zh-CN" altLang="en-US" dirty="0" smtClean="0">
                <a:latin typeface="宋体" panose="02010600030101010101" pitchFamily="2" charset="-122"/>
                <a:ea typeface="宋体" panose="02010600030101010101" pitchFamily="2" charset="-122"/>
                <a:cs typeface="Arial Unicode MS" pitchFamily="34" charset="-122"/>
              </a:rPr>
              <a:t>我们也可以不定义对象的句柄，而直接调用这个对象的方法。这样的对象叫做匿名对象。</a:t>
            </a:r>
            <a:endParaRPr lang="en-US" altLang="zh-CN" dirty="0" smtClean="0">
              <a:latin typeface="宋体" panose="02010600030101010101" pitchFamily="2" charset="-122"/>
              <a:ea typeface="宋体" panose="02010600030101010101" pitchFamily="2" charset="-122"/>
              <a:cs typeface="Arial Unicode MS" pitchFamily="34" charset="-122"/>
            </a:endParaRPr>
          </a:p>
          <a:p>
            <a:pPr lvl="1">
              <a:buFont typeface="Wingdings" panose="05000000000000000000" pitchFamily="2" charset="2"/>
              <a:buChar char="Ø"/>
            </a:pPr>
            <a:r>
              <a:rPr lang="zh-CN" altLang="en-US" dirty="0" smtClean="0">
                <a:latin typeface="宋体" panose="02010600030101010101" pitchFamily="2" charset="-122"/>
                <a:ea typeface="宋体" panose="02010600030101010101" pitchFamily="2" charset="-122"/>
                <a:cs typeface="Arial Unicode MS" pitchFamily="34" charset="-122"/>
              </a:rPr>
              <a:t>如：</a:t>
            </a:r>
            <a:r>
              <a:rPr lang="en-US" altLang="zh-CN" b="1" dirty="0" smtClean="0">
                <a:solidFill>
                  <a:srgbClr val="C00000"/>
                </a:solidFill>
                <a:ea typeface="宋体" panose="02010600030101010101" pitchFamily="2" charset="-122"/>
                <a:cs typeface="Arial Unicode MS" pitchFamily="34" charset="-122"/>
              </a:rPr>
              <a:t>new Person().shout(); </a:t>
            </a:r>
            <a:endParaRPr lang="en-US" altLang="zh-CN" b="1" dirty="0" smtClean="0">
              <a:solidFill>
                <a:srgbClr val="C00000"/>
              </a:solidFill>
              <a:ea typeface="宋体" panose="02010600030101010101" pitchFamily="2" charset="-122"/>
              <a:cs typeface="Arial Unicode MS" pitchFamily="34" charset="-122"/>
            </a:endParaRPr>
          </a:p>
          <a:p>
            <a:pPr marL="0" indent="0" eaLnBrk="1" hangingPunct="1">
              <a:buNone/>
            </a:pPr>
            <a:endParaRPr lang="en-US" altLang="zh-CN" dirty="0" smtClean="0">
              <a:latin typeface="宋体" panose="02010600030101010101" pitchFamily="2" charset="-122"/>
              <a:ea typeface="宋体" panose="02010600030101010101" pitchFamily="2" charset="-122"/>
              <a:cs typeface="Arial Unicode MS" pitchFamily="34" charset="-122"/>
            </a:endParaRPr>
          </a:p>
          <a:p>
            <a:pPr eaLnBrk="1" hangingPunct="1">
              <a:buFont typeface="Wingdings" panose="05000000000000000000" pitchFamily="2" charset="2"/>
              <a:buChar char="l"/>
            </a:pPr>
            <a:r>
              <a:rPr lang="zh-CN" altLang="en-US" dirty="0" smtClean="0">
                <a:latin typeface="宋体" panose="02010600030101010101" pitchFamily="2" charset="-122"/>
                <a:ea typeface="宋体" panose="02010600030101010101" pitchFamily="2" charset="-122"/>
                <a:cs typeface="Arial Unicode MS" pitchFamily="34" charset="-122"/>
              </a:rPr>
              <a:t>使用情况</a:t>
            </a:r>
            <a:endParaRPr lang="en-US" altLang="zh-CN" dirty="0" smtClean="0">
              <a:latin typeface="宋体" panose="02010600030101010101" pitchFamily="2" charset="-122"/>
              <a:ea typeface="宋体" panose="02010600030101010101" pitchFamily="2" charset="-122"/>
              <a:cs typeface="Arial Unicode MS" pitchFamily="34" charset="-122"/>
            </a:endParaRPr>
          </a:p>
          <a:p>
            <a:pPr lvl="1">
              <a:buFont typeface="Wingdings" panose="05000000000000000000" pitchFamily="2" charset="2"/>
              <a:buChar char="Ø"/>
            </a:pPr>
            <a:r>
              <a:rPr lang="zh-CN" altLang="en-US" dirty="0" smtClean="0">
                <a:latin typeface="宋体" panose="02010600030101010101" pitchFamily="2" charset="-122"/>
                <a:ea typeface="宋体" panose="02010600030101010101" pitchFamily="2" charset="-122"/>
                <a:cs typeface="Arial Unicode MS" pitchFamily="34" charset="-122"/>
              </a:rPr>
              <a:t>如果对一个对象只需要进行一次方法调用，那么就可以使用匿名对象。 </a:t>
            </a:r>
            <a:endParaRPr lang="zh-CN" altLang="en-US" dirty="0" smtClean="0">
              <a:latin typeface="宋体" panose="02010600030101010101" pitchFamily="2" charset="-122"/>
              <a:ea typeface="宋体" panose="02010600030101010101" pitchFamily="2" charset="-122"/>
              <a:cs typeface="Arial Unicode MS" pitchFamily="34" charset="-122"/>
            </a:endParaRPr>
          </a:p>
          <a:p>
            <a:pPr lvl="1">
              <a:buFont typeface="Wingdings" panose="05000000000000000000" pitchFamily="2" charset="2"/>
              <a:buChar char="Ø"/>
            </a:pPr>
            <a:r>
              <a:rPr lang="zh-CN" altLang="en-US" dirty="0" smtClean="0">
                <a:latin typeface="宋体" panose="02010600030101010101" pitchFamily="2" charset="-122"/>
                <a:ea typeface="宋体" panose="02010600030101010101" pitchFamily="2" charset="-122"/>
                <a:cs typeface="Arial Unicode MS" pitchFamily="34" charset="-122"/>
              </a:rPr>
              <a:t>我们经常将匿名对象作为实参传递给一个</a:t>
            </a:r>
            <a:r>
              <a:rPr lang="zh-CN" altLang="en-US" dirty="0">
                <a:latin typeface="宋体" panose="02010600030101010101" pitchFamily="2" charset="-122"/>
                <a:ea typeface="宋体" panose="02010600030101010101" pitchFamily="2" charset="-122"/>
                <a:cs typeface="Arial Unicode MS" pitchFamily="34" charset="-122"/>
              </a:rPr>
              <a:t>方法</a:t>
            </a:r>
            <a:r>
              <a:rPr lang="zh-CN" altLang="en-US" dirty="0" smtClean="0">
                <a:latin typeface="宋体" panose="02010600030101010101" pitchFamily="2" charset="-122"/>
                <a:ea typeface="宋体" panose="02010600030101010101" pitchFamily="2" charset="-122"/>
                <a:cs typeface="Arial Unicode MS" pitchFamily="34" charset="-122"/>
              </a:rPr>
              <a:t>调用。 </a:t>
            </a:r>
            <a:endParaRPr lang="zh-CN" altLang="en-US" dirty="0" smtClean="0">
              <a:latin typeface="宋体" panose="02010600030101010101" pitchFamily="2" charset="-122"/>
              <a:ea typeface="宋体" panose="02010600030101010101" pitchFamily="2" charset="-122"/>
              <a:cs typeface="Arial Unicode MS" pitchFamily="34" charset="-122"/>
            </a:endParaRPr>
          </a:p>
        </p:txBody>
      </p:sp>
    </p:spTree>
  </p:cSld>
  <p:clrMapOvr>
    <a:masterClrMapping/>
  </p:clrMapOvr>
  <p:transition>
    <p:check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987824" y="620688"/>
            <a:ext cx="4430880" cy="916247"/>
          </a:xfrm>
        </p:spPr>
        <p:txBody>
          <a:bodyPr>
            <a:normAutofit/>
          </a:bodyPr>
          <a:lstStyle/>
          <a:p>
            <a:pPr eaLnBrk="1" hangingPunct="1"/>
            <a:r>
              <a:rPr lang="en-US" altLang="zh-CN" sz="3600" b="1" dirty="0" smtClean="0">
                <a:latin typeface="+mn-lt"/>
                <a:ea typeface="宋体" panose="02010600030101010101" pitchFamily="2" charset="-122"/>
                <a:cs typeface="Times New Roman" panose="02020603050405020304" pitchFamily="18" charset="0"/>
              </a:rPr>
              <a:t>3.6 </a:t>
            </a:r>
            <a:r>
              <a:rPr lang="zh-CN" altLang="en-US" sz="3600" b="1" dirty="0" smtClean="0">
                <a:latin typeface="+mn-lt"/>
                <a:ea typeface="宋体" panose="02010600030101010101" pitchFamily="2" charset="-122"/>
                <a:cs typeface="Times New Roman" panose="02020603050405020304" pitchFamily="18" charset="0"/>
              </a:rPr>
              <a:t>再谈方法</a:t>
            </a:r>
            <a:r>
              <a:rPr lang="en-US" altLang="zh-CN" sz="3600" b="1" dirty="0" smtClean="0">
                <a:latin typeface="+mn-lt"/>
                <a:ea typeface="宋体" panose="02010600030101010101" pitchFamily="2" charset="-122"/>
                <a:cs typeface="Times New Roman" panose="02020603050405020304" pitchFamily="18" charset="0"/>
              </a:rPr>
              <a:t>(method)</a:t>
            </a:r>
            <a:endParaRPr lang="zh-CN" altLang="en-US" sz="3600" b="1" dirty="0" smtClean="0">
              <a:latin typeface="+mn-lt"/>
              <a:ea typeface="宋体" panose="02010600030101010101" pitchFamily="2" charset="-122"/>
              <a:cs typeface="Times New Roman" panose="02020603050405020304" pitchFamily="18" charset="0"/>
            </a:endParaRPr>
          </a:p>
        </p:txBody>
      </p:sp>
      <p:sp>
        <p:nvSpPr>
          <p:cNvPr id="31747" name="Text Box 3"/>
          <p:cNvSpPr txBox="1">
            <a:spLocks noChangeArrowheads="1"/>
          </p:cNvSpPr>
          <p:nvPr/>
        </p:nvSpPr>
        <p:spPr bwMode="auto">
          <a:xfrm>
            <a:off x="252444" y="1424013"/>
            <a:ext cx="8820150" cy="5170646"/>
          </a:xfrm>
          <a:prstGeom prst="rect">
            <a:avLst/>
          </a:prstGeom>
          <a:noFill/>
          <a:ln w="9525">
            <a:noFill/>
            <a:miter lim="800000"/>
          </a:ln>
        </p:spPr>
        <p:txBody>
          <a:bodyPr>
            <a:spAutoFit/>
          </a:bodyPr>
          <a:lstStyle/>
          <a:p>
            <a:pPr marL="342900" indent="-342900">
              <a:buFont typeface="Wingdings" panose="05000000000000000000" pitchFamily="2" charset="2"/>
              <a:buChar char="l"/>
            </a:pPr>
            <a:r>
              <a:rPr lang="zh-CN" altLang="en-US" sz="2400" b="1" dirty="0">
                <a:solidFill>
                  <a:srgbClr val="C00000"/>
                </a:solidFill>
                <a:ea typeface="宋体" panose="02010600030101010101" pitchFamily="2" charset="-122"/>
                <a:cs typeface="Times New Roman" panose="02020603050405020304" pitchFamily="18" charset="0"/>
              </a:rPr>
              <a:t>什么</a:t>
            </a:r>
            <a:r>
              <a:rPr lang="zh-CN" altLang="en-US" sz="2400" b="1" dirty="0" smtClean="0">
                <a:solidFill>
                  <a:srgbClr val="C00000"/>
                </a:solidFill>
                <a:ea typeface="宋体" panose="02010600030101010101" pitchFamily="2" charset="-122"/>
                <a:cs typeface="Times New Roman" panose="02020603050405020304" pitchFamily="18" charset="0"/>
              </a:rPr>
              <a:t>是方法（函数）？</a:t>
            </a:r>
            <a:endParaRPr lang="zh-CN" altLang="en-US" sz="2400" b="1" dirty="0">
              <a:solidFill>
                <a:srgbClr val="C00000"/>
              </a:solidFill>
              <a:ea typeface="宋体" panose="02010600030101010101" pitchFamily="2" charset="-122"/>
              <a:cs typeface="Times New Roman" panose="02020603050405020304" pitchFamily="18" charset="0"/>
            </a:endParaRPr>
          </a:p>
          <a:p>
            <a:pPr marL="800100" lvl="1" indent="-342900">
              <a:buFont typeface="Wingdings" panose="05000000000000000000" pitchFamily="2" charset="2"/>
              <a:buChar char="Ø"/>
            </a:pPr>
            <a:r>
              <a:rPr lang="zh-CN" altLang="en-US" sz="2400" dirty="0" smtClean="0">
                <a:ea typeface="宋体" panose="02010600030101010101" pitchFamily="2" charset="-122"/>
                <a:cs typeface="Times New Roman" panose="02020603050405020304" pitchFamily="18" charset="0"/>
              </a:rPr>
              <a:t>方法是</a:t>
            </a:r>
            <a:r>
              <a:rPr lang="zh-CN" altLang="en-US" sz="2400" dirty="0">
                <a:ea typeface="宋体" panose="02010600030101010101" pitchFamily="2" charset="-122"/>
                <a:cs typeface="Times New Roman" panose="02020603050405020304" pitchFamily="18" charset="0"/>
              </a:rPr>
              <a:t>类或对象行为特征的抽象，也</a:t>
            </a:r>
            <a:r>
              <a:rPr lang="zh-CN" altLang="en-US" sz="2400" dirty="0" smtClean="0">
                <a:ea typeface="宋体" panose="02010600030101010101" pitchFamily="2" charset="-122"/>
                <a:cs typeface="Times New Roman" panose="02020603050405020304" pitchFamily="18" charset="0"/>
              </a:rPr>
              <a:t>称为函数。</a:t>
            </a:r>
            <a:r>
              <a:rPr lang="zh-CN" altLang="en-US" sz="2800" dirty="0" smtClean="0">
                <a:ea typeface="宋体" panose="02010600030101010101" pitchFamily="2" charset="-122"/>
                <a:cs typeface="Times New Roman" panose="02020603050405020304" pitchFamily="18" charset="0"/>
              </a:rPr>
              <a:t> </a:t>
            </a:r>
            <a:endParaRPr lang="en-US" altLang="zh-CN" sz="2800" dirty="0" smtClean="0">
              <a:ea typeface="宋体" panose="02010600030101010101" pitchFamily="2" charset="-122"/>
              <a:cs typeface="Times New Roman" panose="02020603050405020304" pitchFamily="18" charset="0"/>
            </a:endParaRPr>
          </a:p>
          <a:p>
            <a:pPr marL="800100" lvl="1" indent="-342900">
              <a:buFont typeface="Wingdings" panose="05000000000000000000" pitchFamily="2" charset="2"/>
              <a:buChar char="Ø"/>
            </a:pPr>
            <a:r>
              <a:rPr lang="en-US" altLang="zh-CN" sz="2400" dirty="0">
                <a:ea typeface="宋体" panose="02010600030101010101" pitchFamily="2" charset="-122"/>
                <a:cs typeface="Times New Roman" panose="02020603050405020304" pitchFamily="18" charset="0"/>
              </a:rPr>
              <a:t>Java</a:t>
            </a:r>
            <a:r>
              <a:rPr lang="zh-CN" altLang="en-US" sz="2400" dirty="0">
                <a:ea typeface="宋体" panose="02010600030101010101" pitchFamily="2" charset="-122"/>
                <a:cs typeface="Times New Roman" panose="02020603050405020304" pitchFamily="18" charset="0"/>
              </a:rPr>
              <a:t>里的方法不能独立存在，所有的方法必须定义在类里。                  </a:t>
            </a:r>
            <a:endParaRPr lang="en-US" altLang="zh-CN" sz="2400" dirty="0" smtClean="0">
              <a:ea typeface="宋体" panose="02010600030101010101" pitchFamily="2" charset="-122"/>
              <a:cs typeface="Times New Roman" panose="02020603050405020304" pitchFamily="18" charset="0"/>
            </a:endParaRPr>
          </a:p>
          <a:p>
            <a:pPr lvl="1"/>
            <a:endParaRPr lang="zh-CN" altLang="en-US" sz="2400" dirty="0" smtClean="0">
              <a:ea typeface="宋体" panose="02010600030101010101" pitchFamily="2" charset="-122"/>
              <a:cs typeface="Times New Roman" panose="02020603050405020304" pitchFamily="18" charset="0"/>
            </a:endParaRPr>
          </a:p>
          <a:p>
            <a:r>
              <a:rPr lang="zh-CN" altLang="en-US" sz="2000" b="1" dirty="0" smtClean="0">
                <a:solidFill>
                  <a:schemeClr val="accent2"/>
                </a:solidFill>
                <a:ea typeface="宋体" panose="02010600030101010101" pitchFamily="2" charset="-122"/>
                <a:cs typeface="Times New Roman" panose="02020603050405020304" pitchFamily="18" charset="0"/>
              </a:rPr>
              <a:t>    </a:t>
            </a:r>
            <a:r>
              <a:rPr lang="zh-CN" altLang="en-US" sz="2000" b="1" dirty="0" smtClean="0">
                <a:solidFill>
                  <a:srgbClr val="0000FF"/>
                </a:solidFill>
                <a:ea typeface="宋体" panose="02010600030101010101" pitchFamily="2" charset="-122"/>
                <a:cs typeface="Times New Roman" panose="02020603050405020304" pitchFamily="18" charset="0"/>
              </a:rPr>
              <a:t>修饰符</a:t>
            </a:r>
            <a:r>
              <a:rPr lang="zh-CN" altLang="en-US" sz="2000" b="1" dirty="0" smtClean="0">
                <a:solidFill>
                  <a:schemeClr val="accent2"/>
                </a:solidFill>
                <a:ea typeface="宋体" panose="02010600030101010101" pitchFamily="2" charset="-122"/>
                <a:cs typeface="Times New Roman" panose="02020603050405020304" pitchFamily="18" charset="0"/>
              </a:rPr>
              <a:t> </a:t>
            </a:r>
            <a:r>
              <a:rPr lang="zh-CN" altLang="en-US" sz="2000" b="1" dirty="0" smtClean="0">
                <a:solidFill>
                  <a:srgbClr val="C00000"/>
                </a:solidFill>
                <a:ea typeface="宋体" panose="02010600030101010101" pitchFamily="2" charset="-122"/>
                <a:cs typeface="Times New Roman" panose="02020603050405020304" pitchFamily="18" charset="0"/>
              </a:rPr>
              <a:t>返回</a:t>
            </a:r>
            <a:r>
              <a:rPr lang="zh-CN" altLang="en-US" sz="2000" b="1" dirty="0">
                <a:solidFill>
                  <a:srgbClr val="C00000"/>
                </a:solidFill>
                <a:ea typeface="宋体" panose="02010600030101010101" pitchFamily="2" charset="-122"/>
                <a:cs typeface="Times New Roman" panose="02020603050405020304" pitchFamily="18" charset="0"/>
              </a:rPr>
              <a:t>值</a:t>
            </a:r>
            <a:r>
              <a:rPr lang="zh-CN" altLang="en-US" sz="2000" b="1" dirty="0" smtClean="0">
                <a:solidFill>
                  <a:srgbClr val="C00000"/>
                </a:solidFill>
                <a:ea typeface="宋体" panose="02010600030101010101" pitchFamily="2" charset="-122"/>
                <a:cs typeface="Times New Roman" panose="02020603050405020304" pitchFamily="18" charset="0"/>
              </a:rPr>
              <a:t>类型 </a:t>
            </a:r>
            <a:r>
              <a:rPr lang="zh-CN" altLang="en-US" sz="2000" b="1" dirty="0" smtClean="0">
                <a:solidFill>
                  <a:srgbClr val="002060"/>
                </a:solidFill>
                <a:ea typeface="宋体" panose="02010600030101010101" pitchFamily="2" charset="-122"/>
                <a:cs typeface="Times New Roman" panose="02020603050405020304" pitchFamily="18" charset="0"/>
              </a:rPr>
              <a:t>方法名</a:t>
            </a:r>
            <a:r>
              <a:rPr lang="zh-CN" altLang="en-US" sz="2000" b="1" dirty="0">
                <a:solidFill>
                  <a:schemeClr val="accent2"/>
                </a:solidFill>
                <a:ea typeface="宋体" panose="02010600030101010101" pitchFamily="2" charset="-122"/>
                <a:cs typeface="Times New Roman" panose="02020603050405020304" pitchFamily="18" charset="0"/>
              </a:rPr>
              <a:t>（</a:t>
            </a:r>
            <a:r>
              <a:rPr lang="zh-CN" altLang="en-US" sz="2000" b="1" dirty="0">
                <a:solidFill>
                  <a:srgbClr val="C00000"/>
                </a:solidFill>
                <a:ea typeface="宋体" panose="02010600030101010101" pitchFamily="2" charset="-122"/>
                <a:cs typeface="Times New Roman" panose="02020603050405020304" pitchFamily="18" charset="0"/>
              </a:rPr>
              <a:t>参数类型 </a:t>
            </a:r>
            <a:r>
              <a:rPr lang="zh-CN" altLang="en-US" sz="2000" b="1" dirty="0" smtClean="0">
                <a:solidFill>
                  <a:srgbClr val="0000FF"/>
                </a:solidFill>
                <a:ea typeface="宋体" panose="02010600030101010101" pitchFamily="2" charset="-122"/>
                <a:cs typeface="Times New Roman" panose="02020603050405020304" pitchFamily="18" charset="0"/>
              </a:rPr>
              <a:t>形参</a:t>
            </a:r>
            <a:r>
              <a:rPr lang="en-US" altLang="zh-CN" sz="2000" b="1" dirty="0" smtClean="0">
                <a:solidFill>
                  <a:srgbClr val="0000FF"/>
                </a:solidFill>
                <a:ea typeface="宋体" panose="02010600030101010101" pitchFamily="2" charset="-122"/>
                <a:cs typeface="Times New Roman" panose="02020603050405020304" pitchFamily="18" charset="0"/>
              </a:rPr>
              <a:t>1</a:t>
            </a:r>
            <a:r>
              <a:rPr lang="zh-CN" altLang="en-US" sz="2000" b="1" dirty="0">
                <a:ea typeface="宋体" panose="02010600030101010101" pitchFamily="2" charset="-122"/>
                <a:cs typeface="Times New Roman" panose="02020603050405020304" pitchFamily="18" charset="0"/>
              </a:rPr>
              <a:t>，</a:t>
            </a:r>
            <a:r>
              <a:rPr lang="zh-CN" altLang="en-US" sz="2000" b="1" dirty="0">
                <a:solidFill>
                  <a:srgbClr val="C00000"/>
                </a:solidFill>
                <a:ea typeface="宋体" panose="02010600030101010101" pitchFamily="2" charset="-122"/>
                <a:cs typeface="Times New Roman" panose="02020603050405020304" pitchFamily="18" charset="0"/>
              </a:rPr>
              <a:t>参数类型 </a:t>
            </a:r>
            <a:r>
              <a:rPr lang="zh-CN" altLang="en-US" sz="2000" b="1" dirty="0" smtClean="0">
                <a:solidFill>
                  <a:srgbClr val="0000FF"/>
                </a:solidFill>
                <a:ea typeface="宋体" panose="02010600030101010101" pitchFamily="2" charset="-122"/>
                <a:cs typeface="Times New Roman" panose="02020603050405020304" pitchFamily="18" charset="0"/>
              </a:rPr>
              <a:t>形参</a:t>
            </a:r>
            <a:r>
              <a:rPr lang="en-US" altLang="zh-CN" sz="2000" b="1" dirty="0" smtClean="0">
                <a:solidFill>
                  <a:srgbClr val="0000FF"/>
                </a:solidFill>
                <a:ea typeface="宋体" panose="02010600030101010101" pitchFamily="2" charset="-122"/>
                <a:cs typeface="Times New Roman" panose="02020603050405020304" pitchFamily="18" charset="0"/>
              </a:rPr>
              <a:t>2</a:t>
            </a:r>
            <a:r>
              <a:rPr lang="zh-CN" altLang="en-US" sz="2000" b="1" dirty="0">
                <a:ea typeface="宋体" panose="02010600030101010101" pitchFamily="2" charset="-122"/>
                <a:cs typeface="Times New Roman" panose="02020603050405020304" pitchFamily="18" charset="0"/>
              </a:rPr>
              <a:t>，</a:t>
            </a:r>
            <a:r>
              <a:rPr lang="en-US" altLang="zh-CN" sz="2000" b="1" dirty="0">
                <a:solidFill>
                  <a:srgbClr val="C00000"/>
                </a:solidFill>
                <a:ea typeface="宋体" panose="02010600030101010101" pitchFamily="2" charset="-122"/>
                <a:cs typeface="Times New Roman" panose="02020603050405020304" pitchFamily="18" charset="0"/>
              </a:rPr>
              <a:t>….</a:t>
            </a:r>
            <a:r>
              <a:rPr lang="zh-CN" altLang="en-US" sz="2000" b="1" dirty="0" smtClean="0">
                <a:solidFill>
                  <a:srgbClr val="C00000"/>
                </a:solidFill>
                <a:ea typeface="宋体" panose="02010600030101010101" pitchFamily="2" charset="-122"/>
                <a:cs typeface="Times New Roman" panose="02020603050405020304" pitchFamily="18" charset="0"/>
              </a:rPr>
              <a:t>）｛</a:t>
            </a:r>
            <a:endParaRPr lang="zh-CN" altLang="en-US" sz="2000" b="1" dirty="0">
              <a:solidFill>
                <a:srgbClr val="C00000"/>
              </a:solidFill>
              <a:ea typeface="宋体" panose="02010600030101010101" pitchFamily="2" charset="-122"/>
              <a:cs typeface="Times New Roman" panose="02020603050405020304" pitchFamily="18" charset="0"/>
            </a:endParaRPr>
          </a:p>
          <a:p>
            <a:pPr lvl="1"/>
            <a:r>
              <a:rPr lang="zh-CN" altLang="en-US" sz="2000" b="1" dirty="0">
                <a:solidFill>
                  <a:srgbClr val="C00000"/>
                </a:solidFill>
                <a:ea typeface="宋体" panose="02010600030101010101" pitchFamily="2" charset="-122"/>
                <a:cs typeface="Times New Roman" panose="02020603050405020304" pitchFamily="18" charset="0"/>
              </a:rPr>
              <a:t>  程序代码</a:t>
            </a:r>
            <a:endParaRPr lang="zh-CN" altLang="en-US" sz="2000" b="1" dirty="0">
              <a:solidFill>
                <a:srgbClr val="C00000"/>
              </a:solidFill>
              <a:ea typeface="宋体" panose="02010600030101010101" pitchFamily="2" charset="-122"/>
              <a:cs typeface="Times New Roman" panose="02020603050405020304" pitchFamily="18" charset="0"/>
            </a:endParaRPr>
          </a:p>
          <a:p>
            <a:pPr lvl="1"/>
            <a:r>
              <a:rPr lang="zh-CN" altLang="en-US" sz="2000" b="1" dirty="0">
                <a:solidFill>
                  <a:srgbClr val="C00000"/>
                </a:solidFill>
                <a:ea typeface="宋体" panose="02010600030101010101" pitchFamily="2" charset="-122"/>
                <a:cs typeface="Times New Roman" panose="02020603050405020304" pitchFamily="18" charset="0"/>
              </a:rPr>
              <a:t>  </a:t>
            </a:r>
            <a:r>
              <a:rPr lang="en-US" altLang="zh-CN" sz="2000" b="1" dirty="0">
                <a:solidFill>
                  <a:srgbClr val="C00000"/>
                </a:solidFill>
                <a:ea typeface="宋体" panose="02010600030101010101" pitchFamily="2" charset="-122"/>
                <a:cs typeface="Times New Roman" panose="02020603050405020304" pitchFamily="18" charset="0"/>
              </a:rPr>
              <a:t>return </a:t>
            </a:r>
            <a:r>
              <a:rPr lang="zh-CN" altLang="en-US" sz="2000" b="1" dirty="0">
                <a:solidFill>
                  <a:srgbClr val="C00000"/>
                </a:solidFill>
                <a:ea typeface="宋体" panose="02010600030101010101" pitchFamily="2" charset="-122"/>
                <a:cs typeface="Times New Roman" panose="02020603050405020304" pitchFamily="18" charset="0"/>
              </a:rPr>
              <a:t>返回</a:t>
            </a:r>
            <a:r>
              <a:rPr lang="zh-CN" altLang="en-US" sz="2000" b="1" dirty="0" smtClean="0">
                <a:solidFill>
                  <a:srgbClr val="C00000"/>
                </a:solidFill>
                <a:ea typeface="宋体" panose="02010600030101010101" pitchFamily="2" charset="-122"/>
                <a:cs typeface="Times New Roman" panose="02020603050405020304" pitchFamily="18" charset="0"/>
              </a:rPr>
              <a:t>值</a:t>
            </a:r>
            <a:r>
              <a:rPr lang="en-US" altLang="zh-CN" sz="2000" b="1" dirty="0" smtClean="0">
                <a:solidFill>
                  <a:srgbClr val="C00000"/>
                </a:solidFill>
                <a:ea typeface="宋体" panose="02010600030101010101" pitchFamily="2" charset="-122"/>
                <a:cs typeface="Times New Roman" panose="02020603050405020304" pitchFamily="18" charset="0"/>
              </a:rPr>
              <a:t>;</a:t>
            </a:r>
            <a:endParaRPr lang="zh-CN" altLang="en-US" sz="2000" b="1" dirty="0">
              <a:solidFill>
                <a:srgbClr val="C00000"/>
              </a:solidFill>
              <a:ea typeface="宋体" panose="02010600030101010101" pitchFamily="2" charset="-122"/>
              <a:cs typeface="Times New Roman" panose="02020603050405020304" pitchFamily="18" charset="0"/>
            </a:endParaRPr>
          </a:p>
          <a:p>
            <a:pPr lvl="1"/>
            <a:r>
              <a:rPr lang="zh-CN" altLang="en-US" sz="2000" b="1" dirty="0">
                <a:solidFill>
                  <a:srgbClr val="C00000"/>
                </a:solidFill>
                <a:ea typeface="宋体" panose="02010600030101010101" pitchFamily="2" charset="-122"/>
                <a:cs typeface="Times New Roman" panose="02020603050405020304" pitchFamily="18" charset="0"/>
              </a:rPr>
              <a:t>｝</a:t>
            </a:r>
            <a:endParaRPr lang="zh-CN" altLang="en-US" sz="2000" b="1" dirty="0">
              <a:solidFill>
                <a:srgbClr val="C00000"/>
              </a:solidFill>
              <a:ea typeface="宋体" panose="02010600030101010101" pitchFamily="2" charset="-122"/>
              <a:cs typeface="Times New Roman" panose="02020603050405020304" pitchFamily="18" charset="0"/>
            </a:endParaRPr>
          </a:p>
          <a:p>
            <a:pPr lvl="1"/>
            <a:r>
              <a:rPr lang="zh-CN" altLang="en-US" sz="2000" b="1" dirty="0">
                <a:ea typeface="宋体" panose="02010600030101010101" pitchFamily="2" charset="-122"/>
                <a:cs typeface="Times New Roman" panose="02020603050405020304" pitchFamily="18" charset="0"/>
              </a:rPr>
              <a:t>其中：</a:t>
            </a:r>
            <a:endParaRPr lang="zh-CN" altLang="en-US" sz="2000" b="1" dirty="0">
              <a:ea typeface="宋体" panose="02010600030101010101" pitchFamily="2" charset="-122"/>
              <a:cs typeface="Times New Roman" panose="02020603050405020304" pitchFamily="18" charset="0"/>
            </a:endParaRPr>
          </a:p>
          <a:p>
            <a:pPr lvl="1"/>
            <a:r>
              <a:rPr lang="zh-CN" altLang="en-US" sz="2000" b="1" dirty="0">
                <a:ea typeface="宋体" panose="02010600030101010101" pitchFamily="2" charset="-122"/>
                <a:cs typeface="Times New Roman" panose="02020603050405020304" pitchFamily="18" charset="0"/>
              </a:rPr>
              <a:t>形式参数：在方法被调用时用于接收外部传入的数据的变量。</a:t>
            </a:r>
            <a:endParaRPr lang="zh-CN" altLang="en-US" sz="2000" b="1" dirty="0">
              <a:ea typeface="宋体" panose="02010600030101010101" pitchFamily="2" charset="-122"/>
              <a:cs typeface="Times New Roman" panose="02020603050405020304" pitchFamily="18" charset="0"/>
            </a:endParaRPr>
          </a:p>
          <a:p>
            <a:pPr lvl="1"/>
            <a:r>
              <a:rPr lang="zh-CN" altLang="en-US" sz="2000" b="1" dirty="0">
                <a:ea typeface="宋体" panose="02010600030101010101" pitchFamily="2" charset="-122"/>
                <a:cs typeface="Times New Roman" panose="02020603050405020304" pitchFamily="18" charset="0"/>
              </a:rPr>
              <a:t>参数类型：就是该形式参数的数据类型。</a:t>
            </a:r>
            <a:endParaRPr lang="zh-CN" altLang="en-US" sz="2000" b="1" dirty="0">
              <a:ea typeface="宋体" panose="02010600030101010101" pitchFamily="2" charset="-122"/>
              <a:cs typeface="Times New Roman" panose="02020603050405020304" pitchFamily="18" charset="0"/>
            </a:endParaRPr>
          </a:p>
          <a:p>
            <a:pPr lvl="1"/>
            <a:r>
              <a:rPr lang="zh-CN" altLang="en-US" sz="2000" b="1" dirty="0">
                <a:ea typeface="宋体" panose="02010600030101010101" pitchFamily="2" charset="-122"/>
                <a:cs typeface="Times New Roman" panose="02020603050405020304" pitchFamily="18" charset="0"/>
              </a:rPr>
              <a:t>返回值：方法在执行完毕后返还给调用它的程序的数据。</a:t>
            </a:r>
            <a:endParaRPr lang="zh-CN" altLang="en-US" sz="2000" b="1" dirty="0">
              <a:ea typeface="宋体" panose="02010600030101010101" pitchFamily="2" charset="-122"/>
              <a:cs typeface="Times New Roman" panose="02020603050405020304" pitchFamily="18" charset="0"/>
            </a:endParaRPr>
          </a:p>
          <a:p>
            <a:pPr lvl="1"/>
            <a:r>
              <a:rPr lang="zh-CN" altLang="en-US" sz="2000" b="1" dirty="0">
                <a:ea typeface="宋体" panose="02010600030101010101" pitchFamily="2" charset="-122"/>
                <a:cs typeface="Times New Roman" panose="02020603050405020304" pitchFamily="18" charset="0"/>
              </a:rPr>
              <a:t>返回值类型</a:t>
            </a:r>
            <a:r>
              <a:rPr lang="zh-CN" altLang="en-US" sz="2000" b="1" dirty="0" smtClean="0">
                <a:ea typeface="宋体" panose="02010600030101010101" pitchFamily="2" charset="-122"/>
                <a:cs typeface="Times New Roman" panose="02020603050405020304" pitchFamily="18" charset="0"/>
              </a:rPr>
              <a:t>：方法要</a:t>
            </a:r>
            <a:r>
              <a:rPr lang="zh-CN" altLang="en-US" sz="2000" b="1" dirty="0">
                <a:ea typeface="宋体" panose="02010600030101010101" pitchFamily="2" charset="-122"/>
                <a:cs typeface="Times New Roman" panose="02020603050405020304" pitchFamily="18" charset="0"/>
              </a:rPr>
              <a:t>返回的结果的数据类型。</a:t>
            </a:r>
            <a:endParaRPr lang="zh-CN" altLang="en-US" sz="2000" b="1" dirty="0">
              <a:ea typeface="宋体" panose="02010600030101010101" pitchFamily="2" charset="-122"/>
              <a:cs typeface="Times New Roman" panose="02020603050405020304" pitchFamily="18" charset="0"/>
            </a:endParaRPr>
          </a:p>
          <a:p>
            <a:pPr lvl="1"/>
            <a:r>
              <a:rPr lang="zh-CN" altLang="en-US" sz="2000" b="1" dirty="0">
                <a:ea typeface="宋体" panose="02010600030101010101" pitchFamily="2" charset="-122"/>
                <a:cs typeface="Times New Roman" panose="02020603050405020304" pitchFamily="18" charset="0"/>
              </a:rPr>
              <a:t>实参：</a:t>
            </a:r>
            <a:r>
              <a:rPr lang="zh-CN" altLang="en-US" sz="2000" b="1" dirty="0" smtClean="0">
                <a:ea typeface="宋体" panose="02010600030101010101" pitchFamily="2" charset="-122"/>
                <a:cs typeface="Times New Roman" panose="02020603050405020304" pitchFamily="18" charset="0"/>
              </a:rPr>
              <a:t>调用方法时</a:t>
            </a:r>
            <a:r>
              <a:rPr lang="zh-CN" altLang="en-US" sz="2000" b="1" dirty="0">
                <a:ea typeface="宋体" panose="02010600030101010101" pitchFamily="2" charset="-122"/>
                <a:cs typeface="Times New Roman" panose="02020603050405020304" pitchFamily="18" charset="0"/>
              </a:rPr>
              <a:t>实际传给函数形式参数的数据</a:t>
            </a:r>
            <a:r>
              <a:rPr lang="zh-CN" altLang="en-US" sz="2000" b="1" dirty="0" smtClean="0">
                <a:ea typeface="宋体" panose="02010600030101010101" pitchFamily="2" charset="-122"/>
                <a:cs typeface="Times New Roman" panose="02020603050405020304" pitchFamily="18" charset="0"/>
              </a:rPr>
              <a:t>。</a:t>
            </a:r>
            <a:endParaRPr lang="en-US" altLang="zh-CN" sz="2000" b="1" dirty="0" smtClean="0">
              <a:ea typeface="宋体" panose="02010600030101010101" pitchFamily="2" charset="-122"/>
              <a:cs typeface="Times New Roman" panose="02020603050405020304" pitchFamily="18" charset="0"/>
            </a:endParaRPr>
          </a:p>
          <a:p>
            <a:pPr lvl="1"/>
            <a:endParaRPr lang="zh-CN" altLang="en-US" sz="1000" b="1" dirty="0">
              <a:ea typeface="宋体" panose="02010600030101010101" pitchFamily="2" charset="-122"/>
              <a:cs typeface="Times New Roman" panose="02020603050405020304" pitchFamily="18" charset="0"/>
            </a:endParaRPr>
          </a:p>
          <a:p>
            <a:pPr marL="800100" lvl="1" indent="-342900">
              <a:buFont typeface="Wingdings" panose="05000000000000000000" pitchFamily="2" charset="2"/>
              <a:buChar char="u"/>
            </a:pPr>
            <a:r>
              <a:rPr lang="zh-CN" altLang="en-US" sz="2000" b="1" dirty="0" smtClean="0">
                <a:solidFill>
                  <a:srgbClr val="0000FF"/>
                </a:solidFill>
                <a:ea typeface="宋体" panose="02010600030101010101" pitchFamily="2" charset="-122"/>
                <a:cs typeface="Times New Roman" panose="02020603050405020304" pitchFamily="18" charset="0"/>
              </a:rPr>
              <a:t>如何理解</a:t>
            </a:r>
            <a:r>
              <a:rPr lang="zh-CN" altLang="en-US" sz="2000" b="1" dirty="0">
                <a:solidFill>
                  <a:srgbClr val="0000FF"/>
                </a:solidFill>
                <a:ea typeface="宋体" panose="02010600030101010101" pitchFamily="2" charset="-122"/>
                <a:cs typeface="Times New Roman" panose="02020603050405020304" pitchFamily="18" charset="0"/>
              </a:rPr>
              <a:t>方法</a:t>
            </a:r>
            <a:r>
              <a:rPr lang="zh-CN" altLang="en-US" sz="2000" b="1" dirty="0" smtClean="0">
                <a:solidFill>
                  <a:srgbClr val="0000FF"/>
                </a:solidFill>
                <a:ea typeface="宋体" panose="02010600030101010101" pitchFamily="2" charset="-122"/>
                <a:cs typeface="Times New Roman" panose="02020603050405020304" pitchFamily="18" charset="0"/>
              </a:rPr>
              <a:t>返回</a:t>
            </a:r>
            <a:r>
              <a:rPr lang="zh-CN" altLang="en-US" sz="2000" b="1" dirty="0">
                <a:solidFill>
                  <a:srgbClr val="0000FF"/>
                </a:solidFill>
                <a:ea typeface="宋体" panose="02010600030101010101" pitchFamily="2" charset="-122"/>
                <a:cs typeface="Times New Roman" panose="02020603050405020304" pitchFamily="18" charset="0"/>
              </a:rPr>
              <a:t>值类型为</a:t>
            </a:r>
            <a:r>
              <a:rPr lang="en-US" altLang="zh-CN" sz="2000" b="1" dirty="0">
                <a:solidFill>
                  <a:srgbClr val="0000FF"/>
                </a:solidFill>
                <a:ea typeface="宋体" panose="02010600030101010101" pitchFamily="2" charset="-122"/>
                <a:cs typeface="Times New Roman" panose="02020603050405020304" pitchFamily="18" charset="0"/>
              </a:rPr>
              <a:t>void</a:t>
            </a:r>
            <a:r>
              <a:rPr lang="zh-CN" altLang="en-US" sz="2000" b="1" dirty="0">
                <a:solidFill>
                  <a:srgbClr val="0000FF"/>
                </a:solidFill>
                <a:ea typeface="宋体" panose="02010600030101010101" pitchFamily="2" charset="-122"/>
                <a:cs typeface="Times New Roman" panose="02020603050405020304" pitchFamily="18" charset="0"/>
              </a:rPr>
              <a:t>的情况</a:t>
            </a:r>
            <a:r>
              <a:rPr lang="zh-CN" altLang="en-US" b="1" dirty="0">
                <a:solidFill>
                  <a:srgbClr val="0000FF"/>
                </a:solidFill>
                <a:ea typeface="宋体" panose="02010600030101010101" pitchFamily="2" charset="-122"/>
                <a:cs typeface="Times New Roman" panose="02020603050405020304" pitchFamily="18" charset="0"/>
              </a:rPr>
              <a:t> </a:t>
            </a:r>
            <a:r>
              <a:rPr lang="en-US" altLang="zh-CN" b="1" dirty="0" smtClean="0">
                <a:solidFill>
                  <a:srgbClr val="0000FF"/>
                </a:solidFill>
                <a:ea typeface="宋体" panose="02010600030101010101" pitchFamily="2" charset="-122"/>
                <a:cs typeface="Times New Roman" panose="02020603050405020304" pitchFamily="18" charset="0"/>
              </a:rPr>
              <a:t>?</a:t>
            </a:r>
            <a:endParaRPr lang="zh-CN" altLang="en-US" b="1" dirty="0">
              <a:solidFill>
                <a:srgbClr val="0000FF"/>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915816" y="548680"/>
            <a:ext cx="3923960" cy="858753"/>
          </a:xfrm>
        </p:spPr>
        <p:txBody>
          <a:bodyPr>
            <a:normAutofit/>
          </a:bodyPr>
          <a:lstStyle/>
          <a:p>
            <a:pPr eaLnBrk="1" hangingPunct="1"/>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方法的调用</a:t>
            </a:r>
            <a:endParaRPr lang="zh-CN" altLang="en-US" b="1"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771" name="Rectangle 3"/>
          <p:cNvSpPr>
            <a:spLocks noGrp="1" noChangeArrowheads="1"/>
          </p:cNvSpPr>
          <p:nvPr>
            <p:ph type="body" sz="half" idx="1"/>
          </p:nvPr>
        </p:nvSpPr>
        <p:spPr>
          <a:xfrm>
            <a:off x="755576" y="1340768"/>
            <a:ext cx="5328592" cy="936104"/>
          </a:xfrm>
        </p:spPr>
        <p:txBody>
          <a:bodyPr>
            <a:noAutofit/>
          </a:bodyPr>
          <a:lstStyle/>
          <a:p>
            <a:pPr eaLnBrk="1" hangingPunct="1">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cs typeface="Times New Roman" panose="02020603050405020304" pitchFamily="18" charset="0"/>
              </a:rPr>
              <a:t>方法</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只有被调用才会被执行</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cs typeface="Times New Roman" panose="02020603050405020304" pitchFamily="18" charset="0"/>
              </a:rPr>
              <a:t>方法</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调用的过程分析</a:t>
            </a:r>
            <a:endParaRPr lang="zh-CN" altLang="en-US" dirty="0" smtClean="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2772" name="Picture 4" descr="传值"/>
          <p:cNvPicPr>
            <a:picLocks noGrp="1" noChangeAspect="1" noChangeArrowheads="1"/>
          </p:cNvPicPr>
          <p:nvPr>
            <p:ph sz="half" idx="2"/>
          </p:nvPr>
        </p:nvPicPr>
        <p:blipFill>
          <a:blip r:embed="rId1">
            <a:clrChange>
              <a:clrFrom>
                <a:srgbClr val="FFFFFF"/>
              </a:clrFrom>
              <a:clrTo>
                <a:srgbClr val="FFFFFF">
                  <a:alpha val="0"/>
                </a:srgbClr>
              </a:clrTo>
            </a:clrChange>
          </a:blip>
          <a:srcRect/>
          <a:stretch>
            <a:fillRect/>
          </a:stretch>
        </p:blipFill>
        <p:spPr>
          <a:xfrm>
            <a:off x="1071538" y="3177597"/>
            <a:ext cx="7128792" cy="3680403"/>
          </a:xfrm>
          <a:noFill/>
        </p:spPr>
      </p:pic>
      <p:sp>
        <p:nvSpPr>
          <p:cNvPr id="2" name="矩形 1"/>
          <p:cNvSpPr/>
          <p:nvPr/>
        </p:nvSpPr>
        <p:spPr>
          <a:xfrm>
            <a:off x="827584" y="2420888"/>
            <a:ext cx="7632848" cy="3888432"/>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987824" y="548680"/>
            <a:ext cx="3923960" cy="858753"/>
          </a:xfrm>
        </p:spPr>
        <p:txBody>
          <a:bodyPr>
            <a:normAutofit/>
          </a:bodyPr>
          <a:lstStyle/>
          <a:p>
            <a:r>
              <a:rPr lang="zh-CN" altLang="en-US" b="1" dirty="0">
                <a:latin typeface="Times New Roman" panose="02020603050405020304" pitchFamily="18" charset="0"/>
                <a:ea typeface="宋体" panose="02010600030101010101" pitchFamily="2" charset="-122"/>
                <a:cs typeface="Times New Roman" panose="02020603050405020304" pitchFamily="18" charset="0"/>
              </a:rPr>
              <a:t>方法的</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调用</a:t>
            </a:r>
            <a:endParaRPr lang="zh-CN" altLang="en-US" b="1"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771" name="Rectangle 3"/>
          <p:cNvSpPr>
            <a:spLocks noGrp="1" noChangeArrowheads="1"/>
          </p:cNvSpPr>
          <p:nvPr>
            <p:ph type="body" sz="half" idx="1"/>
          </p:nvPr>
        </p:nvSpPr>
        <p:spPr>
          <a:xfrm>
            <a:off x="467544" y="1340768"/>
            <a:ext cx="8352928" cy="3744416"/>
          </a:xfrm>
        </p:spPr>
        <p:txBody>
          <a:bodyPr>
            <a:noAutofit/>
          </a:bodyPr>
          <a:lstStyle/>
          <a:p>
            <a:pPr eaLnBrk="1" hangingPunct="1">
              <a:buFont typeface="Wingdings" panose="05000000000000000000" pitchFamily="2" charset="2"/>
              <a:buChar char="l"/>
            </a:pP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注  意：</a:t>
            </a:r>
            <a:endPar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endParaRPr>
          </a:p>
          <a:p>
            <a:pPr>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没有具体返回值的情况，返回值类型用关键字</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void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表示，那么该函数中的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return</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语句如果在最后一行可以省略不写</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endParaRPr>
          </a:p>
          <a:p>
            <a:pPr>
              <a:buFont typeface="Wingdings" panose="05000000000000000000" pitchFamily="2" charset="2"/>
              <a:buChar char="Ø"/>
            </a:pP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定义</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方法</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时，</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方法</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的</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结果应该返回给调用者，交由</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调用者</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处理。</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endParaRPr>
          </a:p>
          <a:p>
            <a:pPr>
              <a:buFont typeface="Wingdings" panose="05000000000000000000" pitchFamily="2" charset="2"/>
              <a:buChar char="Ø"/>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方法</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中</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只能</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调用</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方法</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不可以</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在</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方法</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内部定义</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方法</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a:p>
            <a:pPr>
              <a:buFont typeface="Wingdings" panose="05000000000000000000" pitchFamily="2" charset="2"/>
              <a:buChar char="Ø"/>
            </a:pP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buNone/>
            </a:pPr>
            <a:endPar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2740" y="1188041"/>
            <a:ext cx="6048671" cy="584775"/>
          </a:xfrm>
          <a:prstGeom prst="rect">
            <a:avLst/>
          </a:prstGeom>
          <a:noFill/>
        </p:spPr>
        <p:txBody>
          <a:bodyPr wrap="square" rtlCol="0">
            <a:spAutoFit/>
          </a:bodyPr>
          <a:lstStyle/>
          <a:p>
            <a:r>
              <a:rPr lang="zh-CN" altLang="en-US" sz="32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面向对象思想“落地”法则</a:t>
            </a:r>
            <a:r>
              <a:rPr lang="en-US" altLang="zh-CN" sz="32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32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一</a:t>
            </a:r>
            <a:r>
              <a:rPr lang="en-US" altLang="zh-CN" sz="32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32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endParaRPr>
          </a:p>
        </p:txBody>
      </p:sp>
      <p:sp>
        <p:nvSpPr>
          <p:cNvPr id="3" name="Rectangle 3"/>
          <p:cNvSpPr txBox="1">
            <a:spLocks noChangeArrowheads="1"/>
          </p:cNvSpPr>
          <p:nvPr/>
        </p:nvSpPr>
        <p:spPr>
          <a:xfrm>
            <a:off x="450364" y="2204864"/>
            <a:ext cx="8353425" cy="352839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en-US" altLang="zh-CN" sz="2400" dirty="0">
                <a:ea typeface="宋体" panose="02010600030101010101" pitchFamily="2" charset="-122"/>
              </a:rPr>
              <a:t>1.</a:t>
            </a:r>
            <a:r>
              <a:rPr lang="zh-CN" altLang="en-US" sz="2400" dirty="0">
                <a:ea typeface="宋体" panose="02010600030101010101" pitchFamily="2" charset="-122"/>
              </a:rPr>
              <a:t>关注于类的设计，即设计类的成员：属性 、方法</a:t>
            </a:r>
            <a:endParaRPr lang="zh-CN" altLang="en-US" sz="2400" dirty="0">
              <a:ea typeface="宋体" panose="02010600030101010101" pitchFamily="2" charset="-122"/>
            </a:endParaRPr>
          </a:p>
          <a:p>
            <a:pPr>
              <a:buFont typeface="Wingdings" panose="05000000000000000000" pitchFamily="2" charset="2"/>
              <a:buChar char="Ø"/>
            </a:pPr>
            <a:r>
              <a:rPr lang="en-US" altLang="zh-CN" sz="2400" dirty="0">
                <a:ea typeface="宋体" panose="02010600030101010101" pitchFamily="2" charset="-122"/>
              </a:rPr>
              <a:t>2.</a:t>
            </a:r>
            <a:r>
              <a:rPr lang="zh-CN" altLang="en-US" sz="2400" dirty="0">
                <a:ea typeface="宋体" panose="02010600030101010101" pitchFamily="2" charset="-122"/>
              </a:rPr>
              <a:t>类的实例化，即创建类的对象（比如：</a:t>
            </a:r>
            <a:r>
              <a:rPr lang="en-US" altLang="zh-CN" sz="2400" dirty="0">
                <a:ea typeface="宋体" panose="02010600030101010101" pitchFamily="2" charset="-122"/>
              </a:rPr>
              <a:t>Person p = new Person()</a:t>
            </a:r>
            <a:r>
              <a:rPr lang="zh-CN" altLang="en-US" sz="2400" dirty="0">
                <a:ea typeface="宋体" panose="02010600030101010101" pitchFamily="2" charset="-122"/>
              </a:rPr>
              <a:t>）</a:t>
            </a:r>
            <a:endParaRPr lang="zh-CN" altLang="en-US" sz="2400" dirty="0">
              <a:ea typeface="宋体" panose="02010600030101010101" pitchFamily="2" charset="-122"/>
            </a:endParaRPr>
          </a:p>
          <a:p>
            <a:pPr>
              <a:buFont typeface="Wingdings" panose="05000000000000000000" pitchFamily="2" charset="2"/>
              <a:buChar char="Ø"/>
            </a:pPr>
            <a:r>
              <a:rPr lang="en-US" altLang="zh-CN" sz="2400" dirty="0">
                <a:ea typeface="宋体" panose="02010600030101010101" pitchFamily="2" charset="-122"/>
              </a:rPr>
              <a:t>3.</a:t>
            </a:r>
            <a:r>
              <a:rPr lang="zh-CN" altLang="en-US" sz="2400" dirty="0">
                <a:ea typeface="宋体" panose="02010600030101010101" pitchFamily="2" charset="-122"/>
              </a:rPr>
              <a:t>通过“</a:t>
            </a:r>
            <a:r>
              <a:rPr lang="zh-CN" altLang="en-US" sz="2400" b="1" dirty="0">
                <a:ea typeface="宋体" panose="02010600030101010101" pitchFamily="2" charset="-122"/>
              </a:rPr>
              <a:t>对象</a:t>
            </a:r>
            <a:r>
              <a:rPr lang="en-US" altLang="zh-CN" sz="2400" b="1" dirty="0">
                <a:ea typeface="宋体" panose="02010600030101010101" pitchFamily="2" charset="-122"/>
              </a:rPr>
              <a:t>.</a:t>
            </a:r>
            <a:r>
              <a:rPr lang="zh-CN" altLang="en-US" sz="2400" b="1" dirty="0">
                <a:ea typeface="宋体" panose="02010600030101010101" pitchFamily="2" charset="-122"/>
              </a:rPr>
              <a:t>属性</a:t>
            </a:r>
            <a:r>
              <a:rPr lang="zh-CN" altLang="en-US" sz="2400" dirty="0">
                <a:ea typeface="宋体" panose="02010600030101010101" pitchFamily="2" charset="-122"/>
              </a:rPr>
              <a:t>” 、 “</a:t>
            </a:r>
            <a:r>
              <a:rPr lang="zh-CN" altLang="en-US" sz="2400" b="1" dirty="0">
                <a:ea typeface="宋体" panose="02010600030101010101" pitchFamily="2" charset="-122"/>
              </a:rPr>
              <a:t>对象</a:t>
            </a:r>
            <a:r>
              <a:rPr lang="en-US" altLang="zh-CN" sz="2400" b="1" dirty="0">
                <a:ea typeface="宋体" panose="02010600030101010101" pitchFamily="2" charset="-122"/>
              </a:rPr>
              <a:t>.</a:t>
            </a:r>
            <a:r>
              <a:rPr lang="zh-CN" altLang="en-US" sz="2400" b="1" dirty="0">
                <a:ea typeface="宋体" panose="02010600030101010101" pitchFamily="2" charset="-122"/>
              </a:rPr>
              <a:t>方法</a:t>
            </a:r>
            <a:r>
              <a:rPr lang="zh-CN" altLang="en-US" sz="2400" dirty="0">
                <a:ea typeface="宋体" panose="02010600030101010101" pitchFamily="2" charset="-122"/>
              </a:rPr>
              <a:t>” 执行</a:t>
            </a:r>
            <a:endParaRPr lang="zh-CN" altLang="en-US" sz="2400" b="1" dirty="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915816" y="548680"/>
            <a:ext cx="4554570" cy="777219"/>
          </a:xfrm>
        </p:spPr>
        <p:txBody>
          <a:bodyPr/>
          <a:lstStyle/>
          <a:p>
            <a:pPr eaLnBrk="1" hangingPunct="1"/>
            <a:r>
              <a:rPr lang="zh-CN" altLang="en-US" b="1" dirty="0">
                <a:latin typeface="+mn-lt"/>
                <a:ea typeface="宋体" panose="02010600030101010101" pitchFamily="2" charset="-122"/>
                <a:cs typeface="Times New Roman" panose="02020603050405020304" pitchFamily="18" charset="0"/>
              </a:rPr>
              <a:t>方法</a:t>
            </a:r>
            <a:r>
              <a:rPr lang="zh-CN" altLang="en-US" sz="3600" b="1" dirty="0" smtClean="0">
                <a:latin typeface="+mn-lt"/>
                <a:ea typeface="宋体" panose="02010600030101010101" pitchFamily="2" charset="-122"/>
                <a:cs typeface="Times New Roman" panose="02020603050405020304" pitchFamily="18" charset="0"/>
              </a:rPr>
              <a:t>的重载</a:t>
            </a:r>
            <a:r>
              <a:rPr lang="en-US" altLang="zh-CN" sz="3600" b="1" dirty="0" smtClean="0">
                <a:latin typeface="+mn-lt"/>
                <a:ea typeface="宋体" panose="02010600030101010101" pitchFamily="2" charset="-122"/>
                <a:cs typeface="Times New Roman" panose="02020603050405020304" pitchFamily="18" charset="0"/>
              </a:rPr>
              <a:t>(overload</a:t>
            </a:r>
            <a:r>
              <a:rPr lang="en-US" altLang="zh-CN" b="1" dirty="0">
                <a:latin typeface="+mn-lt"/>
                <a:ea typeface="宋体" panose="02010600030101010101" pitchFamily="2" charset="-122"/>
                <a:cs typeface="Times New Roman" panose="02020603050405020304" pitchFamily="18" charset="0"/>
              </a:rPr>
              <a:t>)</a:t>
            </a:r>
            <a:endParaRPr lang="zh-CN" altLang="en-US" b="1" dirty="0" smtClean="0">
              <a:latin typeface="+mn-lt"/>
              <a:ea typeface="宋体" panose="02010600030101010101" pitchFamily="2" charset="-122"/>
              <a:cs typeface="Times New Roman" panose="02020603050405020304" pitchFamily="18" charset="0"/>
            </a:endParaRPr>
          </a:p>
        </p:txBody>
      </p:sp>
      <p:graphicFrame>
        <p:nvGraphicFramePr>
          <p:cNvPr id="4" name="Group 5"/>
          <p:cNvGraphicFramePr>
            <a:graphicFrameLocks noGrp="1"/>
          </p:cNvGraphicFramePr>
          <p:nvPr/>
        </p:nvGraphicFramePr>
        <p:xfrm>
          <a:off x="323528" y="1413124"/>
          <a:ext cx="8568952" cy="4968204"/>
        </p:xfrm>
        <a:graphic>
          <a:graphicData uri="http://schemas.openxmlformats.org/drawingml/2006/table">
            <a:tbl>
              <a:tblPr>
                <a:tableStyleId>{35758FB7-9AC5-4552-8A53-C91805E547FA}</a:tableStyleId>
              </a:tblPr>
              <a:tblGrid>
                <a:gridCol w="8568952"/>
              </a:tblGrid>
              <a:tr h="386672">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400" b="1"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pitchFamily="34" charset="0"/>
                        </a:rPr>
                        <a:t>重载的概念</a:t>
                      </a:r>
                      <a:endParaRPr kumimoji="0" lang="zh-CN" altLang="en-US" sz="3200" b="1" i="0" u="none" strike="noStrike" cap="none" normalizeH="0" baseline="0" dirty="0" smtClean="0">
                        <a:ln>
                          <a:noFill/>
                        </a:ln>
                        <a:solidFill>
                          <a:srgbClr val="FFFFFF"/>
                        </a:solidFill>
                        <a:effectLst/>
                        <a:latin typeface="+mn-lt"/>
                        <a:ea typeface="宋体" panose="02010600030101010101" pitchFamily="2" charset="-122"/>
                        <a:cs typeface="Times New Roman" panose="02020603050405020304" pitchFamily="18" charset="0"/>
                        <a:sym typeface="Calibri" panose="020F0502020204030204" pitchFamily="34" charset="0"/>
                      </a:endParaRPr>
                    </a:p>
                  </a:txBody>
                  <a:tcPr marT="45717" marB="45717" horzOverflow="overflow"/>
                </a:tc>
              </a:tr>
              <a:tr h="674963">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pitchFamily="34" charset="0"/>
                        </a:rPr>
                        <a:t>在同一个类中，允许存在一个以上的同名方法，只要它们的参数个数或者参数类型不同即可。</a:t>
                      </a:r>
                      <a:endParaRPr kumimoji="0" lang="zh-CN" altLang="en-US" sz="22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pitchFamily="34" charset="0"/>
                      </a:endParaRPr>
                    </a:p>
                  </a:txBody>
                  <a:tcPr marT="45717" marB="45717" horzOverflow="overflow"/>
                </a:tc>
              </a:tr>
              <a:tr h="388346">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pitchFamily="34" charset="0"/>
                        </a:rPr>
                        <a:t>重载的特点：</a:t>
                      </a:r>
                      <a:endParaRPr kumimoji="0" lang="zh-CN" altLang="en-US" sz="22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pitchFamily="34" charset="0"/>
                      </a:endParaRPr>
                    </a:p>
                  </a:txBody>
                  <a:tcPr marT="45717" marB="45717" horzOverflow="overflow"/>
                </a:tc>
              </a:tr>
              <a:tr h="386672">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b="1" u="none" strike="noStrike" cap="none" normalizeH="0" baseline="0" dirty="0" smtClean="0">
                          <a:ln>
                            <a:noFill/>
                          </a:ln>
                          <a:solidFill>
                            <a:srgbClr val="C00000"/>
                          </a:solidFill>
                          <a:effectLst/>
                          <a:latin typeface="+mn-lt"/>
                          <a:ea typeface="宋体" panose="02010600030101010101" pitchFamily="2" charset="-122"/>
                          <a:cs typeface="Times New Roman" panose="02020603050405020304" pitchFamily="18" charset="0"/>
                          <a:sym typeface="Calibri" panose="020F0502020204030204" pitchFamily="34" charset="0"/>
                        </a:rPr>
                        <a:t>与返回值类型无关，只看参数列表</a:t>
                      </a:r>
                      <a:r>
                        <a:rPr kumimoji="0" lang="zh-CN" altLang="en-US" sz="2200" b="1"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pitchFamily="34" charset="0"/>
                        </a:rPr>
                        <a:t>，</a:t>
                      </a:r>
                      <a:r>
                        <a:rPr kumimoji="0" lang="zh-CN" alt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pitchFamily="34" charset="0"/>
                        </a:rPr>
                        <a:t>且参数列表必须不同。</a:t>
                      </a:r>
                      <a:r>
                        <a:rPr kumimoji="0" lang="en-US" altLang="zh-CN"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pitchFamily="34" charset="0"/>
                        </a:rPr>
                        <a:t>(</a:t>
                      </a:r>
                      <a:r>
                        <a:rPr kumimoji="0" lang="zh-CN" alt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pitchFamily="34" charset="0"/>
                        </a:rPr>
                        <a:t>参数个数或参数类型</a:t>
                      </a:r>
                      <a:r>
                        <a:rPr kumimoji="0" lang="en-US" altLang="zh-CN"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pitchFamily="34" charset="0"/>
                        </a:rPr>
                        <a:t>)</a:t>
                      </a:r>
                      <a:r>
                        <a:rPr kumimoji="0" lang="zh-CN" alt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pitchFamily="34" charset="0"/>
                        </a:rPr>
                        <a:t>。调用时，</a:t>
                      </a:r>
                      <a:r>
                        <a:rPr lang="zh-CN" altLang="en-US" sz="2200" dirty="0" smtClean="0">
                          <a:latin typeface="+mn-lt"/>
                          <a:ea typeface="宋体" panose="02010600030101010101" pitchFamily="2" charset="-122"/>
                          <a:cs typeface="Times New Roman" panose="02020603050405020304" pitchFamily="18" charset="0"/>
                        </a:rPr>
                        <a:t>根据方法参数列表的不同来区别。</a:t>
                      </a:r>
                      <a:endParaRPr lang="zh-CN" altLang="en-US" sz="2200" b="0" dirty="0" smtClean="0">
                        <a:solidFill>
                          <a:schemeClr val="tx1"/>
                        </a:solidFill>
                        <a:latin typeface="+mn-lt"/>
                        <a:ea typeface="宋体" panose="02010600030101010101" pitchFamily="2" charset="-122"/>
                        <a:cs typeface="Times New Roman" panose="02020603050405020304" pitchFamily="18" charset="0"/>
                      </a:endParaRPr>
                    </a:p>
                  </a:txBody>
                  <a:tcPr marT="45717" marB="45717" horzOverflow="overflow"/>
                </a:tc>
              </a:tr>
              <a:tr h="386672">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4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pitchFamily="34" charset="0"/>
                        </a:rPr>
                        <a:t>重载示例：</a:t>
                      </a:r>
                      <a:endParaRPr kumimoji="0" lang="zh-CN" altLang="en-US" sz="32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pitchFamily="34" charset="0"/>
                      </a:endParaRPr>
                    </a:p>
                  </a:txBody>
                  <a:tcPr marT="45717" marB="45717" horzOverflow="overflow"/>
                </a:tc>
              </a:tr>
              <a:tr h="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pitchFamily="34" charset="0"/>
                        </a:rPr>
                        <a:t>//</a:t>
                      </a:r>
                      <a:r>
                        <a:rPr kumimoji="0" lang="zh-CN" alt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pitchFamily="34" charset="0"/>
                        </a:rPr>
                        <a:t>返回两个整数的和</a:t>
                      </a:r>
                      <a:endParaRPr kumimoji="0" lang="zh-CN" alt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pitchFamily="34" charset="0"/>
                        </a:rPr>
                        <a:t>  </a:t>
                      </a:r>
                      <a:r>
                        <a:rPr kumimoji="0" lang="en-US" sz="2200" u="none" strike="noStrike" cap="none" normalizeH="0" baseline="0" dirty="0" err="1" smtClean="0">
                          <a:ln>
                            <a:noFill/>
                          </a:ln>
                          <a:effectLst/>
                          <a:latin typeface="+mn-lt"/>
                          <a:ea typeface="宋体" panose="02010600030101010101" pitchFamily="2" charset="-122"/>
                          <a:cs typeface="Times New Roman" panose="02020603050405020304" pitchFamily="18" charset="0"/>
                          <a:sym typeface="Calibri" panose="020F0502020204030204" pitchFamily="34" charset="0"/>
                        </a:rPr>
                        <a:t>int</a:t>
                      </a:r>
                      <a:r>
                        <a:rPr kumimoji="0" 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pitchFamily="34" charset="0"/>
                        </a:rPr>
                        <a:t> add(</a:t>
                      </a:r>
                      <a:r>
                        <a:rPr kumimoji="0" lang="en-US" sz="2200" u="none" strike="noStrike" cap="none" normalizeH="0" baseline="0" dirty="0" err="1" smtClean="0">
                          <a:ln>
                            <a:noFill/>
                          </a:ln>
                          <a:effectLst/>
                          <a:latin typeface="+mn-lt"/>
                          <a:ea typeface="宋体" panose="02010600030101010101" pitchFamily="2" charset="-122"/>
                          <a:cs typeface="Times New Roman" panose="02020603050405020304" pitchFamily="18" charset="0"/>
                          <a:sym typeface="Calibri" panose="020F0502020204030204" pitchFamily="34" charset="0"/>
                        </a:rPr>
                        <a:t>int</a:t>
                      </a:r>
                      <a:r>
                        <a:rPr kumimoji="0" 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pitchFamily="34" charset="0"/>
                        </a:rPr>
                        <a:t> </a:t>
                      </a:r>
                      <a:r>
                        <a:rPr kumimoji="0" lang="en-US" sz="2200" u="none" strike="noStrike" cap="none" normalizeH="0" baseline="0" dirty="0" err="1" smtClean="0">
                          <a:ln>
                            <a:noFill/>
                          </a:ln>
                          <a:effectLst/>
                          <a:latin typeface="+mn-lt"/>
                          <a:ea typeface="宋体" panose="02010600030101010101" pitchFamily="2" charset="-122"/>
                          <a:cs typeface="Times New Roman" panose="02020603050405020304" pitchFamily="18" charset="0"/>
                          <a:sym typeface="Calibri" panose="020F0502020204030204" pitchFamily="34" charset="0"/>
                        </a:rPr>
                        <a:t>x,int</a:t>
                      </a:r>
                      <a:r>
                        <a:rPr kumimoji="0" 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pitchFamily="34" charset="0"/>
                        </a:rPr>
                        <a:t> y){return </a:t>
                      </a:r>
                      <a:r>
                        <a:rPr kumimoji="0" lang="en-US" sz="2200" u="none" strike="noStrike" cap="none" normalizeH="0" baseline="0" dirty="0" err="1" smtClean="0">
                          <a:ln>
                            <a:noFill/>
                          </a:ln>
                          <a:effectLst/>
                          <a:latin typeface="+mn-lt"/>
                          <a:ea typeface="宋体" panose="02010600030101010101" pitchFamily="2" charset="-122"/>
                          <a:cs typeface="Times New Roman" panose="02020603050405020304" pitchFamily="18" charset="0"/>
                          <a:sym typeface="Calibri" panose="020F0502020204030204" pitchFamily="34" charset="0"/>
                        </a:rPr>
                        <a:t>x+y</a:t>
                      </a:r>
                      <a:r>
                        <a:rPr kumimoji="0" 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pitchFamily="34" charset="0"/>
                        </a:rPr>
                        <a:t>;}</a:t>
                      </a:r>
                      <a:endParaRPr kumimoji="0" 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pitchFamily="34" charset="0"/>
                        </a:rPr>
                        <a:t>//</a:t>
                      </a:r>
                      <a:r>
                        <a:rPr kumimoji="0" lang="zh-CN" alt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pitchFamily="34" charset="0"/>
                        </a:rPr>
                        <a:t>返回三个整数的和</a:t>
                      </a:r>
                      <a:endParaRPr kumimoji="0" lang="zh-CN" alt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pitchFamily="34" charset="0"/>
                        </a:rPr>
                        <a:t>  </a:t>
                      </a:r>
                      <a:r>
                        <a:rPr kumimoji="0" lang="en-US" sz="2200" u="none" strike="noStrike" cap="none" normalizeH="0" baseline="0" dirty="0" err="1" smtClean="0">
                          <a:ln>
                            <a:noFill/>
                          </a:ln>
                          <a:effectLst/>
                          <a:latin typeface="+mn-lt"/>
                          <a:ea typeface="宋体" panose="02010600030101010101" pitchFamily="2" charset="-122"/>
                          <a:cs typeface="Times New Roman" panose="02020603050405020304" pitchFamily="18" charset="0"/>
                          <a:sym typeface="Calibri" panose="020F0502020204030204" pitchFamily="34" charset="0"/>
                        </a:rPr>
                        <a:t>int</a:t>
                      </a:r>
                      <a:r>
                        <a:rPr kumimoji="0" 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pitchFamily="34" charset="0"/>
                        </a:rPr>
                        <a:t> add(</a:t>
                      </a:r>
                      <a:r>
                        <a:rPr kumimoji="0" lang="en-US" sz="2200" u="none" strike="noStrike" cap="none" normalizeH="0" baseline="0" dirty="0" err="1" smtClean="0">
                          <a:ln>
                            <a:noFill/>
                          </a:ln>
                          <a:effectLst/>
                          <a:latin typeface="+mn-lt"/>
                          <a:ea typeface="宋体" panose="02010600030101010101" pitchFamily="2" charset="-122"/>
                          <a:cs typeface="Times New Roman" panose="02020603050405020304" pitchFamily="18" charset="0"/>
                          <a:sym typeface="Calibri" panose="020F0502020204030204" pitchFamily="34" charset="0"/>
                        </a:rPr>
                        <a:t>int</a:t>
                      </a:r>
                      <a:r>
                        <a:rPr kumimoji="0" 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pitchFamily="34" charset="0"/>
                        </a:rPr>
                        <a:t> </a:t>
                      </a:r>
                      <a:r>
                        <a:rPr kumimoji="0" lang="en-US" sz="2200" u="none" strike="noStrike" cap="none" normalizeH="0" baseline="0" dirty="0" err="1" smtClean="0">
                          <a:ln>
                            <a:noFill/>
                          </a:ln>
                          <a:effectLst/>
                          <a:latin typeface="+mn-lt"/>
                          <a:ea typeface="宋体" panose="02010600030101010101" pitchFamily="2" charset="-122"/>
                          <a:cs typeface="Times New Roman" panose="02020603050405020304" pitchFamily="18" charset="0"/>
                          <a:sym typeface="Calibri" panose="020F0502020204030204" pitchFamily="34" charset="0"/>
                        </a:rPr>
                        <a:t>x,int</a:t>
                      </a:r>
                      <a:r>
                        <a:rPr kumimoji="0" 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pitchFamily="34" charset="0"/>
                        </a:rPr>
                        <a:t> </a:t>
                      </a:r>
                      <a:r>
                        <a:rPr kumimoji="0" lang="en-US" sz="2200" u="none" strike="noStrike" cap="none" normalizeH="0" baseline="0" dirty="0" err="1" smtClean="0">
                          <a:ln>
                            <a:noFill/>
                          </a:ln>
                          <a:effectLst/>
                          <a:latin typeface="+mn-lt"/>
                          <a:ea typeface="宋体" panose="02010600030101010101" pitchFamily="2" charset="-122"/>
                          <a:cs typeface="Times New Roman" panose="02020603050405020304" pitchFamily="18" charset="0"/>
                          <a:sym typeface="Calibri" panose="020F0502020204030204" pitchFamily="34" charset="0"/>
                        </a:rPr>
                        <a:t>y,int</a:t>
                      </a:r>
                      <a:r>
                        <a:rPr kumimoji="0" 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pitchFamily="34" charset="0"/>
                        </a:rPr>
                        <a:t> z){return </a:t>
                      </a:r>
                      <a:r>
                        <a:rPr kumimoji="0" lang="en-US" sz="2200" u="none" strike="noStrike" cap="none" normalizeH="0" baseline="0" dirty="0" err="1" smtClean="0">
                          <a:ln>
                            <a:noFill/>
                          </a:ln>
                          <a:effectLst/>
                          <a:latin typeface="+mn-lt"/>
                          <a:ea typeface="宋体" panose="02010600030101010101" pitchFamily="2" charset="-122"/>
                          <a:cs typeface="Times New Roman" panose="02020603050405020304" pitchFamily="18" charset="0"/>
                          <a:sym typeface="Calibri" panose="020F0502020204030204" pitchFamily="34" charset="0"/>
                        </a:rPr>
                        <a:t>x+y+z</a:t>
                      </a:r>
                      <a:r>
                        <a:rPr kumimoji="0" 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pitchFamily="34" charset="0"/>
                        </a:rPr>
                        <a:t>;}</a:t>
                      </a:r>
                      <a:endParaRPr kumimoji="0" 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pitchFamily="34" charset="0"/>
                        </a:rPr>
                        <a:t>//</a:t>
                      </a:r>
                      <a:r>
                        <a:rPr kumimoji="0" lang="zh-CN" alt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pitchFamily="34" charset="0"/>
                        </a:rPr>
                        <a:t>返回两个小数的和</a:t>
                      </a:r>
                      <a:endParaRPr kumimoji="0" lang="zh-CN" alt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pitchFamily="34" charset="0"/>
                        </a:rPr>
                        <a:t>  </a:t>
                      </a:r>
                      <a:r>
                        <a:rPr kumimoji="0" 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pitchFamily="34" charset="0"/>
                        </a:rPr>
                        <a:t>double add(double </a:t>
                      </a:r>
                      <a:r>
                        <a:rPr kumimoji="0" lang="en-US" sz="2200" u="none" strike="noStrike" cap="none" normalizeH="0" baseline="0" dirty="0" err="1" smtClean="0">
                          <a:ln>
                            <a:noFill/>
                          </a:ln>
                          <a:effectLst/>
                          <a:latin typeface="+mn-lt"/>
                          <a:ea typeface="宋体" panose="02010600030101010101" pitchFamily="2" charset="-122"/>
                          <a:cs typeface="Times New Roman" panose="02020603050405020304" pitchFamily="18" charset="0"/>
                          <a:sym typeface="Calibri" panose="020F0502020204030204" pitchFamily="34" charset="0"/>
                        </a:rPr>
                        <a:t>x,double</a:t>
                      </a:r>
                      <a:r>
                        <a:rPr kumimoji="0" 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pitchFamily="34" charset="0"/>
                        </a:rPr>
                        <a:t> y){return </a:t>
                      </a:r>
                      <a:r>
                        <a:rPr kumimoji="0" lang="en-US" sz="2200" u="none" strike="noStrike" cap="none" normalizeH="0" baseline="0" dirty="0" err="1" smtClean="0">
                          <a:ln>
                            <a:noFill/>
                          </a:ln>
                          <a:effectLst/>
                          <a:latin typeface="+mn-lt"/>
                          <a:ea typeface="宋体" panose="02010600030101010101" pitchFamily="2" charset="-122"/>
                          <a:cs typeface="Times New Roman" panose="02020603050405020304" pitchFamily="18" charset="0"/>
                          <a:sym typeface="Calibri" panose="020F0502020204030204" pitchFamily="34" charset="0"/>
                        </a:rPr>
                        <a:t>x+y</a:t>
                      </a:r>
                      <a:r>
                        <a:rPr kumimoji="0" lang="en-US" sz="2200" u="none" strike="noStrike" cap="none" normalizeH="0" baseline="0" dirty="0" smtClean="0">
                          <a:ln>
                            <a:noFill/>
                          </a:ln>
                          <a:effectLst/>
                          <a:latin typeface="+mn-lt"/>
                          <a:ea typeface="宋体" panose="02010600030101010101" pitchFamily="2" charset="-122"/>
                          <a:cs typeface="Times New Roman" panose="02020603050405020304" pitchFamily="18" charset="0"/>
                          <a:sym typeface="Calibri" panose="020F0502020204030204" pitchFamily="34" charset="0"/>
                        </a:rPr>
                        <a:t>;}</a:t>
                      </a:r>
                      <a:endParaRPr kumimoji="0" lang="en-US" sz="22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pitchFamily="34" charset="0"/>
                      </a:endParaRPr>
                    </a:p>
                  </a:txBody>
                  <a:tcPr marT="45717" marB="45717" horzOverflow="overflow"/>
                </a:tc>
              </a:tr>
            </a:tbl>
          </a:graphicData>
        </a:graphic>
      </p:graphicFrame>
      <p:sp>
        <p:nvSpPr>
          <p:cNvPr id="5" name="流程图: 摘录 4"/>
          <p:cNvSpPr/>
          <p:nvPr/>
        </p:nvSpPr>
        <p:spPr>
          <a:xfrm>
            <a:off x="2555776" y="836712"/>
            <a:ext cx="360040" cy="288032"/>
          </a:xfrm>
          <a:prstGeom prst="flowChartExtra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555776" y="692696"/>
            <a:ext cx="4032448" cy="792088"/>
          </a:xfrm>
        </p:spPr>
        <p:txBody>
          <a:bodyPr>
            <a:normAutofit/>
          </a:bodyPr>
          <a:lstStyle/>
          <a:p>
            <a:pPr eaLnBrk="1" hangingPunct="1"/>
            <a:r>
              <a:rPr lang="zh-CN" altLang="en-US" b="1" dirty="0" smtClean="0">
                <a:latin typeface="+mn-lt"/>
                <a:ea typeface="宋体" panose="02010600030101010101" pitchFamily="2" charset="-122"/>
                <a:cs typeface="Times New Roman" panose="02020603050405020304" pitchFamily="18" charset="0"/>
              </a:rPr>
              <a:t>学习</a:t>
            </a:r>
            <a:r>
              <a:rPr lang="zh-CN" altLang="en-US" b="1" dirty="0">
                <a:latin typeface="+mn-lt"/>
                <a:ea typeface="宋体" panose="02010600030101010101" pitchFamily="2" charset="-122"/>
                <a:cs typeface="Times New Roman" panose="02020603050405020304" pitchFamily="18" charset="0"/>
              </a:rPr>
              <a:t>内容</a:t>
            </a:r>
            <a:endParaRPr lang="zh-CN" altLang="en-US" b="1" dirty="0" smtClean="0">
              <a:latin typeface="+mn-lt"/>
              <a:ea typeface="宋体" panose="02010600030101010101" pitchFamily="2" charset="-122"/>
              <a:cs typeface="Times New Roman" panose="02020603050405020304" pitchFamily="18" charset="0"/>
            </a:endParaRPr>
          </a:p>
        </p:txBody>
      </p:sp>
      <p:sp>
        <p:nvSpPr>
          <p:cNvPr id="4" name="Rectangle 3"/>
          <p:cNvSpPr txBox="1">
            <a:spLocks noChangeArrowheads="1"/>
          </p:cNvSpPr>
          <p:nvPr/>
        </p:nvSpPr>
        <p:spPr>
          <a:xfrm>
            <a:off x="467544" y="1484784"/>
            <a:ext cx="8424936" cy="4995936"/>
          </a:xfrm>
          <a:prstGeom prst="rect">
            <a:avLst/>
          </a:prstGeom>
          <a:noFill/>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altLang="zh-CN" sz="3000" dirty="0" smtClean="0">
                <a:solidFill>
                  <a:schemeClr val="tx1"/>
                </a:solidFill>
                <a:ea typeface="宋体" panose="02010600030101010101" pitchFamily="2" charset="-122"/>
                <a:cs typeface="Times New Roman" panose="02020603050405020304" pitchFamily="18" charset="0"/>
              </a:rPr>
              <a:t>3.1  </a:t>
            </a:r>
            <a:r>
              <a:rPr lang="zh-CN" altLang="en-US" sz="3000" dirty="0" smtClean="0">
                <a:solidFill>
                  <a:schemeClr val="tx1"/>
                </a:solidFill>
                <a:ea typeface="宋体" panose="02010600030101010101" pitchFamily="2" charset="-122"/>
                <a:cs typeface="Times New Roman" panose="02020603050405020304" pitchFamily="18" charset="0"/>
              </a:rPr>
              <a:t>面向对象与面向过程</a:t>
            </a:r>
            <a:endParaRPr lang="en-US" altLang="zh-CN" sz="3000" dirty="0" smtClean="0">
              <a:solidFill>
                <a:schemeClr val="tx1"/>
              </a:solidFill>
              <a:ea typeface="宋体" panose="02010600030101010101" pitchFamily="2" charset="-122"/>
              <a:cs typeface="Times New Roman" panose="02020603050405020304" pitchFamily="18" charset="0"/>
            </a:endParaRPr>
          </a:p>
          <a:p>
            <a:pPr algn="l"/>
            <a:r>
              <a:rPr lang="en-US" altLang="zh-CN" sz="3000" dirty="0" smtClean="0">
                <a:solidFill>
                  <a:schemeClr val="tx1"/>
                </a:solidFill>
                <a:ea typeface="宋体" panose="02010600030101010101" pitchFamily="2" charset="-122"/>
                <a:cs typeface="Times New Roman" panose="02020603050405020304" pitchFamily="18" charset="0"/>
              </a:rPr>
              <a:t>3.2  java</a:t>
            </a:r>
            <a:r>
              <a:rPr lang="zh-CN" altLang="en-US" sz="3000" dirty="0" smtClean="0">
                <a:solidFill>
                  <a:schemeClr val="tx1"/>
                </a:solidFill>
                <a:ea typeface="宋体" panose="02010600030101010101" pitchFamily="2" charset="-122"/>
                <a:cs typeface="Times New Roman" panose="02020603050405020304" pitchFamily="18" charset="0"/>
              </a:rPr>
              <a:t>语言的基本元素：类和对象</a:t>
            </a:r>
            <a:endParaRPr lang="zh-CN" altLang="en-US" sz="3000" dirty="0" smtClean="0">
              <a:solidFill>
                <a:schemeClr val="tx1"/>
              </a:solidFill>
              <a:ea typeface="宋体" panose="02010600030101010101" pitchFamily="2" charset="-122"/>
              <a:cs typeface="Times New Roman" panose="02020603050405020304" pitchFamily="18" charset="0"/>
            </a:endParaRPr>
          </a:p>
          <a:p>
            <a:pPr algn="l"/>
            <a:r>
              <a:rPr lang="en-US" altLang="zh-CN" sz="3000" dirty="0" smtClean="0">
                <a:solidFill>
                  <a:schemeClr val="tx1"/>
                </a:solidFill>
                <a:ea typeface="宋体" panose="02010600030101010101" pitchFamily="2" charset="-122"/>
                <a:cs typeface="Times New Roman" panose="02020603050405020304" pitchFamily="18" charset="0"/>
              </a:rPr>
              <a:t>3.3  </a:t>
            </a:r>
            <a:r>
              <a:rPr lang="zh-CN" altLang="en-US" sz="3000" b="1" dirty="0" smtClean="0">
                <a:solidFill>
                  <a:srgbClr val="0000FF"/>
                </a:solidFill>
                <a:ea typeface="宋体" panose="02010600030101010101" pitchFamily="2" charset="-122"/>
                <a:cs typeface="Times New Roman" panose="02020603050405020304" pitchFamily="18" charset="0"/>
              </a:rPr>
              <a:t>类的成员之一</a:t>
            </a:r>
            <a:r>
              <a:rPr lang="zh-CN" altLang="en-US" sz="3000" dirty="0" smtClean="0">
                <a:solidFill>
                  <a:schemeClr val="tx1"/>
                </a:solidFill>
                <a:ea typeface="宋体" panose="02010600030101010101" pitchFamily="2" charset="-122"/>
                <a:cs typeface="Times New Roman" panose="02020603050405020304" pitchFamily="18" charset="0"/>
              </a:rPr>
              <a:t>：属 性</a:t>
            </a:r>
            <a:endParaRPr lang="en-US" altLang="zh-CN" sz="3000" dirty="0" smtClean="0">
              <a:solidFill>
                <a:schemeClr val="tx1"/>
              </a:solidFill>
              <a:ea typeface="宋体" panose="02010600030101010101" pitchFamily="2" charset="-122"/>
              <a:cs typeface="Times New Roman" panose="02020603050405020304" pitchFamily="18" charset="0"/>
            </a:endParaRPr>
          </a:p>
          <a:p>
            <a:pPr algn="l"/>
            <a:r>
              <a:rPr lang="en-US" altLang="zh-CN" sz="3000" dirty="0" smtClean="0">
                <a:solidFill>
                  <a:schemeClr val="tx1"/>
                </a:solidFill>
                <a:ea typeface="宋体" panose="02010600030101010101" pitchFamily="2" charset="-122"/>
                <a:cs typeface="Times New Roman" panose="02020603050405020304" pitchFamily="18" charset="0"/>
              </a:rPr>
              <a:t>3.4  </a:t>
            </a:r>
            <a:r>
              <a:rPr lang="zh-CN" altLang="en-US" sz="3000" b="1" dirty="0" smtClean="0">
                <a:solidFill>
                  <a:srgbClr val="0000FF"/>
                </a:solidFill>
                <a:ea typeface="宋体" panose="02010600030101010101" pitchFamily="2" charset="-122"/>
                <a:cs typeface="Times New Roman" panose="02020603050405020304" pitchFamily="18" charset="0"/>
              </a:rPr>
              <a:t>类</a:t>
            </a:r>
            <a:r>
              <a:rPr lang="zh-CN" altLang="en-US" sz="3000" b="1" dirty="0">
                <a:solidFill>
                  <a:srgbClr val="0000FF"/>
                </a:solidFill>
                <a:ea typeface="宋体" panose="02010600030101010101" pitchFamily="2" charset="-122"/>
                <a:cs typeface="Times New Roman" panose="02020603050405020304" pitchFamily="18" charset="0"/>
              </a:rPr>
              <a:t>的成员</a:t>
            </a:r>
            <a:r>
              <a:rPr lang="zh-CN" altLang="en-US" sz="3000" b="1" dirty="0" smtClean="0">
                <a:solidFill>
                  <a:srgbClr val="0000FF"/>
                </a:solidFill>
                <a:ea typeface="宋体" panose="02010600030101010101" pitchFamily="2" charset="-122"/>
                <a:cs typeface="Times New Roman" panose="02020603050405020304" pitchFamily="18" charset="0"/>
              </a:rPr>
              <a:t>之二</a:t>
            </a:r>
            <a:r>
              <a:rPr lang="zh-CN" altLang="en-US" sz="3000" dirty="0" smtClean="0">
                <a:solidFill>
                  <a:schemeClr val="tx1"/>
                </a:solidFill>
                <a:ea typeface="宋体" panose="02010600030101010101" pitchFamily="2" charset="-122"/>
                <a:cs typeface="Times New Roman" panose="02020603050405020304" pitchFamily="18" charset="0"/>
              </a:rPr>
              <a:t>：方 法</a:t>
            </a:r>
            <a:endParaRPr lang="en-US" altLang="zh-CN" sz="3000" dirty="0" smtClean="0">
              <a:solidFill>
                <a:schemeClr val="tx1"/>
              </a:solidFill>
              <a:ea typeface="宋体" panose="02010600030101010101" pitchFamily="2" charset="-122"/>
              <a:cs typeface="Times New Roman" panose="02020603050405020304" pitchFamily="18" charset="0"/>
            </a:endParaRPr>
          </a:p>
          <a:p>
            <a:pPr algn="l"/>
            <a:r>
              <a:rPr lang="en-US" altLang="zh-CN" sz="3000" dirty="0" smtClean="0">
                <a:solidFill>
                  <a:schemeClr val="tx1"/>
                </a:solidFill>
                <a:ea typeface="宋体" panose="02010600030101010101" pitchFamily="2" charset="-122"/>
                <a:cs typeface="Times New Roman" panose="02020603050405020304" pitchFamily="18" charset="0"/>
              </a:rPr>
              <a:t>3.5  </a:t>
            </a:r>
            <a:r>
              <a:rPr lang="zh-CN" altLang="en-US" sz="3000" dirty="0" smtClean="0">
                <a:solidFill>
                  <a:schemeClr val="tx1"/>
                </a:solidFill>
                <a:ea typeface="宋体" panose="02010600030101010101" pitchFamily="2" charset="-122"/>
                <a:cs typeface="Times New Roman" panose="02020603050405020304" pitchFamily="18" charset="0"/>
              </a:rPr>
              <a:t>对象的创建和使用</a:t>
            </a:r>
            <a:endParaRPr lang="en-US" altLang="zh-CN" sz="3000" dirty="0" smtClean="0">
              <a:solidFill>
                <a:schemeClr val="tx1"/>
              </a:solidFill>
              <a:ea typeface="宋体" panose="02010600030101010101" pitchFamily="2" charset="-122"/>
              <a:cs typeface="Times New Roman" panose="02020603050405020304" pitchFamily="18" charset="0"/>
            </a:endParaRPr>
          </a:p>
          <a:p>
            <a:pPr algn="l"/>
            <a:r>
              <a:rPr lang="en-US" altLang="zh-CN" sz="3000" dirty="0" smtClean="0">
                <a:solidFill>
                  <a:schemeClr val="tx1"/>
                </a:solidFill>
                <a:ea typeface="宋体" panose="02010600030101010101" pitchFamily="2" charset="-122"/>
                <a:cs typeface="Times New Roman" panose="02020603050405020304" pitchFamily="18" charset="0"/>
              </a:rPr>
              <a:t>3.6  </a:t>
            </a:r>
            <a:r>
              <a:rPr lang="zh-CN" altLang="en-US" sz="3000" dirty="0" smtClean="0">
                <a:solidFill>
                  <a:schemeClr val="tx1"/>
                </a:solidFill>
                <a:ea typeface="宋体" panose="02010600030101010101" pitchFamily="2" charset="-122"/>
                <a:cs typeface="Times New Roman" panose="02020603050405020304" pitchFamily="18" charset="0"/>
              </a:rPr>
              <a:t>再谈方法</a:t>
            </a:r>
            <a:endParaRPr lang="zh-CN" altLang="en-US" sz="3000" dirty="0" smtClean="0">
              <a:solidFill>
                <a:schemeClr val="tx1"/>
              </a:solidFill>
              <a:ea typeface="宋体" panose="02010600030101010101" pitchFamily="2" charset="-122"/>
              <a:cs typeface="Times New Roman" panose="02020603050405020304" pitchFamily="18" charset="0"/>
            </a:endParaRPr>
          </a:p>
          <a:p>
            <a:pPr algn="l"/>
            <a:r>
              <a:rPr lang="en-US" altLang="zh-CN" sz="3000" dirty="0" smtClean="0">
                <a:solidFill>
                  <a:schemeClr val="tx1"/>
                </a:solidFill>
                <a:ea typeface="宋体" panose="02010600030101010101" pitchFamily="2" charset="-122"/>
                <a:cs typeface="Times New Roman" panose="02020603050405020304" pitchFamily="18" charset="0"/>
              </a:rPr>
              <a:t>3.7  </a:t>
            </a:r>
            <a:r>
              <a:rPr lang="zh-CN" altLang="en-US" sz="3000" b="1" dirty="0" smtClean="0">
                <a:solidFill>
                  <a:srgbClr val="C00000"/>
                </a:solidFill>
                <a:ea typeface="宋体" panose="02010600030101010101" pitchFamily="2" charset="-122"/>
                <a:cs typeface="Times New Roman" panose="02020603050405020304" pitchFamily="18" charset="0"/>
              </a:rPr>
              <a:t>面向对象特征之一</a:t>
            </a:r>
            <a:r>
              <a:rPr lang="zh-CN" altLang="en-US" sz="3000" dirty="0" smtClean="0">
                <a:solidFill>
                  <a:schemeClr val="tx1"/>
                </a:solidFill>
                <a:ea typeface="宋体" panose="02010600030101010101" pitchFamily="2" charset="-122"/>
                <a:cs typeface="Times New Roman" panose="02020603050405020304" pitchFamily="18" charset="0"/>
              </a:rPr>
              <a:t>：封装和隐藏</a:t>
            </a:r>
            <a:endParaRPr lang="en-US" altLang="zh-CN" sz="3000" dirty="0" smtClean="0">
              <a:solidFill>
                <a:schemeClr val="tx1"/>
              </a:solidFill>
              <a:ea typeface="宋体" panose="02010600030101010101" pitchFamily="2" charset="-122"/>
              <a:cs typeface="Times New Roman" panose="02020603050405020304" pitchFamily="18" charset="0"/>
            </a:endParaRPr>
          </a:p>
          <a:p>
            <a:pPr algn="l"/>
            <a:r>
              <a:rPr lang="en-US" altLang="zh-CN" sz="3000" dirty="0" smtClean="0">
                <a:solidFill>
                  <a:schemeClr val="tx1"/>
                </a:solidFill>
                <a:ea typeface="宋体" panose="02010600030101010101" pitchFamily="2" charset="-122"/>
                <a:cs typeface="Times New Roman" panose="02020603050405020304" pitchFamily="18" charset="0"/>
              </a:rPr>
              <a:t>3.8  </a:t>
            </a:r>
            <a:r>
              <a:rPr lang="zh-CN" altLang="en-US" sz="3000" b="1" dirty="0" smtClean="0">
                <a:solidFill>
                  <a:srgbClr val="0000FF"/>
                </a:solidFill>
                <a:ea typeface="宋体" panose="02010600030101010101" pitchFamily="2" charset="-122"/>
                <a:cs typeface="Times New Roman" panose="02020603050405020304" pitchFamily="18" charset="0"/>
              </a:rPr>
              <a:t>类</a:t>
            </a:r>
            <a:r>
              <a:rPr lang="zh-CN" altLang="en-US" sz="3000" b="1" dirty="0">
                <a:solidFill>
                  <a:srgbClr val="0000FF"/>
                </a:solidFill>
                <a:ea typeface="宋体" panose="02010600030101010101" pitchFamily="2" charset="-122"/>
                <a:cs typeface="Times New Roman" panose="02020603050405020304" pitchFamily="18" charset="0"/>
              </a:rPr>
              <a:t>的成员</a:t>
            </a:r>
            <a:r>
              <a:rPr lang="zh-CN" altLang="en-US" sz="3000" b="1" dirty="0" smtClean="0">
                <a:solidFill>
                  <a:srgbClr val="0000FF"/>
                </a:solidFill>
                <a:ea typeface="宋体" panose="02010600030101010101" pitchFamily="2" charset="-122"/>
                <a:cs typeface="Times New Roman" panose="02020603050405020304" pitchFamily="18" charset="0"/>
              </a:rPr>
              <a:t>之三</a:t>
            </a:r>
            <a:r>
              <a:rPr lang="zh-CN" altLang="en-US" sz="3000" dirty="0" smtClean="0">
                <a:solidFill>
                  <a:schemeClr val="tx1"/>
                </a:solidFill>
                <a:ea typeface="宋体" panose="02010600030101010101" pitchFamily="2" charset="-122"/>
                <a:cs typeface="Times New Roman" panose="02020603050405020304" pitchFamily="18" charset="0"/>
              </a:rPr>
              <a:t>：</a:t>
            </a:r>
            <a:r>
              <a:rPr lang="zh-CN" altLang="en-US" sz="3000" dirty="0">
                <a:solidFill>
                  <a:schemeClr val="tx1"/>
                </a:solidFill>
                <a:ea typeface="宋体" panose="02010600030101010101" pitchFamily="2" charset="-122"/>
                <a:cs typeface="Times New Roman" panose="02020603050405020304" pitchFamily="18" charset="0"/>
              </a:rPr>
              <a:t>构造</a:t>
            </a:r>
            <a:r>
              <a:rPr lang="zh-CN" altLang="en-US" sz="3000" dirty="0" smtClean="0">
                <a:solidFill>
                  <a:schemeClr val="tx1"/>
                </a:solidFill>
                <a:ea typeface="宋体" panose="02010600030101010101" pitchFamily="2" charset="-122"/>
                <a:cs typeface="Times New Roman" panose="02020603050405020304" pitchFamily="18" charset="0"/>
              </a:rPr>
              <a:t>器（构造方法）</a:t>
            </a:r>
            <a:endParaRPr lang="zh-CN" altLang="en-US" sz="3000" dirty="0" smtClean="0">
              <a:solidFill>
                <a:schemeClr val="tx1"/>
              </a:solidFill>
              <a:ea typeface="宋体" panose="02010600030101010101" pitchFamily="2" charset="-122"/>
              <a:cs typeface="Times New Roman" panose="02020603050405020304" pitchFamily="18" charset="0"/>
            </a:endParaRPr>
          </a:p>
          <a:p>
            <a:pPr algn="l"/>
            <a:r>
              <a:rPr lang="en-US" altLang="zh-CN" sz="3000" dirty="0" smtClean="0">
                <a:solidFill>
                  <a:schemeClr val="tx1"/>
                </a:solidFill>
                <a:ea typeface="宋体" panose="02010600030101010101" pitchFamily="2" charset="-122"/>
                <a:cs typeface="Times New Roman" panose="02020603050405020304" pitchFamily="18" charset="0"/>
              </a:rPr>
              <a:t>3.9  </a:t>
            </a:r>
            <a:r>
              <a:rPr lang="zh-CN" altLang="en-US" sz="3000" dirty="0" smtClean="0">
                <a:solidFill>
                  <a:schemeClr val="tx1"/>
                </a:solidFill>
                <a:ea typeface="宋体" panose="02010600030101010101" pitchFamily="2" charset="-122"/>
                <a:cs typeface="Times New Roman" panose="02020603050405020304" pitchFamily="18" charset="0"/>
              </a:rPr>
              <a:t>几个关键字：</a:t>
            </a:r>
            <a:r>
              <a:rPr lang="en-US" altLang="zh-CN" sz="3000" dirty="0" smtClean="0">
                <a:solidFill>
                  <a:schemeClr val="tx1"/>
                </a:solidFill>
                <a:ea typeface="宋体" panose="02010600030101010101" pitchFamily="2" charset="-122"/>
                <a:cs typeface="Times New Roman" panose="02020603050405020304" pitchFamily="18" charset="0"/>
              </a:rPr>
              <a:t>this</a:t>
            </a:r>
            <a:r>
              <a:rPr lang="zh-CN" altLang="en-US" sz="3000" dirty="0" smtClean="0">
                <a:solidFill>
                  <a:schemeClr val="tx1"/>
                </a:solidFill>
                <a:ea typeface="宋体" panose="02010600030101010101" pitchFamily="2" charset="-122"/>
                <a:cs typeface="Times New Roman" panose="02020603050405020304" pitchFamily="18" charset="0"/>
              </a:rPr>
              <a:t>、</a:t>
            </a:r>
            <a:r>
              <a:rPr lang="en-US" altLang="zh-CN" sz="3000" dirty="0" smtClean="0">
                <a:solidFill>
                  <a:schemeClr val="tx1"/>
                </a:solidFill>
                <a:ea typeface="宋体" panose="02010600030101010101" pitchFamily="2" charset="-122"/>
                <a:cs typeface="Times New Roman" panose="02020603050405020304" pitchFamily="18" charset="0"/>
              </a:rPr>
              <a:t>package</a:t>
            </a:r>
            <a:r>
              <a:rPr lang="zh-CN" altLang="en-US" sz="3000" dirty="0" smtClean="0">
                <a:solidFill>
                  <a:schemeClr val="tx1"/>
                </a:solidFill>
                <a:ea typeface="宋体" panose="02010600030101010101" pitchFamily="2" charset="-122"/>
                <a:cs typeface="Times New Roman" panose="02020603050405020304" pitchFamily="18" charset="0"/>
              </a:rPr>
              <a:t>、</a:t>
            </a:r>
            <a:r>
              <a:rPr lang="en-US" altLang="zh-CN" sz="3000" dirty="0" smtClean="0">
                <a:solidFill>
                  <a:schemeClr val="tx1"/>
                </a:solidFill>
                <a:ea typeface="宋体" panose="02010600030101010101" pitchFamily="2" charset="-122"/>
                <a:cs typeface="Times New Roman" panose="02020603050405020304" pitchFamily="18" charset="0"/>
              </a:rPr>
              <a:t>import</a:t>
            </a:r>
            <a:endParaRPr lang="zh-CN" altLang="en-US" sz="3000" dirty="0" smtClean="0">
              <a:solidFill>
                <a:schemeClr val="tx1"/>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172253" y="1484784"/>
            <a:ext cx="8821644" cy="5139869"/>
          </a:xfrm>
          <a:prstGeom prst="rect">
            <a:avLst/>
          </a:prstGeom>
          <a:noFill/>
          <a:ln w="9525">
            <a:noFill/>
            <a:miter lim="800000"/>
          </a:ln>
        </p:spPr>
        <p:txBody>
          <a:bodyPr wrap="square">
            <a:spAutoFit/>
          </a:bodyPr>
          <a:lstStyle/>
          <a:p>
            <a:pPr>
              <a:spcBef>
                <a:spcPct val="50000"/>
              </a:spcBef>
            </a:pPr>
            <a:r>
              <a:rPr lang="en-US" altLang="zh-CN" sz="2800" b="1" dirty="0" smtClean="0">
                <a:solidFill>
                  <a:srgbClr val="C00000"/>
                </a:solidFill>
                <a:ea typeface="宋体" panose="02010600030101010101" pitchFamily="2" charset="-122"/>
                <a:cs typeface="Times New Roman" panose="02020603050405020304" pitchFamily="18" charset="0"/>
              </a:rPr>
              <a:t>public </a:t>
            </a:r>
            <a:r>
              <a:rPr lang="en-US" altLang="zh-CN" sz="2800" b="1" dirty="0">
                <a:solidFill>
                  <a:srgbClr val="C00000"/>
                </a:solidFill>
                <a:ea typeface="宋体" panose="02010600030101010101" pitchFamily="2" charset="-122"/>
                <a:cs typeface="Times New Roman" panose="02020603050405020304" pitchFamily="18" charset="0"/>
              </a:rPr>
              <a:t>class </a:t>
            </a:r>
            <a:r>
              <a:rPr lang="en-US" altLang="zh-CN" sz="2800" b="1" dirty="0" err="1">
                <a:solidFill>
                  <a:srgbClr val="C00000"/>
                </a:solidFill>
                <a:ea typeface="宋体" panose="02010600030101010101" pitchFamily="2" charset="-122"/>
                <a:cs typeface="Times New Roman" panose="02020603050405020304" pitchFamily="18" charset="0"/>
              </a:rPr>
              <a:t>PrintStream</a:t>
            </a:r>
            <a:r>
              <a:rPr lang="en-US" altLang="zh-CN" sz="2800" b="1" dirty="0">
                <a:solidFill>
                  <a:srgbClr val="C00000"/>
                </a:solidFill>
                <a:ea typeface="宋体" panose="02010600030101010101" pitchFamily="2" charset="-122"/>
                <a:cs typeface="Times New Roman" panose="02020603050405020304" pitchFamily="18" charset="0"/>
              </a:rPr>
              <a:t>{</a:t>
            </a:r>
            <a:endParaRPr lang="en-US" altLang="zh-CN" sz="2800" b="1" dirty="0">
              <a:solidFill>
                <a:srgbClr val="C00000"/>
              </a:solidFill>
              <a:ea typeface="宋体" panose="02010600030101010101" pitchFamily="2" charset="-122"/>
              <a:cs typeface="Times New Roman" panose="02020603050405020304" pitchFamily="18" charset="0"/>
            </a:endParaRPr>
          </a:p>
          <a:p>
            <a:pPr lvl="2"/>
            <a:r>
              <a:rPr lang="en-US" altLang="zh-CN" sz="2800" b="1" dirty="0" smtClean="0">
                <a:solidFill>
                  <a:srgbClr val="C00000"/>
                </a:solidFill>
                <a:ea typeface="宋体" panose="02010600030101010101" pitchFamily="2" charset="-122"/>
                <a:cs typeface="Times New Roman" panose="02020603050405020304" pitchFamily="18" charset="0"/>
              </a:rPr>
              <a:t>public static void </a:t>
            </a:r>
            <a:r>
              <a:rPr lang="en-US" altLang="zh-CN" sz="2800" b="1" dirty="0">
                <a:solidFill>
                  <a:srgbClr val="C00000"/>
                </a:solidFill>
                <a:ea typeface="宋体" panose="02010600030101010101" pitchFamily="2" charset="-122"/>
                <a:cs typeface="Times New Roman" panose="02020603050405020304" pitchFamily="18" charset="0"/>
              </a:rPr>
              <a:t>print(</a:t>
            </a:r>
            <a:r>
              <a:rPr lang="en-US" altLang="zh-CN" sz="2800" b="1" dirty="0" err="1">
                <a:solidFill>
                  <a:srgbClr val="C00000"/>
                </a:solidFill>
                <a:ea typeface="宋体" panose="02010600030101010101" pitchFamily="2" charset="-122"/>
                <a:cs typeface="Times New Roman" panose="02020603050405020304" pitchFamily="18" charset="0"/>
              </a:rPr>
              <a:t>int</a:t>
            </a:r>
            <a:r>
              <a:rPr lang="en-US" altLang="zh-CN" sz="2800" b="1" dirty="0">
                <a:solidFill>
                  <a:srgbClr val="C00000"/>
                </a:solidFill>
                <a:ea typeface="宋体" panose="02010600030101010101" pitchFamily="2" charset="-122"/>
                <a:cs typeface="Times New Roman" panose="02020603050405020304" pitchFamily="18" charset="0"/>
              </a:rPr>
              <a:t> i) {……}</a:t>
            </a:r>
            <a:endParaRPr lang="en-US" altLang="zh-CN" sz="2800" b="1" dirty="0">
              <a:solidFill>
                <a:srgbClr val="C00000"/>
              </a:solidFill>
              <a:ea typeface="宋体" panose="02010600030101010101" pitchFamily="2" charset="-122"/>
              <a:cs typeface="Times New Roman" panose="02020603050405020304" pitchFamily="18" charset="0"/>
            </a:endParaRPr>
          </a:p>
          <a:p>
            <a:pPr lvl="2"/>
            <a:r>
              <a:rPr lang="en-US" altLang="zh-CN" sz="2800" b="1" dirty="0" smtClean="0">
                <a:solidFill>
                  <a:srgbClr val="C00000"/>
                </a:solidFill>
                <a:ea typeface="宋体" panose="02010600030101010101" pitchFamily="2" charset="-122"/>
                <a:cs typeface="Times New Roman" panose="02020603050405020304" pitchFamily="18" charset="0"/>
              </a:rPr>
              <a:t>public static void </a:t>
            </a:r>
            <a:r>
              <a:rPr lang="en-US" altLang="zh-CN" sz="2800" b="1" dirty="0">
                <a:solidFill>
                  <a:srgbClr val="C00000"/>
                </a:solidFill>
                <a:ea typeface="宋体" panose="02010600030101010101" pitchFamily="2" charset="-122"/>
                <a:cs typeface="Times New Roman" panose="02020603050405020304" pitchFamily="18" charset="0"/>
              </a:rPr>
              <a:t>print(float f) {……}</a:t>
            </a:r>
            <a:endParaRPr lang="en-US" altLang="zh-CN" sz="2800" b="1" dirty="0">
              <a:solidFill>
                <a:srgbClr val="C00000"/>
              </a:solidFill>
              <a:ea typeface="宋体" panose="02010600030101010101" pitchFamily="2" charset="-122"/>
              <a:cs typeface="Times New Roman" panose="02020603050405020304" pitchFamily="18" charset="0"/>
            </a:endParaRPr>
          </a:p>
          <a:p>
            <a:pPr lvl="2"/>
            <a:r>
              <a:rPr lang="en-US" altLang="zh-CN" sz="2800" b="1" dirty="0">
                <a:solidFill>
                  <a:srgbClr val="C00000"/>
                </a:solidFill>
                <a:ea typeface="宋体" panose="02010600030101010101" pitchFamily="2" charset="-122"/>
                <a:cs typeface="Times New Roman" panose="02020603050405020304" pitchFamily="18" charset="0"/>
              </a:rPr>
              <a:t>p</a:t>
            </a:r>
            <a:r>
              <a:rPr lang="en-US" altLang="zh-CN" sz="2800" b="1" dirty="0" smtClean="0">
                <a:solidFill>
                  <a:srgbClr val="C00000"/>
                </a:solidFill>
                <a:ea typeface="宋体" panose="02010600030101010101" pitchFamily="2" charset="-122"/>
                <a:cs typeface="Times New Roman" panose="02020603050405020304" pitchFamily="18" charset="0"/>
              </a:rPr>
              <a:t>rivate static void </a:t>
            </a:r>
            <a:r>
              <a:rPr lang="en-US" altLang="zh-CN" sz="2800" b="1" dirty="0">
                <a:solidFill>
                  <a:srgbClr val="C00000"/>
                </a:solidFill>
                <a:ea typeface="宋体" panose="02010600030101010101" pitchFamily="2" charset="-122"/>
                <a:cs typeface="Times New Roman" panose="02020603050405020304" pitchFamily="18" charset="0"/>
              </a:rPr>
              <a:t>print(String s) {……}</a:t>
            </a:r>
            <a:endParaRPr lang="en-US" altLang="zh-CN" sz="2800" b="1" dirty="0">
              <a:solidFill>
                <a:srgbClr val="C00000"/>
              </a:solidFill>
              <a:ea typeface="宋体" panose="02010600030101010101" pitchFamily="2" charset="-122"/>
              <a:cs typeface="Times New Roman" panose="02020603050405020304" pitchFamily="18" charset="0"/>
            </a:endParaRPr>
          </a:p>
          <a:p>
            <a:pPr lvl="1">
              <a:spcBef>
                <a:spcPct val="50000"/>
              </a:spcBef>
            </a:pPr>
            <a:r>
              <a:rPr lang="en-US" altLang="zh-CN" sz="2400" b="1" dirty="0" smtClean="0">
                <a:ea typeface="宋体" panose="02010600030101010101" pitchFamily="2" charset="-122"/>
                <a:cs typeface="Times New Roman" panose="02020603050405020304" pitchFamily="18" charset="0"/>
              </a:rPr>
              <a:t>	public static void main(String[] </a:t>
            </a:r>
            <a:r>
              <a:rPr lang="en-US" altLang="zh-CN" sz="2400" b="1" dirty="0" err="1" smtClean="0">
                <a:ea typeface="宋体" panose="02010600030101010101" pitchFamily="2" charset="-122"/>
                <a:cs typeface="Times New Roman" panose="02020603050405020304" pitchFamily="18" charset="0"/>
              </a:rPr>
              <a:t>args</a:t>
            </a:r>
            <a:r>
              <a:rPr lang="en-US" altLang="zh-CN" sz="2400" b="1" dirty="0" smtClean="0">
                <a:ea typeface="宋体" panose="02010600030101010101" pitchFamily="2" charset="-122"/>
                <a:cs typeface="Times New Roman" panose="02020603050405020304" pitchFamily="18" charset="0"/>
              </a:rPr>
              <a:t>){	</a:t>
            </a:r>
            <a:endParaRPr lang="en-US" altLang="zh-CN" sz="2400" b="1" dirty="0" smtClean="0">
              <a:ea typeface="宋体" panose="02010600030101010101" pitchFamily="2" charset="-122"/>
              <a:cs typeface="Times New Roman" panose="02020603050405020304" pitchFamily="18" charset="0"/>
            </a:endParaRPr>
          </a:p>
          <a:p>
            <a:pPr lvl="1">
              <a:spcBef>
                <a:spcPct val="50000"/>
              </a:spcBef>
            </a:pPr>
            <a:r>
              <a:rPr lang="en-US" altLang="zh-CN" sz="2400" b="1" dirty="0" smtClean="0">
                <a:ea typeface="宋体" panose="02010600030101010101" pitchFamily="2" charset="-122"/>
                <a:cs typeface="Times New Roman" panose="02020603050405020304" pitchFamily="18" charset="0"/>
              </a:rPr>
              <a:t>		print(3</a:t>
            </a:r>
            <a:r>
              <a:rPr lang="en-US" altLang="zh-CN" sz="2400" b="1" dirty="0">
                <a:ea typeface="宋体" panose="02010600030101010101" pitchFamily="2" charset="-122"/>
                <a:cs typeface="Times New Roman" panose="02020603050405020304" pitchFamily="18" charset="0"/>
              </a:rPr>
              <a:t>)</a:t>
            </a:r>
            <a:r>
              <a:rPr lang="zh-CN" altLang="en-US" sz="2400" b="1" dirty="0" smtClean="0">
                <a:ea typeface="宋体" panose="02010600030101010101" pitchFamily="2" charset="-122"/>
                <a:cs typeface="Times New Roman" panose="02020603050405020304" pitchFamily="18" charset="0"/>
              </a:rPr>
              <a:t>；</a:t>
            </a:r>
            <a:endParaRPr lang="en-US" altLang="zh-CN" sz="2400" b="1" dirty="0" smtClean="0">
              <a:ea typeface="宋体" panose="02010600030101010101" pitchFamily="2" charset="-122"/>
              <a:cs typeface="Times New Roman" panose="02020603050405020304" pitchFamily="18" charset="0"/>
            </a:endParaRPr>
          </a:p>
          <a:p>
            <a:pPr lvl="1">
              <a:spcBef>
                <a:spcPct val="50000"/>
              </a:spcBef>
            </a:pPr>
            <a:r>
              <a:rPr lang="en-US" altLang="zh-CN" sz="2400" b="1" dirty="0" smtClean="0">
                <a:ea typeface="宋体" panose="02010600030101010101" pitchFamily="2" charset="-122"/>
                <a:cs typeface="Times New Roman" panose="02020603050405020304" pitchFamily="18" charset="0"/>
              </a:rPr>
              <a:t>	</a:t>
            </a:r>
            <a:r>
              <a:rPr lang="en-US" altLang="zh-CN" sz="2400" b="1" dirty="0">
                <a:ea typeface="宋体" panose="02010600030101010101" pitchFamily="2" charset="-122"/>
                <a:cs typeface="Times New Roman" panose="02020603050405020304" pitchFamily="18" charset="0"/>
              </a:rPr>
              <a:t>	</a:t>
            </a:r>
            <a:r>
              <a:rPr lang="en-US" altLang="zh-CN" sz="2400" b="1" dirty="0" smtClean="0">
                <a:ea typeface="宋体" panose="02010600030101010101" pitchFamily="2" charset="-122"/>
                <a:cs typeface="Times New Roman" panose="02020603050405020304" pitchFamily="18" charset="0"/>
              </a:rPr>
              <a:t>print(1.2f</a:t>
            </a:r>
            <a:r>
              <a:rPr lang="en-US" altLang="zh-CN" sz="2400" b="1" dirty="0">
                <a:ea typeface="宋体" panose="02010600030101010101" pitchFamily="2" charset="-122"/>
                <a:cs typeface="Times New Roman" panose="02020603050405020304" pitchFamily="18" charset="0"/>
              </a:rPr>
              <a:t>)</a:t>
            </a:r>
            <a:r>
              <a:rPr lang="zh-CN" altLang="en-US" sz="2400" b="1" dirty="0" smtClean="0">
                <a:ea typeface="宋体" panose="02010600030101010101" pitchFamily="2" charset="-122"/>
                <a:cs typeface="Times New Roman" panose="02020603050405020304" pitchFamily="18" charset="0"/>
              </a:rPr>
              <a:t>；</a:t>
            </a:r>
            <a:endParaRPr lang="en-US" altLang="zh-CN" sz="2400" b="1" dirty="0" smtClean="0">
              <a:ea typeface="宋体" panose="02010600030101010101" pitchFamily="2" charset="-122"/>
              <a:cs typeface="Times New Roman" panose="02020603050405020304" pitchFamily="18" charset="0"/>
            </a:endParaRPr>
          </a:p>
          <a:p>
            <a:pPr lvl="1">
              <a:spcBef>
                <a:spcPct val="50000"/>
              </a:spcBef>
            </a:pPr>
            <a:r>
              <a:rPr lang="en-US" altLang="zh-CN" sz="2400" b="1" dirty="0">
                <a:ea typeface="宋体" panose="02010600030101010101" pitchFamily="2" charset="-122"/>
                <a:cs typeface="Times New Roman" panose="02020603050405020304" pitchFamily="18" charset="0"/>
              </a:rPr>
              <a:t>	</a:t>
            </a:r>
            <a:r>
              <a:rPr lang="en-US" altLang="zh-CN" sz="2400" b="1" dirty="0" smtClean="0">
                <a:ea typeface="宋体" panose="02010600030101010101" pitchFamily="2" charset="-122"/>
                <a:cs typeface="Times New Roman" panose="02020603050405020304" pitchFamily="18" charset="0"/>
              </a:rPr>
              <a:t>	print</a:t>
            </a:r>
            <a:r>
              <a:rPr lang="en-US" altLang="zh-CN" sz="2400" b="1" dirty="0">
                <a:ea typeface="宋体" panose="02010600030101010101" pitchFamily="2" charset="-122"/>
                <a:cs typeface="Times New Roman" panose="02020603050405020304" pitchFamily="18" charset="0"/>
              </a:rPr>
              <a:t>(“hello!”)</a:t>
            </a:r>
            <a:r>
              <a:rPr lang="zh-CN" altLang="en-US" sz="2400" b="1" dirty="0" smtClean="0">
                <a:ea typeface="宋体" panose="02010600030101010101" pitchFamily="2" charset="-122"/>
                <a:cs typeface="Times New Roman" panose="02020603050405020304" pitchFamily="18" charset="0"/>
              </a:rPr>
              <a:t>；</a:t>
            </a:r>
            <a:endParaRPr lang="en-US" altLang="zh-CN" sz="2400" b="1" dirty="0">
              <a:ea typeface="宋体" panose="02010600030101010101" pitchFamily="2" charset="-122"/>
              <a:cs typeface="Times New Roman" panose="02020603050405020304" pitchFamily="18" charset="0"/>
            </a:endParaRPr>
          </a:p>
          <a:p>
            <a:pPr lvl="1">
              <a:spcBef>
                <a:spcPct val="50000"/>
              </a:spcBef>
            </a:pPr>
            <a:r>
              <a:rPr lang="en-US" altLang="zh-CN" sz="2400" b="1" dirty="0" smtClean="0">
                <a:solidFill>
                  <a:schemeClr val="folHlink"/>
                </a:solidFill>
                <a:ea typeface="宋体" panose="02010600030101010101" pitchFamily="2" charset="-122"/>
                <a:cs typeface="Times New Roman" panose="02020603050405020304" pitchFamily="18" charset="0"/>
              </a:rPr>
              <a:t>	</a:t>
            </a:r>
            <a:r>
              <a:rPr lang="en-US" altLang="zh-CN" sz="2400" b="1" dirty="0" smtClean="0">
                <a:ea typeface="宋体" panose="02010600030101010101" pitchFamily="2" charset="-122"/>
                <a:cs typeface="Times New Roman" panose="02020603050405020304" pitchFamily="18" charset="0"/>
              </a:rPr>
              <a:t>}</a:t>
            </a:r>
            <a:endParaRPr lang="en-US" altLang="zh-CN" sz="2400" b="1" dirty="0" smtClean="0">
              <a:ea typeface="宋体" panose="02010600030101010101" pitchFamily="2" charset="-122"/>
              <a:cs typeface="Times New Roman" panose="02020603050405020304" pitchFamily="18" charset="0"/>
            </a:endParaRPr>
          </a:p>
          <a:p>
            <a:pPr lvl="1">
              <a:spcBef>
                <a:spcPct val="50000"/>
              </a:spcBef>
            </a:pPr>
            <a:r>
              <a:rPr lang="en-US" altLang="zh-CN" sz="2400" b="1" dirty="0" smtClean="0">
                <a:solidFill>
                  <a:schemeClr val="folHlink"/>
                </a:solidFill>
                <a:ea typeface="宋体" panose="02010600030101010101" pitchFamily="2" charset="-122"/>
                <a:cs typeface="Times New Roman" panose="02020603050405020304" pitchFamily="18" charset="0"/>
              </a:rPr>
              <a:t>}</a:t>
            </a:r>
            <a:endParaRPr lang="en-US" altLang="zh-CN" sz="2400" b="1" dirty="0">
              <a:solidFill>
                <a:schemeClr val="folHlink"/>
              </a:solidFill>
              <a:ea typeface="宋体" panose="02010600030101010101" pitchFamily="2" charset="-122"/>
              <a:cs typeface="Times New Roman" panose="02020603050405020304" pitchFamily="18" charset="0"/>
            </a:endParaRPr>
          </a:p>
        </p:txBody>
      </p:sp>
      <p:sp>
        <p:nvSpPr>
          <p:cNvPr id="34819" name="Rectangle 3"/>
          <p:cNvSpPr>
            <a:spLocks noGrp="1" noChangeArrowheads="1"/>
          </p:cNvSpPr>
          <p:nvPr>
            <p:ph type="title"/>
          </p:nvPr>
        </p:nvSpPr>
        <p:spPr>
          <a:xfrm>
            <a:off x="3203848" y="548680"/>
            <a:ext cx="4139984" cy="849227"/>
          </a:xfrm>
          <a:noFill/>
        </p:spPr>
        <p:txBody>
          <a:bodyPr/>
          <a:lstStyle/>
          <a:p>
            <a:pPr eaLnBrk="1" hangingPunct="1"/>
            <a:r>
              <a:rPr lang="zh-CN" altLang="en-US" b="1" dirty="0" smtClean="0">
                <a:latin typeface="+mn-lt"/>
                <a:ea typeface="宋体" panose="02010600030101010101" pitchFamily="2" charset="-122"/>
                <a:cs typeface="Arial Unicode MS" pitchFamily="34" charset="-122"/>
              </a:rPr>
              <a:t>函数的重载 </a:t>
            </a:r>
            <a:endParaRPr lang="zh-CN" altLang="en-US" b="1" dirty="0" smtClean="0">
              <a:latin typeface="+mn-lt"/>
              <a:ea typeface="宋体" panose="02010600030101010101" pitchFamily="2" charset="-122"/>
              <a:cs typeface="Arial Unicode MS"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87824" y="729887"/>
            <a:ext cx="4032448" cy="584775"/>
          </a:xfrm>
          <a:prstGeom prst="rect">
            <a:avLst/>
          </a:prstGeom>
          <a:noFill/>
        </p:spPr>
        <p:txBody>
          <a:bodyPr wrap="square" rtlCol="0">
            <a:spAutoFit/>
          </a:bodyPr>
          <a:lstStyle/>
          <a:p>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rPr>
              <a:t>体会可变</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个数</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rPr>
              <a:t>的形参</a:t>
            </a:r>
            <a:endParaRPr lang="zh-CN" altLang="en-US" sz="32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TextBox 4"/>
          <p:cNvSpPr txBox="1"/>
          <p:nvPr/>
        </p:nvSpPr>
        <p:spPr>
          <a:xfrm>
            <a:off x="404086" y="1412776"/>
            <a:ext cx="8496944" cy="1978362"/>
          </a:xfrm>
          <a:prstGeom prst="rect">
            <a:avLst/>
          </a:prstGeom>
          <a:noFill/>
        </p:spPr>
        <p:txBody>
          <a:bodyPr wrap="square" rtlCol="0">
            <a:spAutoFit/>
          </a:bodyPr>
          <a:lstStyle/>
          <a:p>
            <a:pPr>
              <a:lnSpc>
                <a:spcPct val="120000"/>
              </a:lnSpc>
            </a:pPr>
            <a:r>
              <a:rPr lang="en-US" altLang="zh-CN" sz="2400" dirty="0" smtClean="0">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下面采用数组形参来定义方法</a:t>
            </a:r>
            <a:endParaRPr lang="en-US" altLang="zh-CN" sz="2400" dirty="0" smtClean="0">
              <a:latin typeface="宋体" panose="02010600030101010101" pitchFamily="2" charset="-122"/>
              <a:ea typeface="宋体" panose="02010600030101010101" pitchFamily="2" charset="-122"/>
            </a:endParaRPr>
          </a:p>
          <a:p>
            <a:pPr>
              <a:lnSpc>
                <a:spcPct val="120000"/>
              </a:lnSpc>
            </a:pPr>
            <a:r>
              <a:rPr lang="en-US" altLang="zh-CN" sz="2800" b="1" dirty="0">
                <a:solidFill>
                  <a:srgbClr val="C00000"/>
                </a:solidFill>
              </a:rPr>
              <a:t>p</a:t>
            </a:r>
            <a:r>
              <a:rPr lang="en-US" altLang="zh-CN" sz="2800" b="1" dirty="0" smtClean="0">
                <a:solidFill>
                  <a:srgbClr val="C00000"/>
                </a:solidFill>
              </a:rPr>
              <a:t>ublic static void test(</a:t>
            </a:r>
            <a:r>
              <a:rPr lang="en-US" altLang="zh-CN" sz="2800" b="1" dirty="0" err="1" smtClean="0">
                <a:solidFill>
                  <a:srgbClr val="C00000"/>
                </a:solidFill>
              </a:rPr>
              <a:t>int</a:t>
            </a:r>
            <a:r>
              <a:rPr lang="en-US" altLang="zh-CN" sz="2800" b="1" dirty="0" smtClean="0">
                <a:solidFill>
                  <a:srgbClr val="C00000"/>
                </a:solidFill>
              </a:rPr>
              <a:t> a ,String[] books);</a:t>
            </a:r>
            <a:endParaRPr lang="en-US" altLang="zh-CN" sz="2800" b="1" dirty="0" smtClean="0">
              <a:solidFill>
                <a:srgbClr val="C00000"/>
              </a:solidFill>
            </a:endParaRPr>
          </a:p>
          <a:p>
            <a:pPr>
              <a:lnSpc>
                <a:spcPct val="120000"/>
              </a:lnSpc>
            </a:pPr>
            <a:r>
              <a:rPr lang="en-US" altLang="zh-CN" sz="2400" dirty="0" smtClean="0">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以可变个数形参来定义方法</a:t>
            </a:r>
            <a:endParaRPr lang="en-US" altLang="zh-CN" sz="2400" dirty="0" smtClean="0">
              <a:latin typeface="宋体" panose="02010600030101010101" pitchFamily="2" charset="-122"/>
              <a:ea typeface="宋体" panose="02010600030101010101" pitchFamily="2" charset="-122"/>
            </a:endParaRPr>
          </a:p>
          <a:p>
            <a:pPr>
              <a:lnSpc>
                <a:spcPct val="120000"/>
              </a:lnSpc>
            </a:pPr>
            <a:r>
              <a:rPr lang="en-US" altLang="zh-CN" sz="2800" b="1" dirty="0">
                <a:solidFill>
                  <a:srgbClr val="C00000"/>
                </a:solidFill>
              </a:rPr>
              <a:t>p</a:t>
            </a:r>
            <a:r>
              <a:rPr lang="en-US" altLang="zh-CN" sz="2800" b="1" dirty="0" smtClean="0">
                <a:solidFill>
                  <a:srgbClr val="C00000"/>
                </a:solidFill>
              </a:rPr>
              <a:t>ublic static void test(</a:t>
            </a:r>
            <a:r>
              <a:rPr lang="en-US" altLang="zh-CN" sz="2800" b="1" dirty="0" err="1" smtClean="0">
                <a:solidFill>
                  <a:srgbClr val="C00000"/>
                </a:solidFill>
              </a:rPr>
              <a:t>int</a:t>
            </a:r>
            <a:r>
              <a:rPr lang="en-US" altLang="zh-CN" sz="2800" b="1" dirty="0" smtClean="0">
                <a:solidFill>
                  <a:srgbClr val="C00000"/>
                </a:solidFill>
              </a:rPr>
              <a:t> a ,String…books);</a:t>
            </a:r>
            <a:endParaRPr lang="zh-CN" altLang="en-US" sz="2800" b="1" dirty="0">
              <a:solidFill>
                <a:srgbClr val="C00000"/>
              </a:solidFill>
            </a:endParaRPr>
          </a:p>
        </p:txBody>
      </p:sp>
      <p:sp>
        <p:nvSpPr>
          <p:cNvPr id="2" name="TextBox 1"/>
          <p:cNvSpPr txBox="1"/>
          <p:nvPr/>
        </p:nvSpPr>
        <p:spPr>
          <a:xfrm>
            <a:off x="451922" y="3717032"/>
            <a:ext cx="8401272" cy="2234458"/>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说明</a:t>
            </a:r>
            <a:r>
              <a:rPr lang="zh-CN" altLang="en-US" sz="2400" b="1" dirty="0" smtClean="0">
                <a:latin typeface="宋体" panose="02010600030101010101" pitchFamily="2" charset="-122"/>
                <a:ea typeface="宋体" panose="02010600030101010101" pitchFamily="2" charset="-122"/>
              </a:rPr>
              <a:t>：</a:t>
            </a:r>
            <a:endParaRPr lang="en-US" altLang="zh-CN" sz="2400" b="1" dirty="0" smtClean="0">
              <a:latin typeface="宋体" panose="02010600030101010101" pitchFamily="2" charset="-122"/>
              <a:ea typeface="宋体" panose="02010600030101010101" pitchFamily="2" charset="-122"/>
            </a:endParaRPr>
          </a:p>
          <a:p>
            <a:pPr>
              <a:lnSpc>
                <a:spcPct val="120000"/>
              </a:lnSpc>
            </a:pPr>
            <a:r>
              <a:rPr lang="en-US" altLang="zh-CN" sz="2400" dirty="0" smtClean="0">
                <a:latin typeface="宋体" panose="02010600030101010101" pitchFamily="2" charset="-122"/>
                <a:ea typeface="宋体" panose="02010600030101010101" pitchFamily="2" charset="-122"/>
              </a:rPr>
              <a:t>1.</a:t>
            </a:r>
            <a:r>
              <a:rPr lang="zh-CN" altLang="en-US" sz="2400" dirty="0" smtClean="0">
                <a:latin typeface="宋体" panose="02010600030101010101" pitchFamily="2" charset="-122"/>
                <a:ea typeface="宋体" panose="02010600030101010101" pitchFamily="2" charset="-122"/>
              </a:rPr>
              <a:t>可变参数：方法参数部分指定类型</a:t>
            </a:r>
            <a:r>
              <a:rPr lang="zh-CN" altLang="en-US" sz="2400" dirty="0">
                <a:latin typeface="宋体" panose="02010600030101010101" pitchFamily="2" charset="-122"/>
                <a:ea typeface="宋体" panose="02010600030101010101" pitchFamily="2" charset="-122"/>
              </a:rPr>
              <a:t>的参数</a:t>
            </a:r>
            <a:r>
              <a:rPr lang="zh-CN" altLang="en-US" sz="2400" dirty="0" smtClean="0">
                <a:latin typeface="宋体" panose="02010600030101010101" pitchFamily="2" charset="-122"/>
                <a:ea typeface="宋体" panose="02010600030101010101" pitchFamily="2" charset="-122"/>
              </a:rPr>
              <a:t>个数是可变多个</a:t>
            </a:r>
            <a:endParaRPr lang="en-US" altLang="zh-CN" sz="2400" dirty="0" smtClean="0">
              <a:latin typeface="宋体" panose="02010600030101010101" pitchFamily="2" charset="-122"/>
              <a:ea typeface="宋体" panose="02010600030101010101" pitchFamily="2" charset="-122"/>
            </a:endParaRPr>
          </a:p>
          <a:p>
            <a:pPr>
              <a:lnSpc>
                <a:spcPct val="120000"/>
              </a:lnSpc>
            </a:pPr>
            <a:r>
              <a:rPr lang="en-US" altLang="zh-CN" sz="2400" dirty="0" smtClean="0">
                <a:latin typeface="宋体" panose="02010600030101010101" pitchFamily="2" charset="-122"/>
                <a:ea typeface="宋体" panose="02010600030101010101" pitchFamily="2" charset="-122"/>
              </a:rPr>
              <a:t>2.</a:t>
            </a:r>
            <a:r>
              <a:rPr lang="zh-CN" altLang="en-US" sz="2400" dirty="0" smtClean="0">
                <a:latin typeface="宋体" panose="02010600030101010101" pitchFamily="2" charset="-122"/>
                <a:ea typeface="宋体" panose="02010600030101010101" pitchFamily="2" charset="-122"/>
              </a:rPr>
              <a:t>声明方式：方法名（参数的类型名</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参数名）</a:t>
            </a:r>
            <a:endParaRPr lang="en-US" altLang="zh-CN" sz="2400" dirty="0" smtClean="0">
              <a:latin typeface="宋体" panose="02010600030101010101" pitchFamily="2" charset="-122"/>
              <a:ea typeface="宋体" panose="02010600030101010101" pitchFamily="2" charset="-122"/>
            </a:endParaRPr>
          </a:p>
          <a:p>
            <a:pPr>
              <a:lnSpc>
                <a:spcPct val="120000"/>
              </a:lnSpc>
            </a:pPr>
            <a:r>
              <a:rPr lang="en-US" altLang="zh-CN" sz="2400" dirty="0" smtClean="0">
                <a:latin typeface="宋体" panose="02010600030101010101" pitchFamily="2" charset="-122"/>
                <a:ea typeface="宋体" panose="02010600030101010101" pitchFamily="2" charset="-122"/>
              </a:rPr>
              <a:t>3.</a:t>
            </a:r>
            <a:r>
              <a:rPr lang="zh-CN" altLang="en-US" sz="2400" dirty="0" smtClean="0">
                <a:latin typeface="宋体" panose="02010600030101010101" pitchFamily="2" charset="-122"/>
                <a:ea typeface="宋体" panose="02010600030101010101" pitchFamily="2" charset="-122"/>
              </a:rPr>
              <a:t>可变参数方法的使用与方法参数部分使用数组是一致的</a:t>
            </a:r>
            <a:endParaRPr lang="en-US" altLang="zh-CN" sz="2400" dirty="0" smtClean="0">
              <a:latin typeface="宋体" panose="02010600030101010101" pitchFamily="2" charset="-122"/>
              <a:ea typeface="宋体" panose="02010600030101010101" pitchFamily="2" charset="-122"/>
            </a:endParaRPr>
          </a:p>
          <a:p>
            <a:pPr>
              <a:lnSpc>
                <a:spcPct val="120000"/>
              </a:lnSpc>
            </a:pPr>
            <a:r>
              <a:rPr lang="en-US" altLang="zh-CN" sz="2400" dirty="0" smtClean="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方法的参数部分有可变形参，需要放在形参声明的最后</a:t>
            </a:r>
            <a:endParaRPr lang="zh-CN" altLang="en-US" sz="24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91880" y="707556"/>
            <a:ext cx="4032448" cy="584775"/>
          </a:xfrm>
          <a:prstGeom prst="rect">
            <a:avLst/>
          </a:prstGeom>
          <a:noFill/>
        </p:spPr>
        <p:txBody>
          <a:bodyPr wrap="square" rtlCol="0">
            <a:spAutoFit/>
          </a:bodyPr>
          <a:lstStyle/>
          <a:p>
            <a:r>
              <a:rPr lang="zh-CN" altLang="en-US" sz="3200" b="1" dirty="0" smtClean="0">
                <a:ea typeface="宋体" panose="02010600030101010101" pitchFamily="2" charset="-122"/>
                <a:cs typeface="Times New Roman" panose="02020603050405020304" pitchFamily="18" charset="0"/>
              </a:rPr>
              <a:t>体会可变</a:t>
            </a:r>
            <a:r>
              <a:rPr lang="zh-CN" altLang="en-US" sz="3200" b="1" dirty="0">
                <a:ea typeface="宋体" panose="02010600030101010101" pitchFamily="2" charset="-122"/>
                <a:cs typeface="Times New Roman" panose="02020603050405020304" pitchFamily="18" charset="0"/>
              </a:rPr>
              <a:t>个数</a:t>
            </a:r>
            <a:r>
              <a:rPr lang="zh-CN" altLang="en-US" sz="3200" b="1" dirty="0" smtClean="0">
                <a:ea typeface="宋体" panose="02010600030101010101" pitchFamily="2" charset="-122"/>
                <a:cs typeface="Times New Roman" panose="02020603050405020304" pitchFamily="18" charset="0"/>
              </a:rPr>
              <a:t>的形参</a:t>
            </a:r>
            <a:endParaRPr lang="zh-CN" altLang="en-US" sz="3200" b="1" dirty="0">
              <a:ea typeface="宋体" panose="02010600030101010101" pitchFamily="2" charset="-122"/>
              <a:cs typeface="Times New Roman" panose="02020603050405020304" pitchFamily="18" charset="0"/>
            </a:endParaRPr>
          </a:p>
        </p:txBody>
      </p:sp>
      <p:sp>
        <p:nvSpPr>
          <p:cNvPr id="5" name="TextBox 4"/>
          <p:cNvSpPr txBox="1"/>
          <p:nvPr/>
        </p:nvSpPr>
        <p:spPr>
          <a:xfrm>
            <a:off x="395536" y="1225689"/>
            <a:ext cx="8496944" cy="5324535"/>
          </a:xfrm>
          <a:prstGeom prst="rect">
            <a:avLst/>
          </a:prstGeom>
          <a:noFill/>
        </p:spPr>
        <p:txBody>
          <a:bodyPr wrap="square" rtlCol="0">
            <a:spAutoFit/>
          </a:bodyPr>
          <a:lstStyle/>
          <a:p>
            <a:r>
              <a:rPr lang="en-US" altLang="zh-CN" sz="2000" dirty="0">
                <a:ea typeface="宋体" panose="02010600030101010101" pitchFamily="2" charset="-122"/>
              </a:rPr>
              <a:t>public void </a:t>
            </a:r>
            <a:r>
              <a:rPr lang="en-US" altLang="zh-CN" sz="2000" dirty="0" smtClean="0">
                <a:ea typeface="宋体" panose="02010600030101010101" pitchFamily="2" charset="-122"/>
              </a:rPr>
              <a:t>test(String[] </a:t>
            </a:r>
            <a:r>
              <a:rPr lang="en-US" altLang="zh-CN" sz="2000" dirty="0" err="1">
                <a:ea typeface="宋体" panose="02010600030101010101" pitchFamily="2" charset="-122"/>
              </a:rPr>
              <a:t>msg</a:t>
            </a:r>
            <a:r>
              <a:rPr lang="en-US" altLang="zh-CN" sz="2000" dirty="0" smtClean="0">
                <a:ea typeface="宋体" panose="02010600030101010101" pitchFamily="2" charset="-122"/>
              </a:rPr>
              <a:t>){</a:t>
            </a:r>
            <a:endParaRPr lang="en-US" altLang="zh-CN" sz="2000" dirty="0">
              <a:ea typeface="宋体" panose="02010600030101010101" pitchFamily="2" charset="-122"/>
            </a:endParaRPr>
          </a:p>
          <a:p>
            <a:r>
              <a:rPr lang="en-US" altLang="zh-CN" sz="2000" dirty="0" smtClean="0">
                <a:ea typeface="宋体" panose="02010600030101010101" pitchFamily="2" charset="-122"/>
              </a:rPr>
              <a:t>	</a:t>
            </a:r>
            <a:r>
              <a:rPr lang="en-US" altLang="zh-CN" sz="2000" dirty="0" err="1" smtClean="0">
                <a:ea typeface="宋体" panose="02010600030101010101" pitchFamily="2" charset="-122"/>
              </a:rPr>
              <a:t>System.out.println</a:t>
            </a:r>
            <a:r>
              <a:rPr lang="en-US" altLang="zh-CN" sz="2000" dirty="0" smtClean="0">
                <a:ea typeface="宋体" panose="02010600030101010101" pitchFamily="2" charset="-122"/>
              </a:rPr>
              <a:t>(“</a:t>
            </a:r>
            <a:r>
              <a:rPr lang="zh-CN" altLang="en-US" sz="2000" dirty="0" smtClean="0">
                <a:ea typeface="宋体" panose="02010600030101010101" pitchFamily="2" charset="-122"/>
              </a:rPr>
              <a:t>含字符串数组参数</a:t>
            </a:r>
            <a:r>
              <a:rPr lang="zh-CN" altLang="en-US" sz="2000" dirty="0">
                <a:ea typeface="宋体" panose="02010600030101010101" pitchFamily="2" charset="-122"/>
              </a:rPr>
              <a:t>的</a:t>
            </a:r>
            <a:r>
              <a:rPr lang="en-US" altLang="zh-CN" sz="2000" dirty="0">
                <a:ea typeface="宋体" panose="02010600030101010101" pitchFamily="2" charset="-122"/>
              </a:rPr>
              <a:t>test</a:t>
            </a:r>
            <a:r>
              <a:rPr lang="zh-CN" altLang="en-US" sz="2000" dirty="0">
                <a:ea typeface="宋体" panose="02010600030101010101" pitchFamily="2" charset="-122"/>
              </a:rPr>
              <a:t>方法 </a:t>
            </a:r>
            <a:r>
              <a:rPr lang="en-US" altLang="zh-CN" sz="2000" dirty="0">
                <a:ea typeface="宋体" panose="02010600030101010101" pitchFamily="2" charset="-122"/>
              </a:rPr>
              <a:t>");</a:t>
            </a:r>
            <a:endParaRPr lang="en-US" altLang="zh-CN" sz="2000" dirty="0">
              <a:ea typeface="宋体" panose="02010600030101010101" pitchFamily="2" charset="-122"/>
            </a:endParaRPr>
          </a:p>
          <a:p>
            <a:r>
              <a:rPr lang="en-US" altLang="zh-CN" sz="2000" dirty="0" smtClean="0">
                <a:ea typeface="宋体" panose="02010600030101010101" pitchFamily="2" charset="-122"/>
              </a:rPr>
              <a:t>}</a:t>
            </a:r>
            <a:endParaRPr lang="en-US" altLang="zh-CN" sz="2000" dirty="0">
              <a:ea typeface="宋体" panose="02010600030101010101" pitchFamily="2" charset="-122"/>
            </a:endParaRPr>
          </a:p>
          <a:p>
            <a:r>
              <a:rPr lang="en-US" altLang="zh-CN" sz="2000" dirty="0">
                <a:ea typeface="宋体" panose="02010600030101010101" pitchFamily="2" charset="-122"/>
              </a:rPr>
              <a:t>public void </a:t>
            </a:r>
            <a:r>
              <a:rPr lang="en-US" altLang="zh-CN" sz="2000" dirty="0" smtClean="0">
                <a:ea typeface="宋体" panose="02010600030101010101" pitchFamily="2" charset="-122"/>
              </a:rPr>
              <a:t>test1(String book){</a:t>
            </a:r>
            <a:endParaRPr lang="en-US" altLang="zh-CN" sz="2000" dirty="0">
              <a:ea typeface="宋体" panose="02010600030101010101" pitchFamily="2" charset="-122"/>
            </a:endParaRPr>
          </a:p>
          <a:p>
            <a:r>
              <a:rPr lang="en-US" altLang="zh-CN" sz="2000" dirty="0">
                <a:ea typeface="宋体" panose="02010600030101010101" pitchFamily="2" charset="-122"/>
              </a:rPr>
              <a:t>	</a:t>
            </a:r>
            <a:r>
              <a:rPr lang="en-US" altLang="zh-CN" sz="2000" dirty="0" err="1">
                <a:ea typeface="宋体" panose="02010600030101010101" pitchFamily="2" charset="-122"/>
              </a:rPr>
              <a:t>System.out.println</a:t>
            </a:r>
            <a:r>
              <a:rPr lang="en-US" altLang="zh-CN" sz="2000" dirty="0" smtClean="0">
                <a:ea typeface="宋体" panose="02010600030101010101" pitchFamily="2" charset="-122"/>
              </a:rPr>
              <a:t>(“</a:t>
            </a:r>
            <a:r>
              <a:rPr lang="zh-CN" altLang="en-US" sz="2000" dirty="0" smtClean="0">
                <a:ea typeface="宋体" panose="02010600030101010101" pitchFamily="2" charset="-122"/>
              </a:rPr>
              <a:t>****</a:t>
            </a:r>
            <a:r>
              <a:rPr lang="zh-CN" altLang="en-US" sz="2000" b="1" dirty="0" smtClean="0">
                <a:ea typeface="宋体" panose="02010600030101010101" pitchFamily="2" charset="-122"/>
              </a:rPr>
              <a:t>与可变形参方法构成重载的</a:t>
            </a:r>
            <a:r>
              <a:rPr lang="en-US" altLang="zh-CN" sz="2000" b="1" dirty="0" smtClean="0">
                <a:ea typeface="宋体" panose="02010600030101010101" pitchFamily="2" charset="-122"/>
              </a:rPr>
              <a:t>test1</a:t>
            </a:r>
            <a:r>
              <a:rPr lang="zh-CN" altLang="en-US" sz="2000" b="1" dirty="0" smtClean="0">
                <a:ea typeface="宋体" panose="02010600030101010101" pitchFamily="2" charset="-122"/>
              </a:rPr>
              <a:t>方法</a:t>
            </a:r>
            <a:r>
              <a:rPr lang="zh-CN" altLang="en-US" sz="2000" dirty="0">
                <a:ea typeface="宋体" panose="02010600030101010101" pitchFamily="2" charset="-122"/>
              </a:rPr>
              <a:t>****</a:t>
            </a:r>
            <a:r>
              <a:rPr lang="en-US" altLang="zh-CN" sz="2000" dirty="0">
                <a:ea typeface="宋体" panose="02010600030101010101" pitchFamily="2" charset="-122"/>
              </a:rPr>
              <a:t>");</a:t>
            </a:r>
            <a:endParaRPr lang="en-US" altLang="zh-CN" sz="2000" dirty="0">
              <a:ea typeface="宋体" panose="02010600030101010101" pitchFamily="2" charset="-122"/>
            </a:endParaRPr>
          </a:p>
          <a:p>
            <a:r>
              <a:rPr lang="en-US" altLang="zh-CN" sz="2000" dirty="0" smtClean="0">
                <a:ea typeface="宋体" panose="02010600030101010101" pitchFamily="2" charset="-122"/>
              </a:rPr>
              <a:t>}</a:t>
            </a:r>
            <a:r>
              <a:rPr lang="en-US" altLang="zh-CN" sz="2000" dirty="0">
                <a:ea typeface="宋体" panose="02010600030101010101" pitchFamily="2" charset="-122"/>
              </a:rPr>
              <a:t>	</a:t>
            </a:r>
            <a:endParaRPr lang="zh-CN" altLang="en-US" sz="2000" dirty="0">
              <a:ea typeface="宋体" panose="02010600030101010101" pitchFamily="2" charset="-122"/>
            </a:endParaRPr>
          </a:p>
          <a:p>
            <a:r>
              <a:rPr lang="en-US" altLang="zh-CN" sz="2000" dirty="0" smtClean="0">
                <a:ea typeface="宋体" panose="02010600030101010101" pitchFamily="2" charset="-122"/>
              </a:rPr>
              <a:t>public </a:t>
            </a:r>
            <a:r>
              <a:rPr lang="en-US" altLang="zh-CN" sz="2000" dirty="0">
                <a:ea typeface="宋体" panose="02010600030101010101" pitchFamily="2" charset="-122"/>
              </a:rPr>
              <a:t>void </a:t>
            </a:r>
            <a:r>
              <a:rPr lang="en-US" altLang="zh-CN" sz="2000" dirty="0" smtClean="0">
                <a:ea typeface="宋体" panose="02010600030101010101" pitchFamily="2" charset="-122"/>
              </a:rPr>
              <a:t>test1(String ... </a:t>
            </a:r>
            <a:r>
              <a:rPr lang="en-US" altLang="zh-CN" sz="2000" dirty="0">
                <a:ea typeface="宋体" panose="02010600030101010101" pitchFamily="2" charset="-122"/>
              </a:rPr>
              <a:t>books</a:t>
            </a:r>
            <a:r>
              <a:rPr lang="en-US" altLang="zh-CN" sz="2000" dirty="0" smtClean="0">
                <a:ea typeface="宋体" panose="02010600030101010101" pitchFamily="2" charset="-122"/>
              </a:rPr>
              <a:t>){</a:t>
            </a:r>
            <a:endParaRPr lang="en-US" altLang="zh-CN" sz="2000" dirty="0">
              <a:ea typeface="宋体" panose="02010600030101010101" pitchFamily="2" charset="-122"/>
            </a:endParaRPr>
          </a:p>
          <a:p>
            <a:r>
              <a:rPr lang="en-US" altLang="zh-CN" sz="2000" dirty="0">
                <a:ea typeface="宋体" panose="02010600030101010101" pitchFamily="2" charset="-122"/>
              </a:rPr>
              <a:t>	</a:t>
            </a:r>
            <a:r>
              <a:rPr lang="en-US" altLang="zh-CN" sz="2000" dirty="0" err="1" smtClean="0">
                <a:ea typeface="宋体" panose="02010600030101010101" pitchFamily="2" charset="-122"/>
              </a:rPr>
              <a:t>System.out.println</a:t>
            </a:r>
            <a:r>
              <a:rPr lang="en-US" altLang="zh-CN" sz="2000" dirty="0">
                <a:ea typeface="宋体" panose="02010600030101010101" pitchFamily="2" charset="-122"/>
              </a:rPr>
              <a:t>("****</a:t>
            </a:r>
            <a:r>
              <a:rPr lang="zh-CN" altLang="en-US" sz="2000" dirty="0">
                <a:ea typeface="宋体" panose="02010600030101010101" pitchFamily="2" charset="-122"/>
              </a:rPr>
              <a:t>形参长度可变的</a:t>
            </a:r>
            <a:r>
              <a:rPr lang="en-US" altLang="zh-CN" sz="2000" dirty="0" smtClean="0">
                <a:ea typeface="宋体" panose="02010600030101010101" pitchFamily="2" charset="-122"/>
              </a:rPr>
              <a:t>test1</a:t>
            </a:r>
            <a:r>
              <a:rPr lang="zh-CN" altLang="en-US" sz="2000" dirty="0" smtClean="0">
                <a:ea typeface="宋体" panose="02010600030101010101" pitchFamily="2" charset="-122"/>
              </a:rPr>
              <a:t>方法</a:t>
            </a:r>
            <a:r>
              <a:rPr lang="zh-CN" altLang="en-US" sz="2000" dirty="0">
                <a:ea typeface="宋体" panose="02010600030101010101" pitchFamily="2" charset="-122"/>
              </a:rPr>
              <a:t>****</a:t>
            </a:r>
            <a:r>
              <a:rPr lang="en-US" altLang="zh-CN" sz="2000" dirty="0">
                <a:ea typeface="宋体" panose="02010600030101010101" pitchFamily="2" charset="-122"/>
              </a:rPr>
              <a:t>");</a:t>
            </a:r>
            <a:endParaRPr lang="en-US" altLang="zh-CN" sz="2000" dirty="0">
              <a:ea typeface="宋体" panose="02010600030101010101" pitchFamily="2" charset="-122"/>
            </a:endParaRPr>
          </a:p>
          <a:p>
            <a:r>
              <a:rPr lang="en-US" altLang="zh-CN" sz="2000" dirty="0" smtClean="0">
                <a:ea typeface="宋体" panose="02010600030101010101" pitchFamily="2" charset="-122"/>
              </a:rPr>
              <a:t>}</a:t>
            </a:r>
            <a:endParaRPr lang="en-US" altLang="zh-CN" sz="2000" dirty="0">
              <a:ea typeface="宋体" panose="02010600030101010101" pitchFamily="2" charset="-122"/>
            </a:endParaRPr>
          </a:p>
          <a:p>
            <a:r>
              <a:rPr lang="en-US" altLang="zh-CN" sz="2000" dirty="0" smtClean="0">
                <a:ea typeface="宋体" panose="02010600030101010101" pitchFamily="2" charset="-122"/>
              </a:rPr>
              <a:t>public </a:t>
            </a:r>
            <a:r>
              <a:rPr lang="en-US" altLang="zh-CN" sz="2000" dirty="0">
                <a:ea typeface="宋体" panose="02010600030101010101" pitchFamily="2" charset="-122"/>
              </a:rPr>
              <a:t>static void main(String[] </a:t>
            </a:r>
            <a:r>
              <a:rPr lang="en-US" altLang="zh-CN" sz="2000" dirty="0" err="1">
                <a:ea typeface="宋体" panose="02010600030101010101" pitchFamily="2" charset="-122"/>
              </a:rPr>
              <a:t>args</a:t>
            </a:r>
            <a:r>
              <a:rPr lang="en-US" altLang="zh-CN" sz="2000" dirty="0" smtClean="0">
                <a:ea typeface="宋体" panose="02010600030101010101" pitchFamily="2" charset="-122"/>
              </a:rPr>
              <a:t>){</a:t>
            </a:r>
            <a:endParaRPr lang="en-US" altLang="zh-CN" sz="2000" dirty="0">
              <a:ea typeface="宋体" panose="02010600030101010101" pitchFamily="2" charset="-122"/>
            </a:endParaRPr>
          </a:p>
          <a:p>
            <a:r>
              <a:rPr lang="en-US" altLang="zh-CN" sz="2000" dirty="0">
                <a:ea typeface="宋体" panose="02010600030101010101" pitchFamily="2" charset="-122"/>
              </a:rPr>
              <a:t>	</a:t>
            </a:r>
            <a:r>
              <a:rPr lang="en-US" altLang="zh-CN" sz="2000" dirty="0" err="1" smtClean="0">
                <a:ea typeface="宋体" panose="02010600030101010101" pitchFamily="2" charset="-122"/>
              </a:rPr>
              <a:t>TestOverload</a:t>
            </a:r>
            <a:r>
              <a:rPr lang="en-US" altLang="zh-CN" sz="2000" dirty="0" smtClean="0">
                <a:ea typeface="宋体" panose="02010600030101010101" pitchFamily="2" charset="-122"/>
              </a:rPr>
              <a:t> to </a:t>
            </a:r>
            <a:r>
              <a:rPr lang="en-US" altLang="zh-CN" sz="2000" dirty="0">
                <a:ea typeface="宋体" panose="02010600030101010101" pitchFamily="2" charset="-122"/>
              </a:rPr>
              <a:t>= new </a:t>
            </a:r>
            <a:r>
              <a:rPr lang="en-US" altLang="zh-CN" sz="2000" dirty="0" err="1" smtClean="0">
                <a:ea typeface="宋体" panose="02010600030101010101" pitchFamily="2" charset="-122"/>
              </a:rPr>
              <a:t>TestOverload</a:t>
            </a:r>
            <a:r>
              <a:rPr lang="en-US" altLang="zh-CN" sz="2000" dirty="0" smtClean="0">
                <a:ea typeface="宋体" panose="02010600030101010101" pitchFamily="2" charset="-122"/>
              </a:rPr>
              <a:t>();</a:t>
            </a:r>
            <a:endParaRPr lang="en-US" altLang="zh-CN" sz="2000" dirty="0">
              <a:ea typeface="宋体" panose="02010600030101010101" pitchFamily="2" charset="-122"/>
            </a:endParaRPr>
          </a:p>
          <a:p>
            <a:r>
              <a:rPr lang="en-US" altLang="zh-CN" sz="2000" dirty="0">
                <a:ea typeface="宋体" panose="02010600030101010101" pitchFamily="2" charset="-122"/>
              </a:rPr>
              <a:t>	</a:t>
            </a:r>
            <a:r>
              <a:rPr lang="en-US" altLang="zh-CN" sz="2000" dirty="0" smtClean="0">
                <a:ea typeface="宋体" panose="02010600030101010101" pitchFamily="2" charset="-122"/>
              </a:rPr>
              <a:t>//</a:t>
            </a:r>
            <a:r>
              <a:rPr lang="zh-CN" altLang="en-US" sz="2000" dirty="0">
                <a:ea typeface="宋体" panose="02010600030101010101" pitchFamily="2" charset="-122"/>
              </a:rPr>
              <a:t>下面两次调用将执行第二个</a:t>
            </a:r>
            <a:r>
              <a:rPr lang="en-US" altLang="zh-CN" sz="2000" dirty="0">
                <a:ea typeface="宋体" panose="02010600030101010101" pitchFamily="2" charset="-122"/>
              </a:rPr>
              <a:t>test</a:t>
            </a:r>
            <a:r>
              <a:rPr lang="zh-CN" altLang="en-US" sz="2000" dirty="0">
                <a:ea typeface="宋体" panose="02010600030101010101" pitchFamily="2" charset="-122"/>
              </a:rPr>
              <a:t>方法</a:t>
            </a:r>
            <a:endParaRPr lang="zh-CN" altLang="en-US" sz="2000" dirty="0">
              <a:ea typeface="宋体" panose="02010600030101010101" pitchFamily="2" charset="-122"/>
            </a:endParaRPr>
          </a:p>
          <a:p>
            <a:r>
              <a:rPr lang="zh-CN" altLang="en-US" sz="2000" dirty="0">
                <a:ea typeface="宋体" panose="02010600030101010101" pitchFamily="2" charset="-122"/>
              </a:rPr>
              <a:t>	</a:t>
            </a:r>
            <a:r>
              <a:rPr lang="en-US" altLang="zh-CN" sz="2000" dirty="0" smtClean="0">
                <a:ea typeface="宋体" panose="02010600030101010101" pitchFamily="2" charset="-122"/>
              </a:rPr>
              <a:t>to.test1();</a:t>
            </a:r>
            <a:endParaRPr lang="en-US" altLang="zh-CN" sz="2000" dirty="0">
              <a:ea typeface="宋体" panose="02010600030101010101" pitchFamily="2" charset="-122"/>
            </a:endParaRPr>
          </a:p>
          <a:p>
            <a:r>
              <a:rPr lang="en-US" altLang="zh-CN" sz="2000" dirty="0">
                <a:ea typeface="宋体" panose="02010600030101010101" pitchFamily="2" charset="-122"/>
              </a:rPr>
              <a:t>	</a:t>
            </a:r>
            <a:r>
              <a:rPr lang="en-US" altLang="zh-CN" sz="2000" dirty="0" smtClean="0">
                <a:ea typeface="宋体" panose="02010600030101010101" pitchFamily="2" charset="-122"/>
              </a:rPr>
              <a:t>to.test1("</a:t>
            </a:r>
            <a:r>
              <a:rPr lang="en-US" altLang="zh-CN" sz="2000" dirty="0" err="1">
                <a:ea typeface="宋体" panose="02010600030101010101" pitchFamily="2" charset="-122"/>
              </a:rPr>
              <a:t>aa</a:t>
            </a:r>
            <a:r>
              <a:rPr lang="en-US" altLang="zh-CN" sz="2000" dirty="0">
                <a:ea typeface="宋体" panose="02010600030101010101" pitchFamily="2" charset="-122"/>
              </a:rPr>
              <a:t>" , "bb");</a:t>
            </a:r>
            <a:endParaRPr lang="en-US" altLang="zh-CN" sz="2000" dirty="0">
              <a:ea typeface="宋体" panose="02010600030101010101" pitchFamily="2" charset="-122"/>
            </a:endParaRPr>
          </a:p>
          <a:p>
            <a:r>
              <a:rPr lang="en-US" altLang="zh-CN" sz="2000" dirty="0">
                <a:ea typeface="宋体" panose="02010600030101010101" pitchFamily="2" charset="-122"/>
              </a:rPr>
              <a:t>	</a:t>
            </a:r>
            <a:r>
              <a:rPr lang="en-US" altLang="zh-CN" sz="2000" dirty="0" smtClean="0">
                <a:ea typeface="宋体" panose="02010600030101010101" pitchFamily="2" charset="-122"/>
              </a:rPr>
              <a:t>//</a:t>
            </a:r>
            <a:r>
              <a:rPr lang="zh-CN" altLang="en-US" sz="2000" dirty="0">
                <a:ea typeface="宋体" panose="02010600030101010101" pitchFamily="2" charset="-122"/>
              </a:rPr>
              <a:t>下面将执行第一个</a:t>
            </a:r>
            <a:r>
              <a:rPr lang="en-US" altLang="zh-CN" sz="2000" dirty="0">
                <a:ea typeface="宋体" panose="02010600030101010101" pitchFamily="2" charset="-122"/>
              </a:rPr>
              <a:t>test</a:t>
            </a:r>
            <a:r>
              <a:rPr lang="zh-CN" altLang="en-US" sz="2000" dirty="0">
                <a:ea typeface="宋体" panose="02010600030101010101" pitchFamily="2" charset="-122"/>
              </a:rPr>
              <a:t>方法</a:t>
            </a:r>
            <a:endParaRPr lang="zh-CN" altLang="en-US" sz="2000" dirty="0">
              <a:ea typeface="宋体" panose="02010600030101010101" pitchFamily="2" charset="-122"/>
            </a:endParaRPr>
          </a:p>
          <a:p>
            <a:r>
              <a:rPr lang="zh-CN" altLang="en-US" sz="2000" dirty="0">
                <a:ea typeface="宋体" panose="02010600030101010101" pitchFamily="2" charset="-122"/>
              </a:rPr>
              <a:t>	</a:t>
            </a:r>
            <a:r>
              <a:rPr lang="en-US" altLang="zh-CN" sz="2000" dirty="0" err="1" smtClean="0">
                <a:ea typeface="宋体" panose="02010600030101010101" pitchFamily="2" charset="-122"/>
              </a:rPr>
              <a:t>to.test</a:t>
            </a:r>
            <a:r>
              <a:rPr lang="en-US" altLang="zh-CN" sz="2000" dirty="0" smtClean="0">
                <a:ea typeface="宋体" panose="02010600030101010101" pitchFamily="2" charset="-122"/>
              </a:rPr>
              <a:t>(new </a:t>
            </a:r>
            <a:r>
              <a:rPr lang="en-US" altLang="zh-CN" sz="2000" dirty="0">
                <a:ea typeface="宋体" panose="02010600030101010101" pitchFamily="2" charset="-122"/>
              </a:rPr>
              <a:t>String[]{"</a:t>
            </a:r>
            <a:r>
              <a:rPr lang="en-US" altLang="zh-CN" sz="2000" dirty="0" err="1">
                <a:ea typeface="宋体" panose="02010600030101010101" pitchFamily="2" charset="-122"/>
              </a:rPr>
              <a:t>aa</a:t>
            </a:r>
            <a:r>
              <a:rPr lang="en-US" altLang="zh-CN" sz="2000" dirty="0">
                <a:ea typeface="宋体" panose="02010600030101010101" pitchFamily="2" charset="-122"/>
              </a:rPr>
              <a:t>"});</a:t>
            </a:r>
            <a:endParaRPr lang="en-US" altLang="zh-CN" sz="2000" dirty="0">
              <a:ea typeface="宋体" panose="02010600030101010101" pitchFamily="2" charset="-122"/>
            </a:endParaRPr>
          </a:p>
          <a:p>
            <a:r>
              <a:rPr lang="en-US" altLang="zh-CN" sz="2000" dirty="0" smtClean="0">
                <a:ea typeface="宋体" panose="02010600030101010101" pitchFamily="2" charset="-122"/>
              </a:rPr>
              <a:t>}</a:t>
            </a:r>
            <a:endParaRPr lang="zh-CN" altLang="en-US"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1840" y="789423"/>
            <a:ext cx="3911285" cy="680656"/>
          </a:xfrm>
        </p:spPr>
        <p:txBody>
          <a:bodyPr>
            <a:normAutofit fontScale="90000"/>
          </a:bodyPr>
          <a:lstStyle/>
          <a:p>
            <a:r>
              <a:rPr lang="zh-CN" altLang="en-US" b="1" dirty="0" smtClean="0">
                <a:latin typeface="+mn-lt"/>
                <a:ea typeface="宋体" panose="02010600030101010101" pitchFamily="2" charset="-122"/>
              </a:rPr>
              <a:t>方法的参数传递</a:t>
            </a:r>
            <a:endParaRPr lang="zh-CN" altLang="en-US" b="1" dirty="0">
              <a:latin typeface="+mn-lt"/>
              <a:ea typeface="宋体" panose="02010600030101010101" pitchFamily="2" charset="-122"/>
            </a:endParaRPr>
          </a:p>
        </p:txBody>
      </p:sp>
      <p:sp>
        <p:nvSpPr>
          <p:cNvPr id="3" name="内容占位符 2"/>
          <p:cNvSpPr>
            <a:spLocks noGrp="1"/>
          </p:cNvSpPr>
          <p:nvPr>
            <p:ph idx="1"/>
          </p:nvPr>
        </p:nvSpPr>
        <p:spPr>
          <a:xfrm>
            <a:off x="457200" y="1600200"/>
            <a:ext cx="8229600" cy="4709120"/>
          </a:xfrm>
        </p:spPr>
        <p:txBody>
          <a:bodyPr>
            <a:normAutofit lnSpcReduction="10000"/>
          </a:bodyPr>
          <a:lstStyle/>
          <a:p>
            <a:pPr>
              <a:buFont typeface="Wingdings" panose="05000000000000000000" pitchFamily="2" charset="2"/>
              <a:buChar char="l"/>
            </a:pPr>
            <a:r>
              <a:rPr lang="zh-CN" altLang="en-US" b="1" dirty="0" smtClean="0">
                <a:ea typeface="宋体" panose="02010600030101010101" pitchFamily="2" charset="-122"/>
              </a:rPr>
              <a:t>方法，必须有其所在类或对象调用才有意义。若方法含有参数：</a:t>
            </a:r>
            <a:endParaRPr lang="en-US" altLang="zh-CN" b="1" dirty="0" smtClean="0">
              <a:ea typeface="宋体" panose="02010600030101010101" pitchFamily="2" charset="-122"/>
            </a:endParaRPr>
          </a:p>
          <a:p>
            <a:pPr>
              <a:buFont typeface="Wingdings" panose="05000000000000000000" pitchFamily="2" charset="2"/>
              <a:buChar char="Ø"/>
            </a:pPr>
            <a:r>
              <a:rPr lang="zh-CN" altLang="en-US" b="1" dirty="0" smtClean="0">
                <a:ea typeface="宋体" panose="02010600030101010101" pitchFamily="2" charset="-122"/>
              </a:rPr>
              <a:t>形参</a:t>
            </a:r>
            <a:r>
              <a:rPr lang="zh-CN" altLang="en-US" dirty="0" smtClean="0">
                <a:ea typeface="宋体" panose="02010600030101010101" pitchFamily="2" charset="-122"/>
              </a:rPr>
              <a:t>：方法声明时的参数</a:t>
            </a:r>
            <a:endParaRPr lang="en-US" altLang="zh-CN" dirty="0" smtClean="0">
              <a:ea typeface="宋体" panose="02010600030101010101" pitchFamily="2" charset="-122"/>
            </a:endParaRPr>
          </a:p>
          <a:p>
            <a:pPr>
              <a:buFont typeface="Wingdings" panose="05000000000000000000" pitchFamily="2" charset="2"/>
              <a:buChar char="Ø"/>
            </a:pPr>
            <a:r>
              <a:rPr lang="zh-CN" altLang="en-US" b="1" dirty="0" smtClean="0">
                <a:ea typeface="宋体" panose="02010600030101010101" pitchFamily="2" charset="-122"/>
              </a:rPr>
              <a:t>实参：</a:t>
            </a:r>
            <a:r>
              <a:rPr lang="zh-CN" altLang="en-US" dirty="0" smtClean="0">
                <a:ea typeface="宋体" panose="02010600030101010101" pitchFamily="2" charset="-122"/>
              </a:rPr>
              <a:t>方法调用时</a:t>
            </a:r>
            <a:r>
              <a:rPr lang="zh-CN" altLang="en-US" dirty="0">
                <a:ea typeface="宋体" panose="02010600030101010101" pitchFamily="2" charset="-122"/>
                <a:cs typeface="Times New Roman" panose="02020603050405020304" pitchFamily="18" charset="0"/>
              </a:rPr>
              <a:t>实际传给形参的参数值</a:t>
            </a:r>
            <a:endParaRPr lang="en-US" altLang="zh-CN" dirty="0" smtClean="0">
              <a:ea typeface="宋体" panose="02010600030101010101" pitchFamily="2" charset="-122"/>
            </a:endParaRPr>
          </a:p>
          <a:p>
            <a:pPr marL="0" indent="0">
              <a:buNone/>
            </a:pPr>
            <a:endParaRPr lang="en-US" altLang="zh-CN" sz="1800" dirty="0" smtClean="0">
              <a:solidFill>
                <a:srgbClr val="FF0000"/>
              </a:solidFill>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l"/>
            </a:pPr>
            <a:r>
              <a:rPr lang="en-US" altLang="zh-CN" dirty="0" smtClean="0">
                <a:solidFill>
                  <a:srgbClr val="FF0000"/>
                </a:solidFill>
                <a:ea typeface="宋体" panose="02010600030101010101" pitchFamily="2" charset="-122"/>
                <a:cs typeface="Times New Roman" panose="02020603050405020304" pitchFamily="18" charset="0"/>
              </a:rPr>
              <a:t>Java</a:t>
            </a:r>
            <a:r>
              <a:rPr lang="zh-CN" altLang="en-US" dirty="0">
                <a:solidFill>
                  <a:srgbClr val="FF0000"/>
                </a:solidFill>
                <a:ea typeface="宋体" panose="02010600030101010101" pitchFamily="2" charset="-122"/>
                <a:cs typeface="Times New Roman" panose="02020603050405020304" pitchFamily="18" charset="0"/>
              </a:rPr>
              <a:t>的实参值如何传入方法呢？</a:t>
            </a:r>
            <a:endParaRPr lang="en-US" altLang="zh-CN" dirty="0">
              <a:solidFill>
                <a:srgbClr val="FF0000"/>
              </a:solidFill>
              <a:ea typeface="宋体" panose="02010600030101010101" pitchFamily="2" charset="-122"/>
              <a:cs typeface="Times New Roman" panose="02020603050405020304" pitchFamily="18" charset="0"/>
            </a:endParaRPr>
          </a:p>
          <a:p>
            <a:pPr marL="0" indent="0">
              <a:buNone/>
            </a:pPr>
            <a:r>
              <a:rPr lang="en-US" altLang="zh-CN" dirty="0">
                <a:ea typeface="宋体" panose="02010600030101010101" pitchFamily="2" charset="-122"/>
                <a:cs typeface="Times New Roman" panose="02020603050405020304" pitchFamily="18" charset="0"/>
              </a:rPr>
              <a:t> </a:t>
            </a:r>
            <a:r>
              <a:rPr lang="en-US" altLang="zh-CN" dirty="0" smtClean="0">
                <a:ea typeface="宋体" panose="02010600030101010101" pitchFamily="2" charset="-122"/>
                <a:cs typeface="Times New Roman" panose="02020603050405020304" pitchFamily="18" charset="0"/>
              </a:rPr>
              <a:t>       Java</a:t>
            </a:r>
            <a:r>
              <a:rPr lang="zh-CN" altLang="en-US" dirty="0">
                <a:ea typeface="宋体" panose="02010600030101010101" pitchFamily="2" charset="-122"/>
                <a:cs typeface="Times New Roman" panose="02020603050405020304" pitchFamily="18" charset="0"/>
              </a:rPr>
              <a:t>里方法的参数传递方式只有一种：</a:t>
            </a:r>
            <a:r>
              <a:rPr lang="zh-CN" altLang="en-US" dirty="0">
                <a:solidFill>
                  <a:srgbClr val="C00000"/>
                </a:solidFill>
                <a:ea typeface="宋体" panose="02010600030101010101" pitchFamily="2" charset="-122"/>
                <a:cs typeface="Times New Roman" panose="02020603050405020304" pitchFamily="18" charset="0"/>
              </a:rPr>
              <a:t>值传递</a:t>
            </a:r>
            <a:r>
              <a:rPr lang="zh-CN" altLang="en-US" dirty="0">
                <a:ea typeface="宋体" panose="02010600030101010101" pitchFamily="2" charset="-122"/>
                <a:cs typeface="Times New Roman" panose="02020603050405020304" pitchFamily="18" charset="0"/>
              </a:rPr>
              <a:t>。  即将实际参数值的副本（复制品）传入方法内，而参数本身不受影响。</a:t>
            </a:r>
            <a:endParaRPr lang="zh-CN" altLang="en-US" dirty="0">
              <a:ea typeface="宋体" panose="02010600030101010101" pitchFamily="2" charset="-122"/>
              <a:cs typeface="Times New Roman" panose="02020603050405020304" pitchFamily="18" charset="0"/>
            </a:endParaRPr>
          </a:p>
        </p:txBody>
      </p:sp>
      <p:sp>
        <p:nvSpPr>
          <p:cNvPr id="4" name="五角星 3"/>
          <p:cNvSpPr/>
          <p:nvPr/>
        </p:nvSpPr>
        <p:spPr>
          <a:xfrm>
            <a:off x="2411760" y="877723"/>
            <a:ext cx="504056" cy="504056"/>
          </a:xfrm>
          <a:prstGeom prst="star5">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19872" y="776679"/>
            <a:ext cx="3672408" cy="646331"/>
          </a:xfrm>
          <a:prstGeom prst="rect">
            <a:avLst/>
          </a:prstGeom>
          <a:noFill/>
        </p:spPr>
        <p:txBody>
          <a:bodyPr wrap="square" rtlCol="0">
            <a:spAutoFit/>
          </a:bodyPr>
          <a:lstStyle/>
          <a:p>
            <a:r>
              <a:rPr lang="zh-CN" altLang="en-US" sz="3600" b="1" dirty="0">
                <a:ea typeface="宋体" panose="02010600030101010101" pitchFamily="2" charset="-122"/>
                <a:cs typeface="Times New Roman" panose="02020603050405020304" pitchFamily="18" charset="0"/>
              </a:rPr>
              <a:t>方法的参数</a:t>
            </a:r>
            <a:r>
              <a:rPr lang="zh-CN" altLang="en-US" sz="3600" b="1" dirty="0" smtClean="0">
                <a:ea typeface="宋体" panose="02010600030101010101" pitchFamily="2" charset="-122"/>
                <a:cs typeface="Times New Roman" panose="02020603050405020304" pitchFamily="18" charset="0"/>
              </a:rPr>
              <a:t>传递</a:t>
            </a:r>
            <a:endParaRPr lang="zh-CN" altLang="en-US" sz="3600" dirty="0">
              <a:ea typeface="宋体" panose="02010600030101010101" pitchFamily="2" charset="-122"/>
            </a:endParaRPr>
          </a:p>
        </p:txBody>
      </p:sp>
      <p:sp>
        <p:nvSpPr>
          <p:cNvPr id="2" name="TextBox 1"/>
          <p:cNvSpPr txBox="1"/>
          <p:nvPr/>
        </p:nvSpPr>
        <p:spPr>
          <a:xfrm>
            <a:off x="179512" y="1226983"/>
            <a:ext cx="8784976" cy="5632311"/>
          </a:xfrm>
          <a:prstGeom prst="rect">
            <a:avLst/>
          </a:prstGeom>
          <a:noFill/>
        </p:spPr>
        <p:txBody>
          <a:bodyPr wrap="square" rtlCol="0">
            <a:spAutoFit/>
          </a:bodyPr>
          <a:lstStyle/>
          <a:p>
            <a:r>
              <a:rPr lang="en-US" altLang="zh-CN" sz="2400" dirty="0">
                <a:solidFill>
                  <a:srgbClr val="C00000"/>
                </a:solidFill>
                <a:ea typeface="宋体" panose="02010600030101010101" pitchFamily="2" charset="-122"/>
              </a:rPr>
              <a:t>public class </a:t>
            </a:r>
            <a:r>
              <a:rPr lang="en-US" altLang="zh-CN" sz="2400" dirty="0" err="1">
                <a:solidFill>
                  <a:srgbClr val="C00000"/>
                </a:solidFill>
                <a:ea typeface="宋体" panose="02010600030101010101" pitchFamily="2" charset="-122"/>
              </a:rPr>
              <a:t>Test</a:t>
            </a:r>
            <a:r>
              <a:rPr lang="en-US" altLang="zh-CN" sz="2400" dirty="0" err="1" smtClean="0">
                <a:solidFill>
                  <a:srgbClr val="C00000"/>
                </a:solidFill>
                <a:ea typeface="宋体" panose="02010600030101010101" pitchFamily="2" charset="-122"/>
              </a:rPr>
              <a:t>Transfer</a:t>
            </a:r>
            <a:r>
              <a:rPr lang="en-US" altLang="zh-CN" sz="2400" dirty="0" smtClean="0">
                <a:solidFill>
                  <a:srgbClr val="C00000"/>
                </a:solidFill>
                <a:ea typeface="宋体" panose="02010600030101010101" pitchFamily="2" charset="-122"/>
              </a:rPr>
              <a:t> {</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public static void swap(</a:t>
            </a:r>
            <a:r>
              <a:rPr lang="en-US" altLang="zh-CN" sz="2400" dirty="0" err="1">
                <a:solidFill>
                  <a:srgbClr val="C00000"/>
                </a:solidFill>
                <a:ea typeface="宋体" panose="02010600030101010101" pitchFamily="2" charset="-122"/>
              </a:rPr>
              <a:t>int</a:t>
            </a:r>
            <a:r>
              <a:rPr lang="en-US" altLang="zh-CN" sz="2400" dirty="0">
                <a:solidFill>
                  <a:srgbClr val="C00000"/>
                </a:solidFill>
                <a:ea typeface="宋体" panose="02010600030101010101" pitchFamily="2" charset="-122"/>
              </a:rPr>
              <a:t> </a:t>
            </a:r>
            <a:r>
              <a:rPr lang="en-US" altLang="zh-CN" sz="2400" dirty="0" smtClean="0">
                <a:solidFill>
                  <a:srgbClr val="C00000"/>
                </a:solidFill>
                <a:ea typeface="宋体" panose="02010600030101010101" pitchFamily="2" charset="-122"/>
              </a:rPr>
              <a:t>a </a:t>
            </a:r>
            <a:r>
              <a:rPr lang="en-US" altLang="zh-CN" sz="2400" dirty="0">
                <a:solidFill>
                  <a:srgbClr val="C00000"/>
                </a:solidFill>
                <a:ea typeface="宋体" panose="02010600030101010101" pitchFamily="2" charset="-122"/>
              </a:rPr>
              <a:t>, </a:t>
            </a:r>
            <a:r>
              <a:rPr lang="en-US" altLang="zh-CN" sz="2400" dirty="0" err="1">
                <a:solidFill>
                  <a:srgbClr val="C00000"/>
                </a:solidFill>
                <a:ea typeface="宋体" panose="02010600030101010101" pitchFamily="2" charset="-122"/>
              </a:rPr>
              <a:t>int</a:t>
            </a:r>
            <a:r>
              <a:rPr lang="en-US" altLang="zh-CN" sz="2400" dirty="0">
                <a:solidFill>
                  <a:srgbClr val="C00000"/>
                </a:solidFill>
                <a:ea typeface="宋体" panose="02010600030101010101" pitchFamily="2" charset="-122"/>
              </a:rPr>
              <a:t> </a:t>
            </a:r>
            <a:r>
              <a:rPr lang="en-US" altLang="zh-CN" sz="2400" dirty="0" smtClean="0">
                <a:solidFill>
                  <a:srgbClr val="C00000"/>
                </a:solidFill>
                <a:ea typeface="宋体" panose="02010600030101010101" pitchFamily="2" charset="-122"/>
              </a:rPr>
              <a:t>b){</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a:t>
            </a:r>
            <a:r>
              <a:rPr lang="en-US" altLang="zh-CN" sz="2400" dirty="0" err="1" smtClean="0">
                <a:solidFill>
                  <a:srgbClr val="C00000"/>
                </a:solidFill>
                <a:ea typeface="宋体" panose="02010600030101010101" pitchFamily="2" charset="-122"/>
              </a:rPr>
              <a:t>int</a:t>
            </a:r>
            <a:r>
              <a:rPr lang="en-US" altLang="zh-CN" sz="2400" dirty="0" smtClean="0">
                <a:solidFill>
                  <a:srgbClr val="C00000"/>
                </a:solidFill>
                <a:ea typeface="宋体" panose="02010600030101010101" pitchFamily="2" charset="-122"/>
              </a:rPr>
              <a:t> </a:t>
            </a:r>
            <a:r>
              <a:rPr lang="en-US" altLang="zh-CN" sz="2400" dirty="0" err="1">
                <a:solidFill>
                  <a:srgbClr val="C00000"/>
                </a:solidFill>
                <a:ea typeface="宋体" panose="02010600030101010101" pitchFamily="2" charset="-122"/>
              </a:rPr>
              <a:t>tmp</a:t>
            </a:r>
            <a:r>
              <a:rPr lang="en-US" altLang="zh-CN" sz="2400" dirty="0">
                <a:solidFill>
                  <a:srgbClr val="C00000"/>
                </a:solidFill>
                <a:ea typeface="宋体" panose="02010600030101010101" pitchFamily="2" charset="-122"/>
              </a:rPr>
              <a:t> = </a:t>
            </a:r>
            <a:r>
              <a:rPr lang="en-US" altLang="zh-CN" sz="2400" dirty="0" smtClean="0">
                <a:solidFill>
                  <a:srgbClr val="C00000"/>
                </a:solidFill>
                <a:ea typeface="宋体" panose="02010600030101010101" pitchFamily="2" charset="-122"/>
              </a:rPr>
              <a:t>a;</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a:t>
            </a:r>
            <a:r>
              <a:rPr lang="en-US" altLang="zh-CN" sz="2400" dirty="0" smtClean="0">
                <a:solidFill>
                  <a:srgbClr val="C00000"/>
                </a:solidFill>
                <a:ea typeface="宋体" panose="02010600030101010101" pitchFamily="2" charset="-122"/>
              </a:rPr>
              <a:t>a </a:t>
            </a:r>
            <a:r>
              <a:rPr lang="en-US" altLang="zh-CN" sz="2400" dirty="0">
                <a:solidFill>
                  <a:srgbClr val="C00000"/>
                </a:solidFill>
                <a:ea typeface="宋体" panose="02010600030101010101" pitchFamily="2" charset="-122"/>
              </a:rPr>
              <a:t>= </a:t>
            </a:r>
            <a:r>
              <a:rPr lang="en-US" altLang="zh-CN" sz="2400" dirty="0" smtClean="0">
                <a:solidFill>
                  <a:srgbClr val="C00000"/>
                </a:solidFill>
                <a:ea typeface="宋体" panose="02010600030101010101" pitchFamily="2" charset="-122"/>
              </a:rPr>
              <a:t>b;</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a:t>
            </a:r>
            <a:r>
              <a:rPr lang="en-US" altLang="zh-CN" sz="2400" dirty="0" smtClean="0">
                <a:solidFill>
                  <a:srgbClr val="C00000"/>
                </a:solidFill>
                <a:ea typeface="宋体" panose="02010600030101010101" pitchFamily="2" charset="-122"/>
              </a:rPr>
              <a:t>b </a:t>
            </a:r>
            <a:r>
              <a:rPr lang="en-US" altLang="zh-CN" sz="2400" dirty="0">
                <a:solidFill>
                  <a:srgbClr val="C00000"/>
                </a:solidFill>
                <a:ea typeface="宋体" panose="02010600030101010101" pitchFamily="2" charset="-122"/>
              </a:rPr>
              <a:t>= </a:t>
            </a:r>
            <a:r>
              <a:rPr lang="en-US" altLang="zh-CN" sz="2400" dirty="0" err="1">
                <a:solidFill>
                  <a:srgbClr val="C00000"/>
                </a:solidFill>
                <a:ea typeface="宋体" panose="02010600030101010101" pitchFamily="2" charset="-122"/>
              </a:rPr>
              <a:t>tmp</a:t>
            </a:r>
            <a:r>
              <a:rPr lang="en-US" altLang="zh-CN" sz="2400" dirty="0">
                <a:solidFill>
                  <a:srgbClr val="C00000"/>
                </a:solidFill>
                <a:ea typeface="宋体" panose="02010600030101010101" pitchFamily="2" charset="-122"/>
              </a:rPr>
              <a:t>;</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a:t>
            </a:r>
            <a:r>
              <a:rPr lang="en-US" altLang="zh-CN" sz="2400" dirty="0" err="1">
                <a:solidFill>
                  <a:srgbClr val="C00000"/>
                </a:solidFill>
                <a:ea typeface="宋体" panose="02010600030101010101" pitchFamily="2" charset="-122"/>
              </a:rPr>
              <a:t>System.out.println</a:t>
            </a:r>
            <a:r>
              <a:rPr lang="en-US" altLang="zh-CN" sz="2400" dirty="0">
                <a:solidFill>
                  <a:srgbClr val="C00000"/>
                </a:solidFill>
                <a:ea typeface="宋体" panose="02010600030101010101" pitchFamily="2" charset="-122"/>
              </a:rPr>
              <a:t>("swap</a:t>
            </a:r>
            <a:r>
              <a:rPr lang="zh-CN" altLang="en-US" sz="2400" dirty="0">
                <a:solidFill>
                  <a:srgbClr val="C00000"/>
                </a:solidFill>
                <a:ea typeface="宋体" panose="02010600030101010101" pitchFamily="2" charset="-122"/>
              </a:rPr>
              <a:t>方法里，</a:t>
            </a:r>
            <a:r>
              <a:rPr lang="en-US" altLang="zh-CN" sz="2400" dirty="0">
                <a:solidFill>
                  <a:srgbClr val="C00000"/>
                </a:solidFill>
                <a:ea typeface="宋体" panose="02010600030101010101" pitchFamily="2" charset="-122"/>
              </a:rPr>
              <a:t>a</a:t>
            </a:r>
            <a:r>
              <a:rPr lang="zh-CN" altLang="en-US" sz="2400" dirty="0">
                <a:solidFill>
                  <a:srgbClr val="C00000"/>
                </a:solidFill>
                <a:ea typeface="宋体" panose="02010600030101010101" pitchFamily="2" charset="-122"/>
              </a:rPr>
              <a:t>的值是</a:t>
            </a:r>
            <a:r>
              <a:rPr lang="en-US" altLang="zh-CN" sz="2400" dirty="0">
                <a:solidFill>
                  <a:srgbClr val="C00000"/>
                </a:solidFill>
                <a:ea typeface="宋体" panose="02010600030101010101" pitchFamily="2" charset="-122"/>
              </a:rPr>
              <a:t>" </a:t>
            </a:r>
            <a:endParaRPr lang="en-US" altLang="zh-CN" sz="2400" dirty="0" smtClean="0">
              <a:solidFill>
                <a:srgbClr val="C00000"/>
              </a:solidFill>
              <a:ea typeface="宋体" panose="02010600030101010101" pitchFamily="2" charset="-122"/>
            </a:endParaRPr>
          </a:p>
          <a:p>
            <a:r>
              <a:rPr lang="en-US" altLang="zh-CN" sz="2400" dirty="0" smtClean="0">
                <a:solidFill>
                  <a:srgbClr val="C00000"/>
                </a:solidFill>
                <a:ea typeface="宋体" panose="02010600030101010101" pitchFamily="2" charset="-122"/>
              </a:rPr>
              <a:t>			+ a + "</a:t>
            </a:r>
            <a:r>
              <a:rPr lang="zh-CN" altLang="en-US" sz="2400" dirty="0" smtClean="0">
                <a:solidFill>
                  <a:srgbClr val="C00000"/>
                </a:solidFill>
                <a:ea typeface="宋体" panose="02010600030101010101" pitchFamily="2" charset="-122"/>
              </a:rPr>
              <a:t>；</a:t>
            </a:r>
            <a:r>
              <a:rPr lang="en-US" altLang="zh-CN" sz="2400" dirty="0" smtClean="0">
                <a:solidFill>
                  <a:srgbClr val="C00000"/>
                </a:solidFill>
                <a:ea typeface="宋体" panose="02010600030101010101" pitchFamily="2" charset="-122"/>
              </a:rPr>
              <a:t>b</a:t>
            </a:r>
            <a:r>
              <a:rPr lang="zh-CN" altLang="en-US" sz="2400" dirty="0" smtClean="0">
                <a:solidFill>
                  <a:srgbClr val="C00000"/>
                </a:solidFill>
                <a:ea typeface="宋体" panose="02010600030101010101" pitchFamily="2" charset="-122"/>
              </a:rPr>
              <a:t>的值是</a:t>
            </a:r>
            <a:r>
              <a:rPr lang="en-US" altLang="zh-CN" sz="2400" dirty="0" smtClean="0">
                <a:solidFill>
                  <a:srgbClr val="C00000"/>
                </a:solidFill>
                <a:ea typeface="宋体" panose="02010600030101010101" pitchFamily="2" charset="-122"/>
              </a:rPr>
              <a:t>" + b);</a:t>
            </a:r>
            <a:endParaRPr lang="en-US" altLang="zh-CN" sz="2400" dirty="0" smtClean="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public static void main(String[] </a:t>
            </a:r>
            <a:r>
              <a:rPr lang="en-US" altLang="zh-CN" sz="2400" dirty="0" err="1">
                <a:solidFill>
                  <a:srgbClr val="C00000"/>
                </a:solidFill>
                <a:ea typeface="宋体" panose="02010600030101010101" pitchFamily="2" charset="-122"/>
              </a:rPr>
              <a:t>args</a:t>
            </a:r>
            <a:r>
              <a:rPr lang="en-US" altLang="zh-CN" sz="2400" dirty="0">
                <a:solidFill>
                  <a:srgbClr val="C00000"/>
                </a:solidFill>
                <a:ea typeface="宋体" panose="02010600030101010101" pitchFamily="2" charset="-122"/>
              </a:rPr>
              <a:t>) </a:t>
            </a:r>
            <a:r>
              <a:rPr lang="en-US" altLang="zh-CN" sz="2400" dirty="0" smtClean="0">
                <a:solidFill>
                  <a:srgbClr val="C00000"/>
                </a:solidFill>
                <a:ea typeface="宋体" panose="02010600030101010101" pitchFamily="2" charset="-122"/>
              </a:rPr>
              <a:t>{</a:t>
            </a:r>
            <a:endParaRPr lang="en-US" altLang="zh-CN" sz="2400" dirty="0" smtClean="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a:t>
            </a:r>
            <a:r>
              <a:rPr lang="en-US" altLang="zh-CN" sz="2400" dirty="0" err="1">
                <a:solidFill>
                  <a:srgbClr val="C00000"/>
                </a:solidFill>
                <a:ea typeface="宋体" panose="02010600030101010101" pitchFamily="2" charset="-122"/>
              </a:rPr>
              <a:t>int</a:t>
            </a:r>
            <a:r>
              <a:rPr lang="en-US" altLang="zh-CN" sz="2400" dirty="0">
                <a:solidFill>
                  <a:srgbClr val="C00000"/>
                </a:solidFill>
                <a:ea typeface="宋体" panose="02010600030101010101" pitchFamily="2" charset="-122"/>
              </a:rPr>
              <a:t> a = 6;</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a:t>
            </a:r>
            <a:r>
              <a:rPr lang="en-US" altLang="zh-CN" sz="2400" dirty="0" err="1">
                <a:solidFill>
                  <a:srgbClr val="C00000"/>
                </a:solidFill>
                <a:ea typeface="宋体" panose="02010600030101010101" pitchFamily="2" charset="-122"/>
              </a:rPr>
              <a:t>int</a:t>
            </a:r>
            <a:r>
              <a:rPr lang="en-US" altLang="zh-CN" sz="2400" dirty="0">
                <a:solidFill>
                  <a:srgbClr val="C00000"/>
                </a:solidFill>
                <a:ea typeface="宋体" panose="02010600030101010101" pitchFamily="2" charset="-122"/>
              </a:rPr>
              <a:t> b = 9;</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swap(a , b);</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a:t>
            </a:r>
            <a:r>
              <a:rPr lang="en-US" altLang="zh-CN" sz="2400" dirty="0" err="1">
                <a:solidFill>
                  <a:srgbClr val="C00000"/>
                </a:solidFill>
                <a:ea typeface="宋体" panose="02010600030101010101" pitchFamily="2" charset="-122"/>
              </a:rPr>
              <a:t>System.out.println</a:t>
            </a:r>
            <a:r>
              <a:rPr lang="en-US" altLang="zh-CN" sz="2400" dirty="0">
                <a:solidFill>
                  <a:srgbClr val="C00000"/>
                </a:solidFill>
                <a:ea typeface="宋体" panose="02010600030101010101" pitchFamily="2" charset="-122"/>
              </a:rPr>
              <a:t>("</a:t>
            </a:r>
            <a:r>
              <a:rPr lang="zh-CN" altLang="en-US" sz="2400" dirty="0">
                <a:solidFill>
                  <a:srgbClr val="C00000"/>
                </a:solidFill>
                <a:ea typeface="宋体" panose="02010600030101010101" pitchFamily="2" charset="-122"/>
              </a:rPr>
              <a:t>交换结束后，变量</a:t>
            </a:r>
            <a:r>
              <a:rPr lang="en-US" altLang="zh-CN" sz="2400" dirty="0">
                <a:solidFill>
                  <a:srgbClr val="C00000"/>
                </a:solidFill>
                <a:ea typeface="宋体" panose="02010600030101010101" pitchFamily="2" charset="-122"/>
              </a:rPr>
              <a:t>a</a:t>
            </a:r>
            <a:r>
              <a:rPr lang="zh-CN" altLang="en-US" sz="2400" dirty="0">
                <a:solidFill>
                  <a:srgbClr val="C00000"/>
                </a:solidFill>
                <a:ea typeface="宋体" panose="02010600030101010101" pitchFamily="2" charset="-122"/>
              </a:rPr>
              <a:t>的值是</a:t>
            </a:r>
            <a:r>
              <a:rPr lang="en-US" altLang="zh-CN" sz="2400" dirty="0">
                <a:solidFill>
                  <a:srgbClr val="C00000"/>
                </a:solidFill>
                <a:ea typeface="宋体" panose="02010600030101010101" pitchFamily="2" charset="-122"/>
              </a:rPr>
              <a:t>" </a:t>
            </a:r>
            <a:endParaRPr lang="en-US" altLang="zh-CN" sz="2400" dirty="0" smtClean="0">
              <a:solidFill>
                <a:srgbClr val="C00000"/>
              </a:solidFill>
              <a:ea typeface="宋体" panose="02010600030101010101" pitchFamily="2" charset="-122"/>
            </a:endParaRPr>
          </a:p>
          <a:p>
            <a:r>
              <a:rPr lang="en-US" altLang="zh-CN" sz="2400" dirty="0" smtClean="0">
                <a:solidFill>
                  <a:srgbClr val="C00000"/>
                </a:solidFill>
                <a:ea typeface="宋体" panose="02010600030101010101" pitchFamily="2" charset="-122"/>
              </a:rPr>
              <a:t>			+ a + "</a:t>
            </a:r>
            <a:r>
              <a:rPr lang="zh-CN" altLang="en-US" sz="2400" dirty="0" smtClean="0">
                <a:solidFill>
                  <a:srgbClr val="C00000"/>
                </a:solidFill>
                <a:ea typeface="宋体" panose="02010600030101010101" pitchFamily="2" charset="-122"/>
              </a:rPr>
              <a:t>；变量</a:t>
            </a:r>
            <a:r>
              <a:rPr lang="en-US" altLang="zh-CN" sz="2400" dirty="0" smtClean="0">
                <a:solidFill>
                  <a:srgbClr val="C00000"/>
                </a:solidFill>
                <a:ea typeface="宋体" panose="02010600030101010101" pitchFamily="2" charset="-122"/>
              </a:rPr>
              <a:t>b</a:t>
            </a:r>
            <a:r>
              <a:rPr lang="zh-CN" altLang="en-US" sz="2400" dirty="0" smtClean="0">
                <a:solidFill>
                  <a:srgbClr val="C00000"/>
                </a:solidFill>
                <a:ea typeface="宋体" panose="02010600030101010101" pitchFamily="2" charset="-122"/>
              </a:rPr>
              <a:t>的值是</a:t>
            </a:r>
            <a:r>
              <a:rPr lang="en-US" altLang="zh-CN" sz="2400" dirty="0" smtClean="0">
                <a:solidFill>
                  <a:srgbClr val="C00000"/>
                </a:solidFill>
                <a:ea typeface="宋体" panose="02010600030101010101" pitchFamily="2" charset="-122"/>
              </a:rPr>
              <a:t>" + b);</a:t>
            </a:r>
            <a:endParaRPr lang="en-US" altLang="zh-CN" sz="2400" dirty="0" smtClean="0">
              <a:solidFill>
                <a:srgbClr val="C00000"/>
              </a:solidFill>
              <a:ea typeface="宋体" panose="02010600030101010101" pitchFamily="2" charset="-122"/>
            </a:endParaRPr>
          </a:p>
          <a:p>
            <a:r>
              <a:rPr lang="en-US" altLang="zh-CN" sz="2400" dirty="0" smtClean="0">
                <a:solidFill>
                  <a:srgbClr val="C00000"/>
                </a:solidFill>
                <a:ea typeface="宋体" panose="02010600030101010101" pitchFamily="2" charset="-122"/>
              </a:rPr>
              <a:t>}  }</a:t>
            </a:r>
            <a:endParaRPr lang="zh-CN" altLang="en-US" sz="2400" dirty="0">
              <a:solidFill>
                <a:srgbClr val="C00000"/>
              </a:solidFill>
              <a:ea typeface="宋体" panose="02010600030101010101" pitchFamily="2" charset="-122"/>
            </a:endParaRPr>
          </a:p>
        </p:txBody>
      </p:sp>
      <p:sp>
        <p:nvSpPr>
          <p:cNvPr id="5" name="矩形 4"/>
          <p:cNvSpPr/>
          <p:nvPr/>
        </p:nvSpPr>
        <p:spPr>
          <a:xfrm>
            <a:off x="5868144" y="2132856"/>
            <a:ext cx="3096344" cy="648072"/>
          </a:xfrm>
          <a:prstGeom prst="rect">
            <a:avLst/>
          </a:prstGeom>
          <a:solidFill>
            <a:schemeClr val="accent5">
              <a:lumMod val="40000"/>
              <a:lumOff val="6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solidFill>
                <a:ea typeface="宋体" panose="02010600030101010101" pitchFamily="2" charset="-122"/>
              </a:rPr>
              <a:t>请</a:t>
            </a:r>
            <a:r>
              <a:rPr lang="zh-CN" altLang="en-US" sz="3200" b="1" dirty="0" smtClean="0">
                <a:solidFill>
                  <a:schemeClr val="tx1"/>
                </a:solidFill>
                <a:ea typeface="宋体" panose="02010600030101010101" pitchFamily="2" charset="-122"/>
              </a:rPr>
              <a:t>输出结果</a:t>
            </a:r>
            <a:endParaRPr lang="zh-CN" altLang="en-US" sz="3200" b="1" dirty="0">
              <a:solidFill>
                <a:schemeClr val="tx1"/>
              </a:solidFill>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35896" y="692696"/>
            <a:ext cx="3672408" cy="646331"/>
          </a:xfrm>
          <a:prstGeom prst="rect">
            <a:avLst/>
          </a:prstGeom>
          <a:noFill/>
        </p:spPr>
        <p:txBody>
          <a:bodyPr wrap="square" rtlCol="0">
            <a:spAutoFit/>
          </a:bodyPr>
          <a:lstStyle/>
          <a:p>
            <a:r>
              <a:rPr lang="zh-CN" altLang="en-US" sz="3600" b="1" dirty="0">
                <a:ea typeface="宋体" panose="02010600030101010101" pitchFamily="2" charset="-122"/>
                <a:cs typeface="Times New Roman" panose="02020603050405020304" pitchFamily="18" charset="0"/>
              </a:rPr>
              <a:t>方法的参数</a:t>
            </a:r>
            <a:r>
              <a:rPr lang="zh-CN" altLang="en-US" sz="3600" b="1" dirty="0" smtClean="0">
                <a:ea typeface="宋体" panose="02010600030101010101" pitchFamily="2" charset="-122"/>
                <a:cs typeface="Times New Roman" panose="02020603050405020304" pitchFamily="18" charset="0"/>
              </a:rPr>
              <a:t>传递</a:t>
            </a:r>
            <a:endParaRPr lang="zh-CN" altLang="en-US" sz="3600" dirty="0">
              <a:ea typeface="宋体" panose="02010600030101010101" pitchFamily="2" charset="-122"/>
            </a:endParaRPr>
          </a:p>
        </p:txBody>
      </p:sp>
      <p:sp>
        <p:nvSpPr>
          <p:cNvPr id="2" name="TextBox 1"/>
          <p:cNvSpPr txBox="1"/>
          <p:nvPr/>
        </p:nvSpPr>
        <p:spPr>
          <a:xfrm>
            <a:off x="251520" y="1000221"/>
            <a:ext cx="8712968" cy="5909310"/>
          </a:xfrm>
          <a:prstGeom prst="rect">
            <a:avLst/>
          </a:prstGeom>
          <a:noFill/>
        </p:spPr>
        <p:txBody>
          <a:bodyPr wrap="square" rtlCol="0">
            <a:spAutoFit/>
          </a:bodyPr>
          <a:lstStyle/>
          <a:p>
            <a:r>
              <a:rPr lang="en-US" altLang="zh-CN" b="1" dirty="0">
                <a:solidFill>
                  <a:srgbClr val="C00000"/>
                </a:solidFill>
                <a:ea typeface="宋体" panose="02010600030101010101" pitchFamily="2" charset="-122"/>
              </a:rPr>
              <a:t>class </a:t>
            </a:r>
            <a:r>
              <a:rPr lang="en-US" altLang="zh-CN" b="1" dirty="0" err="1" smtClean="0">
                <a:solidFill>
                  <a:srgbClr val="C00000"/>
                </a:solidFill>
                <a:ea typeface="宋体" panose="02010600030101010101" pitchFamily="2" charset="-122"/>
              </a:rPr>
              <a:t>DataSwap</a:t>
            </a:r>
            <a:r>
              <a:rPr lang="en-US" altLang="zh-CN" b="1" dirty="0" smtClean="0">
                <a:solidFill>
                  <a:srgbClr val="C00000"/>
                </a:solidFill>
                <a:ea typeface="宋体" panose="02010600030101010101" pitchFamily="2" charset="-122"/>
              </a:rPr>
              <a:t>{</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public </a:t>
            </a:r>
            <a:r>
              <a:rPr lang="en-US" altLang="zh-CN" b="1" dirty="0" err="1">
                <a:solidFill>
                  <a:srgbClr val="C00000"/>
                </a:solidFill>
                <a:ea typeface="宋体" panose="02010600030101010101" pitchFamily="2" charset="-122"/>
              </a:rPr>
              <a:t>int</a:t>
            </a:r>
            <a:r>
              <a:rPr lang="en-US" altLang="zh-CN" b="1" dirty="0">
                <a:solidFill>
                  <a:srgbClr val="C00000"/>
                </a:solidFill>
                <a:ea typeface="宋体" panose="02010600030101010101" pitchFamily="2" charset="-122"/>
              </a:rPr>
              <a:t> a;</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public </a:t>
            </a:r>
            <a:r>
              <a:rPr lang="en-US" altLang="zh-CN" b="1" dirty="0" err="1">
                <a:solidFill>
                  <a:srgbClr val="C00000"/>
                </a:solidFill>
                <a:ea typeface="宋体" panose="02010600030101010101" pitchFamily="2" charset="-122"/>
              </a:rPr>
              <a:t>int</a:t>
            </a:r>
            <a:r>
              <a:rPr lang="en-US" altLang="zh-CN" b="1" dirty="0">
                <a:solidFill>
                  <a:srgbClr val="C00000"/>
                </a:solidFill>
                <a:ea typeface="宋体" panose="02010600030101010101" pitchFamily="2" charset="-122"/>
              </a:rPr>
              <a:t> b;</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public class </a:t>
            </a:r>
            <a:r>
              <a:rPr lang="en-US" altLang="zh-CN" b="1" dirty="0" smtClean="0">
                <a:solidFill>
                  <a:srgbClr val="C00000"/>
                </a:solidFill>
                <a:ea typeface="宋体" panose="02010600030101010101" pitchFamily="2" charset="-122"/>
              </a:rPr>
              <a:t>TestTransfer1 {</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public static void </a:t>
            </a:r>
            <a:r>
              <a:rPr lang="en-US" altLang="zh-CN" b="1" dirty="0" smtClean="0">
                <a:solidFill>
                  <a:srgbClr val="C00000"/>
                </a:solidFill>
                <a:ea typeface="宋体" panose="02010600030101010101" pitchFamily="2" charset="-122"/>
              </a:rPr>
              <a:t>swap(</a:t>
            </a:r>
            <a:r>
              <a:rPr lang="en-US" altLang="zh-CN" b="1" dirty="0" err="1" smtClean="0">
                <a:solidFill>
                  <a:srgbClr val="C00000"/>
                </a:solidFill>
                <a:ea typeface="宋体" panose="02010600030101010101" pitchFamily="2" charset="-122"/>
              </a:rPr>
              <a:t>DataSwap</a:t>
            </a:r>
            <a:r>
              <a:rPr lang="en-US" altLang="zh-CN" b="1" dirty="0" smtClean="0">
                <a:solidFill>
                  <a:srgbClr val="C00000"/>
                </a:solidFill>
                <a:ea typeface="宋体" panose="02010600030101010101" pitchFamily="2" charset="-122"/>
              </a:rPr>
              <a:t> ds){</a:t>
            </a:r>
            <a:endParaRPr lang="en-US" altLang="zh-CN" b="1" dirty="0">
              <a:solidFill>
                <a:srgbClr val="C00000"/>
              </a:solidFill>
              <a:ea typeface="宋体" panose="02010600030101010101" pitchFamily="2" charset="-122"/>
            </a:endParaRPr>
          </a:p>
          <a:p>
            <a:r>
              <a:rPr lang="zh-CN" altLang="en-US" b="1" dirty="0">
                <a:solidFill>
                  <a:srgbClr val="C00000"/>
                </a:solidFill>
                <a:ea typeface="宋体" panose="02010600030101010101" pitchFamily="2" charset="-122"/>
              </a:rPr>
              <a:t>		</a:t>
            </a:r>
            <a:r>
              <a:rPr lang="en-US" altLang="zh-CN" b="1" dirty="0" err="1">
                <a:solidFill>
                  <a:srgbClr val="C00000"/>
                </a:solidFill>
                <a:ea typeface="宋体" panose="02010600030101010101" pitchFamily="2" charset="-122"/>
              </a:rPr>
              <a:t>int</a:t>
            </a:r>
            <a:r>
              <a:rPr lang="en-US" altLang="zh-CN" b="1" dirty="0">
                <a:solidFill>
                  <a:srgbClr val="C00000"/>
                </a:solidFill>
                <a:ea typeface="宋体" panose="02010600030101010101" pitchFamily="2" charset="-122"/>
              </a:rPr>
              <a:t> </a:t>
            </a:r>
            <a:r>
              <a:rPr lang="en-US" altLang="zh-CN" b="1" dirty="0" err="1">
                <a:solidFill>
                  <a:srgbClr val="C00000"/>
                </a:solidFill>
                <a:ea typeface="宋体" panose="02010600030101010101" pitchFamily="2" charset="-122"/>
              </a:rPr>
              <a:t>tmp</a:t>
            </a:r>
            <a:r>
              <a:rPr lang="en-US" altLang="zh-CN" b="1" dirty="0">
                <a:solidFill>
                  <a:srgbClr val="C00000"/>
                </a:solidFill>
                <a:ea typeface="宋体" panose="02010600030101010101" pitchFamily="2" charset="-122"/>
              </a:rPr>
              <a:t> = </a:t>
            </a:r>
            <a:r>
              <a:rPr lang="en-US" altLang="zh-CN" b="1" dirty="0" err="1" smtClean="0">
                <a:solidFill>
                  <a:srgbClr val="C00000"/>
                </a:solidFill>
                <a:ea typeface="宋体" panose="02010600030101010101" pitchFamily="2" charset="-122"/>
              </a:rPr>
              <a:t>ds.a</a:t>
            </a:r>
            <a:r>
              <a:rPr lang="en-US" altLang="zh-CN" b="1" dirty="0">
                <a:solidFill>
                  <a:srgbClr val="C00000"/>
                </a:solidFill>
                <a:ea typeface="宋体" panose="02010600030101010101" pitchFamily="2" charset="-122"/>
              </a:rPr>
              <a:t>;</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a:t>
            </a:r>
            <a:r>
              <a:rPr lang="en-US" altLang="zh-CN" b="1" dirty="0" err="1" smtClean="0">
                <a:solidFill>
                  <a:srgbClr val="C00000"/>
                </a:solidFill>
                <a:ea typeface="宋体" panose="02010600030101010101" pitchFamily="2" charset="-122"/>
              </a:rPr>
              <a:t>ds.a</a:t>
            </a:r>
            <a:r>
              <a:rPr lang="en-US" altLang="zh-CN" b="1" dirty="0" smtClean="0">
                <a:solidFill>
                  <a:srgbClr val="C00000"/>
                </a:solidFill>
                <a:ea typeface="宋体" panose="02010600030101010101" pitchFamily="2" charset="-122"/>
              </a:rPr>
              <a:t> </a:t>
            </a:r>
            <a:r>
              <a:rPr lang="en-US" altLang="zh-CN" b="1" dirty="0">
                <a:solidFill>
                  <a:srgbClr val="C00000"/>
                </a:solidFill>
                <a:ea typeface="宋体" panose="02010600030101010101" pitchFamily="2" charset="-122"/>
              </a:rPr>
              <a:t>= </a:t>
            </a:r>
            <a:r>
              <a:rPr lang="en-US" altLang="zh-CN" b="1" dirty="0" err="1" smtClean="0">
                <a:solidFill>
                  <a:srgbClr val="C00000"/>
                </a:solidFill>
                <a:ea typeface="宋体" panose="02010600030101010101" pitchFamily="2" charset="-122"/>
              </a:rPr>
              <a:t>ds.b</a:t>
            </a:r>
            <a:r>
              <a:rPr lang="en-US" altLang="zh-CN" b="1" dirty="0">
                <a:solidFill>
                  <a:srgbClr val="C00000"/>
                </a:solidFill>
                <a:ea typeface="宋体" panose="02010600030101010101" pitchFamily="2" charset="-122"/>
              </a:rPr>
              <a:t>;</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a:t>
            </a:r>
            <a:r>
              <a:rPr lang="en-US" altLang="zh-CN" b="1" dirty="0" err="1" smtClean="0">
                <a:solidFill>
                  <a:srgbClr val="C00000"/>
                </a:solidFill>
                <a:ea typeface="宋体" panose="02010600030101010101" pitchFamily="2" charset="-122"/>
              </a:rPr>
              <a:t>ds.b</a:t>
            </a:r>
            <a:r>
              <a:rPr lang="en-US" altLang="zh-CN" b="1" dirty="0" smtClean="0">
                <a:solidFill>
                  <a:srgbClr val="C00000"/>
                </a:solidFill>
                <a:ea typeface="宋体" panose="02010600030101010101" pitchFamily="2" charset="-122"/>
              </a:rPr>
              <a:t> </a:t>
            </a:r>
            <a:r>
              <a:rPr lang="en-US" altLang="zh-CN" b="1" dirty="0">
                <a:solidFill>
                  <a:srgbClr val="C00000"/>
                </a:solidFill>
                <a:ea typeface="宋体" panose="02010600030101010101" pitchFamily="2" charset="-122"/>
              </a:rPr>
              <a:t>= </a:t>
            </a:r>
            <a:r>
              <a:rPr lang="en-US" altLang="zh-CN" b="1" dirty="0" err="1">
                <a:solidFill>
                  <a:srgbClr val="C00000"/>
                </a:solidFill>
                <a:ea typeface="宋体" panose="02010600030101010101" pitchFamily="2" charset="-122"/>
              </a:rPr>
              <a:t>tmp</a:t>
            </a:r>
            <a:r>
              <a:rPr lang="en-US" altLang="zh-CN" b="1" dirty="0">
                <a:solidFill>
                  <a:srgbClr val="C00000"/>
                </a:solidFill>
                <a:ea typeface="宋体" panose="02010600030101010101" pitchFamily="2" charset="-122"/>
              </a:rPr>
              <a:t>;</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a:t>
            </a:r>
            <a:r>
              <a:rPr lang="en-US" altLang="zh-CN" b="1" dirty="0" err="1">
                <a:solidFill>
                  <a:srgbClr val="C00000"/>
                </a:solidFill>
                <a:ea typeface="宋体" panose="02010600030101010101" pitchFamily="2" charset="-122"/>
              </a:rPr>
              <a:t>System.out.println</a:t>
            </a:r>
            <a:r>
              <a:rPr lang="en-US" altLang="zh-CN" b="1" dirty="0">
                <a:solidFill>
                  <a:srgbClr val="C00000"/>
                </a:solidFill>
                <a:ea typeface="宋体" panose="02010600030101010101" pitchFamily="2" charset="-122"/>
              </a:rPr>
              <a:t>("swap</a:t>
            </a:r>
            <a:r>
              <a:rPr lang="zh-CN" altLang="en-US" b="1" dirty="0">
                <a:solidFill>
                  <a:srgbClr val="C00000"/>
                </a:solidFill>
                <a:ea typeface="宋体" panose="02010600030101010101" pitchFamily="2" charset="-122"/>
              </a:rPr>
              <a:t>方法里，</a:t>
            </a:r>
            <a:r>
              <a:rPr lang="en-US" altLang="zh-CN" b="1" dirty="0">
                <a:solidFill>
                  <a:srgbClr val="C00000"/>
                </a:solidFill>
                <a:ea typeface="宋体" panose="02010600030101010101" pitchFamily="2" charset="-122"/>
              </a:rPr>
              <a:t>a Field</a:t>
            </a:r>
            <a:r>
              <a:rPr lang="zh-CN" altLang="en-US" b="1" dirty="0">
                <a:solidFill>
                  <a:srgbClr val="C00000"/>
                </a:solidFill>
                <a:ea typeface="宋体" panose="02010600030101010101" pitchFamily="2" charset="-122"/>
              </a:rPr>
              <a:t>的值是</a:t>
            </a:r>
            <a:r>
              <a:rPr lang="en-US" altLang="zh-CN" b="1" dirty="0">
                <a:solidFill>
                  <a:srgbClr val="C00000"/>
                </a:solidFill>
                <a:ea typeface="宋体" panose="02010600030101010101" pitchFamily="2" charset="-122"/>
              </a:rPr>
              <a:t>"</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 </a:t>
            </a:r>
            <a:r>
              <a:rPr lang="en-US" altLang="zh-CN" b="1" dirty="0" err="1" smtClean="0">
                <a:solidFill>
                  <a:srgbClr val="C00000"/>
                </a:solidFill>
                <a:ea typeface="宋体" panose="02010600030101010101" pitchFamily="2" charset="-122"/>
              </a:rPr>
              <a:t>ds.a</a:t>
            </a:r>
            <a:r>
              <a:rPr lang="en-US" altLang="zh-CN" b="1" dirty="0" smtClean="0">
                <a:solidFill>
                  <a:srgbClr val="C00000"/>
                </a:solidFill>
                <a:ea typeface="宋体" panose="02010600030101010101" pitchFamily="2" charset="-122"/>
              </a:rPr>
              <a:t> </a:t>
            </a:r>
            <a:r>
              <a:rPr lang="en-US" altLang="zh-CN" b="1" dirty="0">
                <a:solidFill>
                  <a:srgbClr val="C00000"/>
                </a:solidFill>
                <a:ea typeface="宋体" panose="02010600030101010101" pitchFamily="2" charset="-122"/>
              </a:rPr>
              <a:t>+ "</a:t>
            </a:r>
            <a:r>
              <a:rPr lang="zh-CN" altLang="en-US" b="1" dirty="0">
                <a:solidFill>
                  <a:srgbClr val="C00000"/>
                </a:solidFill>
                <a:ea typeface="宋体" panose="02010600030101010101" pitchFamily="2" charset="-122"/>
              </a:rPr>
              <a:t>；</a:t>
            </a:r>
            <a:r>
              <a:rPr lang="en-US" altLang="zh-CN" b="1" dirty="0">
                <a:solidFill>
                  <a:srgbClr val="C00000"/>
                </a:solidFill>
                <a:ea typeface="宋体" panose="02010600030101010101" pitchFamily="2" charset="-122"/>
              </a:rPr>
              <a:t>b Field</a:t>
            </a:r>
            <a:r>
              <a:rPr lang="zh-CN" altLang="en-US" b="1" dirty="0">
                <a:solidFill>
                  <a:srgbClr val="C00000"/>
                </a:solidFill>
                <a:ea typeface="宋体" panose="02010600030101010101" pitchFamily="2" charset="-122"/>
              </a:rPr>
              <a:t>的值是</a:t>
            </a:r>
            <a:r>
              <a:rPr lang="en-US" altLang="zh-CN" b="1" dirty="0">
                <a:solidFill>
                  <a:srgbClr val="C00000"/>
                </a:solidFill>
                <a:ea typeface="宋体" panose="02010600030101010101" pitchFamily="2" charset="-122"/>
              </a:rPr>
              <a:t>" + </a:t>
            </a:r>
            <a:r>
              <a:rPr lang="en-US" altLang="zh-CN" b="1" dirty="0" err="1" smtClean="0">
                <a:solidFill>
                  <a:srgbClr val="C00000"/>
                </a:solidFill>
                <a:ea typeface="宋体" panose="02010600030101010101" pitchFamily="2" charset="-122"/>
              </a:rPr>
              <a:t>ds.b</a:t>
            </a:r>
            <a:r>
              <a:rPr lang="en-US" altLang="zh-CN" b="1" dirty="0">
                <a:solidFill>
                  <a:srgbClr val="C00000"/>
                </a:solidFill>
                <a:ea typeface="宋体" panose="02010600030101010101" pitchFamily="2" charset="-122"/>
              </a:rPr>
              <a:t>);</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public static void main(String[] </a:t>
            </a:r>
            <a:r>
              <a:rPr lang="en-US" altLang="zh-CN" b="1" dirty="0" err="1">
                <a:solidFill>
                  <a:srgbClr val="C00000"/>
                </a:solidFill>
                <a:ea typeface="宋体" panose="02010600030101010101" pitchFamily="2" charset="-122"/>
              </a:rPr>
              <a:t>args</a:t>
            </a:r>
            <a:r>
              <a:rPr lang="en-US" altLang="zh-CN" b="1" dirty="0">
                <a:solidFill>
                  <a:srgbClr val="C00000"/>
                </a:solidFill>
                <a:ea typeface="宋体" panose="02010600030101010101" pitchFamily="2" charset="-122"/>
              </a:rPr>
              <a:t>) </a:t>
            </a:r>
            <a:r>
              <a:rPr lang="en-US" altLang="zh-CN" b="1" dirty="0" smtClean="0">
                <a:solidFill>
                  <a:srgbClr val="C00000"/>
                </a:solidFill>
                <a:ea typeface="宋体" panose="02010600030101010101" pitchFamily="2" charset="-122"/>
              </a:rPr>
              <a:t>{</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a:t>
            </a:r>
            <a:r>
              <a:rPr lang="en-US" altLang="zh-CN" b="1" dirty="0" err="1" smtClean="0">
                <a:solidFill>
                  <a:srgbClr val="C00000"/>
                </a:solidFill>
                <a:ea typeface="宋体" panose="02010600030101010101" pitchFamily="2" charset="-122"/>
              </a:rPr>
              <a:t>DataSwap</a:t>
            </a:r>
            <a:r>
              <a:rPr lang="en-US" altLang="zh-CN" b="1" dirty="0" smtClean="0">
                <a:solidFill>
                  <a:srgbClr val="C00000"/>
                </a:solidFill>
                <a:ea typeface="宋体" panose="02010600030101010101" pitchFamily="2" charset="-122"/>
              </a:rPr>
              <a:t> ds </a:t>
            </a:r>
            <a:r>
              <a:rPr lang="en-US" altLang="zh-CN" b="1" dirty="0">
                <a:solidFill>
                  <a:srgbClr val="C00000"/>
                </a:solidFill>
                <a:ea typeface="宋体" panose="02010600030101010101" pitchFamily="2" charset="-122"/>
              </a:rPr>
              <a:t>= new </a:t>
            </a:r>
            <a:r>
              <a:rPr lang="en-US" altLang="zh-CN" b="1" dirty="0" err="1" smtClean="0">
                <a:solidFill>
                  <a:srgbClr val="C00000"/>
                </a:solidFill>
                <a:ea typeface="宋体" panose="02010600030101010101" pitchFamily="2" charset="-122"/>
              </a:rPr>
              <a:t>DataSwap</a:t>
            </a:r>
            <a:r>
              <a:rPr lang="en-US" altLang="zh-CN" b="1" dirty="0">
                <a:solidFill>
                  <a:srgbClr val="C00000"/>
                </a:solidFill>
                <a:ea typeface="宋体" panose="02010600030101010101" pitchFamily="2" charset="-122"/>
              </a:rPr>
              <a:t>();</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a:t>
            </a:r>
            <a:r>
              <a:rPr lang="en-US" altLang="zh-CN" b="1" dirty="0" err="1" smtClean="0">
                <a:solidFill>
                  <a:srgbClr val="C00000"/>
                </a:solidFill>
                <a:ea typeface="宋体" panose="02010600030101010101" pitchFamily="2" charset="-122"/>
              </a:rPr>
              <a:t>ds.a</a:t>
            </a:r>
            <a:r>
              <a:rPr lang="en-US" altLang="zh-CN" b="1" dirty="0" smtClean="0">
                <a:solidFill>
                  <a:srgbClr val="C00000"/>
                </a:solidFill>
                <a:ea typeface="宋体" panose="02010600030101010101" pitchFamily="2" charset="-122"/>
              </a:rPr>
              <a:t> </a:t>
            </a:r>
            <a:r>
              <a:rPr lang="en-US" altLang="zh-CN" b="1" dirty="0">
                <a:solidFill>
                  <a:srgbClr val="C00000"/>
                </a:solidFill>
                <a:ea typeface="宋体" panose="02010600030101010101" pitchFamily="2" charset="-122"/>
              </a:rPr>
              <a:t>= 6;</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a:t>
            </a:r>
            <a:r>
              <a:rPr lang="en-US" altLang="zh-CN" b="1" dirty="0" err="1" smtClean="0">
                <a:solidFill>
                  <a:srgbClr val="C00000"/>
                </a:solidFill>
                <a:ea typeface="宋体" panose="02010600030101010101" pitchFamily="2" charset="-122"/>
              </a:rPr>
              <a:t>ds.b</a:t>
            </a:r>
            <a:r>
              <a:rPr lang="en-US" altLang="zh-CN" b="1" dirty="0" smtClean="0">
                <a:solidFill>
                  <a:srgbClr val="C00000"/>
                </a:solidFill>
                <a:ea typeface="宋体" panose="02010600030101010101" pitchFamily="2" charset="-122"/>
              </a:rPr>
              <a:t> </a:t>
            </a:r>
            <a:r>
              <a:rPr lang="en-US" altLang="zh-CN" b="1" dirty="0">
                <a:solidFill>
                  <a:srgbClr val="C00000"/>
                </a:solidFill>
                <a:ea typeface="宋体" panose="02010600030101010101" pitchFamily="2" charset="-122"/>
              </a:rPr>
              <a:t>= 9;</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a:t>
            </a:r>
            <a:r>
              <a:rPr lang="en-US" altLang="zh-CN" b="1" dirty="0" smtClean="0">
                <a:solidFill>
                  <a:srgbClr val="C00000"/>
                </a:solidFill>
                <a:ea typeface="宋体" panose="02010600030101010101" pitchFamily="2" charset="-122"/>
              </a:rPr>
              <a:t>swap(ds);</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a:t>
            </a:r>
            <a:r>
              <a:rPr lang="en-US" altLang="zh-CN" b="1" dirty="0" err="1">
                <a:solidFill>
                  <a:srgbClr val="C00000"/>
                </a:solidFill>
                <a:ea typeface="宋体" panose="02010600030101010101" pitchFamily="2" charset="-122"/>
              </a:rPr>
              <a:t>System.out.println</a:t>
            </a:r>
            <a:r>
              <a:rPr lang="en-US" altLang="zh-CN" b="1" dirty="0">
                <a:solidFill>
                  <a:srgbClr val="C00000"/>
                </a:solidFill>
                <a:ea typeface="宋体" panose="02010600030101010101" pitchFamily="2" charset="-122"/>
              </a:rPr>
              <a:t>("</a:t>
            </a:r>
            <a:r>
              <a:rPr lang="zh-CN" altLang="en-US" b="1" dirty="0">
                <a:solidFill>
                  <a:srgbClr val="C00000"/>
                </a:solidFill>
                <a:ea typeface="宋体" panose="02010600030101010101" pitchFamily="2" charset="-122"/>
              </a:rPr>
              <a:t>交换结束后，</a:t>
            </a:r>
            <a:r>
              <a:rPr lang="en-US" altLang="zh-CN" b="1" dirty="0">
                <a:solidFill>
                  <a:srgbClr val="C00000"/>
                </a:solidFill>
                <a:ea typeface="宋体" panose="02010600030101010101" pitchFamily="2" charset="-122"/>
              </a:rPr>
              <a:t>a Field</a:t>
            </a:r>
            <a:r>
              <a:rPr lang="zh-CN" altLang="en-US" b="1" dirty="0">
                <a:solidFill>
                  <a:srgbClr val="C00000"/>
                </a:solidFill>
                <a:ea typeface="宋体" panose="02010600030101010101" pitchFamily="2" charset="-122"/>
              </a:rPr>
              <a:t>的值是</a:t>
            </a:r>
            <a:r>
              <a:rPr lang="en-US" altLang="zh-CN" b="1" dirty="0">
                <a:solidFill>
                  <a:srgbClr val="C00000"/>
                </a:solidFill>
                <a:ea typeface="宋体" panose="02010600030101010101" pitchFamily="2" charset="-122"/>
              </a:rPr>
              <a:t>" </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 </a:t>
            </a:r>
            <a:r>
              <a:rPr lang="en-US" altLang="zh-CN" b="1" dirty="0" err="1" smtClean="0">
                <a:solidFill>
                  <a:srgbClr val="C00000"/>
                </a:solidFill>
                <a:ea typeface="宋体" panose="02010600030101010101" pitchFamily="2" charset="-122"/>
              </a:rPr>
              <a:t>ds.a</a:t>
            </a:r>
            <a:r>
              <a:rPr lang="en-US" altLang="zh-CN" b="1" dirty="0" smtClean="0">
                <a:solidFill>
                  <a:srgbClr val="C00000"/>
                </a:solidFill>
                <a:ea typeface="宋体" panose="02010600030101010101" pitchFamily="2" charset="-122"/>
              </a:rPr>
              <a:t> </a:t>
            </a:r>
            <a:r>
              <a:rPr lang="en-US" altLang="zh-CN" b="1" dirty="0">
                <a:solidFill>
                  <a:srgbClr val="C00000"/>
                </a:solidFill>
                <a:ea typeface="宋体" panose="02010600030101010101" pitchFamily="2" charset="-122"/>
              </a:rPr>
              <a:t>+ "</a:t>
            </a:r>
            <a:r>
              <a:rPr lang="zh-CN" altLang="en-US" b="1" dirty="0">
                <a:solidFill>
                  <a:srgbClr val="C00000"/>
                </a:solidFill>
                <a:ea typeface="宋体" panose="02010600030101010101" pitchFamily="2" charset="-122"/>
              </a:rPr>
              <a:t>；</a:t>
            </a:r>
            <a:r>
              <a:rPr lang="en-US" altLang="zh-CN" b="1" dirty="0">
                <a:solidFill>
                  <a:srgbClr val="C00000"/>
                </a:solidFill>
                <a:ea typeface="宋体" panose="02010600030101010101" pitchFamily="2" charset="-122"/>
              </a:rPr>
              <a:t>b Field</a:t>
            </a:r>
            <a:r>
              <a:rPr lang="zh-CN" altLang="en-US" b="1" dirty="0">
                <a:solidFill>
                  <a:srgbClr val="C00000"/>
                </a:solidFill>
                <a:ea typeface="宋体" panose="02010600030101010101" pitchFamily="2" charset="-122"/>
              </a:rPr>
              <a:t>的值是</a:t>
            </a:r>
            <a:r>
              <a:rPr lang="en-US" altLang="zh-CN" b="1" dirty="0">
                <a:solidFill>
                  <a:srgbClr val="C00000"/>
                </a:solidFill>
                <a:ea typeface="宋体" panose="02010600030101010101" pitchFamily="2" charset="-122"/>
              </a:rPr>
              <a:t>" + </a:t>
            </a:r>
            <a:r>
              <a:rPr lang="en-US" altLang="zh-CN" b="1" dirty="0" err="1" smtClean="0">
                <a:solidFill>
                  <a:srgbClr val="C00000"/>
                </a:solidFill>
                <a:ea typeface="宋体" panose="02010600030101010101" pitchFamily="2" charset="-122"/>
              </a:rPr>
              <a:t>ds.b</a:t>
            </a:r>
            <a:r>
              <a:rPr lang="en-US" altLang="zh-CN" b="1" dirty="0">
                <a:solidFill>
                  <a:srgbClr val="C00000"/>
                </a:solidFill>
                <a:ea typeface="宋体" panose="02010600030101010101" pitchFamily="2" charset="-122"/>
              </a:rPr>
              <a:t>);</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a:t>
            </a:r>
            <a:endParaRPr lang="zh-CN" altLang="en-US" b="1" dirty="0">
              <a:solidFill>
                <a:srgbClr val="C00000"/>
              </a:solidFill>
              <a:ea typeface="宋体" panose="02010600030101010101" pitchFamily="2" charset="-122"/>
            </a:endParaRPr>
          </a:p>
        </p:txBody>
      </p:sp>
      <p:sp>
        <p:nvSpPr>
          <p:cNvPr id="5" name="矩形 4"/>
          <p:cNvSpPr/>
          <p:nvPr/>
        </p:nvSpPr>
        <p:spPr>
          <a:xfrm>
            <a:off x="5868144" y="2132856"/>
            <a:ext cx="3096344" cy="648072"/>
          </a:xfrm>
          <a:prstGeom prst="rect">
            <a:avLst/>
          </a:prstGeom>
          <a:solidFill>
            <a:schemeClr val="accent5">
              <a:lumMod val="40000"/>
              <a:lumOff val="6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solidFill>
                <a:ea typeface="宋体" panose="02010600030101010101" pitchFamily="2" charset="-122"/>
              </a:rPr>
              <a:t>请</a:t>
            </a:r>
            <a:r>
              <a:rPr lang="zh-CN" altLang="en-US" sz="3200" b="1" dirty="0" smtClean="0">
                <a:solidFill>
                  <a:schemeClr val="tx1"/>
                </a:solidFill>
                <a:ea typeface="宋体" panose="02010600030101010101" pitchFamily="2" charset="-122"/>
              </a:rPr>
              <a:t>输出结果</a:t>
            </a:r>
            <a:endParaRPr lang="zh-CN" altLang="en-US" sz="3200" b="1" dirty="0">
              <a:solidFill>
                <a:schemeClr val="tx1"/>
              </a:solidFill>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619672" y="692696"/>
            <a:ext cx="6731577" cy="762000"/>
          </a:xfrm>
        </p:spPr>
        <p:txBody>
          <a:bodyPr>
            <a:normAutofit fontScale="90000"/>
          </a:bodyPr>
          <a:lstStyle/>
          <a:p>
            <a:r>
              <a:rPr lang="en-US" altLang="zh-CN" b="1" dirty="0" smtClean="0">
                <a:latin typeface="+mn-lt"/>
                <a:ea typeface="宋体" panose="02010600030101010101" pitchFamily="2" charset="-122"/>
                <a:cs typeface="Times New Roman" panose="02020603050405020304" pitchFamily="18" charset="0"/>
              </a:rPr>
              <a:t>3.7  </a:t>
            </a:r>
            <a:r>
              <a:rPr lang="zh-CN" altLang="en-US" b="1" dirty="0" smtClean="0">
                <a:latin typeface="+mn-lt"/>
                <a:ea typeface="宋体" panose="02010600030101010101" pitchFamily="2" charset="-122"/>
                <a:cs typeface="Times New Roman" panose="02020603050405020304" pitchFamily="18" charset="0"/>
              </a:rPr>
              <a:t>面向对象</a:t>
            </a:r>
            <a:r>
              <a:rPr lang="zh-CN" altLang="en-US" b="1" dirty="0">
                <a:latin typeface="+mn-lt"/>
                <a:ea typeface="宋体" panose="02010600030101010101" pitchFamily="2" charset="-122"/>
                <a:cs typeface="Times New Roman" panose="02020603050405020304" pitchFamily="18" charset="0"/>
              </a:rPr>
              <a:t>特征之一：封装和隐藏</a:t>
            </a:r>
            <a:endParaRPr lang="en-US" altLang="zh-CN" b="1" dirty="0">
              <a:latin typeface="+mn-lt"/>
              <a:ea typeface="宋体" panose="02010600030101010101" pitchFamily="2" charset="-122"/>
              <a:cs typeface="Times New Roman" panose="02020603050405020304" pitchFamily="18" charset="0"/>
            </a:endParaRPr>
          </a:p>
        </p:txBody>
      </p:sp>
      <p:sp>
        <p:nvSpPr>
          <p:cNvPr id="22531" name="Rectangle 3"/>
          <p:cNvSpPr>
            <a:spLocks noGrp="1" noChangeArrowheads="1"/>
          </p:cNvSpPr>
          <p:nvPr>
            <p:ph idx="1"/>
          </p:nvPr>
        </p:nvSpPr>
        <p:spPr>
          <a:xfrm>
            <a:off x="395288" y="1500175"/>
            <a:ext cx="8382000" cy="5241194"/>
          </a:xfrm>
        </p:spPr>
        <p:txBody>
          <a:bodyPr>
            <a:normAutofit fontScale="92500" lnSpcReduction="10000"/>
          </a:bodyPr>
          <a:lstStyle/>
          <a:p>
            <a:pPr marL="0" eaLnBrk="1" hangingPunct="1">
              <a:lnSpc>
                <a:spcPct val="90000"/>
              </a:lnSpc>
              <a:spcBef>
                <a:spcPct val="50000"/>
              </a:spcBef>
              <a:buClr>
                <a:schemeClr val="tx1"/>
              </a:buClr>
              <a:buFont typeface="Wingdings" panose="05000000000000000000" pitchFamily="2" charset="2"/>
              <a:buNone/>
            </a:pPr>
            <a:r>
              <a:rPr lang="zh-CN" altLang="en-US" sz="2200" b="1" dirty="0" smtClean="0">
                <a:ea typeface="宋体" panose="02010600030101010101" pitchFamily="2" charset="-122"/>
                <a:cs typeface="Times New Roman" panose="02020603050405020304" pitchFamily="18" charset="0"/>
              </a:rPr>
              <a:t>使用者对类内部定义的属性</a:t>
            </a:r>
            <a:r>
              <a:rPr lang="en-US" altLang="zh-CN" sz="2200" b="1" dirty="0" smtClean="0">
                <a:ea typeface="宋体" panose="02010600030101010101" pitchFamily="2" charset="-122"/>
                <a:cs typeface="Times New Roman" panose="02020603050405020304" pitchFamily="18" charset="0"/>
              </a:rPr>
              <a:t>(</a:t>
            </a:r>
            <a:r>
              <a:rPr lang="zh-CN" altLang="en-US" sz="2200" b="1" dirty="0" smtClean="0">
                <a:ea typeface="宋体" panose="02010600030101010101" pitchFamily="2" charset="-122"/>
                <a:cs typeface="Times New Roman" panose="02020603050405020304" pitchFamily="18" charset="0"/>
              </a:rPr>
              <a:t>对象的成员变量</a:t>
            </a:r>
            <a:r>
              <a:rPr lang="en-US" altLang="zh-CN" sz="2200" b="1" dirty="0" smtClean="0">
                <a:ea typeface="宋体" panose="02010600030101010101" pitchFamily="2" charset="-122"/>
                <a:cs typeface="Times New Roman" panose="02020603050405020304" pitchFamily="18" charset="0"/>
              </a:rPr>
              <a:t>)</a:t>
            </a:r>
            <a:r>
              <a:rPr lang="zh-CN" altLang="en-US" sz="2200" b="1" dirty="0" smtClean="0">
                <a:ea typeface="宋体" panose="02010600030101010101" pitchFamily="2" charset="-122"/>
                <a:cs typeface="Times New Roman" panose="02020603050405020304" pitchFamily="18" charset="0"/>
              </a:rPr>
              <a:t>的直接操作会导致数据的错误、混乱或安全性问题。</a:t>
            </a:r>
            <a:endParaRPr lang="en-US" altLang="zh-CN" sz="2200" b="1" dirty="0" smtClean="0">
              <a:ea typeface="宋体" panose="02010600030101010101" pitchFamily="2" charset="-122"/>
              <a:cs typeface="Times New Roman" panose="02020603050405020304" pitchFamily="18" charset="0"/>
            </a:endParaRPr>
          </a:p>
          <a:p>
            <a:pPr eaLnBrk="1" hangingPunct="1">
              <a:lnSpc>
                <a:spcPct val="80000"/>
              </a:lnSpc>
              <a:spcBef>
                <a:spcPct val="0"/>
              </a:spcBef>
              <a:buFontTx/>
              <a:buNone/>
            </a:pPr>
            <a:endParaRPr lang="en-US" altLang="zh-CN" sz="1800" b="1" dirty="0" smtClean="0">
              <a:solidFill>
                <a:schemeClr val="accent2"/>
              </a:solidFill>
              <a:ea typeface="宋体" panose="02010600030101010101" pitchFamily="2" charset="-122"/>
              <a:cs typeface="Times New Roman" panose="02020603050405020304" pitchFamily="18" charset="0"/>
            </a:endParaRPr>
          </a:p>
          <a:p>
            <a:pPr eaLnBrk="1" hangingPunct="1">
              <a:lnSpc>
                <a:spcPct val="80000"/>
              </a:lnSpc>
              <a:spcBef>
                <a:spcPct val="0"/>
              </a:spcBef>
              <a:buFontTx/>
              <a:buNone/>
            </a:pPr>
            <a:r>
              <a:rPr lang="en-US" altLang="zh-CN" sz="2000" b="1" dirty="0" smtClean="0">
                <a:solidFill>
                  <a:srgbClr val="C00000"/>
                </a:solidFill>
                <a:ea typeface="宋体" panose="02010600030101010101" pitchFamily="2" charset="-122"/>
                <a:cs typeface="Times New Roman" panose="02020603050405020304" pitchFamily="18" charset="0"/>
              </a:rPr>
              <a:t>public class Animal {</a:t>
            </a:r>
            <a:endParaRPr lang="en-US" altLang="zh-CN" sz="2000" b="1" dirty="0" smtClean="0">
              <a:solidFill>
                <a:srgbClr val="C00000"/>
              </a:solidFill>
              <a:ea typeface="宋体" panose="02010600030101010101" pitchFamily="2" charset="-122"/>
              <a:cs typeface="Times New Roman" panose="02020603050405020304" pitchFamily="18" charset="0"/>
            </a:endParaRPr>
          </a:p>
          <a:p>
            <a:pPr eaLnBrk="1" hangingPunct="1">
              <a:lnSpc>
                <a:spcPct val="80000"/>
              </a:lnSpc>
              <a:spcBef>
                <a:spcPct val="0"/>
              </a:spcBef>
              <a:buFontTx/>
              <a:buNone/>
            </a:pPr>
            <a:r>
              <a:rPr lang="en-US" altLang="zh-CN" sz="2000" b="1" dirty="0" smtClean="0">
                <a:solidFill>
                  <a:srgbClr val="C00000"/>
                </a:solidFill>
                <a:ea typeface="宋体" panose="02010600030101010101" pitchFamily="2" charset="-122"/>
                <a:cs typeface="Times New Roman" panose="02020603050405020304" pitchFamily="18" charset="0"/>
              </a:rPr>
              <a:t>	 public </a:t>
            </a:r>
            <a:r>
              <a:rPr lang="en-US" altLang="zh-CN" sz="2000" b="1" dirty="0" err="1" smtClean="0">
                <a:solidFill>
                  <a:srgbClr val="C00000"/>
                </a:solidFill>
                <a:ea typeface="宋体" panose="02010600030101010101" pitchFamily="2" charset="-122"/>
                <a:cs typeface="Times New Roman" panose="02020603050405020304" pitchFamily="18" charset="0"/>
              </a:rPr>
              <a:t>int</a:t>
            </a:r>
            <a:r>
              <a:rPr lang="en-US" altLang="zh-CN" sz="2000" b="1" dirty="0" smtClean="0">
                <a:solidFill>
                  <a:srgbClr val="C00000"/>
                </a:solidFill>
                <a:ea typeface="宋体" panose="02010600030101010101" pitchFamily="2" charset="-122"/>
                <a:cs typeface="Times New Roman" panose="02020603050405020304" pitchFamily="18" charset="0"/>
              </a:rPr>
              <a:t> legs;	    </a:t>
            </a:r>
            <a:endParaRPr lang="en-US" altLang="zh-CN" sz="2000" b="1" dirty="0" smtClean="0">
              <a:solidFill>
                <a:srgbClr val="C00000"/>
              </a:solidFill>
              <a:ea typeface="宋体" panose="02010600030101010101" pitchFamily="2" charset="-122"/>
              <a:cs typeface="Times New Roman" panose="02020603050405020304" pitchFamily="18" charset="0"/>
            </a:endParaRPr>
          </a:p>
          <a:p>
            <a:pPr eaLnBrk="1" hangingPunct="1">
              <a:lnSpc>
                <a:spcPct val="80000"/>
              </a:lnSpc>
              <a:spcBef>
                <a:spcPct val="0"/>
              </a:spcBef>
              <a:buFontTx/>
              <a:buNone/>
            </a:pPr>
            <a:r>
              <a:rPr lang="en-US" altLang="zh-CN" sz="2000" b="1" dirty="0" smtClean="0">
                <a:solidFill>
                  <a:srgbClr val="C00000"/>
                </a:solidFill>
                <a:ea typeface="宋体" panose="02010600030101010101" pitchFamily="2" charset="-122"/>
                <a:cs typeface="Times New Roman" panose="02020603050405020304" pitchFamily="18" charset="0"/>
              </a:rPr>
              <a:t>	 public void  eat(){</a:t>
            </a:r>
            <a:endParaRPr lang="en-US" altLang="zh-CN" sz="2000" b="1" dirty="0" smtClean="0">
              <a:solidFill>
                <a:srgbClr val="C00000"/>
              </a:solidFill>
              <a:ea typeface="宋体" panose="02010600030101010101" pitchFamily="2" charset="-122"/>
              <a:cs typeface="Times New Roman" panose="02020603050405020304" pitchFamily="18" charset="0"/>
            </a:endParaRPr>
          </a:p>
          <a:p>
            <a:pPr eaLnBrk="1" hangingPunct="1">
              <a:lnSpc>
                <a:spcPct val="80000"/>
              </a:lnSpc>
              <a:spcBef>
                <a:spcPct val="0"/>
              </a:spcBef>
              <a:buFontTx/>
              <a:buNone/>
            </a:pPr>
            <a:r>
              <a:rPr lang="en-US" altLang="zh-CN" sz="2000" b="1" dirty="0" smtClean="0">
                <a:solidFill>
                  <a:srgbClr val="C00000"/>
                </a:solidFill>
                <a:ea typeface="宋体" panose="02010600030101010101" pitchFamily="2" charset="-122"/>
                <a:cs typeface="Times New Roman" panose="02020603050405020304" pitchFamily="18" charset="0"/>
              </a:rPr>
              <a:t>		</a:t>
            </a:r>
            <a:r>
              <a:rPr lang="en-US" altLang="zh-CN" sz="2000" b="1" dirty="0" err="1" smtClean="0">
                <a:solidFill>
                  <a:srgbClr val="C00000"/>
                </a:solidFill>
                <a:ea typeface="宋体" panose="02010600030101010101" pitchFamily="2" charset="-122"/>
                <a:cs typeface="Times New Roman" panose="02020603050405020304" pitchFamily="18" charset="0"/>
              </a:rPr>
              <a:t>System.out.println</a:t>
            </a:r>
            <a:r>
              <a:rPr lang="en-US" altLang="zh-CN" sz="2000" b="1" dirty="0" smtClean="0">
                <a:solidFill>
                  <a:srgbClr val="C00000"/>
                </a:solidFill>
                <a:ea typeface="宋体" panose="02010600030101010101" pitchFamily="2" charset="-122"/>
                <a:cs typeface="Times New Roman" panose="02020603050405020304" pitchFamily="18" charset="0"/>
              </a:rPr>
              <a:t>(“Eating.”);</a:t>
            </a:r>
            <a:endParaRPr lang="en-US" altLang="zh-CN" sz="2000" b="1" dirty="0" smtClean="0">
              <a:solidFill>
                <a:srgbClr val="C00000"/>
              </a:solidFill>
              <a:ea typeface="宋体" panose="02010600030101010101" pitchFamily="2" charset="-122"/>
              <a:cs typeface="Times New Roman" panose="02020603050405020304" pitchFamily="18" charset="0"/>
            </a:endParaRPr>
          </a:p>
          <a:p>
            <a:pPr eaLnBrk="1" hangingPunct="1">
              <a:lnSpc>
                <a:spcPct val="80000"/>
              </a:lnSpc>
              <a:spcBef>
                <a:spcPct val="0"/>
              </a:spcBef>
              <a:buFontTx/>
              <a:buNone/>
            </a:pPr>
            <a:r>
              <a:rPr lang="en-US" altLang="zh-CN" sz="2000" b="1" dirty="0" smtClean="0">
                <a:solidFill>
                  <a:srgbClr val="C00000"/>
                </a:solidFill>
                <a:ea typeface="宋体" panose="02010600030101010101" pitchFamily="2" charset="-122"/>
                <a:cs typeface="Times New Roman" panose="02020603050405020304" pitchFamily="18" charset="0"/>
              </a:rPr>
              <a:t>	 }</a:t>
            </a:r>
            <a:endParaRPr lang="en-US" altLang="zh-CN" sz="2000" b="1" dirty="0" smtClean="0">
              <a:solidFill>
                <a:srgbClr val="C00000"/>
              </a:solidFill>
              <a:ea typeface="宋体" panose="02010600030101010101" pitchFamily="2" charset="-122"/>
              <a:cs typeface="Times New Roman" panose="02020603050405020304" pitchFamily="18" charset="0"/>
            </a:endParaRPr>
          </a:p>
          <a:p>
            <a:pPr eaLnBrk="1" hangingPunct="1">
              <a:lnSpc>
                <a:spcPct val="80000"/>
              </a:lnSpc>
              <a:spcBef>
                <a:spcPct val="0"/>
              </a:spcBef>
              <a:buFontTx/>
              <a:buNone/>
            </a:pPr>
            <a:r>
              <a:rPr lang="en-US" altLang="zh-CN" sz="2000" b="1" dirty="0" smtClean="0">
                <a:solidFill>
                  <a:srgbClr val="C00000"/>
                </a:solidFill>
                <a:ea typeface="宋体" panose="02010600030101010101" pitchFamily="2" charset="-122"/>
                <a:cs typeface="Times New Roman" panose="02020603050405020304" pitchFamily="18" charset="0"/>
              </a:rPr>
              <a:t>	 public void move(){</a:t>
            </a:r>
            <a:endParaRPr lang="en-US" altLang="zh-CN" sz="2000" b="1" dirty="0" smtClean="0">
              <a:solidFill>
                <a:srgbClr val="C00000"/>
              </a:solidFill>
              <a:ea typeface="宋体" panose="02010600030101010101" pitchFamily="2" charset="-122"/>
              <a:cs typeface="Times New Roman" panose="02020603050405020304" pitchFamily="18" charset="0"/>
            </a:endParaRPr>
          </a:p>
          <a:p>
            <a:pPr eaLnBrk="1" hangingPunct="1">
              <a:lnSpc>
                <a:spcPct val="80000"/>
              </a:lnSpc>
              <a:spcBef>
                <a:spcPct val="0"/>
              </a:spcBef>
              <a:buFontTx/>
              <a:buNone/>
            </a:pPr>
            <a:r>
              <a:rPr lang="en-US" altLang="zh-CN" sz="2000" b="1" dirty="0" smtClean="0">
                <a:solidFill>
                  <a:srgbClr val="C00000"/>
                </a:solidFill>
                <a:ea typeface="宋体" panose="02010600030101010101" pitchFamily="2" charset="-122"/>
                <a:cs typeface="Times New Roman" panose="02020603050405020304" pitchFamily="18" charset="0"/>
              </a:rPr>
              <a:t>		</a:t>
            </a:r>
            <a:r>
              <a:rPr lang="en-US" altLang="zh-CN" sz="2000" b="1" dirty="0" err="1" smtClean="0">
                <a:solidFill>
                  <a:srgbClr val="C00000"/>
                </a:solidFill>
                <a:ea typeface="宋体" panose="02010600030101010101" pitchFamily="2" charset="-122"/>
                <a:cs typeface="Times New Roman" panose="02020603050405020304" pitchFamily="18" charset="0"/>
              </a:rPr>
              <a:t>System.out.println</a:t>
            </a:r>
            <a:r>
              <a:rPr lang="en-US" altLang="zh-CN" sz="2000" b="1" dirty="0" smtClean="0">
                <a:solidFill>
                  <a:srgbClr val="C00000"/>
                </a:solidFill>
                <a:ea typeface="宋体" panose="02010600030101010101" pitchFamily="2" charset="-122"/>
                <a:cs typeface="Times New Roman" panose="02020603050405020304" pitchFamily="18" charset="0"/>
              </a:rPr>
              <a:t>(“Moving.”);</a:t>
            </a:r>
            <a:endParaRPr lang="en-US" altLang="zh-CN" sz="2000" b="1" dirty="0" smtClean="0">
              <a:solidFill>
                <a:srgbClr val="C00000"/>
              </a:solidFill>
              <a:ea typeface="宋体" panose="02010600030101010101" pitchFamily="2" charset="-122"/>
              <a:cs typeface="Times New Roman" panose="02020603050405020304" pitchFamily="18" charset="0"/>
            </a:endParaRPr>
          </a:p>
          <a:p>
            <a:pPr eaLnBrk="1" hangingPunct="1">
              <a:lnSpc>
                <a:spcPct val="80000"/>
              </a:lnSpc>
              <a:spcBef>
                <a:spcPct val="0"/>
              </a:spcBef>
              <a:buFontTx/>
              <a:buNone/>
            </a:pPr>
            <a:r>
              <a:rPr lang="en-US" altLang="zh-CN" sz="2000" b="1" dirty="0" smtClean="0">
                <a:solidFill>
                  <a:srgbClr val="C00000"/>
                </a:solidFill>
                <a:ea typeface="宋体" panose="02010600030101010101" pitchFamily="2" charset="-122"/>
                <a:cs typeface="Times New Roman" panose="02020603050405020304" pitchFamily="18" charset="0"/>
              </a:rPr>
              <a:t>    }</a:t>
            </a:r>
            <a:endParaRPr lang="en-US" altLang="zh-CN" sz="2000" b="1" dirty="0" smtClean="0">
              <a:solidFill>
                <a:srgbClr val="C00000"/>
              </a:solidFill>
              <a:ea typeface="宋体" panose="02010600030101010101" pitchFamily="2" charset="-122"/>
              <a:cs typeface="Times New Roman" panose="02020603050405020304" pitchFamily="18" charset="0"/>
            </a:endParaRPr>
          </a:p>
          <a:p>
            <a:pPr eaLnBrk="1" hangingPunct="1">
              <a:lnSpc>
                <a:spcPct val="80000"/>
              </a:lnSpc>
              <a:spcBef>
                <a:spcPct val="0"/>
              </a:spcBef>
              <a:buFontTx/>
              <a:buNone/>
            </a:pPr>
            <a:r>
              <a:rPr lang="en-US" altLang="zh-CN" sz="2000" b="1" dirty="0" smtClean="0">
                <a:solidFill>
                  <a:srgbClr val="C00000"/>
                </a:solidFill>
                <a:ea typeface="宋体" panose="02010600030101010101" pitchFamily="2" charset="-122"/>
                <a:cs typeface="Times New Roman" panose="02020603050405020304" pitchFamily="18" charset="0"/>
              </a:rPr>
              <a:t> }</a:t>
            </a:r>
            <a:endParaRPr lang="en-US" altLang="zh-CN" sz="2000" b="1" dirty="0" smtClean="0">
              <a:solidFill>
                <a:srgbClr val="C00000"/>
              </a:solidFill>
              <a:ea typeface="宋体" panose="02010600030101010101" pitchFamily="2" charset="-122"/>
              <a:cs typeface="Times New Roman" panose="02020603050405020304" pitchFamily="18" charset="0"/>
            </a:endParaRPr>
          </a:p>
          <a:p>
            <a:pPr eaLnBrk="1" hangingPunct="1">
              <a:lnSpc>
                <a:spcPct val="80000"/>
              </a:lnSpc>
              <a:spcBef>
                <a:spcPct val="0"/>
              </a:spcBef>
              <a:buFontTx/>
              <a:buNone/>
            </a:pPr>
            <a:endParaRPr lang="en-US" altLang="zh-CN" sz="2000" b="1"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2000" b="1" dirty="0" smtClean="0">
                <a:solidFill>
                  <a:srgbClr val="C00000"/>
                </a:solidFill>
                <a:ea typeface="宋体" panose="02010600030101010101" pitchFamily="2" charset="-122"/>
                <a:cs typeface="Times New Roman" panose="02020603050405020304" pitchFamily="18" charset="0"/>
              </a:rPr>
              <a:t>public class Zoo{</a:t>
            </a:r>
            <a:endParaRPr lang="en-US" altLang="zh-CN" sz="2000" b="1"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2000" b="1" dirty="0" smtClean="0">
                <a:solidFill>
                  <a:srgbClr val="C00000"/>
                </a:solidFill>
                <a:ea typeface="宋体" panose="02010600030101010101" pitchFamily="2" charset="-122"/>
                <a:cs typeface="Times New Roman" panose="02020603050405020304" pitchFamily="18" charset="0"/>
              </a:rPr>
              <a:t>	  public static void main(String </a:t>
            </a:r>
            <a:r>
              <a:rPr lang="en-US" altLang="zh-CN" sz="2000" b="1" dirty="0" err="1" smtClean="0">
                <a:solidFill>
                  <a:srgbClr val="C00000"/>
                </a:solidFill>
                <a:ea typeface="宋体" panose="02010600030101010101" pitchFamily="2" charset="-122"/>
                <a:cs typeface="Times New Roman" panose="02020603050405020304" pitchFamily="18" charset="0"/>
              </a:rPr>
              <a:t>args</a:t>
            </a:r>
            <a:r>
              <a:rPr lang="en-US" altLang="zh-CN" sz="2000" b="1" dirty="0" smtClean="0">
                <a:solidFill>
                  <a:srgbClr val="C00000"/>
                </a:solidFill>
                <a:ea typeface="宋体" panose="02010600030101010101" pitchFamily="2" charset="-122"/>
                <a:cs typeface="Times New Roman" panose="02020603050405020304" pitchFamily="18" charset="0"/>
              </a:rPr>
              <a:t>[]){</a:t>
            </a:r>
            <a:endParaRPr lang="en-US" altLang="zh-CN" sz="2000" b="1"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2000" b="1" dirty="0" smtClean="0">
                <a:solidFill>
                  <a:srgbClr val="C00000"/>
                </a:solidFill>
                <a:ea typeface="宋体" panose="02010600030101010101" pitchFamily="2" charset="-122"/>
                <a:cs typeface="Times New Roman" panose="02020603050405020304" pitchFamily="18" charset="0"/>
              </a:rPr>
              <a:t>		 Animal </a:t>
            </a:r>
            <a:r>
              <a:rPr lang="en-US" altLang="zh-CN" sz="2000" b="1" dirty="0" err="1" smtClean="0">
                <a:solidFill>
                  <a:srgbClr val="C00000"/>
                </a:solidFill>
                <a:ea typeface="宋体" panose="02010600030101010101" pitchFamily="2" charset="-122"/>
                <a:cs typeface="Times New Roman" panose="02020603050405020304" pitchFamily="18" charset="0"/>
              </a:rPr>
              <a:t>xb</a:t>
            </a:r>
            <a:r>
              <a:rPr lang="en-US" altLang="zh-CN" sz="2000" b="1" dirty="0" smtClean="0">
                <a:solidFill>
                  <a:srgbClr val="C00000"/>
                </a:solidFill>
                <a:ea typeface="宋体" panose="02010600030101010101" pitchFamily="2" charset="-122"/>
                <a:cs typeface="Times New Roman" panose="02020603050405020304" pitchFamily="18" charset="0"/>
              </a:rPr>
              <a:t>=new Animal();</a:t>
            </a:r>
            <a:endParaRPr lang="en-US" altLang="zh-CN" sz="2000" b="1"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2000" b="1" dirty="0" smtClean="0">
                <a:solidFill>
                  <a:srgbClr val="C00000"/>
                </a:solidFill>
                <a:ea typeface="宋体" panose="02010600030101010101" pitchFamily="2" charset="-122"/>
                <a:cs typeface="Times New Roman" panose="02020603050405020304" pitchFamily="18" charset="0"/>
              </a:rPr>
              <a:t>		 </a:t>
            </a:r>
            <a:r>
              <a:rPr lang="en-US" altLang="zh-CN" sz="2000" b="1" dirty="0" err="1" smtClean="0">
                <a:solidFill>
                  <a:srgbClr val="C00000"/>
                </a:solidFill>
                <a:ea typeface="宋体" panose="02010600030101010101" pitchFamily="2" charset="-122"/>
                <a:cs typeface="Times New Roman" panose="02020603050405020304" pitchFamily="18" charset="0"/>
              </a:rPr>
              <a:t>xb.legs</a:t>
            </a:r>
            <a:r>
              <a:rPr lang="en-US" altLang="zh-CN" sz="2000" b="1" dirty="0" smtClean="0">
                <a:solidFill>
                  <a:srgbClr val="C00000"/>
                </a:solidFill>
                <a:ea typeface="宋体" panose="02010600030101010101" pitchFamily="2" charset="-122"/>
                <a:cs typeface="Times New Roman" panose="02020603050405020304" pitchFamily="18" charset="0"/>
              </a:rPr>
              <a:t>=4;</a:t>
            </a:r>
            <a:endParaRPr lang="en-US" altLang="zh-CN" sz="2000" b="1"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2000" b="1" dirty="0" smtClean="0">
                <a:solidFill>
                  <a:srgbClr val="C00000"/>
                </a:solidFill>
                <a:ea typeface="宋体" panose="02010600030101010101" pitchFamily="2" charset="-122"/>
                <a:cs typeface="Times New Roman" panose="02020603050405020304" pitchFamily="18" charset="0"/>
              </a:rPr>
              <a:t>		 </a:t>
            </a:r>
            <a:r>
              <a:rPr lang="en-US" altLang="zh-CN" sz="2000" b="1" dirty="0" err="1" smtClean="0">
                <a:solidFill>
                  <a:srgbClr val="C00000"/>
                </a:solidFill>
                <a:ea typeface="宋体" panose="02010600030101010101" pitchFamily="2" charset="-122"/>
                <a:cs typeface="Times New Roman" panose="02020603050405020304" pitchFamily="18" charset="0"/>
              </a:rPr>
              <a:t>System.out.println</a:t>
            </a:r>
            <a:r>
              <a:rPr lang="en-US" altLang="zh-CN" sz="2000" b="1" dirty="0" smtClean="0">
                <a:solidFill>
                  <a:srgbClr val="C00000"/>
                </a:solidFill>
                <a:ea typeface="宋体" panose="02010600030101010101" pitchFamily="2" charset="-122"/>
                <a:cs typeface="Times New Roman" panose="02020603050405020304" pitchFamily="18" charset="0"/>
              </a:rPr>
              <a:t>(</a:t>
            </a:r>
            <a:r>
              <a:rPr lang="en-US" altLang="zh-CN" sz="2000" b="1" dirty="0" err="1" smtClean="0">
                <a:solidFill>
                  <a:srgbClr val="C00000"/>
                </a:solidFill>
                <a:ea typeface="宋体" panose="02010600030101010101" pitchFamily="2" charset="-122"/>
                <a:cs typeface="Times New Roman" panose="02020603050405020304" pitchFamily="18" charset="0"/>
              </a:rPr>
              <a:t>xb.legs</a:t>
            </a:r>
            <a:r>
              <a:rPr lang="en-US" altLang="zh-CN" sz="2000" b="1" dirty="0" smtClean="0">
                <a:solidFill>
                  <a:srgbClr val="C00000"/>
                </a:solidFill>
                <a:ea typeface="宋体" panose="02010600030101010101" pitchFamily="2" charset="-122"/>
                <a:cs typeface="Times New Roman" panose="02020603050405020304" pitchFamily="18" charset="0"/>
              </a:rPr>
              <a:t>);</a:t>
            </a:r>
            <a:endParaRPr lang="en-US" altLang="zh-CN" sz="2000" b="1"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2000" b="1" dirty="0" smtClean="0">
                <a:solidFill>
                  <a:srgbClr val="C00000"/>
                </a:solidFill>
                <a:ea typeface="宋体" panose="02010600030101010101" pitchFamily="2" charset="-122"/>
                <a:cs typeface="Times New Roman" panose="02020603050405020304" pitchFamily="18" charset="0"/>
              </a:rPr>
              <a:t>	           xb.eat();</a:t>
            </a:r>
            <a:r>
              <a:rPr lang="en-US" altLang="zh-CN" sz="2000" b="1" dirty="0" err="1" smtClean="0">
                <a:solidFill>
                  <a:srgbClr val="C00000"/>
                </a:solidFill>
                <a:ea typeface="宋体" panose="02010600030101010101" pitchFamily="2" charset="-122"/>
                <a:cs typeface="Times New Roman" panose="02020603050405020304" pitchFamily="18" charset="0"/>
              </a:rPr>
              <a:t>xb.move</a:t>
            </a:r>
            <a:r>
              <a:rPr lang="en-US" altLang="zh-CN" sz="2000" b="1" dirty="0" smtClean="0">
                <a:solidFill>
                  <a:srgbClr val="C00000"/>
                </a:solidFill>
                <a:ea typeface="宋体" panose="02010600030101010101" pitchFamily="2" charset="-122"/>
                <a:cs typeface="Times New Roman" panose="02020603050405020304" pitchFamily="18" charset="0"/>
              </a:rPr>
              <a:t>();</a:t>
            </a:r>
            <a:endParaRPr lang="en-US" altLang="zh-CN" sz="2000" b="1"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2000" b="1" dirty="0" smtClean="0">
                <a:solidFill>
                  <a:srgbClr val="C00000"/>
                </a:solidFill>
                <a:ea typeface="宋体" panose="02010600030101010101" pitchFamily="2" charset="-122"/>
                <a:cs typeface="Times New Roman" panose="02020603050405020304" pitchFamily="18" charset="0"/>
              </a:rPr>
              <a:t>     }  }</a:t>
            </a:r>
            <a:endParaRPr lang="en-US" altLang="zh-CN" sz="2000" b="1" dirty="0" smtClean="0">
              <a:solidFill>
                <a:srgbClr val="C00000"/>
              </a:solidFill>
              <a:ea typeface="宋体" panose="02010600030101010101" pitchFamily="2" charset="-122"/>
              <a:cs typeface="Times New Roman" panose="02020603050405020304" pitchFamily="18" charset="0"/>
            </a:endParaRPr>
          </a:p>
        </p:txBody>
      </p:sp>
      <p:sp>
        <p:nvSpPr>
          <p:cNvPr id="465924" name="Text Box 4"/>
          <p:cNvSpPr txBox="1">
            <a:spLocks noChangeArrowheads="1"/>
          </p:cNvSpPr>
          <p:nvPr/>
        </p:nvSpPr>
        <p:spPr bwMode="auto">
          <a:xfrm>
            <a:off x="5580112" y="4629806"/>
            <a:ext cx="3200400" cy="406400"/>
          </a:xfrm>
          <a:prstGeom prst="rect">
            <a:avLst/>
          </a:prstGeom>
          <a:noFill/>
          <a:ln w="9525">
            <a:solidFill>
              <a:schemeClr val="tx1"/>
            </a:solidFill>
            <a:miter lim="800000"/>
          </a:ln>
        </p:spPr>
        <p:txBody>
          <a:bodyPr>
            <a:spAutoFit/>
          </a:bodyPr>
          <a:lstStyle/>
          <a:p>
            <a:pPr>
              <a:spcBef>
                <a:spcPct val="50000"/>
              </a:spcBef>
            </a:pPr>
            <a:r>
              <a:rPr lang="zh-CN" altLang="en-US" sz="2000" b="1" dirty="0">
                <a:ea typeface="宋体" panose="02010600030101010101" pitchFamily="2" charset="-122"/>
                <a:cs typeface="Times New Roman" panose="02020603050405020304" pitchFamily="18" charset="0"/>
              </a:rPr>
              <a:t>问题：</a:t>
            </a:r>
            <a:r>
              <a:rPr lang="en-US" altLang="zh-CN" sz="2000" b="1" dirty="0" err="1" smtClean="0">
                <a:ea typeface="宋体" panose="02010600030101010101" pitchFamily="2" charset="-122"/>
                <a:cs typeface="Times New Roman" panose="02020603050405020304" pitchFamily="18" charset="0"/>
              </a:rPr>
              <a:t>xb.legs</a:t>
            </a:r>
            <a:r>
              <a:rPr lang="en-US" altLang="zh-CN" sz="2000" b="1" dirty="0" smtClean="0">
                <a:ea typeface="宋体" panose="02010600030101010101" pitchFamily="2" charset="-122"/>
                <a:cs typeface="Times New Roman" panose="02020603050405020304" pitchFamily="18" charset="0"/>
              </a:rPr>
              <a:t> = -1000</a:t>
            </a:r>
            <a:r>
              <a:rPr lang="en-US" altLang="zh-CN" sz="2000" b="1" dirty="0">
                <a:ea typeface="宋体" panose="02010600030101010101" pitchFamily="2" charset="-122"/>
                <a:cs typeface="Times New Roman" panose="02020603050405020304" pitchFamily="18" charset="0"/>
              </a:rPr>
              <a:t>;</a:t>
            </a:r>
            <a:endParaRPr lang="en-US" altLang="zh-CN" sz="2000" b="1" dirty="0">
              <a:ea typeface="宋体" panose="02010600030101010101" pitchFamily="2" charset="-122"/>
              <a:cs typeface="Times New Roman" panose="02020603050405020304" pitchFamily="18" charset="0"/>
            </a:endParaRPr>
          </a:p>
        </p:txBody>
      </p:sp>
      <p:sp>
        <p:nvSpPr>
          <p:cNvPr id="465925" name="Rectangle 5"/>
          <p:cNvSpPr>
            <a:spLocks noChangeArrowheads="1"/>
          </p:cNvSpPr>
          <p:nvPr/>
        </p:nvSpPr>
        <p:spPr bwMode="auto">
          <a:xfrm>
            <a:off x="5580112" y="2513204"/>
            <a:ext cx="3124200" cy="1168400"/>
          </a:xfrm>
          <a:prstGeom prst="rect">
            <a:avLst/>
          </a:prstGeom>
          <a:noFill/>
          <a:ln w="9525">
            <a:solidFill>
              <a:schemeClr val="tx1"/>
            </a:solidFill>
            <a:miter lim="800000"/>
          </a:ln>
        </p:spPr>
        <p:txBody>
          <a:bodyPr>
            <a:spAutoFit/>
          </a:bodyPr>
          <a:lstStyle/>
          <a:p>
            <a:pPr>
              <a:spcBef>
                <a:spcPct val="50000"/>
              </a:spcBef>
            </a:pPr>
            <a:r>
              <a:rPr lang="zh-CN" altLang="en-US" sz="2000" b="1" dirty="0">
                <a:ea typeface="宋体" panose="02010600030101010101" pitchFamily="2" charset="-122"/>
                <a:cs typeface="Times New Roman" panose="02020603050405020304" pitchFamily="18" charset="0"/>
              </a:rPr>
              <a:t>应该将</a:t>
            </a:r>
            <a:r>
              <a:rPr lang="en-US" altLang="zh-CN" sz="2000" b="1" dirty="0">
                <a:ea typeface="宋体" panose="02010600030101010101" pitchFamily="2" charset="-122"/>
                <a:cs typeface="Times New Roman" panose="02020603050405020304" pitchFamily="18" charset="0"/>
              </a:rPr>
              <a:t>legs</a:t>
            </a:r>
            <a:r>
              <a:rPr lang="zh-CN" altLang="en-US" sz="2000" b="1" dirty="0">
                <a:ea typeface="宋体" panose="02010600030101010101" pitchFamily="2" charset="-122"/>
                <a:cs typeface="Times New Roman" panose="02020603050405020304" pitchFamily="18" charset="0"/>
              </a:rPr>
              <a:t>属性保护起来，防止乱用。</a:t>
            </a:r>
            <a:endParaRPr lang="zh-CN" altLang="en-US" sz="2000" b="1" dirty="0">
              <a:ea typeface="宋体" panose="02010600030101010101" pitchFamily="2" charset="-122"/>
              <a:cs typeface="Times New Roman" panose="02020603050405020304" pitchFamily="18" charset="0"/>
            </a:endParaRPr>
          </a:p>
          <a:p>
            <a:pPr>
              <a:spcBef>
                <a:spcPct val="50000"/>
              </a:spcBef>
            </a:pPr>
            <a:r>
              <a:rPr lang="zh-CN" altLang="en-US" sz="2000" b="1" dirty="0">
                <a:solidFill>
                  <a:srgbClr val="FF0000"/>
                </a:solidFill>
                <a:ea typeface="宋体" panose="02010600030101010101" pitchFamily="2" charset="-122"/>
                <a:cs typeface="Times New Roman" panose="02020603050405020304" pitchFamily="18" charset="0"/>
              </a:rPr>
              <a:t>保护的方式：信息隐藏</a:t>
            </a:r>
            <a:endParaRPr lang="zh-CN" altLang="en-US" sz="2000" b="1" dirty="0">
              <a:solidFill>
                <a:srgbClr val="FF0000"/>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5924"/>
                                        </p:tgtEl>
                                        <p:attrNameLst>
                                          <p:attrName>style.visibility</p:attrName>
                                        </p:attrNameLst>
                                      </p:cBhvr>
                                      <p:to>
                                        <p:strVal val="visible"/>
                                      </p:to>
                                    </p:set>
                                    <p:anim calcmode="lin" valueType="num">
                                      <p:cBhvr additive="base">
                                        <p:cTn id="7" dur="500" fill="hold"/>
                                        <p:tgtEl>
                                          <p:spTgt spid="465924"/>
                                        </p:tgtEl>
                                        <p:attrNameLst>
                                          <p:attrName>ppt_x</p:attrName>
                                        </p:attrNameLst>
                                      </p:cBhvr>
                                      <p:tavLst>
                                        <p:tav tm="0">
                                          <p:val>
                                            <p:strVal val="1+#ppt_w/2"/>
                                          </p:val>
                                        </p:tav>
                                        <p:tav tm="100000">
                                          <p:val>
                                            <p:strVal val="#ppt_x"/>
                                          </p:val>
                                        </p:tav>
                                      </p:tavLst>
                                    </p:anim>
                                    <p:anim calcmode="lin" valueType="num">
                                      <p:cBhvr additive="base">
                                        <p:cTn id="8" dur="500" fill="hold"/>
                                        <p:tgtEl>
                                          <p:spTgt spid="4659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65925"/>
                                        </p:tgtEl>
                                        <p:attrNameLst>
                                          <p:attrName>style.visibility</p:attrName>
                                        </p:attrNameLst>
                                      </p:cBhvr>
                                      <p:to>
                                        <p:strVal val="visible"/>
                                      </p:to>
                                    </p:set>
                                    <p:anim calcmode="lin" valueType="num">
                                      <p:cBhvr additive="base">
                                        <p:cTn id="13" dur="500" fill="hold"/>
                                        <p:tgtEl>
                                          <p:spTgt spid="465925"/>
                                        </p:tgtEl>
                                        <p:attrNameLst>
                                          <p:attrName>ppt_x</p:attrName>
                                        </p:attrNameLst>
                                      </p:cBhvr>
                                      <p:tavLst>
                                        <p:tav tm="0">
                                          <p:val>
                                            <p:strVal val="1+#ppt_w/2"/>
                                          </p:val>
                                        </p:tav>
                                        <p:tav tm="100000">
                                          <p:val>
                                            <p:strVal val="#ppt_x"/>
                                          </p:val>
                                        </p:tav>
                                      </p:tavLst>
                                    </p:anim>
                                    <p:anim calcmode="lin" valueType="num">
                                      <p:cBhvr additive="base">
                                        <p:cTn id="14" dur="500" fill="hold"/>
                                        <p:tgtEl>
                                          <p:spTgt spid="4659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4" grpId="0" animBg="1" autoUpdateAnimBg="0"/>
      <p:bldP spid="465925"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251520" y="1628800"/>
            <a:ext cx="8542420" cy="3671887"/>
          </a:xfrm>
        </p:spPr>
        <p:txBody>
          <a:bodyPr/>
          <a:lstStyle/>
          <a:p>
            <a:pPr algn="just" eaLnBrk="1" hangingPunct="1">
              <a:spcBef>
                <a:spcPct val="50000"/>
              </a:spcBef>
              <a:buClr>
                <a:schemeClr val="tx1"/>
              </a:buClr>
              <a:buFont typeface="Wingdings" panose="05000000000000000000" pitchFamily="2" charset="2"/>
              <a:buNone/>
            </a:pPr>
            <a:r>
              <a:rPr lang="en-US" altLang="zh-CN" sz="2800" dirty="0" smtClean="0">
                <a:ea typeface="宋体" panose="02010600030101010101" pitchFamily="2" charset="-122"/>
                <a:cs typeface="Times New Roman" panose="02020603050405020304" pitchFamily="18" charset="0"/>
              </a:rPr>
              <a:t>   Java</a:t>
            </a:r>
            <a:r>
              <a:rPr lang="zh-CN" altLang="en-US" sz="2800" dirty="0" smtClean="0">
                <a:ea typeface="宋体" panose="02010600030101010101" pitchFamily="2" charset="-122"/>
                <a:cs typeface="Times New Roman" panose="02020603050405020304" pitchFamily="18" charset="0"/>
              </a:rPr>
              <a:t>中通过将数据声明为私有的</a:t>
            </a:r>
            <a:r>
              <a:rPr lang="en-US" altLang="zh-CN" sz="2800" dirty="0" smtClean="0">
                <a:ea typeface="宋体" panose="02010600030101010101" pitchFamily="2" charset="-122"/>
                <a:cs typeface="Times New Roman" panose="02020603050405020304" pitchFamily="18" charset="0"/>
              </a:rPr>
              <a:t>(private)</a:t>
            </a:r>
            <a:r>
              <a:rPr lang="zh-CN" altLang="en-US" sz="2800" dirty="0" smtClean="0">
                <a:ea typeface="宋体" panose="02010600030101010101" pitchFamily="2" charset="-122"/>
                <a:cs typeface="Times New Roman" panose="02020603050405020304" pitchFamily="18" charset="0"/>
              </a:rPr>
              <a:t>，再提供</a:t>
            </a:r>
            <a:r>
              <a:rPr lang="zh-CN" altLang="en-US" dirty="0">
                <a:ea typeface="宋体" panose="02010600030101010101" pitchFamily="2" charset="-122"/>
                <a:cs typeface="Times New Roman" panose="02020603050405020304" pitchFamily="18" charset="0"/>
              </a:rPr>
              <a:t>公共</a:t>
            </a:r>
            <a:r>
              <a:rPr lang="zh-CN" altLang="en-US" sz="2800" dirty="0" smtClean="0">
                <a:ea typeface="宋体" panose="02010600030101010101" pitchFamily="2" charset="-122"/>
                <a:cs typeface="Times New Roman" panose="02020603050405020304" pitchFamily="18" charset="0"/>
              </a:rPr>
              <a:t>的（</a:t>
            </a:r>
            <a:r>
              <a:rPr lang="en-US" altLang="zh-CN" sz="2800" dirty="0" smtClean="0">
                <a:ea typeface="宋体" panose="02010600030101010101" pitchFamily="2" charset="-122"/>
                <a:cs typeface="Times New Roman" panose="02020603050405020304" pitchFamily="18" charset="0"/>
              </a:rPr>
              <a:t>public</a:t>
            </a:r>
            <a:r>
              <a:rPr lang="zh-CN" altLang="en-US" sz="2800" dirty="0" smtClean="0">
                <a:ea typeface="宋体" panose="02010600030101010101" pitchFamily="2" charset="-122"/>
                <a:cs typeface="Times New Roman" panose="02020603050405020304" pitchFamily="18" charset="0"/>
              </a:rPr>
              <a:t>）方法</a:t>
            </a:r>
            <a:r>
              <a:rPr lang="en-US" altLang="zh-CN" sz="2800" dirty="0" smtClean="0">
                <a:ea typeface="宋体" panose="02010600030101010101" pitchFamily="2" charset="-122"/>
                <a:cs typeface="Times New Roman" panose="02020603050405020304" pitchFamily="18" charset="0"/>
              </a:rPr>
              <a:t>:</a:t>
            </a:r>
            <a:r>
              <a:rPr lang="en-US" altLang="zh-CN" sz="2800" b="1" dirty="0" err="1" smtClean="0">
                <a:solidFill>
                  <a:srgbClr val="C00000"/>
                </a:solidFill>
                <a:ea typeface="宋体" panose="02010600030101010101" pitchFamily="2" charset="-122"/>
                <a:cs typeface="Times New Roman" panose="02020603050405020304" pitchFamily="18" charset="0"/>
              </a:rPr>
              <a:t>getXxx</a:t>
            </a:r>
            <a:r>
              <a:rPr lang="en-US" altLang="zh-CN" sz="2800" b="1" dirty="0" smtClean="0">
                <a:solidFill>
                  <a:srgbClr val="C00000"/>
                </a:solidFill>
                <a:ea typeface="宋体" panose="02010600030101010101" pitchFamily="2" charset="-122"/>
                <a:cs typeface="Times New Roman" panose="02020603050405020304" pitchFamily="18" charset="0"/>
              </a:rPr>
              <a:t>()</a:t>
            </a:r>
            <a:r>
              <a:rPr lang="zh-CN" altLang="en-US" sz="2800" b="1" dirty="0" smtClean="0">
                <a:solidFill>
                  <a:srgbClr val="C00000"/>
                </a:solidFill>
                <a:ea typeface="宋体" panose="02010600030101010101" pitchFamily="2" charset="-122"/>
                <a:cs typeface="Times New Roman" panose="02020603050405020304" pitchFamily="18" charset="0"/>
              </a:rPr>
              <a:t>和</a:t>
            </a:r>
            <a:r>
              <a:rPr lang="en-US" altLang="zh-CN" sz="2800" b="1" dirty="0" err="1" smtClean="0">
                <a:solidFill>
                  <a:srgbClr val="C00000"/>
                </a:solidFill>
                <a:ea typeface="宋体" panose="02010600030101010101" pitchFamily="2" charset="-122"/>
                <a:cs typeface="Times New Roman" panose="02020603050405020304" pitchFamily="18" charset="0"/>
              </a:rPr>
              <a:t>setXxx</a:t>
            </a:r>
            <a:r>
              <a:rPr lang="en-US" altLang="zh-CN" sz="2800" b="1" dirty="0" smtClean="0">
                <a:solidFill>
                  <a:srgbClr val="C00000"/>
                </a:solidFill>
                <a:ea typeface="宋体" panose="02010600030101010101" pitchFamily="2" charset="-122"/>
                <a:cs typeface="Times New Roman" panose="02020603050405020304" pitchFamily="18" charset="0"/>
              </a:rPr>
              <a:t>()</a:t>
            </a:r>
            <a:r>
              <a:rPr lang="zh-CN" altLang="en-US" sz="2800" dirty="0" smtClean="0">
                <a:ea typeface="宋体" panose="02010600030101010101" pitchFamily="2" charset="-122"/>
                <a:cs typeface="Times New Roman" panose="02020603050405020304" pitchFamily="18" charset="0"/>
              </a:rPr>
              <a:t>实现对该属性的操作，以实现下述目的：</a:t>
            </a:r>
            <a:endParaRPr lang="zh-CN" altLang="en-US" sz="2800" dirty="0" smtClean="0">
              <a:ea typeface="宋体" panose="02010600030101010101" pitchFamily="2" charset="-122"/>
              <a:cs typeface="Times New Roman" panose="02020603050405020304" pitchFamily="18" charset="0"/>
            </a:endParaRPr>
          </a:p>
          <a:p>
            <a:pPr lvl="1" algn="just" eaLnBrk="1" hangingPunct="1">
              <a:spcBef>
                <a:spcPct val="50000"/>
              </a:spcBef>
              <a:buFont typeface="Wingdings" panose="05000000000000000000" pitchFamily="2" charset="2"/>
              <a:buChar char="Ø"/>
            </a:pPr>
            <a:r>
              <a:rPr lang="zh-CN" altLang="en-US" sz="2400" dirty="0" smtClean="0">
                <a:solidFill>
                  <a:srgbClr val="C00000"/>
                </a:solidFill>
                <a:ea typeface="宋体" panose="02010600030101010101" pitchFamily="2" charset="-122"/>
                <a:cs typeface="Times New Roman" panose="02020603050405020304" pitchFamily="18" charset="0"/>
              </a:rPr>
              <a:t>隐藏</a:t>
            </a:r>
            <a:r>
              <a:rPr lang="zh-CN" altLang="en-US" sz="2400" dirty="0" smtClean="0">
                <a:ea typeface="宋体" panose="02010600030101010101" pitchFamily="2" charset="-122"/>
                <a:cs typeface="Times New Roman" panose="02020603050405020304" pitchFamily="18" charset="0"/>
              </a:rPr>
              <a:t>一个类中</a:t>
            </a:r>
            <a:r>
              <a:rPr lang="zh-CN" altLang="en-US" dirty="0" smtClean="0">
                <a:ea typeface="宋体" panose="02010600030101010101" pitchFamily="2" charset="-122"/>
                <a:cs typeface="Times New Roman" panose="02020603050405020304" pitchFamily="18" charset="0"/>
              </a:rPr>
              <a:t>不需要对外提供的</a:t>
            </a:r>
            <a:r>
              <a:rPr lang="zh-CN" altLang="en-US" sz="2400" dirty="0" smtClean="0">
                <a:ea typeface="宋体" panose="02010600030101010101" pitchFamily="2" charset="-122"/>
                <a:cs typeface="Times New Roman" panose="02020603050405020304" pitchFamily="18" charset="0"/>
              </a:rPr>
              <a:t>实现细节；</a:t>
            </a:r>
            <a:endParaRPr lang="zh-CN" altLang="en-US" sz="2400" dirty="0" smtClean="0">
              <a:ea typeface="宋体" panose="02010600030101010101" pitchFamily="2" charset="-122"/>
              <a:cs typeface="Times New Roman" panose="02020603050405020304" pitchFamily="18" charset="0"/>
            </a:endParaRPr>
          </a:p>
          <a:p>
            <a:pPr lvl="1" algn="just" eaLnBrk="1" hangingPunct="1">
              <a:spcBef>
                <a:spcPct val="50000"/>
              </a:spcBef>
              <a:buFont typeface="Wingdings" panose="05000000000000000000" pitchFamily="2" charset="2"/>
              <a:buChar char="Ø"/>
            </a:pPr>
            <a:r>
              <a:rPr lang="zh-CN" altLang="en-US" sz="2400" dirty="0" smtClean="0">
                <a:ea typeface="宋体" panose="02010600030101010101" pitchFamily="2" charset="-122"/>
                <a:cs typeface="Times New Roman" panose="02020603050405020304" pitchFamily="18" charset="0"/>
              </a:rPr>
              <a:t>使用者只能通过事先定制好的</a:t>
            </a:r>
            <a:r>
              <a:rPr lang="zh-CN" altLang="en-US" sz="2400" dirty="0" smtClean="0">
                <a:solidFill>
                  <a:srgbClr val="C00000"/>
                </a:solidFill>
                <a:ea typeface="宋体" panose="02010600030101010101" pitchFamily="2" charset="-122"/>
                <a:cs typeface="Times New Roman" panose="02020603050405020304" pitchFamily="18" charset="0"/>
              </a:rPr>
              <a:t>方法来访问数据</a:t>
            </a:r>
            <a:r>
              <a:rPr lang="zh-CN" altLang="en-US" sz="2400" dirty="0" smtClean="0">
                <a:ea typeface="宋体" panose="02010600030101010101" pitchFamily="2" charset="-122"/>
                <a:cs typeface="Times New Roman" panose="02020603050405020304" pitchFamily="18" charset="0"/>
              </a:rPr>
              <a:t>，可以方便地加入控制逻辑，限制对属性的不合理操作；</a:t>
            </a:r>
            <a:endParaRPr lang="zh-CN" altLang="en-US" sz="2400" dirty="0" smtClean="0">
              <a:ea typeface="宋体" panose="02010600030101010101" pitchFamily="2" charset="-122"/>
              <a:cs typeface="Times New Roman" panose="02020603050405020304" pitchFamily="18" charset="0"/>
            </a:endParaRPr>
          </a:p>
          <a:p>
            <a:pPr lvl="1" algn="just" eaLnBrk="1" hangingPunct="1">
              <a:spcBef>
                <a:spcPct val="50000"/>
              </a:spcBef>
              <a:buFont typeface="Wingdings" panose="05000000000000000000" pitchFamily="2" charset="2"/>
              <a:buChar char="Ø"/>
            </a:pPr>
            <a:r>
              <a:rPr lang="zh-CN" altLang="en-US" sz="2400" dirty="0" smtClean="0">
                <a:ea typeface="宋体" panose="02010600030101010101" pitchFamily="2" charset="-122"/>
                <a:cs typeface="Times New Roman" panose="02020603050405020304" pitchFamily="18" charset="0"/>
              </a:rPr>
              <a:t>便于修改，增强代码的可维护性；</a:t>
            </a:r>
            <a:endParaRPr lang="zh-CN" altLang="en-US" sz="2400" dirty="0" smtClean="0">
              <a:ea typeface="宋体" panose="02010600030101010101" pitchFamily="2" charset="-122"/>
              <a:cs typeface="Times New Roman" panose="02020603050405020304" pitchFamily="18" charset="0"/>
            </a:endParaRPr>
          </a:p>
        </p:txBody>
      </p:sp>
      <p:sp>
        <p:nvSpPr>
          <p:cNvPr id="4" name="Rectangle 2"/>
          <p:cNvSpPr txBox="1">
            <a:spLocks noChangeArrowheads="1"/>
          </p:cNvSpPr>
          <p:nvPr/>
        </p:nvSpPr>
        <p:spPr>
          <a:xfrm>
            <a:off x="2411760" y="764704"/>
            <a:ext cx="4940038" cy="7360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smtClean="0">
                <a:latin typeface="+mn-lt"/>
                <a:ea typeface="宋体" panose="02010600030101010101" pitchFamily="2" charset="-122"/>
                <a:cs typeface="Arial Unicode MS" pitchFamily="34" charset="-122"/>
              </a:rPr>
              <a:t>信息的封装和隐藏</a:t>
            </a:r>
            <a:r>
              <a:rPr lang="en-US" altLang="zh-CN" b="1" dirty="0" smtClean="0">
                <a:latin typeface="+mn-lt"/>
                <a:ea typeface="宋体" panose="02010600030101010101" pitchFamily="2" charset="-122"/>
                <a:cs typeface="Arial Unicode MS" pitchFamily="34" charset="-122"/>
              </a:rPr>
              <a:t> </a:t>
            </a:r>
            <a:endParaRPr lang="en-US" altLang="zh-CN" sz="1600" b="1" dirty="0" smtClean="0">
              <a:latin typeface="+mn-lt"/>
              <a:ea typeface="宋体" panose="02010600030101010101" pitchFamily="2" charset="-122"/>
              <a:cs typeface="Arial Unicode MS" pitchFamily="34"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59832" y="548680"/>
            <a:ext cx="4940038" cy="736056"/>
          </a:xfrm>
        </p:spPr>
        <p:txBody>
          <a:bodyPr>
            <a:normAutofit fontScale="90000"/>
          </a:bodyPr>
          <a:lstStyle/>
          <a:p>
            <a:pPr eaLnBrk="1" hangingPunct="1"/>
            <a:r>
              <a:rPr lang="zh-CN" altLang="en-US" b="1" dirty="0" smtClean="0">
                <a:latin typeface="+mn-lt"/>
                <a:ea typeface="宋体" panose="02010600030101010101" pitchFamily="2" charset="-122"/>
                <a:cs typeface="Arial Unicode MS" pitchFamily="34" charset="-122"/>
              </a:rPr>
              <a:t>信息的封装和隐藏</a:t>
            </a:r>
            <a:r>
              <a:rPr lang="en-US" altLang="zh-CN" b="1" dirty="0" smtClean="0">
                <a:latin typeface="+mn-lt"/>
                <a:ea typeface="宋体" panose="02010600030101010101" pitchFamily="2" charset="-122"/>
                <a:cs typeface="Arial Unicode MS" pitchFamily="34" charset="-122"/>
              </a:rPr>
              <a:t> </a:t>
            </a:r>
            <a:endParaRPr lang="en-US" altLang="zh-CN" sz="1600" b="1" dirty="0" smtClean="0">
              <a:latin typeface="+mn-lt"/>
              <a:ea typeface="宋体" panose="02010600030101010101" pitchFamily="2" charset="-122"/>
              <a:cs typeface="Arial Unicode MS" pitchFamily="34" charset="-122"/>
            </a:endParaRPr>
          </a:p>
        </p:txBody>
      </p:sp>
      <p:sp>
        <p:nvSpPr>
          <p:cNvPr id="2" name="TextBox 1"/>
          <p:cNvSpPr txBox="1"/>
          <p:nvPr/>
        </p:nvSpPr>
        <p:spPr>
          <a:xfrm>
            <a:off x="179512" y="1052736"/>
            <a:ext cx="8784976" cy="6078855"/>
          </a:xfrm>
          <a:prstGeom prst="rect">
            <a:avLst/>
          </a:prstGeom>
          <a:noFill/>
        </p:spPr>
        <p:txBody>
          <a:bodyPr wrap="square" rtlCol="0">
            <a:spAutoFit/>
          </a:bodyPr>
          <a:lstStyle/>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public class Animal{</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private </a:t>
            </a:r>
            <a:r>
              <a:rPr lang="en-US" altLang="zh-CN" sz="2000" b="1" dirty="0" err="1">
                <a:solidFill>
                  <a:srgbClr val="C00000"/>
                </a:solidFill>
                <a:ea typeface="宋体" panose="02010600030101010101" pitchFamily="2" charset="-122"/>
                <a:cs typeface="Times New Roman" panose="02020603050405020304" pitchFamily="18" charset="0"/>
              </a:rPr>
              <a:t>int</a:t>
            </a:r>
            <a:r>
              <a:rPr lang="en-US" altLang="zh-CN" sz="2000" b="1" dirty="0">
                <a:solidFill>
                  <a:srgbClr val="C00000"/>
                </a:solidFill>
                <a:ea typeface="宋体" panose="02010600030101010101" pitchFamily="2" charset="-122"/>
                <a:cs typeface="Times New Roman" panose="02020603050405020304" pitchFamily="18" charset="0"/>
              </a:rPr>
              <a:t> legs</a:t>
            </a:r>
            <a:r>
              <a:rPr lang="en-US" altLang="zh-CN" sz="2000" b="1" dirty="0" smtClean="0">
                <a:solidFill>
                  <a:srgbClr val="C00000"/>
                </a:solidFill>
                <a:ea typeface="宋体" panose="02010600030101010101" pitchFamily="2" charset="-122"/>
                <a:cs typeface="Times New Roman" panose="02020603050405020304" pitchFamily="18" charset="0"/>
              </a:rPr>
              <a:t>;</a:t>
            </a:r>
            <a:r>
              <a:rPr lang="en-US" altLang="zh-CN" sz="2000" b="1" dirty="0" smtClean="0">
                <a:ea typeface="宋体" panose="02010600030101010101" pitchFamily="2" charset="-122"/>
                <a:cs typeface="Times New Roman" panose="02020603050405020304" pitchFamily="18" charset="0"/>
              </a:rPr>
              <a:t>//</a:t>
            </a:r>
            <a:r>
              <a:rPr lang="zh-CN" altLang="en-US" sz="2000" b="1" dirty="0">
                <a:ea typeface="宋体" panose="02010600030101010101" pitchFamily="2" charset="-122"/>
                <a:cs typeface="Times New Roman" panose="02020603050405020304" pitchFamily="18" charset="0"/>
              </a:rPr>
              <a:t>将属性</a:t>
            </a:r>
            <a:r>
              <a:rPr lang="en-US" altLang="zh-CN" sz="2000" b="1" dirty="0">
                <a:ea typeface="宋体" panose="02010600030101010101" pitchFamily="2" charset="-122"/>
                <a:cs typeface="Times New Roman" panose="02020603050405020304" pitchFamily="18" charset="0"/>
              </a:rPr>
              <a:t>legs</a:t>
            </a:r>
            <a:r>
              <a:rPr lang="zh-CN" altLang="en-US" sz="2000" b="1" dirty="0">
                <a:ea typeface="宋体" panose="02010600030101010101" pitchFamily="2" charset="-122"/>
                <a:cs typeface="Times New Roman" panose="02020603050405020304" pitchFamily="18" charset="0"/>
              </a:rPr>
              <a:t>定义为</a:t>
            </a:r>
            <a:r>
              <a:rPr lang="en-US" altLang="zh-CN" sz="2000" b="1" dirty="0">
                <a:ea typeface="宋体" panose="02010600030101010101" pitchFamily="2" charset="-122"/>
                <a:cs typeface="Times New Roman" panose="02020603050405020304" pitchFamily="18" charset="0"/>
              </a:rPr>
              <a:t>private</a:t>
            </a:r>
            <a:r>
              <a:rPr lang="zh-CN" altLang="en-US" sz="2000" b="1" dirty="0">
                <a:ea typeface="宋体" panose="02010600030101010101" pitchFamily="2" charset="-122"/>
                <a:cs typeface="Times New Roman" panose="02020603050405020304" pitchFamily="18" charset="0"/>
              </a:rPr>
              <a:t>，只能被</a:t>
            </a:r>
            <a:r>
              <a:rPr lang="en-US" altLang="zh-CN" sz="2000" b="1" dirty="0">
                <a:ea typeface="宋体" panose="02010600030101010101" pitchFamily="2" charset="-122"/>
                <a:cs typeface="Times New Roman" panose="02020603050405020304" pitchFamily="18" charset="0"/>
              </a:rPr>
              <a:t>Animal</a:t>
            </a:r>
            <a:r>
              <a:rPr lang="zh-CN" altLang="en-US" sz="2000" b="1" dirty="0">
                <a:ea typeface="宋体" panose="02010600030101010101" pitchFamily="2" charset="-122"/>
                <a:cs typeface="Times New Roman" panose="02020603050405020304" pitchFamily="18" charset="0"/>
              </a:rPr>
              <a:t>类内部访问</a:t>
            </a:r>
            <a:endParaRPr lang="zh-CN" altLang="en-US" sz="2000" b="1" dirty="0">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zh-CN" altLang="en-US" sz="2000" b="1" dirty="0">
                <a:solidFill>
                  <a:srgbClr val="C00000"/>
                </a:solidFill>
                <a:ea typeface="宋体" panose="02010600030101010101" pitchFamily="2" charset="-122"/>
                <a:cs typeface="Times New Roman" panose="02020603050405020304" pitchFamily="18" charset="0"/>
              </a:rPr>
              <a:t>	</a:t>
            </a:r>
            <a:r>
              <a:rPr lang="en-US" altLang="zh-CN" sz="2000" b="1" dirty="0">
                <a:solidFill>
                  <a:srgbClr val="C00000"/>
                </a:solidFill>
                <a:ea typeface="宋体" panose="02010600030101010101" pitchFamily="2" charset="-122"/>
                <a:cs typeface="Times New Roman" panose="02020603050405020304" pitchFamily="18" charset="0"/>
              </a:rPr>
              <a:t>public void </a:t>
            </a:r>
            <a:r>
              <a:rPr lang="en-US" altLang="zh-CN" sz="2000" b="1" dirty="0" err="1">
                <a:solidFill>
                  <a:srgbClr val="C00000"/>
                </a:solidFill>
                <a:ea typeface="宋体" panose="02010600030101010101" pitchFamily="2" charset="-122"/>
                <a:cs typeface="Times New Roman" panose="02020603050405020304" pitchFamily="18" charset="0"/>
              </a:rPr>
              <a:t>setLegs</a:t>
            </a:r>
            <a:r>
              <a:rPr lang="en-US" altLang="zh-CN" sz="2000" b="1" dirty="0">
                <a:solidFill>
                  <a:srgbClr val="C00000"/>
                </a:solidFill>
                <a:ea typeface="宋体" panose="02010600030101010101" pitchFamily="2" charset="-122"/>
                <a:cs typeface="Times New Roman" panose="02020603050405020304" pitchFamily="18" charset="0"/>
              </a:rPr>
              <a:t>(</a:t>
            </a:r>
            <a:r>
              <a:rPr lang="en-US" altLang="zh-CN" sz="2000" b="1" dirty="0" err="1">
                <a:solidFill>
                  <a:srgbClr val="C00000"/>
                </a:solidFill>
                <a:ea typeface="宋体" panose="02010600030101010101" pitchFamily="2" charset="-122"/>
                <a:cs typeface="Times New Roman" panose="02020603050405020304" pitchFamily="18" charset="0"/>
              </a:rPr>
              <a:t>int</a:t>
            </a:r>
            <a:r>
              <a:rPr lang="en-US" altLang="zh-CN" sz="2000" b="1" dirty="0">
                <a:solidFill>
                  <a:srgbClr val="C00000"/>
                </a:solidFill>
                <a:ea typeface="宋体" panose="02010600030101010101" pitchFamily="2" charset="-122"/>
                <a:cs typeface="Times New Roman" panose="02020603050405020304" pitchFamily="18" charset="0"/>
              </a:rPr>
              <a:t> i){  </a:t>
            </a:r>
            <a:r>
              <a:rPr lang="en-US" altLang="zh-CN" sz="2000" b="1" dirty="0">
                <a:ea typeface="宋体" panose="02010600030101010101" pitchFamily="2" charset="-122"/>
                <a:cs typeface="Times New Roman" panose="02020603050405020304" pitchFamily="18" charset="0"/>
              </a:rPr>
              <a:t>//</a:t>
            </a:r>
            <a:r>
              <a:rPr lang="zh-CN" altLang="en-US" sz="2000" b="1" dirty="0">
                <a:ea typeface="宋体" panose="02010600030101010101" pitchFamily="2" charset="-122"/>
                <a:cs typeface="Times New Roman" panose="02020603050405020304" pitchFamily="18" charset="0"/>
              </a:rPr>
              <a:t>在这里定义方法 </a:t>
            </a:r>
            <a:r>
              <a:rPr lang="en-US" altLang="zh-CN" sz="2000" b="1" dirty="0">
                <a:ea typeface="宋体" panose="02010600030101010101" pitchFamily="2" charset="-122"/>
                <a:cs typeface="Times New Roman" panose="02020603050405020304" pitchFamily="18" charset="0"/>
              </a:rPr>
              <a:t>eat() </a:t>
            </a:r>
            <a:r>
              <a:rPr lang="zh-CN" altLang="en-US" sz="2000" b="1" dirty="0">
                <a:ea typeface="宋体" panose="02010600030101010101" pitchFamily="2" charset="-122"/>
                <a:cs typeface="Times New Roman" panose="02020603050405020304" pitchFamily="18" charset="0"/>
              </a:rPr>
              <a:t>和 </a:t>
            </a:r>
            <a:r>
              <a:rPr lang="en-US" altLang="zh-CN" sz="2000" b="1" dirty="0">
                <a:ea typeface="宋体" panose="02010600030101010101" pitchFamily="2" charset="-122"/>
                <a:cs typeface="Times New Roman" panose="02020603050405020304" pitchFamily="18" charset="0"/>
              </a:rPr>
              <a:t>move() </a:t>
            </a:r>
            <a:endParaRPr lang="en-US" altLang="zh-CN" sz="2000" b="1" dirty="0">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if (i != 0 &amp;&amp; i != 2 &amp;&amp; i != 4){</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System.out.println</a:t>
            </a:r>
            <a:r>
              <a:rPr lang="en-US" altLang="zh-CN" sz="2000" b="1" dirty="0">
                <a:solidFill>
                  <a:srgbClr val="C00000"/>
                </a:solidFill>
                <a:ea typeface="宋体" panose="02010600030101010101" pitchFamily="2" charset="-122"/>
                <a:cs typeface="Times New Roman" panose="02020603050405020304" pitchFamily="18" charset="0"/>
              </a:rPr>
              <a:t>("Wrong number of legs!");</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return;</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legs=i;</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public </a:t>
            </a:r>
            <a:r>
              <a:rPr lang="en-US" altLang="zh-CN" sz="2000" b="1" dirty="0" err="1">
                <a:solidFill>
                  <a:srgbClr val="C00000"/>
                </a:solidFill>
                <a:ea typeface="宋体" panose="02010600030101010101" pitchFamily="2" charset="-122"/>
                <a:cs typeface="Times New Roman" panose="02020603050405020304" pitchFamily="18" charset="0"/>
              </a:rPr>
              <a:t>int</a:t>
            </a: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getLegs</a:t>
            </a:r>
            <a:r>
              <a:rPr lang="en-US" altLang="zh-CN" sz="2000" b="1" dirty="0">
                <a:solidFill>
                  <a:srgbClr val="C00000"/>
                </a:solidFill>
                <a:ea typeface="宋体" panose="02010600030101010101" pitchFamily="2" charset="-122"/>
                <a:cs typeface="Times New Roman" panose="02020603050405020304" pitchFamily="18" charset="0"/>
              </a:rPr>
              <a:t>(){</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return legs;</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smtClean="0">
                <a:solidFill>
                  <a:srgbClr val="C00000"/>
                </a:solidFill>
                <a:ea typeface="宋体" panose="02010600030101010101" pitchFamily="2" charset="-122"/>
                <a:cs typeface="Times New Roman" panose="02020603050405020304" pitchFamily="18" charset="0"/>
              </a:rPr>
              <a:t>}  }</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public class Zoo{</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public static void main(String </a:t>
            </a:r>
            <a:r>
              <a:rPr lang="en-US" altLang="zh-CN" sz="2000" b="1" dirty="0" err="1">
                <a:solidFill>
                  <a:srgbClr val="C00000"/>
                </a:solidFill>
                <a:ea typeface="宋体" panose="02010600030101010101" pitchFamily="2" charset="-122"/>
                <a:cs typeface="Times New Roman" panose="02020603050405020304" pitchFamily="18" charset="0"/>
              </a:rPr>
              <a:t>args</a:t>
            </a:r>
            <a:r>
              <a:rPr lang="en-US" altLang="zh-CN" sz="2000" b="1" dirty="0">
                <a:solidFill>
                  <a:srgbClr val="C00000"/>
                </a:solidFill>
                <a:ea typeface="宋体" panose="02010600030101010101" pitchFamily="2" charset="-122"/>
                <a:cs typeface="Times New Roman" panose="02020603050405020304" pitchFamily="18" charset="0"/>
              </a:rPr>
              <a:t>[]){</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Animal </a:t>
            </a:r>
            <a:r>
              <a:rPr lang="en-US" altLang="zh-CN" sz="2000" b="1" dirty="0" err="1">
                <a:solidFill>
                  <a:srgbClr val="C00000"/>
                </a:solidFill>
                <a:ea typeface="宋体" panose="02010600030101010101" pitchFamily="2" charset="-122"/>
                <a:cs typeface="Times New Roman" panose="02020603050405020304" pitchFamily="18" charset="0"/>
              </a:rPr>
              <a:t>xb</a:t>
            </a:r>
            <a:r>
              <a:rPr lang="en-US" altLang="zh-CN" sz="2000" b="1" dirty="0">
                <a:solidFill>
                  <a:srgbClr val="C00000"/>
                </a:solidFill>
                <a:ea typeface="宋体" panose="02010600030101010101" pitchFamily="2" charset="-122"/>
                <a:cs typeface="Times New Roman" panose="02020603050405020304" pitchFamily="18" charset="0"/>
              </a:rPr>
              <a:t>=new Animal();</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xb.setLegs</a:t>
            </a:r>
            <a:r>
              <a:rPr lang="en-US" altLang="zh-CN" sz="2000" b="1" dirty="0">
                <a:solidFill>
                  <a:srgbClr val="C00000"/>
                </a:solidFill>
                <a:ea typeface="宋体" panose="02010600030101010101" pitchFamily="2" charset="-122"/>
                <a:cs typeface="Times New Roman" panose="02020603050405020304" pitchFamily="18" charset="0"/>
              </a:rPr>
              <a:t>(4);	  //</a:t>
            </a:r>
            <a:r>
              <a:rPr lang="en-US" altLang="zh-CN" sz="2000" b="1" dirty="0" err="1">
                <a:solidFill>
                  <a:srgbClr val="C00000"/>
                </a:solidFill>
                <a:ea typeface="宋体" panose="02010600030101010101" pitchFamily="2" charset="-122"/>
                <a:cs typeface="Times New Roman" panose="02020603050405020304" pitchFamily="18" charset="0"/>
              </a:rPr>
              <a:t>xb.setLegs</a:t>
            </a:r>
            <a:r>
              <a:rPr lang="en-US" altLang="zh-CN" sz="2000" b="1" dirty="0">
                <a:solidFill>
                  <a:srgbClr val="C00000"/>
                </a:solidFill>
                <a:ea typeface="宋体" panose="02010600030101010101" pitchFamily="2" charset="-122"/>
                <a:cs typeface="Times New Roman" panose="02020603050405020304" pitchFamily="18" charset="0"/>
              </a:rPr>
              <a:t>(-1000);       </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smtClean="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xb.legs</a:t>
            </a:r>
            <a:r>
              <a:rPr lang="en-US" altLang="zh-CN" sz="2000" b="1" dirty="0">
                <a:solidFill>
                  <a:srgbClr val="C00000"/>
                </a:solidFill>
                <a:ea typeface="宋体" panose="02010600030101010101" pitchFamily="2" charset="-122"/>
                <a:cs typeface="Times New Roman" panose="02020603050405020304" pitchFamily="18" charset="0"/>
              </a:rPr>
              <a:t>=-1000;	  </a:t>
            </a:r>
            <a:r>
              <a:rPr lang="en-US" altLang="zh-CN" sz="2000" b="1" dirty="0">
                <a:ea typeface="宋体" panose="02010600030101010101" pitchFamily="2" charset="-122"/>
                <a:cs typeface="Times New Roman" panose="02020603050405020304" pitchFamily="18" charset="0"/>
              </a:rPr>
              <a:t>//</a:t>
            </a:r>
            <a:r>
              <a:rPr lang="zh-CN" altLang="en-US" sz="2000" b="1" dirty="0">
                <a:ea typeface="宋体" panose="02010600030101010101" pitchFamily="2" charset="-122"/>
                <a:cs typeface="Times New Roman" panose="02020603050405020304" pitchFamily="18" charset="0"/>
              </a:rPr>
              <a:t>非法</a:t>
            </a:r>
            <a:endParaRPr lang="zh-CN" altLang="en-US" sz="2000" b="1" dirty="0">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zh-CN" altLang="en-US"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System.out.println</a:t>
            </a:r>
            <a:r>
              <a:rPr lang="en-US" altLang="zh-CN" sz="2000" b="1" dirty="0">
                <a:solidFill>
                  <a:srgbClr val="C00000"/>
                </a:solidFill>
                <a:ea typeface="宋体" panose="02010600030101010101" pitchFamily="2" charset="-122"/>
                <a:cs typeface="Times New Roman" panose="02020603050405020304" pitchFamily="18" charset="0"/>
              </a:rPr>
              <a:t>(</a:t>
            </a:r>
            <a:r>
              <a:rPr lang="en-US" altLang="zh-CN" sz="2000" b="1" dirty="0" err="1">
                <a:solidFill>
                  <a:srgbClr val="C00000"/>
                </a:solidFill>
                <a:ea typeface="宋体" panose="02010600030101010101" pitchFamily="2" charset="-122"/>
                <a:cs typeface="Times New Roman" panose="02020603050405020304" pitchFamily="18" charset="0"/>
              </a:rPr>
              <a:t>xb.getLegs</a:t>
            </a:r>
            <a:r>
              <a:rPr lang="en-US" altLang="zh-CN" sz="2000" b="1" dirty="0">
                <a:solidFill>
                  <a:srgbClr val="C00000"/>
                </a:solidFill>
                <a:ea typeface="宋体" panose="02010600030101010101" pitchFamily="2" charset="-122"/>
                <a:cs typeface="Times New Roman" panose="02020603050405020304" pitchFamily="18" charset="0"/>
              </a:rPr>
              <a:t>());</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smtClean="0">
                <a:solidFill>
                  <a:srgbClr val="C00000"/>
                </a:solidFill>
                <a:ea typeface="宋体" panose="02010600030101010101" pitchFamily="2" charset="-122"/>
                <a:cs typeface="Times New Roman" panose="02020603050405020304" pitchFamily="18" charset="0"/>
              </a:rPr>
              <a:t>}  }</a:t>
            </a:r>
            <a:endParaRPr lang="en-US" altLang="zh-CN" sz="2000" b="1" dirty="0">
              <a:solidFill>
                <a:srgbClr val="C00000"/>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圆角矩形 9"/>
          <p:cNvSpPr>
            <a:spLocks noChangeArrowheads="1"/>
          </p:cNvSpPr>
          <p:nvPr/>
        </p:nvSpPr>
        <p:spPr bwMode="auto">
          <a:xfrm>
            <a:off x="682625" y="5013325"/>
            <a:ext cx="8139113" cy="1296988"/>
          </a:xfrm>
          <a:prstGeom prst="roundRect">
            <a:avLst>
              <a:gd name="adj" fmla="val 16667"/>
            </a:avLst>
          </a:prstGeom>
          <a:solidFill>
            <a:srgbClr val="B9CDE5"/>
          </a:solidFill>
          <a:ln w="25400">
            <a:solidFill>
              <a:srgbClr val="385D8A"/>
            </a:solidFill>
            <a:round/>
          </a:ln>
        </p:spPr>
        <p:txBody>
          <a:bodyPr anchor="ctr"/>
          <a:lstStyle/>
          <a:p>
            <a:pPr algn="ctr"/>
            <a:endParaRPr lang="zh-CN" altLang="en-US" sz="2400">
              <a:solidFill>
                <a:srgbClr val="FFFFFF"/>
              </a:solidFill>
              <a:latin typeface="Calibri" panose="020F0502020204030204" pitchFamily="34" charset="0"/>
              <a:ea typeface="Arial Unicode MS" pitchFamily="34" charset="-122"/>
            </a:endParaRPr>
          </a:p>
        </p:txBody>
      </p:sp>
      <p:sp>
        <p:nvSpPr>
          <p:cNvPr id="16387" name="圆角矩形 8"/>
          <p:cNvSpPr>
            <a:spLocks noChangeArrowheads="1"/>
          </p:cNvSpPr>
          <p:nvPr/>
        </p:nvSpPr>
        <p:spPr bwMode="auto">
          <a:xfrm>
            <a:off x="609600" y="1484784"/>
            <a:ext cx="8067675" cy="792163"/>
          </a:xfrm>
          <a:prstGeom prst="roundRect">
            <a:avLst>
              <a:gd name="adj" fmla="val 16667"/>
            </a:avLst>
          </a:prstGeom>
          <a:solidFill>
            <a:srgbClr val="B9CDE5"/>
          </a:solidFill>
          <a:ln w="25400">
            <a:solidFill>
              <a:srgbClr val="385D8A"/>
            </a:solidFill>
            <a:round/>
          </a:ln>
        </p:spPr>
        <p:txBody>
          <a:bodyPr anchor="ct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Java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权限修饰符</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public</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protected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private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置于</a:t>
            </a:r>
            <a:r>
              <a:rPr lang="zh-CN" altLang="en-US"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类的成员</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定义前，用来限定对象对该</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类成员</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的访问权限</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389" name="TextBox 4"/>
          <p:cNvSpPr txBox="1">
            <a:spLocks noChangeArrowheads="1"/>
          </p:cNvSpPr>
          <p:nvPr/>
        </p:nvSpPr>
        <p:spPr bwMode="auto">
          <a:xfrm>
            <a:off x="2771800" y="767040"/>
            <a:ext cx="45365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smtClean="0"/>
              <a:t>四种访问权限</a:t>
            </a:r>
            <a:r>
              <a:rPr lang="zh-CN" altLang="en-US" sz="3600" b="1" dirty="0"/>
              <a:t>修饰符</a:t>
            </a:r>
            <a:endParaRPr lang="zh-CN" altLang="en-US" sz="3600" b="1" dirty="0"/>
          </a:p>
        </p:txBody>
      </p:sp>
      <p:graphicFrame>
        <p:nvGraphicFramePr>
          <p:cNvPr id="23558" name="Group 6"/>
          <p:cNvGraphicFramePr>
            <a:graphicFrameLocks noGrp="1"/>
          </p:cNvGraphicFramePr>
          <p:nvPr/>
        </p:nvGraphicFramePr>
        <p:xfrm>
          <a:off x="538163" y="2564904"/>
          <a:ext cx="8283575" cy="2225676"/>
        </p:xfrm>
        <a:graphic>
          <a:graphicData uri="http://schemas.openxmlformats.org/drawingml/2006/table">
            <a:tbl>
              <a:tblPr/>
              <a:tblGrid>
                <a:gridCol w="1801589"/>
                <a:gridCol w="1511523"/>
                <a:gridCol w="1657350"/>
                <a:gridCol w="1657350"/>
                <a:gridCol w="1655763"/>
              </a:tblGrid>
              <a:tr h="427038">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Arial Unicode MS" pitchFamily="34" charset="-122"/>
                          <a:sym typeface="Calibri" panose="020F0502020204030204" pitchFamily="34" charset="0"/>
                        </a:rPr>
                        <a:t>修饰符</a:t>
                      </a:r>
                      <a:endParaRPr kumimoji="0" lang="zh-CN" altLang="en-US" sz="2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Arial Unicode MS"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cs typeface="Arial Unicode MS" pitchFamily="34" charset="-122"/>
                          <a:sym typeface="Calibri" panose="020F0502020204030204" pitchFamily="34" charset="0"/>
                        </a:rPr>
                        <a:t>类内部</a:t>
                      </a:r>
                      <a:endParaRPr kumimoji="0" lang="zh-CN" altLang="en-US" sz="2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cs typeface="Arial Unicode MS"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Arial Unicode MS" pitchFamily="34" charset="-122"/>
                          <a:sym typeface="Calibri" panose="020F0502020204030204" pitchFamily="34" charset="0"/>
                        </a:rPr>
                        <a:t>同一个包</a:t>
                      </a:r>
                      <a:endParaRPr kumimoji="0" lang="zh-CN" altLang="en-US" sz="2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Arial Unicode MS"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Arial Unicode MS" pitchFamily="34" charset="-122"/>
                          <a:sym typeface="Calibri" panose="020F0502020204030204" pitchFamily="34" charset="0"/>
                        </a:rPr>
                        <a:t>子类</a:t>
                      </a:r>
                      <a:endParaRPr kumimoji="0" lang="zh-CN" altLang="en-US" sz="2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Arial Unicode MS"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Arial Unicode MS" pitchFamily="34" charset="-122"/>
                          <a:sym typeface="Calibri" panose="020F0502020204030204" pitchFamily="34" charset="0"/>
                        </a:rPr>
                        <a:t>任何地方</a:t>
                      </a:r>
                      <a:endParaRPr kumimoji="0" lang="zh-CN" altLang="en-US" sz="2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Arial Unicode MS"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pitchFamily="34" charset="0"/>
                          <a:ea typeface="Arial Unicode MS" pitchFamily="34" charset="-122"/>
                          <a:cs typeface="Arial Unicode MS" pitchFamily="34" charset="-122"/>
                          <a:sym typeface="Calibri" panose="020F0502020204030204" pitchFamily="34" charset="0"/>
                        </a:rPr>
                        <a:t>private</a:t>
                      </a:r>
                      <a:endParaRPr kumimoji="0" lang="en-US" sz="2200" b="0" i="0" u="none" strike="noStrike" cap="none" normalizeH="0" baseline="0" dirty="0" smtClean="0">
                        <a:ln>
                          <a:noFill/>
                        </a:ln>
                        <a:solidFill>
                          <a:schemeClr val="tx1"/>
                        </a:solidFill>
                        <a:effectLst/>
                        <a:latin typeface="Calibri" panose="020F0502020204030204" pitchFamily="34" charset="0"/>
                        <a:ea typeface="Arial Unicode MS" pitchFamily="34" charset="-122"/>
                        <a:cs typeface="Arial Unicode MS"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pitchFamily="34" charset="0"/>
                          <a:ea typeface="Arial Unicode MS" pitchFamily="34" charset="-122"/>
                          <a:cs typeface="Arial Unicode MS" pitchFamily="34" charset="-122"/>
                          <a:sym typeface="Calibri" panose="020F0502020204030204" pitchFamily="34" charset="0"/>
                        </a:rPr>
                        <a:t>Yes</a:t>
                      </a:r>
                      <a:endParaRPr kumimoji="0" lang="en-US" sz="2200" b="0" i="0" u="none" strike="noStrike" cap="none" normalizeH="0" baseline="0" dirty="0" smtClean="0">
                        <a:ln>
                          <a:noFill/>
                        </a:ln>
                        <a:solidFill>
                          <a:schemeClr val="tx1"/>
                        </a:solidFill>
                        <a:effectLst/>
                        <a:latin typeface="Calibri" panose="020F0502020204030204" pitchFamily="34" charset="0"/>
                        <a:ea typeface="Arial Unicode MS" pitchFamily="34" charset="-122"/>
                        <a:cs typeface="Arial Unicode MS"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dirty="0" smtClean="0">
                        <a:ln>
                          <a:noFill/>
                        </a:ln>
                        <a:solidFill>
                          <a:schemeClr val="tx1"/>
                        </a:solidFill>
                        <a:effectLst/>
                        <a:latin typeface="Calibri" panose="020F0502020204030204" pitchFamily="34" charset="0"/>
                        <a:ea typeface="Arial Unicode MS" pitchFamily="34" charset="-122"/>
                        <a:cs typeface="Arial Unicode MS"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dirty="0" smtClean="0">
                        <a:ln>
                          <a:noFill/>
                        </a:ln>
                        <a:solidFill>
                          <a:schemeClr val="tx1"/>
                        </a:solidFill>
                        <a:effectLst/>
                        <a:latin typeface="Calibri" panose="020F0502020204030204" pitchFamily="34" charset="0"/>
                        <a:ea typeface="Arial Unicode MS" pitchFamily="34" charset="-122"/>
                        <a:cs typeface="Arial Unicode MS"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dirty="0" smtClean="0">
                        <a:ln>
                          <a:noFill/>
                        </a:ln>
                        <a:solidFill>
                          <a:schemeClr val="tx1"/>
                        </a:solidFill>
                        <a:effectLst/>
                        <a:latin typeface="Calibri" panose="020F0502020204030204" pitchFamily="34" charset="0"/>
                        <a:ea typeface="Arial Unicode MS" pitchFamily="34" charset="-122"/>
                        <a:cs typeface="Arial Unicode MS"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sym typeface="Calibri" panose="020F0502020204030204" pitchFamily="34" charset="0"/>
                        </a:rPr>
                        <a:t>(</a:t>
                      </a:r>
                      <a:r>
                        <a:rPr kumimoji="0" lang="zh-CN" altLang="en-US" sz="22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sym typeface="Calibri" panose="020F0502020204030204" pitchFamily="34" charset="0"/>
                        </a:rPr>
                        <a:t>缺省</a:t>
                      </a:r>
                      <a:r>
                        <a:rPr kumimoji="0" lang="en-US" sz="22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sym typeface="Calibri" panose="020F0502020204030204" pitchFamily="34" charset="0"/>
                        </a:rPr>
                        <a:t>)</a:t>
                      </a:r>
                      <a:endParaRPr kumimoji="0" lang="en-US" sz="22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pitchFamily="34" charset="0"/>
                          <a:ea typeface="Arial Unicode MS" pitchFamily="34" charset="-122"/>
                          <a:cs typeface="Arial Unicode MS" pitchFamily="34" charset="-122"/>
                          <a:sym typeface="Calibri" panose="020F0502020204030204" pitchFamily="34" charset="0"/>
                        </a:rPr>
                        <a:t>Yes</a:t>
                      </a:r>
                      <a:endParaRPr kumimoji="0" lang="en-US" sz="2200" b="0" i="0" u="none" strike="noStrike" cap="none" normalizeH="0" baseline="0" dirty="0" smtClean="0">
                        <a:ln>
                          <a:noFill/>
                        </a:ln>
                        <a:solidFill>
                          <a:schemeClr val="tx1"/>
                        </a:solidFill>
                        <a:effectLst/>
                        <a:latin typeface="Calibri" panose="020F0502020204030204" pitchFamily="34" charset="0"/>
                        <a:ea typeface="Arial Unicode MS" pitchFamily="34" charset="-122"/>
                        <a:cs typeface="Arial Unicode MS"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pitchFamily="34" charset="0"/>
                          <a:ea typeface="Arial Unicode MS" pitchFamily="34" charset="-122"/>
                          <a:cs typeface="Arial Unicode MS" pitchFamily="34" charset="-122"/>
                          <a:sym typeface="Calibri" panose="020F0502020204030204" pitchFamily="34" charset="0"/>
                        </a:rPr>
                        <a:t>Yes</a:t>
                      </a:r>
                      <a:endParaRPr kumimoji="0" lang="en-US" sz="2200" b="0" i="0" u="none" strike="noStrike" cap="none" normalizeH="0" baseline="0" dirty="0" smtClean="0">
                        <a:ln>
                          <a:noFill/>
                        </a:ln>
                        <a:solidFill>
                          <a:schemeClr val="tx1"/>
                        </a:solidFill>
                        <a:effectLst/>
                        <a:latin typeface="Calibri" panose="020F0502020204030204" pitchFamily="34" charset="0"/>
                        <a:ea typeface="Arial Unicode MS" pitchFamily="34" charset="-122"/>
                        <a:cs typeface="Arial Unicode MS"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0" i="0" u="none" strike="noStrike" cap="none" normalizeH="0" baseline="0" dirty="0" smtClean="0">
                          <a:ln>
                            <a:noFill/>
                          </a:ln>
                          <a:solidFill>
                            <a:schemeClr val="tx1"/>
                          </a:solidFill>
                          <a:effectLst/>
                          <a:latin typeface="Calibri" panose="020F0502020204030204" pitchFamily="34" charset="0"/>
                          <a:ea typeface="Arial Unicode MS" pitchFamily="34" charset="-122"/>
                          <a:cs typeface="Arial Unicode MS" pitchFamily="34" charset="-122"/>
                          <a:sym typeface="Calibri" panose="020F0502020204030204" pitchFamily="34" charset="0"/>
                        </a:rPr>
                        <a:t>Yes</a:t>
                      </a:r>
                      <a:endParaRPr kumimoji="0" lang="en-US" altLang="zh-CN" sz="2400" b="0" i="0" u="none" strike="noStrike" cap="none" normalizeH="0" baseline="0" dirty="0" smtClean="0">
                        <a:ln>
                          <a:noFill/>
                        </a:ln>
                        <a:solidFill>
                          <a:schemeClr val="tx1"/>
                        </a:solidFill>
                        <a:effectLst/>
                        <a:latin typeface="Calibri" panose="020F0502020204030204" pitchFamily="34" charset="0"/>
                        <a:ea typeface="Arial Unicode MS" pitchFamily="34" charset="-122"/>
                        <a:cs typeface="Arial Unicode MS"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dirty="0" smtClean="0">
                        <a:ln>
                          <a:noFill/>
                        </a:ln>
                        <a:solidFill>
                          <a:schemeClr val="tx1"/>
                        </a:solidFill>
                        <a:effectLst/>
                        <a:latin typeface="Calibri" panose="020F0502020204030204" pitchFamily="34" charset="0"/>
                        <a:ea typeface="Arial Unicode MS" pitchFamily="34" charset="-122"/>
                        <a:cs typeface="Arial Unicode MS"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pitchFamily="34" charset="0"/>
                          <a:ea typeface="Arial Unicode MS" pitchFamily="34" charset="-122"/>
                          <a:cs typeface="Arial Unicode MS" pitchFamily="34" charset="-122"/>
                          <a:sym typeface="Calibri" panose="020F0502020204030204" pitchFamily="34" charset="0"/>
                        </a:rPr>
                        <a:t>protected</a:t>
                      </a:r>
                      <a:endParaRPr kumimoji="0" lang="en-US" sz="2200" b="0" i="0" u="none" strike="noStrike" cap="none" normalizeH="0" baseline="0" dirty="0" smtClean="0">
                        <a:ln>
                          <a:noFill/>
                        </a:ln>
                        <a:solidFill>
                          <a:schemeClr val="tx1"/>
                        </a:solidFill>
                        <a:effectLst/>
                        <a:latin typeface="Calibri" panose="020F0502020204030204" pitchFamily="34" charset="0"/>
                        <a:ea typeface="Arial Unicode MS" pitchFamily="34" charset="-122"/>
                        <a:cs typeface="Arial Unicode MS"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pitchFamily="34" charset="0"/>
                          <a:ea typeface="Arial Unicode MS" pitchFamily="34" charset="-122"/>
                          <a:cs typeface="Arial Unicode MS" pitchFamily="34" charset="-122"/>
                          <a:sym typeface="Calibri" panose="020F0502020204030204" pitchFamily="34" charset="0"/>
                        </a:rPr>
                        <a:t>Yes</a:t>
                      </a:r>
                      <a:endParaRPr kumimoji="0" lang="en-US" sz="2200" b="0" i="0" u="none" strike="noStrike" cap="none" normalizeH="0" baseline="0" dirty="0" smtClean="0">
                        <a:ln>
                          <a:noFill/>
                        </a:ln>
                        <a:solidFill>
                          <a:schemeClr val="tx1"/>
                        </a:solidFill>
                        <a:effectLst/>
                        <a:latin typeface="Calibri" panose="020F0502020204030204" pitchFamily="34" charset="0"/>
                        <a:ea typeface="Arial Unicode MS" pitchFamily="34" charset="-122"/>
                        <a:cs typeface="Arial Unicode MS"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pitchFamily="34" charset="0"/>
                          <a:ea typeface="Arial Unicode MS" pitchFamily="34" charset="-122"/>
                          <a:cs typeface="Arial Unicode MS" pitchFamily="34" charset="-122"/>
                          <a:sym typeface="Calibri" panose="020F0502020204030204" pitchFamily="34" charset="0"/>
                        </a:rPr>
                        <a:t>Yes</a:t>
                      </a:r>
                      <a:endParaRPr kumimoji="0" lang="en-US" sz="2200" b="0" i="0" u="none" strike="noStrike" cap="none" normalizeH="0" baseline="0" dirty="0" smtClean="0">
                        <a:ln>
                          <a:noFill/>
                        </a:ln>
                        <a:solidFill>
                          <a:schemeClr val="tx1"/>
                        </a:solidFill>
                        <a:effectLst/>
                        <a:latin typeface="Calibri" panose="020F0502020204030204" pitchFamily="34" charset="0"/>
                        <a:ea typeface="Arial Unicode MS" pitchFamily="34" charset="-122"/>
                        <a:cs typeface="Arial Unicode MS"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pitchFamily="34" charset="0"/>
                          <a:ea typeface="Arial Unicode MS" pitchFamily="34" charset="-122"/>
                          <a:cs typeface="Arial Unicode MS" pitchFamily="34" charset="-122"/>
                          <a:sym typeface="Calibri" panose="020F0502020204030204" pitchFamily="34" charset="0"/>
                        </a:rPr>
                        <a:t>Yes</a:t>
                      </a:r>
                      <a:endParaRPr kumimoji="0" lang="en-US" sz="2200" b="0" i="0" u="none" strike="noStrike" cap="none" normalizeH="0" baseline="0" dirty="0" smtClean="0">
                        <a:ln>
                          <a:noFill/>
                        </a:ln>
                        <a:solidFill>
                          <a:schemeClr val="tx1"/>
                        </a:solidFill>
                        <a:effectLst/>
                        <a:latin typeface="Calibri" panose="020F0502020204030204" pitchFamily="34" charset="0"/>
                        <a:ea typeface="Arial Unicode MS" pitchFamily="34" charset="-122"/>
                        <a:cs typeface="Arial Unicode MS"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dirty="0" smtClean="0">
                        <a:ln>
                          <a:noFill/>
                        </a:ln>
                        <a:solidFill>
                          <a:schemeClr val="tx1"/>
                        </a:solidFill>
                        <a:effectLst/>
                        <a:latin typeface="Calibri" panose="020F0502020204030204" pitchFamily="34" charset="0"/>
                        <a:ea typeface="Arial Unicode MS" pitchFamily="34" charset="-122"/>
                        <a:cs typeface="Arial Unicode MS"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27038">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pitchFamily="34" charset="0"/>
                          <a:ea typeface="Arial Unicode MS" pitchFamily="34" charset="-122"/>
                          <a:cs typeface="Arial Unicode MS" pitchFamily="34" charset="-122"/>
                          <a:sym typeface="Calibri" panose="020F0502020204030204" pitchFamily="34" charset="0"/>
                        </a:rPr>
                        <a:t>public</a:t>
                      </a:r>
                      <a:endParaRPr kumimoji="0" lang="en-US" sz="2200" b="0" i="0" u="none" strike="noStrike" cap="none" normalizeH="0" baseline="0" dirty="0" smtClean="0">
                        <a:ln>
                          <a:noFill/>
                        </a:ln>
                        <a:solidFill>
                          <a:schemeClr val="tx1"/>
                        </a:solidFill>
                        <a:effectLst/>
                        <a:latin typeface="Calibri" panose="020F0502020204030204" pitchFamily="34" charset="0"/>
                        <a:ea typeface="Arial Unicode MS" pitchFamily="34" charset="-122"/>
                        <a:cs typeface="Arial Unicode MS"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pitchFamily="34" charset="0"/>
                          <a:ea typeface="Arial Unicode MS" pitchFamily="34" charset="-122"/>
                          <a:cs typeface="Arial Unicode MS" pitchFamily="34" charset="-122"/>
                          <a:sym typeface="Calibri" panose="020F0502020204030204" pitchFamily="34" charset="0"/>
                        </a:rPr>
                        <a:t>Yes</a:t>
                      </a:r>
                      <a:endParaRPr kumimoji="0" lang="en-US" sz="2200" b="0" i="0" u="none" strike="noStrike" cap="none" normalizeH="0" baseline="0" dirty="0" smtClean="0">
                        <a:ln>
                          <a:noFill/>
                        </a:ln>
                        <a:solidFill>
                          <a:schemeClr val="tx1"/>
                        </a:solidFill>
                        <a:effectLst/>
                        <a:latin typeface="Calibri" panose="020F0502020204030204" pitchFamily="34" charset="0"/>
                        <a:ea typeface="Arial Unicode MS" pitchFamily="34" charset="-122"/>
                        <a:cs typeface="Arial Unicode MS"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pitchFamily="34" charset="0"/>
                          <a:ea typeface="Arial Unicode MS" pitchFamily="34" charset="-122"/>
                          <a:cs typeface="Arial Unicode MS" pitchFamily="34" charset="-122"/>
                          <a:sym typeface="Calibri" panose="020F0502020204030204" pitchFamily="34" charset="0"/>
                        </a:rPr>
                        <a:t>Yes</a:t>
                      </a:r>
                      <a:endParaRPr kumimoji="0" lang="en-US" sz="2200" b="0" i="0" u="none" strike="noStrike" cap="none" normalizeH="0" baseline="0" dirty="0" smtClean="0">
                        <a:ln>
                          <a:noFill/>
                        </a:ln>
                        <a:solidFill>
                          <a:schemeClr val="tx1"/>
                        </a:solidFill>
                        <a:effectLst/>
                        <a:latin typeface="Calibri" panose="020F0502020204030204" pitchFamily="34" charset="0"/>
                        <a:ea typeface="Arial Unicode MS" pitchFamily="34" charset="-122"/>
                        <a:cs typeface="Arial Unicode MS"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pitchFamily="34" charset="0"/>
                          <a:ea typeface="Arial Unicode MS" pitchFamily="34" charset="-122"/>
                          <a:cs typeface="Arial Unicode MS" pitchFamily="34" charset="-122"/>
                          <a:sym typeface="Calibri" panose="020F0502020204030204" pitchFamily="34" charset="0"/>
                        </a:rPr>
                        <a:t>Yes</a:t>
                      </a:r>
                      <a:endParaRPr kumimoji="0" lang="en-US" sz="2200" b="0" i="0" u="none" strike="noStrike" cap="none" normalizeH="0" baseline="0" dirty="0" smtClean="0">
                        <a:ln>
                          <a:noFill/>
                        </a:ln>
                        <a:solidFill>
                          <a:schemeClr val="tx1"/>
                        </a:solidFill>
                        <a:effectLst/>
                        <a:latin typeface="Calibri" panose="020F0502020204030204" pitchFamily="34" charset="0"/>
                        <a:ea typeface="Arial Unicode MS" pitchFamily="34" charset="-122"/>
                        <a:cs typeface="Arial Unicode MS"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pitchFamily="34" charset="0"/>
                          <a:ea typeface="Arial Unicode MS" pitchFamily="34" charset="-122"/>
                          <a:cs typeface="Arial Unicode MS" pitchFamily="34" charset="-122"/>
                          <a:sym typeface="Calibri" panose="020F0502020204030204" pitchFamily="34" charset="0"/>
                        </a:rPr>
                        <a:t>Yes</a:t>
                      </a:r>
                      <a:endParaRPr kumimoji="0" lang="en-US" sz="2200" b="0" i="0" u="none" strike="noStrike" cap="none" normalizeH="0" baseline="0" dirty="0" smtClean="0">
                        <a:ln>
                          <a:noFill/>
                        </a:ln>
                        <a:solidFill>
                          <a:schemeClr val="tx1"/>
                        </a:solidFill>
                        <a:effectLst/>
                        <a:latin typeface="Calibri" panose="020F0502020204030204" pitchFamily="34" charset="0"/>
                        <a:ea typeface="Arial Unicode MS" pitchFamily="34" charset="-122"/>
                        <a:cs typeface="Arial Unicode MS"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16429" name="TextBox 7"/>
          <p:cNvSpPr txBox="1">
            <a:spLocks noChangeArrowheads="1"/>
          </p:cNvSpPr>
          <p:nvPr/>
        </p:nvSpPr>
        <p:spPr bwMode="auto">
          <a:xfrm>
            <a:off x="682625" y="5086350"/>
            <a:ext cx="81391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t>对于</a:t>
            </a:r>
            <a:r>
              <a:rPr lang="en-US" altLang="zh-CN" sz="2400" dirty="0"/>
              <a:t>class</a:t>
            </a:r>
            <a:r>
              <a:rPr lang="zh-CN" altLang="en-US" sz="2400" dirty="0"/>
              <a:t>的权限修饰只可以用</a:t>
            </a:r>
            <a:r>
              <a:rPr lang="en-US" altLang="zh-CN" sz="2400" dirty="0"/>
              <a:t>public</a:t>
            </a:r>
            <a:r>
              <a:rPr lang="zh-CN" altLang="en-US" sz="2400" dirty="0"/>
              <a:t>和</a:t>
            </a:r>
            <a:r>
              <a:rPr lang="en-US" altLang="zh-CN" sz="2400" dirty="0" smtClean="0"/>
              <a:t>default(</a:t>
            </a:r>
            <a:r>
              <a:rPr lang="zh-CN" altLang="en-US" sz="2400" dirty="0" smtClean="0"/>
              <a:t>缺省</a:t>
            </a:r>
            <a:r>
              <a:rPr lang="en-US" altLang="zh-CN" sz="2400" dirty="0" smtClean="0"/>
              <a:t>)</a:t>
            </a:r>
            <a:r>
              <a:rPr lang="zh-CN" altLang="en-US" sz="2400" dirty="0" smtClean="0"/>
              <a:t>。</a:t>
            </a:r>
            <a:endParaRPr lang="en-US" sz="2400" dirty="0"/>
          </a:p>
          <a:p>
            <a:pPr marL="342900" indent="-342900" eaLnBrk="1" hangingPunct="1">
              <a:buFont typeface="Wingdings" panose="05000000000000000000" pitchFamily="2" charset="2"/>
              <a:buChar char="Ø"/>
            </a:pPr>
            <a:r>
              <a:rPr lang="en-US" altLang="zh-CN" sz="2100" dirty="0" smtClean="0"/>
              <a:t>public</a:t>
            </a:r>
            <a:r>
              <a:rPr lang="zh-CN" altLang="en-US" sz="2100" dirty="0"/>
              <a:t>类可以在任意地方被访问。</a:t>
            </a:r>
            <a:endParaRPr lang="en-US" sz="2100" dirty="0"/>
          </a:p>
          <a:p>
            <a:pPr marL="342900" indent="-342900" eaLnBrk="1" hangingPunct="1">
              <a:buFont typeface="Wingdings" panose="05000000000000000000" pitchFamily="2" charset="2"/>
              <a:buChar char="Ø"/>
            </a:pPr>
            <a:r>
              <a:rPr lang="en-US" altLang="zh-CN" sz="2100" dirty="0" smtClean="0"/>
              <a:t>default</a:t>
            </a:r>
            <a:r>
              <a:rPr lang="zh-CN" altLang="en-US" sz="2100" dirty="0"/>
              <a:t>类只可以被同一个包内部的类访问。</a:t>
            </a:r>
            <a:endParaRPr lang="zh-CN" altLang="en-US" sz="2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95736" y="593605"/>
            <a:ext cx="5400600" cy="869782"/>
          </a:xfrm>
          <a:noFill/>
        </p:spPr>
        <p:txBody>
          <a:bodyPr lIns="92075" tIns="46038" rIns="92075" bIns="46038">
            <a:normAutofit fontScale="90000"/>
          </a:bodyPr>
          <a:lstStyle/>
          <a:p>
            <a:pPr eaLnBrk="1" hangingPunct="1"/>
            <a:r>
              <a:rPr lang="en-US" altLang="zh-CN" b="1" dirty="0" smtClean="0">
                <a:latin typeface="+mn-lt"/>
                <a:ea typeface="宋体" panose="02010600030101010101" pitchFamily="2" charset="-122"/>
                <a:cs typeface="Arial Unicode MS" pitchFamily="34" charset="-122"/>
              </a:rPr>
              <a:t>3.1 </a:t>
            </a:r>
            <a:r>
              <a:rPr lang="zh-CN" altLang="en-US" b="1" dirty="0" smtClean="0">
                <a:latin typeface="+mn-lt"/>
                <a:ea typeface="宋体" panose="02010600030101010101" pitchFamily="2" charset="-122"/>
                <a:cs typeface="Arial Unicode MS" pitchFamily="34" charset="-122"/>
              </a:rPr>
              <a:t>面向对象与面向过程</a:t>
            </a:r>
            <a:endParaRPr lang="zh-CN" altLang="en-US" b="1" dirty="0" smtClean="0">
              <a:latin typeface="+mn-lt"/>
              <a:ea typeface="宋体" panose="02010600030101010101" pitchFamily="2" charset="-122"/>
              <a:cs typeface="Arial Unicode MS" pitchFamily="34" charset="-122"/>
            </a:endParaRPr>
          </a:p>
        </p:txBody>
      </p:sp>
      <p:sp>
        <p:nvSpPr>
          <p:cNvPr id="4099" name="Rectangle 3"/>
          <p:cNvSpPr>
            <a:spLocks noChangeArrowheads="1"/>
          </p:cNvSpPr>
          <p:nvPr/>
        </p:nvSpPr>
        <p:spPr bwMode="auto">
          <a:xfrm>
            <a:off x="433418" y="1428736"/>
            <a:ext cx="8424862" cy="5183188"/>
          </a:xfrm>
          <a:prstGeom prst="rect">
            <a:avLst/>
          </a:prstGeom>
          <a:noFill/>
          <a:ln w="9525">
            <a:noFill/>
            <a:miter lim="800000"/>
          </a:ln>
        </p:spPr>
        <p:txBody>
          <a:bodyPr lIns="92075" tIns="46038" rIns="92075" bIns="46038"/>
          <a:lstStyle/>
          <a:p>
            <a:pPr marL="457200" indent="-457200">
              <a:spcBef>
                <a:spcPct val="20000"/>
              </a:spcBef>
              <a:buFont typeface="Wingdings" panose="05000000000000000000" pitchFamily="2" charset="2"/>
              <a:buChar char="l"/>
            </a:pPr>
            <a:r>
              <a:rPr lang="zh-CN" altLang="en-US" sz="2800" b="1" dirty="0" smtClean="0">
                <a:solidFill>
                  <a:srgbClr val="C00000"/>
                </a:solidFill>
                <a:ea typeface="宋体" panose="02010600030101010101" pitchFamily="2" charset="-122"/>
                <a:cs typeface="Times New Roman" panose="02020603050405020304" pitchFamily="18" charset="0"/>
              </a:rPr>
              <a:t>面向对象</a:t>
            </a:r>
            <a:r>
              <a:rPr lang="en-US" altLang="zh-CN" sz="2800" b="1" dirty="0" smtClean="0">
                <a:solidFill>
                  <a:srgbClr val="C00000"/>
                </a:solidFill>
                <a:ea typeface="宋体" panose="02010600030101010101" pitchFamily="2" charset="-122"/>
                <a:cs typeface="Times New Roman" panose="02020603050405020304" pitchFamily="18" charset="0"/>
              </a:rPr>
              <a:t>(OOP)</a:t>
            </a:r>
            <a:r>
              <a:rPr lang="zh-CN" altLang="en-US" sz="2800" b="1" dirty="0" smtClean="0">
                <a:solidFill>
                  <a:srgbClr val="C00000"/>
                </a:solidFill>
                <a:ea typeface="宋体" panose="02010600030101010101" pitchFamily="2" charset="-122"/>
                <a:cs typeface="Times New Roman" panose="02020603050405020304" pitchFamily="18" charset="0"/>
              </a:rPr>
              <a:t>与面向过程</a:t>
            </a:r>
            <a:endParaRPr lang="en-US" altLang="zh-CN" sz="2800" b="1" dirty="0" smtClean="0">
              <a:solidFill>
                <a:srgbClr val="C00000"/>
              </a:solidFill>
              <a:ea typeface="宋体" panose="02010600030101010101" pitchFamily="2" charset="-122"/>
              <a:cs typeface="Times New Roman" panose="02020603050405020304" pitchFamily="18" charset="0"/>
            </a:endParaRPr>
          </a:p>
          <a:p>
            <a:pPr marL="457200" indent="-457200">
              <a:spcBef>
                <a:spcPct val="20000"/>
              </a:spcBef>
              <a:buFont typeface="Wingdings" panose="05000000000000000000" pitchFamily="2" charset="2"/>
              <a:buChar char="Ø"/>
            </a:pPr>
            <a:r>
              <a:rPr lang="zh-CN" altLang="en-US" sz="2400" dirty="0" smtClean="0">
                <a:ea typeface="宋体" panose="02010600030101010101" pitchFamily="2" charset="-122"/>
                <a:cs typeface="Times New Roman" panose="02020603050405020304" pitchFamily="18" charset="0"/>
              </a:rPr>
              <a:t>二者都是一种思想，面向对象是相对于面向过程而言的。面向过程，强调的是</a:t>
            </a:r>
            <a:r>
              <a:rPr lang="zh-CN" altLang="en-US" sz="2400" dirty="0" smtClean="0">
                <a:solidFill>
                  <a:srgbClr val="C00000"/>
                </a:solidFill>
                <a:ea typeface="宋体" panose="02010600030101010101" pitchFamily="2" charset="-122"/>
                <a:cs typeface="Times New Roman" panose="02020603050405020304" pitchFamily="18" charset="0"/>
              </a:rPr>
              <a:t>功能行为</a:t>
            </a:r>
            <a:r>
              <a:rPr lang="zh-CN" altLang="en-US" sz="2400" dirty="0" smtClean="0">
                <a:ea typeface="宋体" panose="02010600030101010101" pitchFamily="2" charset="-122"/>
                <a:cs typeface="Times New Roman" panose="02020603050405020304" pitchFamily="18" charset="0"/>
              </a:rPr>
              <a:t>。面向对象，将功能封装进对象，强调具备了</a:t>
            </a:r>
            <a:r>
              <a:rPr lang="zh-CN" altLang="en-US" sz="2400" dirty="0" smtClean="0">
                <a:solidFill>
                  <a:srgbClr val="C00000"/>
                </a:solidFill>
                <a:ea typeface="宋体" panose="02010600030101010101" pitchFamily="2" charset="-122"/>
                <a:cs typeface="Times New Roman" panose="02020603050405020304" pitchFamily="18" charset="0"/>
              </a:rPr>
              <a:t>功能的对象</a:t>
            </a:r>
            <a:r>
              <a:rPr lang="zh-CN" altLang="en-US" sz="2400" dirty="0" smtClean="0">
                <a:ea typeface="宋体" panose="02010600030101010101" pitchFamily="2" charset="-122"/>
                <a:cs typeface="Times New Roman" panose="02020603050405020304" pitchFamily="18" charset="0"/>
              </a:rPr>
              <a:t>。</a:t>
            </a:r>
            <a:endParaRPr lang="en-US" altLang="zh-CN" sz="2400" dirty="0" smtClean="0">
              <a:ea typeface="宋体" panose="02010600030101010101" pitchFamily="2" charset="-122"/>
              <a:cs typeface="Times New Roman" panose="02020603050405020304" pitchFamily="18" charset="0"/>
            </a:endParaRPr>
          </a:p>
          <a:p>
            <a:pPr marL="457200" indent="-457200">
              <a:spcBef>
                <a:spcPct val="20000"/>
              </a:spcBef>
              <a:buFont typeface="Wingdings" panose="05000000000000000000" pitchFamily="2" charset="2"/>
              <a:buChar char="Ø"/>
            </a:pPr>
            <a:r>
              <a:rPr lang="zh-CN" altLang="en-US" sz="2400" dirty="0" smtClean="0">
                <a:ea typeface="宋体" panose="02010600030101010101" pitchFamily="2" charset="-122"/>
                <a:cs typeface="Times New Roman" panose="02020603050405020304" pitchFamily="18" charset="0"/>
              </a:rPr>
              <a:t>面向对象更加强调运用人类在日常的思维逻辑中采用的思想方法与原则，如抽象、分类、继承、聚合、多态等。</a:t>
            </a:r>
            <a:endParaRPr lang="en-US" altLang="zh-CN" sz="2400" dirty="0" smtClean="0">
              <a:ea typeface="宋体" panose="02010600030101010101" pitchFamily="2" charset="-122"/>
              <a:cs typeface="Times New Roman" panose="02020603050405020304" pitchFamily="18" charset="0"/>
            </a:endParaRPr>
          </a:p>
          <a:p>
            <a:pPr marL="457200" indent="-457200">
              <a:spcBef>
                <a:spcPct val="20000"/>
              </a:spcBef>
              <a:buFont typeface="Wingdings" panose="05000000000000000000" pitchFamily="2" charset="2"/>
              <a:buChar char="l"/>
            </a:pPr>
            <a:r>
              <a:rPr lang="zh-CN" altLang="en-US" sz="2800" b="1" dirty="0" smtClean="0">
                <a:solidFill>
                  <a:srgbClr val="C00000"/>
                </a:solidFill>
                <a:ea typeface="宋体" panose="02010600030101010101" pitchFamily="2" charset="-122"/>
                <a:cs typeface="Times New Roman" panose="02020603050405020304" pitchFamily="18" charset="0"/>
              </a:rPr>
              <a:t>面向对象</a:t>
            </a:r>
            <a:r>
              <a:rPr lang="zh-CN" altLang="en-US" sz="2800" b="1" dirty="0">
                <a:solidFill>
                  <a:srgbClr val="C00000"/>
                </a:solidFill>
                <a:ea typeface="宋体" panose="02010600030101010101" pitchFamily="2" charset="-122"/>
                <a:cs typeface="Times New Roman" panose="02020603050405020304" pitchFamily="18" charset="0"/>
              </a:rPr>
              <a:t>的三大特征</a:t>
            </a:r>
            <a:endParaRPr lang="zh-CN" altLang="en-US" sz="2800" b="1" dirty="0">
              <a:solidFill>
                <a:srgbClr val="C00000"/>
              </a:solidFill>
              <a:ea typeface="宋体" panose="02010600030101010101" pitchFamily="2" charset="-122"/>
              <a:cs typeface="Times New Roman" panose="02020603050405020304" pitchFamily="18" charset="0"/>
            </a:endParaRPr>
          </a:p>
          <a:p>
            <a:pPr marL="742950" lvl="1" indent="-285750">
              <a:spcBef>
                <a:spcPct val="20000"/>
              </a:spcBef>
              <a:buFont typeface="Wingdings" panose="05000000000000000000" pitchFamily="2" charset="2"/>
              <a:buChar char="Ø"/>
            </a:pPr>
            <a:r>
              <a:rPr lang="zh-CN" altLang="en-US" sz="2400" dirty="0">
                <a:solidFill>
                  <a:srgbClr val="0000FF"/>
                </a:solidFill>
                <a:ea typeface="宋体" panose="02010600030101010101" pitchFamily="2" charset="-122"/>
                <a:cs typeface="Times New Roman" panose="02020603050405020304" pitchFamily="18" charset="0"/>
              </a:rPr>
              <a:t>封装  </a:t>
            </a:r>
            <a:r>
              <a:rPr lang="en-US" altLang="zh-CN" sz="2400" dirty="0">
                <a:solidFill>
                  <a:srgbClr val="0000FF"/>
                </a:solidFill>
                <a:ea typeface="宋体" panose="02010600030101010101" pitchFamily="2" charset="-122"/>
                <a:cs typeface="Times New Roman" panose="02020603050405020304" pitchFamily="18" charset="0"/>
              </a:rPr>
              <a:t>(Encapsulation)</a:t>
            </a:r>
            <a:endParaRPr lang="en-US" altLang="zh-CN" sz="2400" dirty="0">
              <a:solidFill>
                <a:srgbClr val="0000FF"/>
              </a:solidFill>
              <a:ea typeface="宋体" panose="02010600030101010101" pitchFamily="2" charset="-122"/>
              <a:cs typeface="Times New Roman" panose="02020603050405020304" pitchFamily="18" charset="0"/>
            </a:endParaRPr>
          </a:p>
          <a:p>
            <a:pPr marL="742950" lvl="1" indent="-285750">
              <a:spcBef>
                <a:spcPct val="20000"/>
              </a:spcBef>
              <a:buFont typeface="Wingdings" panose="05000000000000000000" pitchFamily="2" charset="2"/>
              <a:buChar char="Ø"/>
            </a:pPr>
            <a:r>
              <a:rPr lang="zh-CN" altLang="en-US" sz="2400" dirty="0">
                <a:solidFill>
                  <a:srgbClr val="0000FF"/>
                </a:solidFill>
                <a:ea typeface="宋体" panose="02010600030101010101" pitchFamily="2" charset="-122"/>
                <a:cs typeface="Times New Roman" panose="02020603050405020304" pitchFamily="18" charset="0"/>
              </a:rPr>
              <a:t>继承  </a:t>
            </a:r>
            <a:r>
              <a:rPr lang="en-US" altLang="zh-CN" sz="2400" dirty="0">
                <a:solidFill>
                  <a:srgbClr val="0000FF"/>
                </a:solidFill>
                <a:ea typeface="宋体" panose="02010600030101010101" pitchFamily="2" charset="-122"/>
                <a:cs typeface="Times New Roman" panose="02020603050405020304" pitchFamily="18" charset="0"/>
              </a:rPr>
              <a:t>(Inheritance)</a:t>
            </a:r>
            <a:endParaRPr lang="en-US" altLang="zh-CN" sz="2400" dirty="0">
              <a:solidFill>
                <a:srgbClr val="0000FF"/>
              </a:solidFill>
              <a:ea typeface="宋体" panose="02010600030101010101" pitchFamily="2" charset="-122"/>
              <a:cs typeface="Times New Roman" panose="02020603050405020304" pitchFamily="18" charset="0"/>
            </a:endParaRPr>
          </a:p>
          <a:p>
            <a:pPr marL="742950" lvl="1" indent="-285750">
              <a:spcBef>
                <a:spcPct val="20000"/>
              </a:spcBef>
              <a:buFont typeface="Wingdings" panose="05000000000000000000" pitchFamily="2" charset="2"/>
              <a:buChar char="Ø"/>
            </a:pPr>
            <a:r>
              <a:rPr lang="zh-CN" altLang="en-US" sz="2400" dirty="0">
                <a:solidFill>
                  <a:srgbClr val="0000FF"/>
                </a:solidFill>
                <a:ea typeface="宋体" panose="02010600030101010101" pitchFamily="2" charset="-122"/>
                <a:cs typeface="Times New Roman" panose="02020603050405020304" pitchFamily="18" charset="0"/>
              </a:rPr>
              <a:t>多态  </a:t>
            </a:r>
            <a:r>
              <a:rPr lang="en-US" altLang="zh-CN" sz="2400" dirty="0">
                <a:solidFill>
                  <a:srgbClr val="0000FF"/>
                </a:solidFill>
                <a:ea typeface="宋体" panose="02010600030101010101" pitchFamily="2" charset="-122"/>
                <a:cs typeface="Times New Roman" panose="02020603050405020304" pitchFamily="18" charset="0"/>
              </a:rPr>
              <a:t>(Polymorphism)</a:t>
            </a:r>
            <a:endParaRPr lang="en-US" altLang="zh-CN" sz="2400" dirty="0">
              <a:solidFill>
                <a:srgbClr val="0000FF"/>
              </a:solidFill>
              <a:ea typeface="宋体" panose="02010600030101010101" pitchFamily="2" charset="-122"/>
              <a:cs typeface="Times New Roman" panose="02020603050405020304" pitchFamily="18" charset="0"/>
            </a:endParaRPr>
          </a:p>
          <a:p>
            <a:pPr marL="342900" indent="-342900">
              <a:spcBef>
                <a:spcPct val="20000"/>
              </a:spcBef>
            </a:pPr>
            <a:r>
              <a:rPr lang="en-US" altLang="zh-CN" sz="1800" dirty="0">
                <a:ea typeface="宋体" panose="02010600030101010101" pitchFamily="2" charset="-122"/>
                <a:cs typeface="Times New Roman" panose="02020603050405020304" pitchFamily="18" charset="0"/>
              </a:rPr>
              <a:t> </a:t>
            </a:r>
            <a:endParaRPr lang="en-US" altLang="zh-CN" sz="1800" dirty="0">
              <a:ea typeface="宋体" panose="02010600030101010101" pitchFamily="2" charset="-122"/>
              <a:cs typeface="Times New Roman" panose="02020603050405020304" pitchFamily="18" charset="0"/>
            </a:endParaRPr>
          </a:p>
        </p:txBody>
      </p:sp>
      <p:sp>
        <p:nvSpPr>
          <p:cNvPr id="2" name="TextBox 1"/>
          <p:cNvSpPr txBox="1"/>
          <p:nvPr/>
        </p:nvSpPr>
        <p:spPr>
          <a:xfrm>
            <a:off x="1043608" y="5877272"/>
            <a:ext cx="6336704" cy="646331"/>
          </a:xfrm>
          <a:prstGeom prst="rect">
            <a:avLst/>
          </a:prstGeom>
          <a:noFill/>
        </p:spPr>
        <p:txBody>
          <a:bodyPr wrap="square" rtlCol="0">
            <a:spAutoFit/>
          </a:bodyPr>
          <a:lstStyle/>
          <a:p>
            <a:r>
              <a:rPr lang="en-US" altLang="zh-CN" dirty="0" smtClean="0"/>
              <a:t>OOP: Object Oriented Programming  </a:t>
            </a:r>
            <a:endParaRPr lang="en-US" altLang="zh-CN" dirty="0" smtClean="0"/>
          </a:p>
          <a:p>
            <a:r>
              <a:rPr lang="zh-CN" altLang="en-US" dirty="0" smtClean="0"/>
              <a:t>面向过程：</a:t>
            </a:r>
            <a:r>
              <a:rPr lang="en-US" altLang="zh-CN" dirty="0"/>
              <a:t>procedure oriented programming</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475656" y="692696"/>
            <a:ext cx="6768752" cy="792088"/>
          </a:xfrm>
        </p:spPr>
        <p:txBody>
          <a:bodyPr>
            <a:normAutofit fontScale="90000"/>
          </a:bodyPr>
          <a:lstStyle/>
          <a:p>
            <a:pPr eaLnBrk="1" hangingPunct="1"/>
            <a:r>
              <a:rPr lang="en-US" altLang="zh-CN" b="1" dirty="0" smtClean="0">
                <a:latin typeface="+mn-lt"/>
                <a:ea typeface="宋体" panose="02010600030101010101" pitchFamily="2" charset="-122"/>
                <a:cs typeface="Times New Roman" panose="02020603050405020304" pitchFamily="18" charset="0"/>
              </a:rPr>
              <a:t>3.8  </a:t>
            </a:r>
            <a:r>
              <a:rPr lang="zh-CN" altLang="en-US" b="1" dirty="0" smtClean="0">
                <a:latin typeface="+mn-lt"/>
                <a:ea typeface="宋体" panose="02010600030101010101" pitchFamily="2" charset="-122"/>
                <a:cs typeface="Times New Roman" panose="02020603050405020304" pitchFamily="18" charset="0"/>
              </a:rPr>
              <a:t>类的成员之三：构造器</a:t>
            </a:r>
            <a:r>
              <a:rPr lang="en-US" altLang="zh-CN" b="1" dirty="0" smtClean="0">
                <a:latin typeface="+mn-lt"/>
                <a:ea typeface="宋体" panose="02010600030101010101" pitchFamily="2" charset="-122"/>
                <a:cs typeface="Times New Roman" panose="02020603050405020304" pitchFamily="18" charset="0"/>
              </a:rPr>
              <a:t>(</a:t>
            </a:r>
            <a:r>
              <a:rPr lang="zh-CN" altLang="en-US" b="1" dirty="0" smtClean="0">
                <a:latin typeface="+mn-lt"/>
                <a:ea typeface="宋体" panose="02010600030101010101" pitchFamily="2" charset="-122"/>
                <a:cs typeface="Times New Roman" panose="02020603050405020304" pitchFamily="18" charset="0"/>
              </a:rPr>
              <a:t>构造方法</a:t>
            </a:r>
            <a:r>
              <a:rPr lang="en-US" altLang="zh-CN" b="1" dirty="0" smtClean="0">
                <a:latin typeface="+mn-lt"/>
                <a:ea typeface="宋体" panose="02010600030101010101" pitchFamily="2" charset="-122"/>
                <a:cs typeface="Times New Roman" panose="02020603050405020304" pitchFamily="18" charset="0"/>
              </a:rPr>
              <a:t>)</a:t>
            </a:r>
            <a:endParaRPr lang="zh-CN" altLang="en-US" b="1" dirty="0" smtClean="0">
              <a:latin typeface="+mn-lt"/>
              <a:ea typeface="宋体" panose="02010600030101010101" pitchFamily="2" charset="-122"/>
              <a:cs typeface="Times New Roman" panose="02020603050405020304" pitchFamily="18" charset="0"/>
            </a:endParaRPr>
          </a:p>
        </p:txBody>
      </p:sp>
      <p:sp>
        <p:nvSpPr>
          <p:cNvPr id="26627" name="Rectangle 3"/>
          <p:cNvSpPr>
            <a:spLocks noGrp="1" noChangeArrowheads="1"/>
          </p:cNvSpPr>
          <p:nvPr>
            <p:ph idx="1"/>
          </p:nvPr>
        </p:nvSpPr>
        <p:spPr>
          <a:xfrm>
            <a:off x="285720" y="1484784"/>
            <a:ext cx="8712200" cy="4824536"/>
          </a:xfrm>
        </p:spPr>
        <p:txBody>
          <a:bodyPr>
            <a:normAutofit fontScale="92500" lnSpcReduction="20000"/>
          </a:bodyPr>
          <a:lstStyle/>
          <a:p>
            <a:pPr eaLnBrk="1" hangingPunct="1">
              <a:lnSpc>
                <a:spcPct val="90000"/>
              </a:lnSpc>
              <a:buFont typeface="Wingdings" panose="05000000000000000000" pitchFamily="2" charset="2"/>
              <a:buChar char="l"/>
            </a:pPr>
            <a:r>
              <a:rPr lang="zh-CN" altLang="en-US" b="1" dirty="0" smtClean="0">
                <a:ea typeface="宋体" panose="02010600030101010101" pitchFamily="2" charset="-122"/>
                <a:cs typeface="Times New Roman" panose="02020603050405020304" pitchFamily="18" charset="0"/>
              </a:rPr>
              <a:t>构造</a:t>
            </a:r>
            <a:r>
              <a:rPr lang="zh-CN" altLang="en-US" b="1" dirty="0">
                <a:ea typeface="宋体" panose="02010600030101010101" pitchFamily="2" charset="-122"/>
                <a:cs typeface="Times New Roman" panose="02020603050405020304" pitchFamily="18" charset="0"/>
              </a:rPr>
              <a:t>器</a:t>
            </a:r>
            <a:r>
              <a:rPr lang="zh-CN" altLang="en-US" b="1" dirty="0" smtClean="0">
                <a:ea typeface="宋体" panose="02010600030101010101" pitchFamily="2" charset="-122"/>
                <a:cs typeface="Times New Roman" panose="02020603050405020304" pitchFamily="18" charset="0"/>
              </a:rPr>
              <a:t>的特征</a:t>
            </a:r>
            <a:endParaRPr lang="en-US" altLang="zh-CN" dirty="0">
              <a:ea typeface="宋体" panose="02010600030101010101" pitchFamily="2" charset="-122"/>
              <a:cs typeface="Times New Roman" panose="02020603050405020304" pitchFamily="18" charset="0"/>
            </a:endParaRPr>
          </a:p>
          <a:p>
            <a:pPr lvl="1">
              <a:lnSpc>
                <a:spcPct val="90000"/>
              </a:lnSpc>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它具有与类相同的名称</a:t>
            </a:r>
            <a:endParaRPr lang="zh-CN" altLang="en-US" dirty="0" smtClean="0">
              <a:ea typeface="宋体" panose="02010600030101010101" pitchFamily="2" charset="-122"/>
              <a:cs typeface="Times New Roman" panose="02020603050405020304" pitchFamily="18" charset="0"/>
            </a:endParaRPr>
          </a:p>
          <a:p>
            <a:pPr lvl="1" eaLnBrk="1" hangingPunct="1">
              <a:lnSpc>
                <a:spcPct val="90000"/>
              </a:lnSpc>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它不声明返回值类型。（与声明为</a:t>
            </a:r>
            <a:r>
              <a:rPr lang="en-US" altLang="zh-CN" dirty="0" smtClean="0">
                <a:ea typeface="宋体" panose="02010600030101010101" pitchFamily="2" charset="-122"/>
                <a:cs typeface="Times New Roman" panose="02020603050405020304" pitchFamily="18" charset="0"/>
              </a:rPr>
              <a:t>void</a:t>
            </a:r>
            <a:r>
              <a:rPr lang="zh-CN" altLang="en-US" dirty="0" smtClean="0">
                <a:ea typeface="宋体" panose="02010600030101010101" pitchFamily="2" charset="-122"/>
                <a:cs typeface="Times New Roman" panose="02020603050405020304" pitchFamily="18" charset="0"/>
              </a:rPr>
              <a:t>不同）</a:t>
            </a:r>
            <a:endParaRPr lang="en-US" altLang="zh-CN" dirty="0" smtClean="0">
              <a:ea typeface="宋体" panose="02010600030101010101" pitchFamily="2" charset="-122"/>
              <a:cs typeface="Times New Roman" panose="02020603050405020304" pitchFamily="18" charset="0"/>
            </a:endParaRPr>
          </a:p>
          <a:p>
            <a:pPr lvl="1">
              <a:lnSpc>
                <a:spcPct val="90000"/>
              </a:lnSpc>
              <a:buFont typeface="Wingdings" panose="05000000000000000000" pitchFamily="2" charset="2"/>
              <a:buChar char="Ø"/>
            </a:pPr>
            <a:r>
              <a:rPr lang="zh-CN" altLang="en-US" dirty="0">
                <a:ea typeface="宋体" panose="02010600030101010101" pitchFamily="2" charset="-122"/>
                <a:cs typeface="Times New Roman" panose="02020603050405020304" pitchFamily="18" charset="0"/>
              </a:rPr>
              <a:t>不能被</a:t>
            </a:r>
            <a:r>
              <a:rPr lang="en-US" altLang="zh-CN" dirty="0">
                <a:ea typeface="宋体" panose="02010600030101010101" pitchFamily="2" charset="-122"/>
                <a:cs typeface="Times New Roman" panose="02020603050405020304" pitchFamily="18" charset="0"/>
              </a:rPr>
              <a:t>static</a:t>
            </a:r>
            <a:r>
              <a:rPr lang="zh-CN" altLang="en-US"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final</a:t>
            </a:r>
            <a:r>
              <a:rPr lang="zh-CN" altLang="en-US"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synchronized</a:t>
            </a:r>
            <a:r>
              <a:rPr lang="zh-CN" altLang="en-US"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abstract</a:t>
            </a:r>
            <a:r>
              <a:rPr lang="zh-CN" altLang="en-US"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native</a:t>
            </a:r>
            <a:r>
              <a:rPr lang="zh-CN" altLang="en-US" dirty="0">
                <a:ea typeface="宋体" panose="02010600030101010101" pitchFamily="2" charset="-122"/>
                <a:cs typeface="Times New Roman" panose="02020603050405020304" pitchFamily="18" charset="0"/>
              </a:rPr>
              <a:t>修饰，不能有</a:t>
            </a:r>
            <a:r>
              <a:rPr lang="en-US" altLang="zh-CN" dirty="0">
                <a:ea typeface="宋体" panose="02010600030101010101" pitchFamily="2" charset="-122"/>
                <a:cs typeface="Times New Roman" panose="02020603050405020304" pitchFamily="18" charset="0"/>
              </a:rPr>
              <a:t>return</a:t>
            </a:r>
            <a:r>
              <a:rPr lang="zh-CN" altLang="en-US" dirty="0">
                <a:ea typeface="宋体" panose="02010600030101010101" pitchFamily="2" charset="-122"/>
                <a:cs typeface="Times New Roman" panose="02020603050405020304" pitchFamily="18" charset="0"/>
              </a:rPr>
              <a:t>语句返回</a:t>
            </a:r>
            <a:r>
              <a:rPr lang="zh-CN" altLang="en-US" dirty="0" smtClean="0">
                <a:ea typeface="宋体" panose="02010600030101010101" pitchFamily="2" charset="-122"/>
                <a:cs typeface="Times New Roman" panose="02020603050405020304" pitchFamily="18" charset="0"/>
              </a:rPr>
              <a:t>值</a:t>
            </a:r>
            <a:endParaRPr lang="en-US" altLang="zh-CN" dirty="0" smtClean="0">
              <a:ea typeface="宋体" panose="02010600030101010101" pitchFamily="2" charset="-122"/>
              <a:cs typeface="Times New Roman" panose="02020603050405020304" pitchFamily="18" charset="0"/>
            </a:endParaRPr>
          </a:p>
          <a:p>
            <a:pPr marL="457200" lvl="1" indent="0">
              <a:lnSpc>
                <a:spcPct val="90000"/>
              </a:lnSpc>
              <a:buNone/>
            </a:pPr>
            <a:endParaRPr lang="zh-CN" altLang="en-US" sz="1800" dirty="0" smtClean="0">
              <a:ea typeface="宋体" panose="02010600030101010101" pitchFamily="2" charset="-122"/>
              <a:cs typeface="Times New Roman" panose="02020603050405020304" pitchFamily="18" charset="0"/>
            </a:endParaRPr>
          </a:p>
          <a:p>
            <a:pPr eaLnBrk="1" hangingPunct="1">
              <a:lnSpc>
                <a:spcPct val="90000"/>
              </a:lnSpc>
              <a:buFont typeface="Wingdings" panose="05000000000000000000" pitchFamily="2" charset="2"/>
              <a:buChar char="l"/>
            </a:pPr>
            <a:r>
              <a:rPr lang="zh-CN" altLang="en-US" b="1" dirty="0" smtClean="0">
                <a:ea typeface="宋体" panose="02010600030101010101" pitchFamily="2" charset="-122"/>
                <a:cs typeface="Times New Roman" panose="02020603050405020304" pitchFamily="18" charset="0"/>
              </a:rPr>
              <a:t>构造</a:t>
            </a:r>
            <a:r>
              <a:rPr lang="zh-CN" altLang="en-US" b="1" dirty="0">
                <a:ea typeface="宋体" panose="02010600030101010101" pitchFamily="2" charset="-122"/>
                <a:cs typeface="Times New Roman" panose="02020603050405020304" pitchFamily="18" charset="0"/>
              </a:rPr>
              <a:t>器</a:t>
            </a:r>
            <a:r>
              <a:rPr lang="zh-CN" altLang="en-US" b="1" dirty="0" smtClean="0">
                <a:ea typeface="宋体" panose="02010600030101010101" pitchFamily="2" charset="-122"/>
                <a:cs typeface="Times New Roman" panose="02020603050405020304" pitchFamily="18" charset="0"/>
              </a:rPr>
              <a:t>的作用</a:t>
            </a:r>
            <a:r>
              <a:rPr lang="zh-CN" altLang="en-US" dirty="0" smtClean="0">
                <a:ea typeface="宋体" panose="02010600030101010101" pitchFamily="2" charset="-122"/>
                <a:cs typeface="Times New Roman" panose="02020603050405020304" pitchFamily="18" charset="0"/>
              </a:rPr>
              <a:t>：</a:t>
            </a:r>
            <a:r>
              <a:rPr lang="zh-CN" altLang="en-US" b="1" dirty="0" smtClean="0">
                <a:solidFill>
                  <a:srgbClr val="C00000"/>
                </a:solidFill>
                <a:ea typeface="宋体" panose="02010600030101010101" pitchFamily="2" charset="-122"/>
                <a:cs typeface="Times New Roman" panose="02020603050405020304" pitchFamily="18" charset="0"/>
              </a:rPr>
              <a:t>创建对象；给对象进行初始化</a:t>
            </a:r>
            <a:endParaRPr lang="en-US" altLang="zh-CN" b="1" dirty="0" smtClean="0">
              <a:solidFill>
                <a:srgbClr val="C0000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如：</a:t>
            </a:r>
            <a:r>
              <a:rPr lang="en-US" altLang="zh-CN" dirty="0">
                <a:ea typeface="宋体" panose="02010600030101010101" pitchFamily="2" charset="-122"/>
                <a:cs typeface="Times New Roman" panose="02020603050405020304" pitchFamily="18" charset="0"/>
              </a:rPr>
              <a:t>Order o = new </a:t>
            </a:r>
            <a:r>
              <a:rPr lang="en-US" altLang="zh-CN" dirty="0">
                <a:solidFill>
                  <a:srgbClr val="0070C0"/>
                </a:solidFill>
                <a:ea typeface="宋体" panose="02010600030101010101" pitchFamily="2" charset="-122"/>
                <a:cs typeface="Times New Roman" panose="02020603050405020304" pitchFamily="18" charset="0"/>
              </a:rPr>
              <a:t>Order</a:t>
            </a:r>
            <a:r>
              <a:rPr lang="en-US" altLang="zh-CN" dirty="0" smtClean="0">
                <a:solidFill>
                  <a:srgbClr val="0070C0"/>
                </a:solidFill>
                <a:ea typeface="宋体" panose="02010600030101010101" pitchFamily="2" charset="-122"/>
                <a:cs typeface="Times New Roman" panose="02020603050405020304" pitchFamily="18" charset="0"/>
              </a:rPr>
              <a:t>()</a:t>
            </a:r>
            <a:r>
              <a:rPr lang="en-US" altLang="zh-CN" dirty="0" smtClean="0">
                <a:ea typeface="宋体" panose="02010600030101010101" pitchFamily="2" charset="-122"/>
                <a:cs typeface="Times New Roman" panose="02020603050405020304" pitchFamily="18" charset="0"/>
              </a:rPr>
              <a:t>;    Person </a:t>
            </a:r>
            <a:r>
              <a:rPr lang="en-US" altLang="zh-CN" dirty="0">
                <a:ea typeface="宋体" panose="02010600030101010101" pitchFamily="2" charset="-122"/>
                <a:cs typeface="Times New Roman" panose="02020603050405020304" pitchFamily="18" charset="0"/>
              </a:rPr>
              <a:t>p = new </a:t>
            </a:r>
            <a:r>
              <a:rPr lang="en-US" altLang="zh-CN" dirty="0">
                <a:solidFill>
                  <a:srgbClr val="0070C0"/>
                </a:solidFill>
                <a:ea typeface="宋体" panose="02010600030101010101" pitchFamily="2" charset="-122"/>
                <a:cs typeface="Times New Roman" panose="02020603050405020304" pitchFamily="18" charset="0"/>
              </a:rPr>
              <a:t>Person(Peter,15)</a:t>
            </a:r>
            <a:r>
              <a:rPr lang="en-US" altLang="zh-CN" dirty="0">
                <a:ea typeface="宋体" panose="02010600030101010101" pitchFamily="2" charset="-122"/>
                <a:cs typeface="Times New Roman" panose="02020603050405020304" pitchFamily="18" charset="0"/>
              </a:rPr>
              <a:t>;</a:t>
            </a:r>
            <a:endParaRPr lang="en-US" altLang="zh-CN" dirty="0">
              <a:ea typeface="宋体" panose="02010600030101010101" pitchFamily="2" charset="-122"/>
              <a:cs typeface="Times New Roman" panose="02020603050405020304" pitchFamily="18" charset="0"/>
            </a:endParaRPr>
          </a:p>
          <a:p>
            <a:pPr lvl="1">
              <a:lnSpc>
                <a:spcPct val="90000"/>
              </a:lnSpc>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如同</a:t>
            </a:r>
            <a:r>
              <a:rPr lang="zh-CN" altLang="en-US" dirty="0">
                <a:ea typeface="宋体" panose="02010600030101010101" pitchFamily="2" charset="-122"/>
                <a:cs typeface="Times New Roman" panose="02020603050405020304" pitchFamily="18" charset="0"/>
              </a:rPr>
              <a:t>我们规定每个“人”一出生就必须先洗澡，我们就可以在“人”的构造方法中加入完成“洗澡”的程序代码，于是每个“人”一出生就会自动完成“洗澡”，程序就不必再在每个人刚出生时一个一个地告诉他们要“洗澡”了</a:t>
            </a:r>
            <a:r>
              <a:rPr lang="zh-CN" altLang="en-US" dirty="0" smtClean="0">
                <a:ea typeface="宋体" panose="02010600030101010101" pitchFamily="2" charset="-122"/>
                <a:cs typeface="Times New Roman" panose="02020603050405020304" pitchFamily="18" charset="0"/>
              </a:rPr>
              <a:t>。</a:t>
            </a:r>
            <a:endParaRPr lang="en-US" altLang="zh-CN" sz="3200" dirty="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131840" y="692696"/>
            <a:ext cx="3240360" cy="722332"/>
          </a:xfrm>
        </p:spPr>
        <p:txBody>
          <a:bodyPr>
            <a:normAutofit fontScale="90000"/>
          </a:bodyPr>
          <a:lstStyle/>
          <a:p>
            <a:pPr eaLnBrk="1" hangingPunct="1"/>
            <a:r>
              <a:rPr lang="zh-CN" altLang="en-US" b="1" dirty="0" smtClean="0">
                <a:latin typeface="+mn-lt"/>
                <a:ea typeface="宋体" panose="02010600030101010101" pitchFamily="2" charset="-122"/>
                <a:cs typeface="Times New Roman" panose="02020603050405020304" pitchFamily="18" charset="0"/>
              </a:rPr>
              <a:t>构造器</a:t>
            </a:r>
            <a:endParaRPr lang="zh-CN" altLang="en-US" b="1" dirty="0" smtClean="0">
              <a:latin typeface="+mn-lt"/>
              <a:ea typeface="宋体" panose="02010600030101010101" pitchFamily="2" charset="-122"/>
              <a:cs typeface="Times New Roman" panose="02020603050405020304" pitchFamily="18" charset="0"/>
            </a:endParaRPr>
          </a:p>
        </p:txBody>
      </p:sp>
      <p:sp useBgFill="1">
        <p:nvSpPr>
          <p:cNvPr id="27651" name="Text Box 3"/>
          <p:cNvSpPr txBox="1">
            <a:spLocks noChangeArrowheads="1"/>
          </p:cNvSpPr>
          <p:nvPr/>
        </p:nvSpPr>
        <p:spPr bwMode="auto">
          <a:xfrm>
            <a:off x="142844" y="1268760"/>
            <a:ext cx="8894762" cy="5047536"/>
          </a:xfrm>
          <a:prstGeom prst="rect">
            <a:avLst/>
          </a:prstGeom>
          <a:ln w="9525">
            <a:noFill/>
            <a:miter lim="800000"/>
          </a:ln>
        </p:spPr>
        <p:txBody>
          <a:bodyPr>
            <a:spAutoFit/>
          </a:bodyPr>
          <a:lstStyle/>
          <a:p>
            <a:pPr marL="457200" indent="-457200">
              <a:spcBef>
                <a:spcPct val="50000"/>
              </a:spcBef>
              <a:buFont typeface="Wingdings" panose="05000000000000000000" pitchFamily="2" charset="2"/>
              <a:buChar char="l"/>
            </a:pPr>
            <a:r>
              <a:rPr lang="zh-CN" altLang="en-US" sz="2800" b="1" dirty="0" smtClean="0">
                <a:ea typeface="宋体" panose="02010600030101010101" pitchFamily="2" charset="-122"/>
                <a:cs typeface="Times New Roman" panose="02020603050405020304" pitchFamily="18" charset="0"/>
              </a:rPr>
              <a:t>语法</a:t>
            </a:r>
            <a:r>
              <a:rPr lang="zh-CN" altLang="en-US" sz="2800" b="1" dirty="0">
                <a:ea typeface="宋体" panose="02010600030101010101" pitchFamily="2" charset="-122"/>
                <a:cs typeface="Times New Roman" panose="02020603050405020304" pitchFamily="18" charset="0"/>
              </a:rPr>
              <a:t>格式：</a:t>
            </a:r>
            <a:endParaRPr lang="zh-CN" altLang="en-US" sz="2800" b="1" dirty="0">
              <a:ea typeface="宋体" panose="02010600030101010101" pitchFamily="2" charset="-122"/>
              <a:cs typeface="Times New Roman" panose="02020603050405020304" pitchFamily="18" charset="0"/>
            </a:endParaRPr>
          </a:p>
          <a:p>
            <a:pPr marL="1371600" lvl="2" indent="-457200">
              <a:buFont typeface="Wingdings" panose="05000000000000000000" pitchFamily="2" charset="2"/>
              <a:buNone/>
            </a:pPr>
            <a:r>
              <a:rPr lang="zh-CN" altLang="en-US" sz="2800" b="1" dirty="0" smtClean="0">
                <a:solidFill>
                  <a:srgbClr val="00B050"/>
                </a:solidFill>
                <a:ea typeface="宋体" panose="02010600030101010101" pitchFamily="2" charset="-122"/>
                <a:cs typeface="Times New Roman" panose="02020603050405020304" pitchFamily="18" charset="0"/>
              </a:rPr>
              <a:t>修饰符</a:t>
            </a:r>
            <a:r>
              <a:rPr lang="en-US" altLang="zh-CN" sz="2800" b="1" dirty="0" smtClean="0">
                <a:solidFill>
                  <a:srgbClr val="00B050"/>
                </a:solidFill>
                <a:ea typeface="宋体" panose="02010600030101010101" pitchFamily="2" charset="-122"/>
                <a:cs typeface="Times New Roman" panose="02020603050405020304" pitchFamily="18" charset="0"/>
              </a:rPr>
              <a:t> </a:t>
            </a:r>
            <a:r>
              <a:rPr lang="en-US" altLang="zh-CN" sz="2800" b="1" dirty="0" smtClean="0">
                <a:ea typeface="宋体" panose="02010600030101010101" pitchFamily="2" charset="-122"/>
                <a:cs typeface="Times New Roman" panose="02020603050405020304" pitchFamily="18" charset="0"/>
              </a:rPr>
              <a:t> </a:t>
            </a:r>
            <a:r>
              <a:rPr lang="zh-CN" altLang="en-US" sz="2800" b="1" dirty="0" smtClean="0">
                <a:solidFill>
                  <a:srgbClr val="FF0000"/>
                </a:solidFill>
                <a:ea typeface="宋体" panose="02010600030101010101" pitchFamily="2" charset="-122"/>
                <a:cs typeface="Times New Roman" panose="02020603050405020304" pitchFamily="18" charset="0"/>
              </a:rPr>
              <a:t>类名</a:t>
            </a:r>
            <a:r>
              <a:rPr lang="en-US" altLang="zh-CN" sz="2800" b="1" dirty="0" smtClean="0">
                <a:solidFill>
                  <a:srgbClr val="FF0000"/>
                </a:solidFill>
                <a:ea typeface="宋体" panose="02010600030101010101" pitchFamily="2" charset="-122"/>
                <a:cs typeface="Times New Roman" panose="02020603050405020304" pitchFamily="18" charset="0"/>
              </a:rPr>
              <a:t> </a:t>
            </a:r>
            <a:r>
              <a:rPr lang="en-US" altLang="zh-CN" sz="2800" b="1" dirty="0" smtClean="0">
                <a:solidFill>
                  <a:srgbClr val="0070C0"/>
                </a:solidFill>
                <a:ea typeface="宋体" panose="02010600030101010101" pitchFamily="2" charset="-122"/>
                <a:cs typeface="Times New Roman" panose="02020603050405020304" pitchFamily="18" charset="0"/>
              </a:rPr>
              <a:t>(</a:t>
            </a:r>
            <a:r>
              <a:rPr lang="zh-CN" altLang="en-US" sz="2800" b="1" dirty="0" smtClean="0">
                <a:solidFill>
                  <a:srgbClr val="0070C0"/>
                </a:solidFill>
                <a:ea typeface="宋体" panose="02010600030101010101" pitchFamily="2" charset="-122"/>
                <a:cs typeface="Times New Roman" panose="02020603050405020304" pitchFamily="18" charset="0"/>
              </a:rPr>
              <a:t>参数列表</a:t>
            </a:r>
            <a:r>
              <a:rPr lang="en-US" altLang="zh-CN" sz="2800" b="1" dirty="0" smtClean="0">
                <a:solidFill>
                  <a:srgbClr val="0070C0"/>
                </a:solidFill>
                <a:ea typeface="宋体" panose="02010600030101010101" pitchFamily="2" charset="-122"/>
                <a:cs typeface="Times New Roman" panose="02020603050405020304" pitchFamily="18" charset="0"/>
              </a:rPr>
              <a:t>) </a:t>
            </a:r>
            <a:r>
              <a:rPr lang="en-US" altLang="zh-CN" sz="2800" b="1" dirty="0">
                <a:ea typeface="宋体" panose="02010600030101010101" pitchFamily="2" charset="-122"/>
                <a:cs typeface="Times New Roman" panose="02020603050405020304" pitchFamily="18" charset="0"/>
              </a:rPr>
              <a:t>{</a:t>
            </a:r>
            <a:endParaRPr lang="en-US" altLang="zh-CN" sz="2800" b="1" dirty="0">
              <a:ea typeface="宋体" panose="02010600030101010101" pitchFamily="2" charset="-122"/>
              <a:cs typeface="Times New Roman" panose="02020603050405020304" pitchFamily="18" charset="0"/>
            </a:endParaRPr>
          </a:p>
          <a:p>
            <a:pPr marL="1371600" lvl="2" indent="-457200">
              <a:buFont typeface="Wingdings" panose="05000000000000000000" pitchFamily="2" charset="2"/>
              <a:buNone/>
            </a:pPr>
            <a:r>
              <a:rPr lang="en-US" altLang="zh-CN" sz="2800" b="1" dirty="0">
                <a:ea typeface="宋体" panose="02010600030101010101" pitchFamily="2" charset="-122"/>
                <a:cs typeface="Times New Roman" panose="02020603050405020304" pitchFamily="18" charset="0"/>
              </a:rPr>
              <a:t>	</a:t>
            </a:r>
            <a:r>
              <a:rPr lang="en-US" altLang="zh-CN" sz="2800" b="1" dirty="0">
                <a:solidFill>
                  <a:srgbClr val="00B0F0"/>
                </a:solidFill>
                <a:ea typeface="宋体" panose="02010600030101010101" pitchFamily="2" charset="-122"/>
                <a:cs typeface="Times New Roman" panose="02020603050405020304" pitchFamily="18" charset="0"/>
              </a:rPr>
              <a:t>    </a:t>
            </a:r>
            <a:r>
              <a:rPr lang="zh-CN" altLang="en-US" sz="2800" b="1" dirty="0" smtClean="0">
                <a:solidFill>
                  <a:srgbClr val="00B0F0"/>
                </a:solidFill>
                <a:ea typeface="宋体" panose="02010600030101010101" pitchFamily="2" charset="-122"/>
                <a:cs typeface="Times New Roman" panose="02020603050405020304" pitchFamily="18" charset="0"/>
              </a:rPr>
              <a:t>初始化语句；</a:t>
            </a:r>
            <a:endParaRPr lang="en-US" altLang="zh-CN" sz="2800" b="1" dirty="0">
              <a:solidFill>
                <a:srgbClr val="00B0F0"/>
              </a:solidFill>
              <a:ea typeface="宋体" panose="02010600030101010101" pitchFamily="2" charset="-122"/>
              <a:cs typeface="Times New Roman" panose="02020603050405020304" pitchFamily="18" charset="0"/>
            </a:endParaRPr>
          </a:p>
          <a:p>
            <a:pPr marL="1371600" lvl="2" indent="-457200">
              <a:buFont typeface="Wingdings" panose="05000000000000000000" pitchFamily="2" charset="2"/>
              <a:buNone/>
            </a:pPr>
            <a:r>
              <a:rPr lang="en-US" altLang="zh-CN" sz="2800" b="1" dirty="0">
                <a:ea typeface="宋体" panose="02010600030101010101" pitchFamily="2" charset="-122"/>
                <a:cs typeface="Times New Roman" panose="02020603050405020304" pitchFamily="18" charset="0"/>
              </a:rPr>
              <a:t>} </a:t>
            </a:r>
            <a:endParaRPr lang="en-US" altLang="zh-CN" sz="2800" b="1" dirty="0">
              <a:ea typeface="宋体" panose="02010600030101010101" pitchFamily="2" charset="-122"/>
              <a:cs typeface="Times New Roman" panose="02020603050405020304" pitchFamily="18" charset="0"/>
            </a:endParaRPr>
          </a:p>
          <a:p>
            <a:pPr marL="457200" indent="-457200">
              <a:spcBef>
                <a:spcPct val="50000"/>
              </a:spcBef>
              <a:buFont typeface="Wingdings" panose="05000000000000000000" pitchFamily="2" charset="2"/>
              <a:buChar char="l"/>
            </a:pPr>
            <a:r>
              <a:rPr lang="zh-CN" altLang="en-US" sz="2800" b="1" dirty="0" smtClean="0">
                <a:ea typeface="宋体" panose="02010600030101010101" pitchFamily="2" charset="-122"/>
                <a:cs typeface="Times New Roman" panose="02020603050405020304" pitchFamily="18" charset="0"/>
              </a:rPr>
              <a:t>举 例</a:t>
            </a:r>
            <a:r>
              <a:rPr lang="zh-CN" altLang="en-US" sz="2800" b="1" dirty="0">
                <a:ea typeface="宋体" panose="02010600030101010101" pitchFamily="2" charset="-122"/>
                <a:cs typeface="Times New Roman" panose="02020603050405020304" pitchFamily="18" charset="0"/>
              </a:rPr>
              <a:t>：</a:t>
            </a:r>
            <a:endParaRPr lang="zh-CN" altLang="en-US" sz="2800" b="1" dirty="0">
              <a:ea typeface="宋体" panose="02010600030101010101" pitchFamily="2" charset="-122"/>
              <a:cs typeface="Times New Roman" panose="02020603050405020304" pitchFamily="18" charset="0"/>
            </a:endParaRPr>
          </a:p>
          <a:p>
            <a:pPr marL="914400" lvl="1" indent="-457200"/>
            <a:r>
              <a:rPr lang="en-US" altLang="zh-CN" sz="2000" b="1" dirty="0">
                <a:solidFill>
                  <a:srgbClr val="C00000"/>
                </a:solidFill>
                <a:ea typeface="宋体" panose="02010600030101010101" pitchFamily="2" charset="-122"/>
                <a:cs typeface="Times New Roman" panose="02020603050405020304" pitchFamily="18" charset="0"/>
              </a:rPr>
              <a:t>public class Animal {</a:t>
            </a:r>
            <a:endParaRPr lang="en-US" altLang="zh-CN" sz="2000" b="1" dirty="0">
              <a:solidFill>
                <a:srgbClr val="C00000"/>
              </a:solidFill>
              <a:ea typeface="宋体" panose="02010600030101010101" pitchFamily="2" charset="-122"/>
              <a:cs typeface="Times New Roman" panose="02020603050405020304" pitchFamily="18" charset="0"/>
            </a:endParaRPr>
          </a:p>
          <a:p>
            <a:pPr marL="1371600" lvl="2" indent="-457200"/>
            <a:r>
              <a:rPr lang="en-US" altLang="zh-CN" sz="2000" b="1" dirty="0">
                <a:solidFill>
                  <a:srgbClr val="C00000"/>
                </a:solidFill>
                <a:ea typeface="宋体" panose="02010600030101010101" pitchFamily="2" charset="-122"/>
                <a:cs typeface="Times New Roman" panose="02020603050405020304" pitchFamily="18" charset="0"/>
              </a:rPr>
              <a:t>private </a:t>
            </a:r>
            <a:r>
              <a:rPr lang="en-US" altLang="zh-CN" sz="2000" b="1" dirty="0" err="1">
                <a:solidFill>
                  <a:srgbClr val="C00000"/>
                </a:solidFill>
                <a:ea typeface="宋体" panose="02010600030101010101" pitchFamily="2" charset="-122"/>
                <a:cs typeface="Times New Roman" panose="02020603050405020304" pitchFamily="18" charset="0"/>
              </a:rPr>
              <a:t>int</a:t>
            </a:r>
            <a:r>
              <a:rPr lang="en-US" altLang="zh-CN" sz="2000" b="1" dirty="0">
                <a:solidFill>
                  <a:srgbClr val="C00000"/>
                </a:solidFill>
                <a:ea typeface="宋体" panose="02010600030101010101" pitchFamily="2" charset="-122"/>
                <a:cs typeface="Times New Roman" panose="02020603050405020304" pitchFamily="18" charset="0"/>
              </a:rPr>
              <a:t> legs;</a:t>
            </a:r>
            <a:endParaRPr lang="en-US" altLang="zh-CN" sz="2000" b="1" dirty="0">
              <a:solidFill>
                <a:srgbClr val="C00000"/>
              </a:solidFill>
              <a:ea typeface="宋体" panose="02010600030101010101" pitchFamily="2" charset="-122"/>
              <a:cs typeface="Times New Roman" panose="02020603050405020304" pitchFamily="18" charset="0"/>
            </a:endParaRPr>
          </a:p>
          <a:p>
            <a:pPr marL="1371600" lvl="2" indent="-457200"/>
            <a:r>
              <a:rPr lang="en-US" altLang="zh-CN" sz="2000" b="1" dirty="0">
                <a:solidFill>
                  <a:srgbClr val="C00000"/>
                </a:solidFill>
                <a:ea typeface="宋体" panose="02010600030101010101" pitchFamily="2" charset="-122"/>
                <a:cs typeface="Times New Roman" panose="02020603050405020304" pitchFamily="18" charset="0"/>
              </a:rPr>
              <a:t>public Animal() {legs = 4; }	</a:t>
            </a:r>
            <a:r>
              <a:rPr lang="en-US" altLang="zh-CN" sz="2000" b="1" dirty="0" smtClean="0">
                <a:solidFill>
                  <a:srgbClr val="0070C0"/>
                </a:solidFill>
                <a:ea typeface="宋体" panose="02010600030101010101" pitchFamily="2" charset="-122"/>
                <a:cs typeface="Times New Roman" panose="02020603050405020304" pitchFamily="18" charset="0"/>
              </a:rPr>
              <a:t>   //</a:t>
            </a:r>
            <a:r>
              <a:rPr lang="zh-CN" altLang="en-US" sz="2000" b="1" dirty="0">
                <a:solidFill>
                  <a:srgbClr val="0070C0"/>
                </a:solidFill>
                <a:ea typeface="宋体" panose="02010600030101010101" pitchFamily="2" charset="-122"/>
                <a:cs typeface="Times New Roman" panose="02020603050405020304" pitchFamily="18" charset="0"/>
              </a:rPr>
              <a:t>构造器</a:t>
            </a:r>
            <a:endParaRPr lang="zh-CN" altLang="en-US" sz="2000" b="1" dirty="0">
              <a:solidFill>
                <a:srgbClr val="0070C0"/>
              </a:solidFill>
              <a:ea typeface="宋体" panose="02010600030101010101" pitchFamily="2" charset="-122"/>
              <a:cs typeface="Times New Roman" panose="02020603050405020304" pitchFamily="18" charset="0"/>
            </a:endParaRPr>
          </a:p>
          <a:p>
            <a:pPr marL="1371600" lvl="2" indent="-457200"/>
            <a:r>
              <a:rPr lang="en-US" altLang="zh-CN" sz="2000" b="1" dirty="0">
                <a:solidFill>
                  <a:srgbClr val="C00000"/>
                </a:solidFill>
                <a:ea typeface="宋体" panose="02010600030101010101" pitchFamily="2" charset="-122"/>
                <a:cs typeface="Times New Roman" panose="02020603050405020304" pitchFamily="18" charset="0"/>
              </a:rPr>
              <a:t>public void </a:t>
            </a:r>
            <a:r>
              <a:rPr lang="en-US" altLang="zh-CN" sz="2000" b="1" dirty="0" err="1">
                <a:solidFill>
                  <a:srgbClr val="C00000"/>
                </a:solidFill>
                <a:ea typeface="宋体" panose="02010600030101010101" pitchFamily="2" charset="-122"/>
                <a:cs typeface="Times New Roman" panose="02020603050405020304" pitchFamily="18" charset="0"/>
              </a:rPr>
              <a:t>setLegs</a:t>
            </a:r>
            <a:r>
              <a:rPr lang="en-US" altLang="zh-CN" sz="2000" b="1" dirty="0">
                <a:solidFill>
                  <a:srgbClr val="C00000"/>
                </a:solidFill>
                <a:ea typeface="宋体" panose="02010600030101010101" pitchFamily="2" charset="-122"/>
                <a:cs typeface="Times New Roman" panose="02020603050405020304" pitchFamily="18" charset="0"/>
              </a:rPr>
              <a:t>(</a:t>
            </a:r>
            <a:r>
              <a:rPr lang="en-US" altLang="zh-CN" sz="2000" b="1" dirty="0" err="1">
                <a:solidFill>
                  <a:srgbClr val="C00000"/>
                </a:solidFill>
                <a:ea typeface="宋体" panose="02010600030101010101" pitchFamily="2" charset="-122"/>
                <a:cs typeface="Times New Roman" panose="02020603050405020304" pitchFamily="18" charset="0"/>
              </a:rPr>
              <a:t>int</a:t>
            </a: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i</a:t>
            </a:r>
            <a:r>
              <a:rPr lang="en-US" altLang="zh-CN" sz="2000" b="1" dirty="0">
                <a:solidFill>
                  <a:srgbClr val="C00000"/>
                </a:solidFill>
                <a:ea typeface="宋体" panose="02010600030101010101" pitchFamily="2" charset="-122"/>
                <a:cs typeface="Times New Roman" panose="02020603050405020304" pitchFamily="18" charset="0"/>
              </a:rPr>
              <a:t>) { legs = </a:t>
            </a:r>
            <a:r>
              <a:rPr lang="en-US" altLang="zh-CN" sz="2000" b="1" dirty="0" err="1">
                <a:solidFill>
                  <a:srgbClr val="C00000"/>
                </a:solidFill>
                <a:ea typeface="宋体" panose="02010600030101010101" pitchFamily="2" charset="-122"/>
                <a:cs typeface="Times New Roman" panose="02020603050405020304" pitchFamily="18" charset="0"/>
              </a:rPr>
              <a:t>i</a:t>
            </a:r>
            <a:r>
              <a:rPr lang="en-US" altLang="zh-CN" sz="2000" b="1" dirty="0">
                <a:solidFill>
                  <a:srgbClr val="C00000"/>
                </a:solidFill>
                <a:ea typeface="宋体" panose="02010600030101010101" pitchFamily="2" charset="-122"/>
                <a:cs typeface="Times New Roman" panose="02020603050405020304" pitchFamily="18" charset="0"/>
              </a:rPr>
              <a:t>; }</a:t>
            </a:r>
            <a:endParaRPr lang="en-US" altLang="zh-CN" sz="2000" b="1" dirty="0">
              <a:solidFill>
                <a:srgbClr val="C00000"/>
              </a:solidFill>
              <a:ea typeface="宋体" panose="02010600030101010101" pitchFamily="2" charset="-122"/>
              <a:cs typeface="Times New Roman" panose="02020603050405020304" pitchFamily="18" charset="0"/>
            </a:endParaRPr>
          </a:p>
          <a:p>
            <a:pPr marL="1371600" lvl="2" indent="-457200"/>
            <a:r>
              <a:rPr lang="en-US" altLang="zh-CN" sz="2000" b="1" dirty="0">
                <a:solidFill>
                  <a:srgbClr val="C00000"/>
                </a:solidFill>
                <a:ea typeface="宋体" panose="02010600030101010101" pitchFamily="2" charset="-122"/>
                <a:cs typeface="Times New Roman" panose="02020603050405020304" pitchFamily="18" charset="0"/>
              </a:rPr>
              <a:t>public </a:t>
            </a:r>
            <a:r>
              <a:rPr lang="en-US" altLang="zh-CN" sz="2000" b="1" dirty="0" err="1">
                <a:solidFill>
                  <a:srgbClr val="C00000"/>
                </a:solidFill>
                <a:ea typeface="宋体" panose="02010600030101010101" pitchFamily="2" charset="-122"/>
                <a:cs typeface="Times New Roman" panose="02020603050405020304" pitchFamily="18" charset="0"/>
              </a:rPr>
              <a:t>int</a:t>
            </a: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getLegs</a:t>
            </a:r>
            <a:r>
              <a:rPr lang="en-US" altLang="zh-CN" sz="2000" b="1" dirty="0">
                <a:solidFill>
                  <a:srgbClr val="C00000"/>
                </a:solidFill>
                <a:ea typeface="宋体" panose="02010600030101010101" pitchFamily="2" charset="-122"/>
                <a:cs typeface="Times New Roman" panose="02020603050405020304" pitchFamily="18" charset="0"/>
              </a:rPr>
              <a:t>(){return legs;}</a:t>
            </a:r>
            <a:endParaRPr lang="en-US" altLang="zh-CN" sz="2000" b="1" dirty="0">
              <a:solidFill>
                <a:srgbClr val="C00000"/>
              </a:solidFill>
              <a:ea typeface="宋体" panose="02010600030101010101" pitchFamily="2" charset="-122"/>
              <a:cs typeface="Times New Roman" panose="02020603050405020304" pitchFamily="18" charset="0"/>
            </a:endParaRPr>
          </a:p>
          <a:p>
            <a:pPr marL="914400" lvl="1" indent="-457200"/>
            <a:r>
              <a:rPr lang="en-US" altLang="zh-CN" sz="2000" b="1" dirty="0">
                <a:solidFill>
                  <a:srgbClr val="C00000"/>
                </a:solidFill>
                <a:ea typeface="宋体" panose="02010600030101010101" pitchFamily="2" charset="-122"/>
                <a:cs typeface="Times New Roman" panose="02020603050405020304" pitchFamily="18" charset="0"/>
              </a:rPr>
              <a:t>}</a:t>
            </a:r>
            <a:endParaRPr lang="en-US" altLang="zh-CN" sz="2000" b="1" dirty="0">
              <a:solidFill>
                <a:srgbClr val="C00000"/>
              </a:solidFill>
              <a:ea typeface="宋体" panose="02010600030101010101" pitchFamily="2" charset="-122"/>
              <a:cs typeface="Times New Roman" panose="02020603050405020304" pitchFamily="18" charset="0"/>
            </a:endParaRPr>
          </a:p>
          <a:p>
            <a:pPr indent="-457200" algn="just">
              <a:buFont typeface="Wingdings" panose="05000000000000000000" pitchFamily="2" charset="2"/>
              <a:buNone/>
            </a:pPr>
            <a:r>
              <a:rPr lang="zh-CN" altLang="en-US" sz="2400" b="1" dirty="0" smtClean="0">
                <a:ea typeface="宋体" panose="02010600030101010101" pitchFamily="2" charset="-122"/>
                <a:cs typeface="Times New Roman" panose="02020603050405020304" pitchFamily="18" charset="0"/>
              </a:rPr>
              <a:t>创建</a:t>
            </a:r>
            <a:r>
              <a:rPr lang="en-US" altLang="zh-CN" sz="2400" b="1" dirty="0">
                <a:ea typeface="宋体" panose="02010600030101010101" pitchFamily="2" charset="-122"/>
                <a:cs typeface="Times New Roman" panose="02020603050405020304" pitchFamily="18" charset="0"/>
              </a:rPr>
              <a:t>Animal</a:t>
            </a:r>
            <a:r>
              <a:rPr lang="zh-CN" altLang="en-US" sz="2400" b="1" dirty="0">
                <a:ea typeface="宋体" panose="02010600030101010101" pitchFamily="2" charset="-122"/>
                <a:cs typeface="Times New Roman" panose="02020603050405020304" pitchFamily="18" charset="0"/>
              </a:rPr>
              <a:t>类的实例：</a:t>
            </a:r>
            <a:r>
              <a:rPr lang="en-US" altLang="zh-CN" sz="2400" b="1" dirty="0">
                <a:solidFill>
                  <a:srgbClr val="C00000"/>
                </a:solidFill>
                <a:ea typeface="宋体" panose="02010600030101010101" pitchFamily="2" charset="-122"/>
                <a:cs typeface="Times New Roman" panose="02020603050405020304" pitchFamily="18" charset="0"/>
              </a:rPr>
              <a:t>Animal  a=new Animal(); </a:t>
            </a:r>
            <a:r>
              <a:rPr lang="en-US" altLang="zh-CN" sz="2400" b="1" dirty="0" smtClean="0">
                <a:solidFill>
                  <a:srgbClr val="C00000"/>
                </a:solidFill>
                <a:ea typeface="宋体" panose="02010600030101010101" pitchFamily="2" charset="-122"/>
                <a:cs typeface="Times New Roman" panose="02020603050405020304" pitchFamily="18" charset="0"/>
              </a:rPr>
              <a:t>   </a:t>
            </a:r>
            <a:endParaRPr lang="en-US" altLang="zh-CN" sz="2400" b="1" dirty="0" smtClean="0">
              <a:solidFill>
                <a:srgbClr val="C00000"/>
              </a:solidFill>
              <a:ea typeface="宋体" panose="02010600030101010101" pitchFamily="2" charset="-122"/>
              <a:cs typeface="Times New Roman" panose="02020603050405020304" pitchFamily="18" charset="0"/>
            </a:endParaRPr>
          </a:p>
          <a:p>
            <a:pPr indent="-457200" algn="just">
              <a:buFont typeface="Wingdings" panose="05000000000000000000" pitchFamily="2" charset="2"/>
              <a:buNone/>
            </a:pPr>
            <a:r>
              <a:rPr lang="en-US" altLang="zh-CN" sz="2400" b="1" dirty="0" smtClean="0">
                <a:ea typeface="宋体" panose="02010600030101010101" pitchFamily="2" charset="-122"/>
                <a:cs typeface="Times New Roman" panose="02020603050405020304" pitchFamily="18" charset="0"/>
              </a:rPr>
              <a:t>//</a:t>
            </a:r>
            <a:r>
              <a:rPr lang="zh-CN" altLang="en-US" sz="2400" b="1" dirty="0">
                <a:ea typeface="宋体" panose="02010600030101010101" pitchFamily="2" charset="-122"/>
                <a:cs typeface="Times New Roman" panose="02020603050405020304" pitchFamily="18" charset="0"/>
              </a:rPr>
              <a:t>调用构造器，将</a:t>
            </a:r>
            <a:r>
              <a:rPr lang="en-US" altLang="zh-CN" sz="2400" b="1" dirty="0">
                <a:ea typeface="宋体" panose="02010600030101010101" pitchFamily="2" charset="-122"/>
                <a:cs typeface="Times New Roman" panose="02020603050405020304" pitchFamily="18" charset="0"/>
              </a:rPr>
              <a:t>legs</a:t>
            </a:r>
            <a:r>
              <a:rPr lang="zh-CN" altLang="en-US" sz="2400" b="1" dirty="0">
                <a:ea typeface="宋体" panose="02010600030101010101" pitchFamily="2" charset="-122"/>
                <a:cs typeface="Times New Roman" panose="02020603050405020304" pitchFamily="18" charset="0"/>
              </a:rPr>
              <a:t>初始化为</a:t>
            </a:r>
            <a:r>
              <a:rPr lang="en-US" altLang="zh-CN" sz="2400" b="1" dirty="0" smtClean="0">
                <a:ea typeface="宋体" panose="02010600030101010101" pitchFamily="2" charset="-122"/>
                <a:cs typeface="Times New Roman" panose="02020603050405020304" pitchFamily="18" charset="0"/>
              </a:rPr>
              <a:t>4</a:t>
            </a:r>
            <a:r>
              <a:rPr lang="zh-CN" altLang="en-US" sz="2400" b="1" dirty="0" smtClean="0">
                <a:ea typeface="宋体" panose="02010600030101010101" pitchFamily="2" charset="-122"/>
                <a:cs typeface="Times New Roman" panose="02020603050405020304" pitchFamily="18" charset="0"/>
              </a:rPr>
              <a:t>。</a:t>
            </a:r>
            <a:endParaRPr lang="en-US" altLang="zh-CN" sz="2400" b="1" dirty="0" smtClean="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19872" y="836712"/>
            <a:ext cx="2880320" cy="648072"/>
          </a:xfrm>
        </p:spPr>
        <p:txBody>
          <a:bodyPr>
            <a:normAutofit fontScale="90000"/>
          </a:bodyPr>
          <a:lstStyle/>
          <a:p>
            <a:r>
              <a:rPr lang="zh-CN" altLang="en-US" b="1" dirty="0" smtClean="0">
                <a:latin typeface="+mn-lt"/>
                <a:ea typeface="宋体" panose="02010600030101010101" pitchFamily="2" charset="-122"/>
                <a:cs typeface="Times New Roman" panose="02020603050405020304" pitchFamily="18" charset="0"/>
              </a:rPr>
              <a:t>构造器</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467544" y="1700808"/>
            <a:ext cx="8229600" cy="4536504"/>
          </a:xfrm>
        </p:spPr>
        <p:txBody>
          <a:bodyPr>
            <a:normAutofit fontScale="85000" lnSpcReduction="10000"/>
          </a:bodyPr>
          <a:lstStyle/>
          <a:p>
            <a:pP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根据参数不同，构造器可以分为如下两类：</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b="1" dirty="0" smtClean="0">
                <a:ea typeface="宋体" panose="02010600030101010101" pitchFamily="2" charset="-122"/>
                <a:cs typeface="Times New Roman" panose="02020603050405020304" pitchFamily="18" charset="0"/>
              </a:rPr>
              <a:t>隐式无参构造器（系统</a:t>
            </a:r>
            <a:r>
              <a:rPr lang="zh-CN" altLang="en-US" b="1" dirty="0" smtClean="0">
                <a:solidFill>
                  <a:srgbClr val="C00000"/>
                </a:solidFill>
                <a:ea typeface="宋体" panose="02010600030101010101" pitchFamily="2" charset="-122"/>
                <a:cs typeface="Times New Roman" panose="02020603050405020304" pitchFamily="18" charset="0"/>
              </a:rPr>
              <a:t>默认</a:t>
            </a:r>
            <a:r>
              <a:rPr lang="zh-CN" altLang="en-US" b="1" dirty="0" smtClean="0">
                <a:ea typeface="宋体" panose="02010600030101010101" pitchFamily="2" charset="-122"/>
                <a:cs typeface="Times New Roman" panose="02020603050405020304" pitchFamily="18" charset="0"/>
              </a:rPr>
              <a:t>提供）</a:t>
            </a:r>
            <a:endParaRPr lang="en-US" altLang="zh-CN" b="1"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b="1" dirty="0" smtClean="0">
                <a:solidFill>
                  <a:srgbClr val="C00000"/>
                </a:solidFill>
                <a:ea typeface="宋体" panose="02010600030101010101" pitchFamily="2" charset="-122"/>
                <a:cs typeface="Times New Roman" panose="02020603050405020304" pitchFamily="18" charset="0"/>
              </a:rPr>
              <a:t>显</a:t>
            </a:r>
            <a:r>
              <a:rPr lang="zh-CN" altLang="en-US" b="1" dirty="0">
                <a:solidFill>
                  <a:srgbClr val="C00000"/>
                </a:solidFill>
                <a:ea typeface="宋体" panose="02010600030101010101" pitchFamily="2" charset="-122"/>
                <a:cs typeface="Times New Roman" panose="02020603050405020304" pitchFamily="18" charset="0"/>
              </a:rPr>
              <a:t>式</a:t>
            </a:r>
            <a:r>
              <a:rPr lang="zh-CN" altLang="en-US" b="1" dirty="0">
                <a:ea typeface="宋体" panose="02010600030101010101" pitchFamily="2" charset="-122"/>
                <a:cs typeface="Times New Roman" panose="02020603050405020304" pitchFamily="18" charset="0"/>
              </a:rPr>
              <a:t>定义一个或多个</a:t>
            </a:r>
            <a:r>
              <a:rPr lang="zh-CN" altLang="en-US" b="1" dirty="0" smtClean="0">
                <a:ea typeface="宋体" panose="02010600030101010101" pitchFamily="2" charset="-122"/>
                <a:cs typeface="Times New Roman" panose="02020603050405020304" pitchFamily="18" charset="0"/>
              </a:rPr>
              <a:t>构造器（无参、有参）</a:t>
            </a:r>
            <a:endParaRPr lang="en-US" altLang="zh-CN" b="1" dirty="0" smtClean="0">
              <a:ea typeface="宋体" panose="02010600030101010101" pitchFamily="2" charset="-122"/>
              <a:cs typeface="Times New Roman" panose="02020603050405020304" pitchFamily="18" charset="0"/>
            </a:endParaRPr>
          </a:p>
          <a:p>
            <a:pPr lvl="1" algn="just">
              <a:buFont typeface="Wingdings" panose="05000000000000000000" pitchFamily="2" charset="2"/>
              <a:buChar char="Ø"/>
            </a:pPr>
            <a:endParaRPr lang="en-US" altLang="zh-CN" sz="18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dirty="0" smtClean="0">
                <a:solidFill>
                  <a:srgbClr val="0000FF"/>
                </a:solidFill>
                <a:ea typeface="宋体" panose="02010600030101010101" pitchFamily="2" charset="-122"/>
                <a:cs typeface="Times New Roman" panose="02020603050405020304" pitchFamily="18" charset="0"/>
              </a:rPr>
              <a:t>注  意：</a:t>
            </a:r>
            <a:endParaRPr lang="en-US" altLang="zh-CN" dirty="0" smtClean="0">
              <a:solidFill>
                <a:srgbClr val="0000FF"/>
              </a:solidFill>
              <a:ea typeface="宋体" panose="02010600030101010101" pitchFamily="2" charset="-122"/>
              <a:cs typeface="Times New Roman" panose="02020603050405020304" pitchFamily="18" charset="0"/>
            </a:endParaRPr>
          </a:p>
          <a:p>
            <a:pPr lvl="1">
              <a:lnSpc>
                <a:spcPct val="120000"/>
              </a:lnSpc>
              <a:buFont typeface="Wingdings" panose="05000000000000000000" pitchFamily="2" charset="2"/>
              <a:buChar char="Ø"/>
            </a:pPr>
            <a:r>
              <a:rPr lang="en-US" altLang="zh-CN" b="1" dirty="0">
                <a:ea typeface="宋体" panose="02010600030101010101" pitchFamily="2" charset="-122"/>
                <a:cs typeface="Times New Roman" panose="02020603050405020304" pitchFamily="18" charset="0"/>
              </a:rPr>
              <a:t>Java</a:t>
            </a:r>
            <a:r>
              <a:rPr lang="zh-CN" altLang="en-US" b="1" dirty="0">
                <a:ea typeface="宋体" panose="02010600030101010101" pitchFamily="2" charset="-122"/>
                <a:cs typeface="Times New Roman" panose="02020603050405020304" pitchFamily="18" charset="0"/>
              </a:rPr>
              <a:t>语言中，每个类都至少有一个</a:t>
            </a:r>
            <a:r>
              <a:rPr lang="zh-CN" altLang="en-US" b="1" dirty="0" smtClean="0">
                <a:ea typeface="宋体" panose="02010600030101010101" pitchFamily="2" charset="-122"/>
                <a:cs typeface="Times New Roman" panose="02020603050405020304" pitchFamily="18" charset="0"/>
              </a:rPr>
              <a:t>构造器</a:t>
            </a:r>
            <a:endParaRPr lang="en-US" altLang="zh-CN" b="1" dirty="0" smtClean="0">
              <a:ea typeface="宋体" panose="02010600030101010101" pitchFamily="2" charset="-122"/>
              <a:cs typeface="Times New Roman" panose="02020603050405020304" pitchFamily="18" charset="0"/>
            </a:endParaRPr>
          </a:p>
          <a:p>
            <a:pPr lvl="1">
              <a:lnSpc>
                <a:spcPct val="120000"/>
              </a:lnSpc>
              <a:buFont typeface="Wingdings" panose="05000000000000000000" pitchFamily="2" charset="2"/>
              <a:buChar char="Ø"/>
            </a:pPr>
            <a:r>
              <a:rPr lang="zh-CN" altLang="en-US" b="1" dirty="0" smtClean="0">
                <a:ea typeface="宋体" panose="02010600030101010101" pitchFamily="2" charset="-122"/>
                <a:cs typeface="Times New Roman" panose="02020603050405020304" pitchFamily="18" charset="0"/>
              </a:rPr>
              <a:t>默认构造器的修饰符与所属类的修饰符一致</a:t>
            </a:r>
            <a:endParaRPr lang="en-US" altLang="zh-CN" dirty="0" smtClean="0">
              <a:ea typeface="宋体" panose="02010600030101010101" pitchFamily="2" charset="-122"/>
              <a:cs typeface="Times New Roman" panose="02020603050405020304" pitchFamily="18" charset="0"/>
            </a:endParaRPr>
          </a:p>
          <a:p>
            <a:pPr lvl="1">
              <a:lnSpc>
                <a:spcPct val="120000"/>
              </a:lnSpc>
              <a:buFont typeface="Wingdings" panose="05000000000000000000" pitchFamily="2" charset="2"/>
              <a:buChar char="Ø"/>
            </a:pPr>
            <a:r>
              <a:rPr lang="zh-CN" altLang="en-US" b="1" dirty="0" smtClean="0">
                <a:ea typeface="宋体" panose="02010600030101010101" pitchFamily="2" charset="-122"/>
                <a:cs typeface="Times New Roman" panose="02020603050405020304" pitchFamily="18" charset="0"/>
              </a:rPr>
              <a:t>一旦</a:t>
            </a:r>
            <a:r>
              <a:rPr lang="zh-CN" altLang="en-US" b="1" dirty="0">
                <a:ea typeface="宋体" panose="02010600030101010101" pitchFamily="2" charset="-122"/>
                <a:cs typeface="Times New Roman" panose="02020603050405020304" pitchFamily="18" charset="0"/>
              </a:rPr>
              <a:t>显式定义了</a:t>
            </a:r>
            <a:r>
              <a:rPr lang="zh-CN" altLang="en-US" b="1" dirty="0" smtClean="0">
                <a:ea typeface="宋体" panose="02010600030101010101" pitchFamily="2" charset="-122"/>
                <a:cs typeface="Times New Roman" panose="02020603050405020304" pitchFamily="18" charset="0"/>
              </a:rPr>
              <a:t>构造器，</a:t>
            </a:r>
            <a:r>
              <a:rPr lang="zh-CN" altLang="en-US" b="1" dirty="0">
                <a:ea typeface="宋体" panose="02010600030101010101" pitchFamily="2" charset="-122"/>
                <a:cs typeface="Times New Roman" panose="02020603050405020304" pitchFamily="18" charset="0"/>
              </a:rPr>
              <a:t>则系统</a:t>
            </a:r>
            <a:r>
              <a:rPr lang="zh-CN" altLang="en-US" b="1" dirty="0">
                <a:solidFill>
                  <a:srgbClr val="C00000"/>
                </a:solidFill>
                <a:ea typeface="宋体" panose="02010600030101010101" pitchFamily="2" charset="-122"/>
                <a:cs typeface="Times New Roman" panose="02020603050405020304" pitchFamily="18" charset="0"/>
              </a:rPr>
              <a:t>不再</a:t>
            </a:r>
            <a:r>
              <a:rPr lang="zh-CN" altLang="en-US" b="1" dirty="0">
                <a:ea typeface="宋体" panose="02010600030101010101" pitchFamily="2" charset="-122"/>
                <a:cs typeface="Times New Roman" panose="02020603050405020304" pitchFamily="18" charset="0"/>
              </a:rPr>
              <a:t>提供默认</a:t>
            </a:r>
            <a:r>
              <a:rPr lang="zh-CN" altLang="en-US" b="1" dirty="0" smtClean="0">
                <a:ea typeface="宋体" panose="02010600030101010101" pitchFamily="2" charset="-122"/>
                <a:cs typeface="Times New Roman" panose="02020603050405020304" pitchFamily="18" charset="0"/>
              </a:rPr>
              <a:t>构造</a:t>
            </a:r>
            <a:r>
              <a:rPr lang="zh-CN" altLang="en-US" b="1" dirty="0">
                <a:ea typeface="宋体" panose="02010600030101010101" pitchFamily="2" charset="-122"/>
                <a:cs typeface="Times New Roman" panose="02020603050405020304" pitchFamily="18" charset="0"/>
              </a:rPr>
              <a:t>器</a:t>
            </a:r>
            <a:endParaRPr lang="zh-CN" altLang="en-US" b="1" dirty="0">
              <a:ea typeface="宋体" panose="02010600030101010101" pitchFamily="2" charset="-122"/>
              <a:cs typeface="Times New Roman" panose="02020603050405020304" pitchFamily="18" charset="0"/>
            </a:endParaRPr>
          </a:p>
          <a:p>
            <a:pPr lvl="1">
              <a:lnSpc>
                <a:spcPct val="120000"/>
              </a:lnSpc>
              <a:buFont typeface="Wingdings" panose="05000000000000000000" pitchFamily="2" charset="2"/>
              <a:buChar char="Ø"/>
            </a:pPr>
            <a:r>
              <a:rPr lang="zh-CN" altLang="en-US" b="1" dirty="0" smtClean="0">
                <a:ea typeface="宋体" panose="02010600030101010101" pitchFamily="2" charset="-122"/>
                <a:cs typeface="Times New Roman" panose="02020603050405020304" pitchFamily="18" charset="0"/>
              </a:rPr>
              <a:t>一个类可以创建多个</a:t>
            </a:r>
            <a:r>
              <a:rPr lang="zh-CN" altLang="en-US" b="1" dirty="0" smtClean="0">
                <a:solidFill>
                  <a:srgbClr val="C00000"/>
                </a:solidFill>
                <a:ea typeface="宋体" panose="02010600030101010101" pitchFamily="2" charset="-122"/>
                <a:cs typeface="Times New Roman" panose="02020603050405020304" pitchFamily="18" charset="0"/>
              </a:rPr>
              <a:t>重载</a:t>
            </a:r>
            <a:r>
              <a:rPr lang="zh-CN" altLang="en-US" b="1" dirty="0" smtClean="0">
                <a:ea typeface="宋体" panose="02010600030101010101" pitchFamily="2" charset="-122"/>
                <a:cs typeface="Times New Roman" panose="02020603050405020304" pitchFamily="18" charset="0"/>
              </a:rPr>
              <a:t>的构造器</a:t>
            </a:r>
            <a:endParaRPr lang="en-US" altLang="zh-CN" b="1" dirty="0" smtClean="0">
              <a:ea typeface="宋体" panose="02010600030101010101" pitchFamily="2" charset="-122"/>
              <a:cs typeface="Times New Roman" panose="02020603050405020304" pitchFamily="18" charset="0"/>
            </a:endParaRPr>
          </a:p>
          <a:p>
            <a:pPr lvl="1">
              <a:lnSpc>
                <a:spcPct val="120000"/>
              </a:lnSpc>
              <a:buFont typeface="Wingdings" panose="05000000000000000000" pitchFamily="2" charset="2"/>
              <a:buChar char="Ø"/>
            </a:pPr>
            <a:r>
              <a:rPr lang="zh-CN" altLang="en-US" b="1" dirty="0" smtClean="0">
                <a:ea typeface="宋体" panose="02010600030101010101" pitchFamily="2" charset="-122"/>
                <a:cs typeface="Times New Roman" panose="02020603050405020304" pitchFamily="18" charset="0"/>
              </a:rPr>
              <a:t>父</a:t>
            </a:r>
            <a:r>
              <a:rPr lang="zh-CN" altLang="en-US" b="1" dirty="0">
                <a:ea typeface="宋体" panose="02010600030101010101" pitchFamily="2" charset="-122"/>
                <a:cs typeface="Times New Roman" panose="02020603050405020304" pitchFamily="18" charset="0"/>
              </a:rPr>
              <a:t>类的</a:t>
            </a:r>
            <a:r>
              <a:rPr lang="zh-CN" altLang="en-US" b="1" dirty="0" smtClean="0">
                <a:ea typeface="宋体" panose="02010600030101010101" pitchFamily="2" charset="-122"/>
                <a:cs typeface="Times New Roman" panose="02020603050405020304" pitchFamily="18" charset="0"/>
              </a:rPr>
              <a:t>构造器不可被子类继承</a:t>
            </a:r>
            <a:endParaRPr lang="en-US" altLang="zh-CN" b="1" dirty="0" smtClean="0">
              <a:ea typeface="宋体" panose="02010600030101010101" pitchFamily="2" charset="-122"/>
              <a:cs typeface="Times New Roman" panose="02020603050405020304" pitchFamily="18" charset="0"/>
            </a:endParaRPr>
          </a:p>
          <a:p>
            <a:pPr marL="457200" lvl="1" indent="0">
              <a:buNone/>
            </a:pPr>
            <a:endParaRPr lang="zh-CN" altLang="en-US" dirty="0">
              <a:ea typeface="宋体" panose="02010600030101010101" pitchFamily="2" charset="-122"/>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a:xfrm>
            <a:off x="2771800" y="476672"/>
            <a:ext cx="4500024" cy="912164"/>
          </a:xfrm>
        </p:spPr>
        <p:txBody>
          <a:bodyPr/>
          <a:lstStyle/>
          <a:p>
            <a:pPr eaLnBrk="1" hangingPunct="1">
              <a:defRPr/>
            </a:pPr>
            <a:r>
              <a:rPr lang="zh-CN" altLang="en-US" b="1" dirty="0" smtClean="0">
                <a:solidFill>
                  <a:schemeClr val="tx1"/>
                </a:solidFill>
                <a:latin typeface="宋体" panose="02010600030101010101" pitchFamily="2" charset="-122"/>
                <a:ea typeface="宋体" panose="02010600030101010101" pitchFamily="2" charset="-122"/>
                <a:cs typeface="Arial Unicode MS" pitchFamily="34" charset="-122"/>
              </a:rPr>
              <a:t>构造</a:t>
            </a:r>
            <a:r>
              <a:rPr lang="zh-CN" altLang="en-US" b="1" dirty="0" smtClean="0">
                <a:latin typeface="宋体" panose="02010600030101010101" pitchFamily="2" charset="-122"/>
                <a:ea typeface="宋体" panose="02010600030101010101" pitchFamily="2" charset="-122"/>
                <a:cs typeface="Arial Unicode MS" pitchFamily="34" charset="-122"/>
              </a:rPr>
              <a:t>器</a:t>
            </a:r>
            <a:r>
              <a:rPr lang="zh-CN" altLang="en-US" b="1" dirty="0" smtClean="0">
                <a:solidFill>
                  <a:schemeClr val="tx1"/>
                </a:solidFill>
                <a:latin typeface="宋体" panose="02010600030101010101" pitchFamily="2" charset="-122"/>
                <a:ea typeface="宋体" panose="02010600030101010101" pitchFamily="2" charset="-122"/>
                <a:cs typeface="Arial Unicode MS" pitchFamily="34" charset="-122"/>
              </a:rPr>
              <a:t>重载</a:t>
            </a:r>
            <a:endParaRPr lang="zh-CN" altLang="en-US" b="1" dirty="0" smtClean="0">
              <a:solidFill>
                <a:schemeClr val="tx1"/>
              </a:solidFill>
              <a:latin typeface="宋体" panose="02010600030101010101" pitchFamily="2" charset="-122"/>
              <a:ea typeface="宋体" panose="02010600030101010101" pitchFamily="2" charset="-122"/>
              <a:cs typeface="Arial Unicode MS" pitchFamily="34" charset="-122"/>
            </a:endParaRPr>
          </a:p>
        </p:txBody>
      </p:sp>
      <p:sp>
        <p:nvSpPr>
          <p:cNvPr id="2" name="TextBox 1"/>
          <p:cNvSpPr txBox="1"/>
          <p:nvPr/>
        </p:nvSpPr>
        <p:spPr>
          <a:xfrm>
            <a:off x="251520" y="1139163"/>
            <a:ext cx="8568952" cy="5629233"/>
          </a:xfrm>
          <a:prstGeom prst="rect">
            <a:avLst/>
          </a:prstGeom>
          <a:noFill/>
        </p:spPr>
        <p:txBody>
          <a:bodyPr wrap="square" rtlCol="0">
            <a:spAutoFit/>
          </a:bodyPr>
          <a:lstStyle/>
          <a:p>
            <a:pPr marL="457200" indent="-457200">
              <a:spcBef>
                <a:spcPct val="20000"/>
              </a:spcBef>
              <a:buFont typeface="Wingdings" panose="05000000000000000000" pitchFamily="2" charset="2"/>
              <a:buChar char="l"/>
            </a:pPr>
            <a:r>
              <a:rPr lang="zh-CN" altLang="en-US" sz="2400" b="1" dirty="0" smtClean="0">
                <a:latin typeface="宋体" panose="02010600030101010101" pitchFamily="2" charset="-122"/>
                <a:ea typeface="宋体" panose="02010600030101010101" pitchFamily="2" charset="-122"/>
                <a:cs typeface="Arial Unicode MS" pitchFamily="34" charset="-122"/>
              </a:rPr>
              <a:t>构造</a:t>
            </a:r>
            <a:r>
              <a:rPr lang="zh-CN" altLang="en-US" sz="2400" b="1" dirty="0">
                <a:latin typeface="宋体" panose="02010600030101010101" pitchFamily="2" charset="-122"/>
                <a:ea typeface="宋体" panose="02010600030101010101" pitchFamily="2" charset="-122"/>
                <a:cs typeface="Arial Unicode MS" pitchFamily="34" charset="-122"/>
              </a:rPr>
              <a:t>器</a:t>
            </a:r>
            <a:r>
              <a:rPr lang="zh-CN" altLang="en-US" sz="2400" b="1" dirty="0" smtClean="0">
                <a:latin typeface="宋体" panose="02010600030101010101" pitchFamily="2" charset="-122"/>
                <a:ea typeface="宋体" panose="02010600030101010101" pitchFamily="2" charset="-122"/>
                <a:cs typeface="Arial Unicode MS" pitchFamily="34" charset="-122"/>
              </a:rPr>
              <a:t>一般</a:t>
            </a:r>
            <a:r>
              <a:rPr lang="zh-CN" altLang="en-US" sz="2400" b="1" dirty="0">
                <a:latin typeface="宋体" panose="02010600030101010101" pitchFamily="2" charset="-122"/>
                <a:ea typeface="宋体" panose="02010600030101010101" pitchFamily="2" charset="-122"/>
                <a:cs typeface="Arial Unicode MS" pitchFamily="34" charset="-122"/>
              </a:rPr>
              <a:t>用来创建对象的同时初始化对象。如</a:t>
            </a:r>
            <a:endParaRPr lang="zh-CN" altLang="en-US" sz="2400" b="1" dirty="0">
              <a:latin typeface="宋体" panose="02010600030101010101" pitchFamily="2" charset="-122"/>
              <a:ea typeface="宋体" panose="02010600030101010101" pitchFamily="2" charset="-122"/>
              <a:cs typeface="Arial Unicode MS" pitchFamily="34" charset="-122"/>
            </a:endParaRPr>
          </a:p>
          <a:p>
            <a:pPr marL="457200" indent="-457200">
              <a:lnSpc>
                <a:spcPct val="80000"/>
              </a:lnSpc>
              <a:spcBef>
                <a:spcPct val="20000"/>
              </a:spcBef>
            </a:pPr>
            <a:r>
              <a:rPr lang="en-US" altLang="zh-CN" sz="2000" b="1" dirty="0">
                <a:solidFill>
                  <a:srgbClr val="C00000"/>
                </a:solidFill>
                <a:ea typeface="宋体" panose="02010600030101010101" pitchFamily="2" charset="-122"/>
                <a:cs typeface="Arial Unicode MS" pitchFamily="34" charset="-122"/>
              </a:rPr>
              <a:t>class Person{</a:t>
            </a:r>
            <a:endParaRPr lang="en-US" altLang="zh-CN" sz="2000" b="1" dirty="0">
              <a:solidFill>
                <a:srgbClr val="C00000"/>
              </a:solidFill>
              <a:ea typeface="宋体" panose="02010600030101010101" pitchFamily="2" charset="-122"/>
              <a:cs typeface="Arial Unicode MS" pitchFamily="34" charset="-122"/>
            </a:endParaRPr>
          </a:p>
          <a:p>
            <a:pPr marL="457200" indent="-457200">
              <a:lnSpc>
                <a:spcPct val="80000"/>
              </a:lnSpc>
              <a:spcBef>
                <a:spcPct val="20000"/>
              </a:spcBef>
            </a:pPr>
            <a:r>
              <a:rPr lang="en-US" altLang="zh-CN" sz="2000" b="1" dirty="0">
                <a:solidFill>
                  <a:srgbClr val="C00000"/>
                </a:solidFill>
                <a:ea typeface="宋体" panose="02010600030101010101" pitchFamily="2" charset="-122"/>
                <a:cs typeface="Arial Unicode MS" pitchFamily="34" charset="-122"/>
              </a:rPr>
              <a:t>	String name;</a:t>
            </a:r>
            <a:endParaRPr lang="en-US" altLang="zh-CN" sz="2000" b="1" dirty="0">
              <a:solidFill>
                <a:srgbClr val="C00000"/>
              </a:solidFill>
              <a:ea typeface="宋体" panose="02010600030101010101" pitchFamily="2" charset="-122"/>
              <a:cs typeface="Arial Unicode MS" pitchFamily="34" charset="-122"/>
            </a:endParaRPr>
          </a:p>
          <a:p>
            <a:pPr marL="457200" indent="-457200">
              <a:lnSpc>
                <a:spcPct val="80000"/>
              </a:lnSpc>
              <a:spcBef>
                <a:spcPct val="20000"/>
              </a:spcBef>
            </a:pPr>
            <a:r>
              <a:rPr lang="en-US" altLang="zh-CN" sz="2000" b="1" dirty="0">
                <a:solidFill>
                  <a:srgbClr val="C00000"/>
                </a:solidFill>
                <a:ea typeface="宋体" panose="02010600030101010101" pitchFamily="2" charset="-122"/>
                <a:cs typeface="Arial Unicode MS" pitchFamily="34" charset="-122"/>
              </a:rPr>
              <a:t>	</a:t>
            </a:r>
            <a:r>
              <a:rPr lang="en-US" altLang="zh-CN" sz="2000" b="1" dirty="0" err="1">
                <a:solidFill>
                  <a:srgbClr val="C00000"/>
                </a:solidFill>
                <a:ea typeface="宋体" panose="02010600030101010101" pitchFamily="2" charset="-122"/>
                <a:cs typeface="Arial Unicode MS" pitchFamily="34" charset="-122"/>
              </a:rPr>
              <a:t>int</a:t>
            </a:r>
            <a:r>
              <a:rPr lang="en-US" altLang="zh-CN" sz="2000" b="1" dirty="0">
                <a:solidFill>
                  <a:srgbClr val="C00000"/>
                </a:solidFill>
                <a:ea typeface="宋体" panose="02010600030101010101" pitchFamily="2" charset="-122"/>
                <a:cs typeface="Arial Unicode MS" pitchFamily="34" charset="-122"/>
              </a:rPr>
              <a:t> age;</a:t>
            </a:r>
            <a:endParaRPr lang="en-US" altLang="zh-CN" sz="2000" b="1" dirty="0">
              <a:solidFill>
                <a:srgbClr val="C00000"/>
              </a:solidFill>
              <a:ea typeface="宋体" panose="02010600030101010101" pitchFamily="2" charset="-122"/>
              <a:cs typeface="Arial Unicode MS" pitchFamily="34" charset="-122"/>
            </a:endParaRPr>
          </a:p>
          <a:p>
            <a:pPr marL="457200" indent="-457200">
              <a:lnSpc>
                <a:spcPct val="80000"/>
              </a:lnSpc>
              <a:spcBef>
                <a:spcPct val="20000"/>
              </a:spcBef>
            </a:pPr>
            <a:r>
              <a:rPr lang="en-US" altLang="zh-CN" sz="2000" b="1" dirty="0">
                <a:solidFill>
                  <a:srgbClr val="C00000"/>
                </a:solidFill>
                <a:ea typeface="宋体" panose="02010600030101010101" pitchFamily="2" charset="-122"/>
                <a:cs typeface="Arial Unicode MS" pitchFamily="34" charset="-122"/>
              </a:rPr>
              <a:t>	public Person(String n , </a:t>
            </a:r>
            <a:r>
              <a:rPr lang="en-US" altLang="zh-CN" sz="2000" b="1" dirty="0" err="1">
                <a:solidFill>
                  <a:srgbClr val="C00000"/>
                </a:solidFill>
                <a:ea typeface="宋体" panose="02010600030101010101" pitchFamily="2" charset="-122"/>
                <a:cs typeface="Arial Unicode MS" pitchFamily="34" charset="-122"/>
              </a:rPr>
              <a:t>int</a:t>
            </a:r>
            <a:r>
              <a:rPr lang="en-US" altLang="zh-CN" sz="2000" b="1" dirty="0">
                <a:solidFill>
                  <a:srgbClr val="C00000"/>
                </a:solidFill>
                <a:ea typeface="宋体" panose="02010600030101010101" pitchFamily="2" charset="-122"/>
                <a:cs typeface="Arial Unicode MS" pitchFamily="34" charset="-122"/>
              </a:rPr>
              <a:t> a){  name=n; age=a;}</a:t>
            </a:r>
            <a:endParaRPr lang="en-US" altLang="zh-CN" sz="2000" b="1" dirty="0">
              <a:solidFill>
                <a:srgbClr val="C00000"/>
              </a:solidFill>
              <a:ea typeface="宋体" panose="02010600030101010101" pitchFamily="2" charset="-122"/>
              <a:cs typeface="Arial Unicode MS" pitchFamily="34" charset="-122"/>
            </a:endParaRPr>
          </a:p>
          <a:p>
            <a:pPr marL="457200" indent="-457200">
              <a:lnSpc>
                <a:spcPts val="2000"/>
              </a:lnSpc>
              <a:spcBef>
                <a:spcPct val="20000"/>
              </a:spcBef>
            </a:pPr>
            <a:r>
              <a:rPr lang="en-US" altLang="zh-CN" sz="2000" b="1" dirty="0">
                <a:solidFill>
                  <a:srgbClr val="C00000"/>
                </a:solidFill>
                <a:ea typeface="宋体" panose="02010600030101010101" pitchFamily="2" charset="-122"/>
                <a:cs typeface="Arial Unicode MS" pitchFamily="34" charset="-122"/>
              </a:rPr>
              <a:t>}</a:t>
            </a:r>
            <a:endParaRPr lang="en-US" altLang="zh-CN" sz="2000" b="1" dirty="0">
              <a:solidFill>
                <a:srgbClr val="C00000"/>
              </a:solidFill>
              <a:ea typeface="宋体" panose="02010600030101010101" pitchFamily="2" charset="-122"/>
              <a:cs typeface="Arial Unicode MS" pitchFamily="34" charset="-122"/>
            </a:endParaRPr>
          </a:p>
          <a:p>
            <a:pPr marL="457200" indent="-457200">
              <a:lnSpc>
                <a:spcPts val="2400"/>
              </a:lnSpc>
              <a:spcBef>
                <a:spcPct val="20000"/>
              </a:spcBef>
              <a:buFont typeface="Wingdings" panose="05000000000000000000" pitchFamily="2" charset="2"/>
              <a:buChar char="l"/>
            </a:pPr>
            <a:r>
              <a:rPr lang="zh-CN" altLang="en-US" sz="2400" b="1" dirty="0" smtClean="0">
                <a:latin typeface="宋体" panose="02010600030101010101" pitchFamily="2" charset="-122"/>
                <a:ea typeface="宋体" panose="02010600030101010101" pitchFamily="2" charset="-122"/>
                <a:cs typeface="Arial Unicode MS" pitchFamily="34" charset="-122"/>
              </a:rPr>
              <a:t>构造</a:t>
            </a:r>
            <a:r>
              <a:rPr lang="zh-CN" altLang="en-US" sz="2400" b="1" dirty="0">
                <a:latin typeface="宋体" panose="02010600030101010101" pitchFamily="2" charset="-122"/>
                <a:ea typeface="宋体" panose="02010600030101010101" pitchFamily="2" charset="-122"/>
                <a:cs typeface="Arial Unicode MS" pitchFamily="34" charset="-122"/>
              </a:rPr>
              <a:t>器</a:t>
            </a:r>
            <a:r>
              <a:rPr lang="zh-CN" altLang="en-US" sz="2400" b="1" dirty="0" smtClean="0">
                <a:latin typeface="宋体" panose="02010600030101010101" pitchFamily="2" charset="-122"/>
                <a:ea typeface="宋体" panose="02010600030101010101" pitchFamily="2" charset="-122"/>
                <a:cs typeface="Arial Unicode MS" pitchFamily="34" charset="-122"/>
              </a:rPr>
              <a:t>重载</a:t>
            </a:r>
            <a:r>
              <a:rPr lang="zh-CN" altLang="en-US" sz="2400" b="1" dirty="0">
                <a:latin typeface="宋体" panose="02010600030101010101" pitchFamily="2" charset="-122"/>
                <a:ea typeface="宋体" panose="02010600030101010101" pitchFamily="2" charset="-122"/>
                <a:cs typeface="Arial Unicode MS" pitchFamily="34" charset="-122"/>
              </a:rPr>
              <a:t>使得对象的创建更加灵活，方便创建各种不同的对象。</a:t>
            </a:r>
            <a:endParaRPr lang="zh-CN" altLang="en-US" sz="2400" b="1" dirty="0">
              <a:latin typeface="宋体" panose="02010600030101010101" pitchFamily="2" charset="-122"/>
              <a:ea typeface="宋体" panose="02010600030101010101" pitchFamily="2" charset="-122"/>
              <a:cs typeface="Arial Unicode MS" pitchFamily="34" charset="-122"/>
            </a:endParaRPr>
          </a:p>
          <a:p>
            <a:pPr marL="457200" indent="-457200">
              <a:spcBef>
                <a:spcPct val="50000"/>
              </a:spcBef>
              <a:buFont typeface="Wingdings" panose="05000000000000000000" pitchFamily="2" charset="2"/>
              <a:buNone/>
            </a:pPr>
            <a:r>
              <a:rPr lang="zh-CN" altLang="en-US" b="1" dirty="0" smtClean="0">
                <a:latin typeface="宋体" panose="02010600030101010101" pitchFamily="2" charset="-122"/>
                <a:ea typeface="宋体" panose="02010600030101010101" pitchFamily="2" charset="-122"/>
                <a:cs typeface="Arial Unicode MS" pitchFamily="34" charset="-122"/>
              </a:rPr>
              <a:t>构造</a:t>
            </a:r>
            <a:r>
              <a:rPr lang="zh-CN" altLang="en-US" b="1" dirty="0">
                <a:latin typeface="宋体" panose="02010600030101010101" pitchFamily="2" charset="-122"/>
                <a:ea typeface="宋体" panose="02010600030101010101" pitchFamily="2" charset="-122"/>
                <a:cs typeface="Arial Unicode MS" pitchFamily="34" charset="-122"/>
              </a:rPr>
              <a:t>器</a:t>
            </a:r>
            <a:r>
              <a:rPr lang="zh-CN" altLang="en-US" b="1" dirty="0" smtClean="0">
                <a:latin typeface="宋体" panose="02010600030101010101" pitchFamily="2" charset="-122"/>
                <a:ea typeface="宋体" panose="02010600030101010101" pitchFamily="2" charset="-122"/>
                <a:cs typeface="Arial Unicode MS" pitchFamily="34" charset="-122"/>
              </a:rPr>
              <a:t>重载</a:t>
            </a:r>
            <a:r>
              <a:rPr lang="zh-CN" altLang="en-US" b="1" dirty="0">
                <a:latin typeface="宋体" panose="02010600030101010101" pitchFamily="2" charset="-122"/>
                <a:ea typeface="宋体" panose="02010600030101010101" pitchFamily="2" charset="-122"/>
                <a:cs typeface="Arial Unicode MS" pitchFamily="34" charset="-122"/>
              </a:rPr>
              <a:t>举例：</a:t>
            </a:r>
            <a:endParaRPr lang="zh-CN" altLang="en-US" b="1" dirty="0">
              <a:latin typeface="宋体" panose="02010600030101010101" pitchFamily="2" charset="-122"/>
              <a:ea typeface="宋体" panose="02010600030101010101" pitchFamily="2" charset="-122"/>
              <a:cs typeface="Arial Unicode MS" pitchFamily="34" charset="-122"/>
            </a:endParaRPr>
          </a:p>
          <a:p>
            <a:pPr marL="457200" indent="-457200">
              <a:buFont typeface="Wingdings" panose="05000000000000000000" pitchFamily="2" charset="2"/>
              <a:buNone/>
            </a:pPr>
            <a:r>
              <a:rPr lang="en-US" altLang="zh-CN" sz="2000" b="1" dirty="0">
                <a:solidFill>
                  <a:srgbClr val="C00000"/>
                </a:solidFill>
                <a:ea typeface="宋体" panose="02010600030101010101" pitchFamily="2" charset="-122"/>
                <a:cs typeface="Arial Unicode MS" pitchFamily="34" charset="-122"/>
              </a:rPr>
              <a:t>public class Person{</a:t>
            </a:r>
            <a:endParaRPr lang="en-US" altLang="zh-CN" sz="2000" b="1" dirty="0">
              <a:solidFill>
                <a:srgbClr val="C00000"/>
              </a:solidFill>
              <a:ea typeface="宋体" panose="02010600030101010101" pitchFamily="2" charset="-122"/>
              <a:cs typeface="Arial Unicode MS" pitchFamily="34" charset="-122"/>
            </a:endParaRPr>
          </a:p>
          <a:p>
            <a:pPr marL="914400" lvl="1" indent="-457200"/>
            <a:r>
              <a:rPr lang="en-US" altLang="zh-CN" sz="2000" b="1" dirty="0">
                <a:solidFill>
                  <a:srgbClr val="C00000"/>
                </a:solidFill>
                <a:ea typeface="宋体" panose="02010600030101010101" pitchFamily="2" charset="-122"/>
                <a:cs typeface="Arial Unicode MS" pitchFamily="34" charset="-122"/>
              </a:rPr>
              <a:t>   public Person(String name, </a:t>
            </a:r>
            <a:r>
              <a:rPr lang="en-US" altLang="zh-CN" sz="2000" b="1" dirty="0" err="1">
                <a:solidFill>
                  <a:srgbClr val="C00000"/>
                </a:solidFill>
                <a:ea typeface="宋体" panose="02010600030101010101" pitchFamily="2" charset="-122"/>
                <a:cs typeface="Arial Unicode MS" pitchFamily="34" charset="-122"/>
              </a:rPr>
              <a:t>int</a:t>
            </a:r>
            <a:r>
              <a:rPr lang="en-US" altLang="zh-CN" sz="2000" b="1" dirty="0">
                <a:solidFill>
                  <a:srgbClr val="C00000"/>
                </a:solidFill>
                <a:ea typeface="宋体" panose="02010600030101010101" pitchFamily="2" charset="-122"/>
                <a:cs typeface="Arial Unicode MS" pitchFamily="34" charset="-122"/>
              </a:rPr>
              <a:t> age, Date d) {this(</a:t>
            </a:r>
            <a:r>
              <a:rPr lang="en-US" altLang="zh-CN" sz="2000" b="1" dirty="0" err="1">
                <a:solidFill>
                  <a:srgbClr val="C00000"/>
                </a:solidFill>
                <a:ea typeface="宋体" panose="02010600030101010101" pitchFamily="2" charset="-122"/>
                <a:cs typeface="Arial Unicode MS" pitchFamily="34" charset="-122"/>
              </a:rPr>
              <a:t>name,age</a:t>
            </a:r>
            <a:r>
              <a:rPr lang="en-US" altLang="zh-CN" sz="2000" b="1" dirty="0" smtClean="0">
                <a:solidFill>
                  <a:srgbClr val="C00000"/>
                </a:solidFill>
                <a:ea typeface="宋体" panose="02010600030101010101" pitchFamily="2" charset="-122"/>
                <a:cs typeface="Arial Unicode MS" pitchFamily="34" charset="-122"/>
              </a:rPr>
              <a:t>);…}</a:t>
            </a:r>
            <a:endParaRPr lang="en-US" altLang="zh-CN" sz="2000" b="1" dirty="0">
              <a:solidFill>
                <a:srgbClr val="C00000"/>
              </a:solidFill>
              <a:ea typeface="宋体" panose="02010600030101010101" pitchFamily="2" charset="-122"/>
              <a:cs typeface="Arial Unicode MS" pitchFamily="34" charset="-122"/>
            </a:endParaRPr>
          </a:p>
          <a:p>
            <a:pPr marL="914400" lvl="1" indent="-457200"/>
            <a:r>
              <a:rPr lang="en-US" altLang="zh-CN" sz="2000" b="1" dirty="0">
                <a:solidFill>
                  <a:srgbClr val="C00000"/>
                </a:solidFill>
                <a:ea typeface="宋体" panose="02010600030101010101" pitchFamily="2" charset="-122"/>
                <a:cs typeface="Arial Unicode MS" pitchFamily="34" charset="-122"/>
              </a:rPr>
              <a:t>   public Person(String name, </a:t>
            </a:r>
            <a:r>
              <a:rPr lang="en-US" altLang="zh-CN" sz="2000" b="1" dirty="0" err="1">
                <a:solidFill>
                  <a:srgbClr val="C00000"/>
                </a:solidFill>
                <a:ea typeface="宋体" panose="02010600030101010101" pitchFamily="2" charset="-122"/>
                <a:cs typeface="Arial Unicode MS" pitchFamily="34" charset="-122"/>
              </a:rPr>
              <a:t>int</a:t>
            </a:r>
            <a:r>
              <a:rPr lang="en-US" altLang="zh-CN" sz="2000" b="1" dirty="0">
                <a:solidFill>
                  <a:srgbClr val="C00000"/>
                </a:solidFill>
                <a:ea typeface="宋体" panose="02010600030101010101" pitchFamily="2" charset="-122"/>
                <a:cs typeface="Arial Unicode MS" pitchFamily="34" charset="-122"/>
              </a:rPr>
              <a:t> age) {…}</a:t>
            </a:r>
            <a:endParaRPr lang="en-US" altLang="zh-CN" sz="2000" b="1" dirty="0">
              <a:solidFill>
                <a:srgbClr val="C00000"/>
              </a:solidFill>
              <a:ea typeface="宋体" panose="02010600030101010101" pitchFamily="2" charset="-122"/>
              <a:cs typeface="Arial Unicode MS" pitchFamily="34" charset="-122"/>
            </a:endParaRPr>
          </a:p>
          <a:p>
            <a:pPr marL="914400" lvl="1" indent="-457200"/>
            <a:r>
              <a:rPr lang="en-US" altLang="zh-CN" sz="2000" b="1" dirty="0">
                <a:solidFill>
                  <a:srgbClr val="C00000"/>
                </a:solidFill>
                <a:ea typeface="宋体" panose="02010600030101010101" pitchFamily="2" charset="-122"/>
                <a:cs typeface="Arial Unicode MS" pitchFamily="34" charset="-122"/>
              </a:rPr>
              <a:t>   public Person(String name, Date d) {…}</a:t>
            </a:r>
            <a:endParaRPr lang="en-US" altLang="zh-CN" sz="2000" b="1" dirty="0">
              <a:solidFill>
                <a:srgbClr val="C00000"/>
              </a:solidFill>
              <a:ea typeface="宋体" panose="02010600030101010101" pitchFamily="2" charset="-122"/>
              <a:cs typeface="Arial Unicode MS" pitchFamily="34" charset="-122"/>
            </a:endParaRPr>
          </a:p>
          <a:p>
            <a:pPr marL="914400" lvl="1" indent="-457200"/>
            <a:r>
              <a:rPr lang="en-US" altLang="zh-CN" sz="2000" b="1" dirty="0">
                <a:solidFill>
                  <a:srgbClr val="C00000"/>
                </a:solidFill>
                <a:ea typeface="宋体" panose="02010600030101010101" pitchFamily="2" charset="-122"/>
                <a:cs typeface="Arial Unicode MS" pitchFamily="34" charset="-122"/>
              </a:rPr>
              <a:t>   </a:t>
            </a:r>
            <a:r>
              <a:rPr lang="en-US" altLang="zh-CN" sz="2000" b="1" dirty="0" smtClean="0">
                <a:solidFill>
                  <a:srgbClr val="C00000"/>
                </a:solidFill>
                <a:ea typeface="宋体" panose="02010600030101010101" pitchFamily="2" charset="-122"/>
                <a:cs typeface="Arial Unicode MS" pitchFamily="34" charset="-122"/>
              </a:rPr>
              <a:t>public </a:t>
            </a:r>
            <a:r>
              <a:rPr lang="en-US" altLang="zh-CN" sz="2000" b="1" dirty="0">
                <a:solidFill>
                  <a:srgbClr val="C00000"/>
                </a:solidFill>
                <a:ea typeface="宋体" panose="02010600030101010101" pitchFamily="2" charset="-122"/>
                <a:cs typeface="Arial Unicode MS" pitchFamily="34" charset="-122"/>
              </a:rPr>
              <a:t>Person(){…}</a:t>
            </a:r>
            <a:endParaRPr lang="en-US" altLang="zh-CN" sz="2000" b="1" dirty="0">
              <a:solidFill>
                <a:srgbClr val="C00000"/>
              </a:solidFill>
              <a:ea typeface="宋体" panose="02010600030101010101" pitchFamily="2" charset="-122"/>
              <a:cs typeface="Arial Unicode MS" pitchFamily="34" charset="-122"/>
            </a:endParaRPr>
          </a:p>
          <a:p>
            <a:pPr marL="914400" lvl="1" indent="-457200"/>
            <a:r>
              <a:rPr lang="en-US" altLang="zh-CN" sz="2000" b="1" dirty="0">
                <a:solidFill>
                  <a:srgbClr val="C00000"/>
                </a:solidFill>
                <a:ea typeface="宋体" panose="02010600030101010101" pitchFamily="2" charset="-122"/>
                <a:cs typeface="Arial Unicode MS" pitchFamily="34" charset="-122"/>
              </a:rPr>
              <a:t>}</a:t>
            </a:r>
            <a:endParaRPr lang="en-US" altLang="zh-CN" sz="2000" b="1" dirty="0">
              <a:solidFill>
                <a:srgbClr val="C00000"/>
              </a:solidFill>
              <a:ea typeface="宋体" panose="02010600030101010101" pitchFamily="2" charset="-122"/>
              <a:cs typeface="Arial Unicode MS" pitchFamily="34" charset="-122"/>
            </a:endParaRPr>
          </a:p>
          <a:p>
            <a:pPr marL="457200" indent="-457200">
              <a:spcBef>
                <a:spcPct val="50000"/>
              </a:spcBef>
              <a:buFont typeface="Wingdings" panose="05000000000000000000" pitchFamily="2" charset="2"/>
              <a:buChar char="l"/>
            </a:pPr>
            <a:r>
              <a:rPr lang="zh-CN" altLang="en-US" sz="2400" b="1" dirty="0" smtClean="0">
                <a:latin typeface="宋体" panose="02010600030101010101" pitchFamily="2" charset="-122"/>
                <a:ea typeface="宋体" panose="02010600030101010101" pitchFamily="2" charset="-122"/>
                <a:cs typeface="Arial Unicode MS" pitchFamily="34" charset="-122"/>
              </a:rPr>
              <a:t>构造</a:t>
            </a:r>
            <a:r>
              <a:rPr lang="zh-CN" altLang="en-US" sz="2400" b="1" dirty="0">
                <a:latin typeface="宋体" panose="02010600030101010101" pitchFamily="2" charset="-122"/>
                <a:ea typeface="宋体" panose="02010600030101010101" pitchFamily="2" charset="-122"/>
                <a:cs typeface="Arial Unicode MS" pitchFamily="34" charset="-122"/>
              </a:rPr>
              <a:t>器</a:t>
            </a:r>
            <a:r>
              <a:rPr lang="zh-CN" altLang="en-US" sz="2400" b="1" dirty="0" smtClean="0">
                <a:latin typeface="宋体" panose="02010600030101010101" pitchFamily="2" charset="-122"/>
                <a:ea typeface="宋体" panose="02010600030101010101" pitchFamily="2" charset="-122"/>
                <a:cs typeface="Arial Unicode MS" pitchFamily="34" charset="-122"/>
              </a:rPr>
              <a:t>重载</a:t>
            </a:r>
            <a:r>
              <a:rPr lang="zh-CN" altLang="en-US" sz="2400" b="1" dirty="0">
                <a:latin typeface="宋体" panose="02010600030101010101" pitchFamily="2" charset="-122"/>
                <a:ea typeface="宋体" panose="02010600030101010101" pitchFamily="2" charset="-122"/>
                <a:cs typeface="Arial Unicode MS" pitchFamily="34" charset="-122"/>
              </a:rPr>
              <a:t>，参数列表</a:t>
            </a:r>
            <a:r>
              <a:rPr lang="zh-CN" altLang="en-US" sz="2400" b="1" dirty="0">
                <a:solidFill>
                  <a:srgbClr val="FF0000"/>
                </a:solidFill>
                <a:latin typeface="宋体" panose="02010600030101010101" pitchFamily="2" charset="-122"/>
                <a:ea typeface="宋体" panose="02010600030101010101" pitchFamily="2" charset="-122"/>
                <a:cs typeface="Arial Unicode MS" pitchFamily="34" charset="-122"/>
              </a:rPr>
              <a:t>必须</a:t>
            </a:r>
            <a:r>
              <a:rPr lang="zh-CN" altLang="en-US" sz="2400" b="1" dirty="0" smtClean="0">
                <a:latin typeface="宋体" panose="02010600030101010101" pitchFamily="2" charset="-122"/>
                <a:ea typeface="宋体" panose="02010600030101010101" pitchFamily="2" charset="-122"/>
                <a:cs typeface="Arial Unicode MS" pitchFamily="34" charset="-122"/>
              </a:rPr>
              <a:t>不同</a:t>
            </a:r>
            <a:endParaRPr lang="zh-CN" altLang="en-US" sz="2400" b="1" dirty="0">
              <a:latin typeface="宋体" panose="02010600030101010101" pitchFamily="2" charset="-122"/>
              <a:ea typeface="宋体" panose="02010600030101010101" pitchFamily="2" charset="-122"/>
              <a:cs typeface="Arial Unicode MS" pitchFamily="34"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a:xfrm>
            <a:off x="3131840" y="620688"/>
            <a:ext cx="4320480" cy="792088"/>
          </a:xfrm>
        </p:spPr>
        <p:txBody>
          <a:bodyPr>
            <a:normAutofit/>
          </a:bodyPr>
          <a:lstStyle/>
          <a:p>
            <a:pPr eaLnBrk="1" hangingPunct="1">
              <a:defRPr/>
            </a:pPr>
            <a:r>
              <a:rPr lang="zh-CN" altLang="en-US" b="1" dirty="0" smtClean="0">
                <a:solidFill>
                  <a:schemeClr val="tx1"/>
                </a:solidFill>
                <a:latin typeface="+mn-lt"/>
                <a:ea typeface="宋体" panose="02010600030101010101" pitchFamily="2" charset="-122"/>
                <a:cs typeface="Times New Roman" panose="02020603050405020304" pitchFamily="18" charset="0"/>
              </a:rPr>
              <a:t>构造</a:t>
            </a:r>
            <a:r>
              <a:rPr lang="zh-CN" altLang="en-US" b="1" dirty="0">
                <a:latin typeface="+mn-lt"/>
                <a:ea typeface="宋体" panose="02010600030101010101" pitchFamily="2" charset="-122"/>
                <a:cs typeface="Times New Roman" panose="02020603050405020304" pitchFamily="18" charset="0"/>
              </a:rPr>
              <a:t>器</a:t>
            </a:r>
            <a:r>
              <a:rPr lang="zh-CN" altLang="en-US" b="1" dirty="0" smtClean="0">
                <a:solidFill>
                  <a:schemeClr val="tx1"/>
                </a:solidFill>
                <a:latin typeface="+mn-lt"/>
                <a:ea typeface="宋体" panose="02010600030101010101" pitchFamily="2" charset="-122"/>
                <a:cs typeface="Times New Roman" panose="02020603050405020304" pitchFamily="18" charset="0"/>
              </a:rPr>
              <a:t>重载举例</a:t>
            </a:r>
            <a:endParaRPr lang="zh-CN" altLang="en-US" b="1" dirty="0" smtClean="0">
              <a:solidFill>
                <a:schemeClr val="tx1"/>
              </a:solidFill>
              <a:latin typeface="+mn-lt"/>
              <a:ea typeface="宋体" panose="02010600030101010101" pitchFamily="2" charset="-122"/>
              <a:cs typeface="Times New Roman" panose="02020603050405020304" pitchFamily="18" charset="0"/>
            </a:endParaRPr>
          </a:p>
        </p:txBody>
      </p:sp>
      <p:sp>
        <p:nvSpPr>
          <p:cNvPr id="37891" name="Rectangle 3"/>
          <p:cNvSpPr>
            <a:spLocks noChangeArrowheads="1"/>
          </p:cNvSpPr>
          <p:nvPr/>
        </p:nvSpPr>
        <p:spPr bwMode="auto">
          <a:xfrm>
            <a:off x="539552" y="1268760"/>
            <a:ext cx="7991475" cy="5262979"/>
          </a:xfrm>
          <a:prstGeom prst="rect">
            <a:avLst/>
          </a:prstGeom>
          <a:noFill/>
          <a:ln w="9525">
            <a:noFill/>
            <a:miter lim="800000"/>
          </a:ln>
        </p:spPr>
        <p:txBody>
          <a:bodyPr>
            <a:spAutoFit/>
          </a:bodyPr>
          <a:lstStyle/>
          <a:p>
            <a:pPr>
              <a:lnSpc>
                <a:spcPct val="80000"/>
              </a:lnSpc>
            </a:pPr>
            <a:r>
              <a:rPr lang="en-US" altLang="zh-CN" sz="2000" b="1" dirty="0">
                <a:solidFill>
                  <a:schemeClr val="accent2"/>
                </a:solidFill>
                <a:ea typeface="宋体" panose="02010600030101010101" pitchFamily="2" charset="-122"/>
                <a:cs typeface="Times New Roman" panose="02020603050405020304" pitchFamily="18" charset="0"/>
              </a:rPr>
              <a:t>public class Person {</a:t>
            </a:r>
            <a:endParaRPr lang="en-US" altLang="zh-CN" sz="2000" b="1" dirty="0">
              <a:solidFill>
                <a:schemeClr val="accent2"/>
              </a:solidFill>
              <a:ea typeface="宋体" panose="02010600030101010101" pitchFamily="2" charset="-122"/>
              <a:cs typeface="Times New Roman" panose="02020603050405020304" pitchFamily="18" charset="0"/>
            </a:endParaRPr>
          </a:p>
          <a:p>
            <a:pPr>
              <a:lnSpc>
                <a:spcPct val="80000"/>
              </a:lnSpc>
            </a:pPr>
            <a:r>
              <a:rPr lang="en-US" altLang="zh-CN" sz="2000" b="1" dirty="0">
                <a:solidFill>
                  <a:schemeClr val="accent2"/>
                </a:solidFill>
                <a:ea typeface="宋体" panose="02010600030101010101" pitchFamily="2" charset="-122"/>
                <a:cs typeface="Times New Roman" panose="02020603050405020304" pitchFamily="18" charset="0"/>
              </a:rPr>
              <a:t>    private String name;</a:t>
            </a:r>
            <a:endParaRPr lang="en-US" altLang="zh-CN" sz="2000" b="1" dirty="0">
              <a:solidFill>
                <a:schemeClr val="accent2"/>
              </a:solidFill>
              <a:ea typeface="宋体" panose="02010600030101010101" pitchFamily="2" charset="-122"/>
              <a:cs typeface="Times New Roman" panose="02020603050405020304" pitchFamily="18" charset="0"/>
            </a:endParaRPr>
          </a:p>
          <a:p>
            <a:pPr>
              <a:lnSpc>
                <a:spcPct val="80000"/>
              </a:lnSpc>
            </a:pPr>
            <a:r>
              <a:rPr lang="en-US" altLang="zh-CN" sz="2000" b="1" dirty="0">
                <a:solidFill>
                  <a:schemeClr val="accent2"/>
                </a:solidFill>
                <a:ea typeface="宋体" panose="02010600030101010101" pitchFamily="2" charset="-122"/>
                <a:cs typeface="Times New Roman" panose="02020603050405020304" pitchFamily="18" charset="0"/>
              </a:rPr>
              <a:t>    private </a:t>
            </a:r>
            <a:r>
              <a:rPr lang="en-US" altLang="zh-CN" sz="2000" b="1" dirty="0" err="1">
                <a:solidFill>
                  <a:schemeClr val="accent2"/>
                </a:solidFill>
                <a:ea typeface="宋体" panose="02010600030101010101" pitchFamily="2" charset="-122"/>
                <a:cs typeface="Times New Roman" panose="02020603050405020304" pitchFamily="18" charset="0"/>
              </a:rPr>
              <a:t>int</a:t>
            </a:r>
            <a:r>
              <a:rPr lang="en-US" altLang="zh-CN" sz="2000" b="1" dirty="0">
                <a:solidFill>
                  <a:schemeClr val="accent2"/>
                </a:solidFill>
                <a:ea typeface="宋体" panose="02010600030101010101" pitchFamily="2" charset="-122"/>
                <a:cs typeface="Times New Roman" panose="02020603050405020304" pitchFamily="18" charset="0"/>
              </a:rPr>
              <a:t> age;</a:t>
            </a:r>
            <a:endParaRPr lang="en-US" altLang="zh-CN" sz="2000" b="1" dirty="0">
              <a:solidFill>
                <a:schemeClr val="accent2"/>
              </a:solidFill>
              <a:ea typeface="宋体" panose="02010600030101010101" pitchFamily="2" charset="-122"/>
              <a:cs typeface="Times New Roman" panose="02020603050405020304" pitchFamily="18" charset="0"/>
            </a:endParaRPr>
          </a:p>
          <a:p>
            <a:pPr>
              <a:lnSpc>
                <a:spcPct val="80000"/>
              </a:lnSpc>
            </a:pPr>
            <a:r>
              <a:rPr lang="en-US" altLang="zh-CN" sz="2000" b="1" dirty="0">
                <a:solidFill>
                  <a:schemeClr val="accent2"/>
                </a:solidFill>
                <a:ea typeface="宋体" panose="02010600030101010101" pitchFamily="2" charset="-122"/>
                <a:cs typeface="Times New Roman" panose="02020603050405020304" pitchFamily="18" charset="0"/>
              </a:rPr>
              <a:t>    private Date </a:t>
            </a:r>
            <a:r>
              <a:rPr lang="en-US" altLang="zh-CN" sz="2000" b="1" dirty="0" err="1">
                <a:solidFill>
                  <a:schemeClr val="accent2"/>
                </a:solidFill>
                <a:ea typeface="宋体" panose="02010600030101010101" pitchFamily="2" charset="-122"/>
                <a:cs typeface="Times New Roman" panose="02020603050405020304" pitchFamily="18" charset="0"/>
              </a:rPr>
              <a:t>birthDate</a:t>
            </a:r>
            <a:r>
              <a:rPr lang="en-US" altLang="zh-CN" sz="2000" b="1" dirty="0">
                <a:solidFill>
                  <a:schemeClr val="accent2"/>
                </a:solidFill>
                <a:ea typeface="宋体" panose="02010600030101010101" pitchFamily="2" charset="-122"/>
                <a:cs typeface="Times New Roman" panose="02020603050405020304" pitchFamily="18" charset="0"/>
              </a:rPr>
              <a:t>;</a:t>
            </a:r>
            <a:endParaRPr lang="en-US" altLang="zh-CN" sz="2000" b="1" dirty="0">
              <a:solidFill>
                <a:schemeClr val="accent2"/>
              </a:solidFill>
              <a:ea typeface="宋体" panose="02010600030101010101" pitchFamily="2" charset="-122"/>
              <a:cs typeface="Times New Roman" panose="02020603050405020304" pitchFamily="18" charset="0"/>
            </a:endParaRPr>
          </a:p>
          <a:p>
            <a:pPr>
              <a:lnSpc>
                <a:spcPct val="80000"/>
              </a:lnSpc>
            </a:pPr>
            <a:r>
              <a:rPr lang="en-US" altLang="zh-CN" sz="2000" b="1" dirty="0">
                <a:solidFill>
                  <a:schemeClr val="accent2"/>
                </a:solidFill>
                <a:ea typeface="宋体" panose="02010600030101010101" pitchFamily="2" charset="-122"/>
                <a:cs typeface="Times New Roman" panose="02020603050405020304" pitchFamily="18" charset="0"/>
              </a:rPr>
              <a:t>    public Person(String name, </a:t>
            </a:r>
            <a:r>
              <a:rPr lang="en-US" altLang="zh-CN" sz="2000" b="1" dirty="0" err="1">
                <a:solidFill>
                  <a:schemeClr val="accent2"/>
                </a:solidFill>
                <a:ea typeface="宋体" panose="02010600030101010101" pitchFamily="2" charset="-122"/>
                <a:cs typeface="Times New Roman" panose="02020603050405020304" pitchFamily="18" charset="0"/>
              </a:rPr>
              <a:t>int</a:t>
            </a:r>
            <a:r>
              <a:rPr lang="en-US" altLang="zh-CN" sz="2000" b="1" dirty="0">
                <a:solidFill>
                  <a:schemeClr val="accent2"/>
                </a:solidFill>
                <a:ea typeface="宋体" panose="02010600030101010101" pitchFamily="2" charset="-122"/>
                <a:cs typeface="Times New Roman" panose="02020603050405020304" pitchFamily="18" charset="0"/>
              </a:rPr>
              <a:t> age, Date d) {</a:t>
            </a:r>
            <a:endParaRPr lang="en-US" altLang="zh-CN" sz="2000" b="1" dirty="0">
              <a:solidFill>
                <a:schemeClr val="accent2"/>
              </a:solidFill>
              <a:ea typeface="宋体" panose="02010600030101010101" pitchFamily="2" charset="-122"/>
              <a:cs typeface="Times New Roman" panose="02020603050405020304" pitchFamily="18" charset="0"/>
            </a:endParaRPr>
          </a:p>
          <a:p>
            <a:pPr>
              <a:lnSpc>
                <a:spcPct val="80000"/>
              </a:lnSpc>
            </a:pPr>
            <a:r>
              <a:rPr lang="en-US" altLang="zh-CN" sz="2000" b="1" dirty="0">
                <a:solidFill>
                  <a:schemeClr val="accent2"/>
                </a:solidFill>
                <a:ea typeface="宋体" panose="02010600030101010101" pitchFamily="2" charset="-122"/>
                <a:cs typeface="Times New Roman" panose="02020603050405020304" pitchFamily="18" charset="0"/>
              </a:rPr>
              <a:t> 	this.name = name;</a:t>
            </a:r>
            <a:endParaRPr lang="en-US" altLang="zh-CN" sz="2000" b="1" dirty="0">
              <a:solidFill>
                <a:schemeClr val="accent2"/>
              </a:solidFill>
              <a:ea typeface="宋体" panose="02010600030101010101" pitchFamily="2" charset="-122"/>
              <a:cs typeface="Times New Roman" panose="02020603050405020304" pitchFamily="18" charset="0"/>
            </a:endParaRPr>
          </a:p>
          <a:p>
            <a:pPr>
              <a:lnSpc>
                <a:spcPct val="80000"/>
              </a:lnSpc>
            </a:pPr>
            <a:r>
              <a:rPr lang="en-US" altLang="zh-CN" sz="2000" b="1" dirty="0">
                <a:solidFill>
                  <a:schemeClr val="accent2"/>
                </a:solidFill>
                <a:ea typeface="宋体" panose="02010600030101010101" pitchFamily="2" charset="-122"/>
                <a:cs typeface="Times New Roman" panose="02020603050405020304" pitchFamily="18" charset="0"/>
              </a:rPr>
              <a:t> 	</a:t>
            </a:r>
            <a:r>
              <a:rPr lang="en-US" altLang="zh-CN" sz="2000" b="1" dirty="0" err="1">
                <a:solidFill>
                  <a:schemeClr val="accent2"/>
                </a:solidFill>
                <a:ea typeface="宋体" panose="02010600030101010101" pitchFamily="2" charset="-122"/>
                <a:cs typeface="Times New Roman" panose="02020603050405020304" pitchFamily="18" charset="0"/>
              </a:rPr>
              <a:t>this.age</a:t>
            </a:r>
            <a:r>
              <a:rPr lang="en-US" altLang="zh-CN" sz="2000" b="1" dirty="0">
                <a:solidFill>
                  <a:schemeClr val="accent2"/>
                </a:solidFill>
                <a:ea typeface="宋体" panose="02010600030101010101" pitchFamily="2" charset="-122"/>
                <a:cs typeface="Times New Roman" panose="02020603050405020304" pitchFamily="18" charset="0"/>
              </a:rPr>
              <a:t> = age;</a:t>
            </a:r>
            <a:endParaRPr lang="en-US" altLang="zh-CN" sz="2000" b="1" dirty="0">
              <a:solidFill>
                <a:schemeClr val="accent2"/>
              </a:solidFill>
              <a:ea typeface="宋体" panose="02010600030101010101" pitchFamily="2" charset="-122"/>
              <a:cs typeface="Times New Roman" panose="02020603050405020304" pitchFamily="18" charset="0"/>
            </a:endParaRPr>
          </a:p>
          <a:p>
            <a:pPr>
              <a:lnSpc>
                <a:spcPct val="80000"/>
              </a:lnSpc>
            </a:pPr>
            <a:r>
              <a:rPr lang="en-US" altLang="zh-CN" sz="2000" b="1" dirty="0">
                <a:solidFill>
                  <a:schemeClr val="accent2"/>
                </a:solidFill>
                <a:ea typeface="宋体" panose="02010600030101010101" pitchFamily="2" charset="-122"/>
                <a:cs typeface="Times New Roman" panose="02020603050405020304" pitchFamily="18" charset="0"/>
              </a:rPr>
              <a:t> 	</a:t>
            </a:r>
            <a:r>
              <a:rPr lang="en-US" altLang="zh-CN" sz="2000" b="1" dirty="0" err="1">
                <a:solidFill>
                  <a:schemeClr val="accent2"/>
                </a:solidFill>
                <a:ea typeface="宋体" panose="02010600030101010101" pitchFamily="2" charset="-122"/>
                <a:cs typeface="Times New Roman" panose="02020603050405020304" pitchFamily="18" charset="0"/>
              </a:rPr>
              <a:t>this.birthDate</a:t>
            </a:r>
            <a:r>
              <a:rPr lang="en-US" altLang="zh-CN" sz="2000" b="1" dirty="0">
                <a:solidFill>
                  <a:schemeClr val="accent2"/>
                </a:solidFill>
                <a:ea typeface="宋体" panose="02010600030101010101" pitchFamily="2" charset="-122"/>
                <a:cs typeface="Times New Roman" panose="02020603050405020304" pitchFamily="18" charset="0"/>
              </a:rPr>
              <a:t> = d;</a:t>
            </a:r>
            <a:endParaRPr lang="en-US" altLang="zh-CN" sz="2000" b="1" dirty="0">
              <a:solidFill>
                <a:schemeClr val="accent2"/>
              </a:solidFill>
              <a:ea typeface="宋体" panose="02010600030101010101" pitchFamily="2" charset="-122"/>
              <a:cs typeface="Times New Roman" panose="02020603050405020304" pitchFamily="18" charset="0"/>
            </a:endParaRPr>
          </a:p>
          <a:p>
            <a:pPr>
              <a:lnSpc>
                <a:spcPct val="80000"/>
              </a:lnSpc>
            </a:pPr>
            <a:r>
              <a:rPr lang="en-US" altLang="zh-CN" sz="2000" b="1" dirty="0">
                <a:solidFill>
                  <a:schemeClr val="accent2"/>
                </a:solidFill>
                <a:ea typeface="宋体" panose="02010600030101010101" pitchFamily="2" charset="-122"/>
                <a:cs typeface="Times New Roman" panose="02020603050405020304" pitchFamily="18" charset="0"/>
              </a:rPr>
              <a:t>     }</a:t>
            </a:r>
            <a:endParaRPr lang="en-US" altLang="zh-CN" sz="2000" b="1" dirty="0">
              <a:solidFill>
                <a:schemeClr val="accent2"/>
              </a:solidFill>
              <a:ea typeface="宋体" panose="02010600030101010101" pitchFamily="2" charset="-122"/>
              <a:cs typeface="Times New Roman" panose="02020603050405020304" pitchFamily="18" charset="0"/>
            </a:endParaRPr>
          </a:p>
          <a:p>
            <a:pPr>
              <a:lnSpc>
                <a:spcPct val="80000"/>
              </a:lnSpc>
            </a:pPr>
            <a:r>
              <a:rPr lang="en-US" altLang="zh-CN" sz="2000" b="1" dirty="0">
                <a:solidFill>
                  <a:schemeClr val="accent2"/>
                </a:solidFill>
                <a:ea typeface="宋体" panose="02010600030101010101" pitchFamily="2" charset="-122"/>
                <a:cs typeface="Times New Roman" panose="02020603050405020304" pitchFamily="18" charset="0"/>
              </a:rPr>
              <a:t>     public Person(String name, </a:t>
            </a:r>
            <a:r>
              <a:rPr lang="en-US" altLang="zh-CN" sz="2000" b="1" dirty="0" err="1">
                <a:solidFill>
                  <a:schemeClr val="accent2"/>
                </a:solidFill>
                <a:ea typeface="宋体" panose="02010600030101010101" pitchFamily="2" charset="-122"/>
                <a:cs typeface="Times New Roman" panose="02020603050405020304" pitchFamily="18" charset="0"/>
              </a:rPr>
              <a:t>int</a:t>
            </a:r>
            <a:r>
              <a:rPr lang="en-US" altLang="zh-CN" sz="2000" b="1" dirty="0">
                <a:solidFill>
                  <a:schemeClr val="accent2"/>
                </a:solidFill>
                <a:ea typeface="宋体" panose="02010600030101010101" pitchFamily="2" charset="-122"/>
                <a:cs typeface="Times New Roman" panose="02020603050405020304" pitchFamily="18" charset="0"/>
              </a:rPr>
              <a:t> age) {</a:t>
            </a:r>
            <a:endParaRPr lang="en-US" altLang="zh-CN" sz="2000" b="1" dirty="0">
              <a:solidFill>
                <a:schemeClr val="accent2"/>
              </a:solidFill>
              <a:ea typeface="宋体" panose="02010600030101010101" pitchFamily="2" charset="-122"/>
              <a:cs typeface="Times New Roman" panose="02020603050405020304" pitchFamily="18" charset="0"/>
            </a:endParaRPr>
          </a:p>
          <a:p>
            <a:pPr>
              <a:lnSpc>
                <a:spcPct val="80000"/>
              </a:lnSpc>
            </a:pPr>
            <a:r>
              <a:rPr lang="en-US" altLang="zh-CN" sz="2000" b="1" dirty="0">
                <a:solidFill>
                  <a:schemeClr val="accent2"/>
                </a:solidFill>
                <a:ea typeface="宋体" panose="02010600030101010101" pitchFamily="2" charset="-122"/>
                <a:cs typeface="Times New Roman" panose="02020603050405020304" pitchFamily="18" charset="0"/>
              </a:rPr>
              <a:t> 	this(name, age, null);    </a:t>
            </a:r>
            <a:endParaRPr lang="en-US" altLang="zh-CN" sz="2000" b="1" dirty="0" smtClean="0">
              <a:solidFill>
                <a:schemeClr val="accent2"/>
              </a:solidFill>
              <a:ea typeface="宋体" panose="02010600030101010101" pitchFamily="2" charset="-122"/>
              <a:cs typeface="Times New Roman" panose="02020603050405020304" pitchFamily="18" charset="0"/>
            </a:endParaRPr>
          </a:p>
          <a:p>
            <a:pPr>
              <a:lnSpc>
                <a:spcPct val="80000"/>
              </a:lnSpc>
            </a:pPr>
            <a:r>
              <a:rPr lang="en-US" altLang="zh-CN" sz="2000" b="1" dirty="0" smtClean="0">
                <a:solidFill>
                  <a:srgbClr val="FF0000"/>
                </a:solidFill>
                <a:ea typeface="宋体" panose="02010600030101010101" pitchFamily="2" charset="-122"/>
                <a:cs typeface="Times New Roman" panose="02020603050405020304" pitchFamily="18" charset="0"/>
              </a:rPr>
              <a:t>	//</a:t>
            </a:r>
            <a:r>
              <a:rPr lang="en-US" altLang="zh-CN" sz="2000" b="1" dirty="0">
                <a:solidFill>
                  <a:srgbClr val="FF0000"/>
                </a:solidFill>
                <a:ea typeface="宋体" panose="02010600030101010101" pitchFamily="2" charset="-122"/>
                <a:cs typeface="Times New Roman" panose="02020603050405020304" pitchFamily="18" charset="0"/>
              </a:rPr>
              <a:t>this.name=name; </a:t>
            </a:r>
            <a:r>
              <a:rPr lang="en-US" altLang="zh-CN" sz="2000" b="1" dirty="0" err="1" smtClean="0">
                <a:solidFill>
                  <a:srgbClr val="FF0000"/>
                </a:solidFill>
                <a:ea typeface="宋体" panose="02010600030101010101" pitchFamily="2" charset="-122"/>
                <a:cs typeface="Times New Roman" panose="02020603050405020304" pitchFamily="18" charset="0"/>
              </a:rPr>
              <a:t>this.age</a:t>
            </a:r>
            <a:r>
              <a:rPr lang="en-US" altLang="zh-CN" sz="2000" b="1" dirty="0" smtClean="0">
                <a:solidFill>
                  <a:srgbClr val="FF0000"/>
                </a:solidFill>
                <a:ea typeface="宋体" panose="02010600030101010101" pitchFamily="2" charset="-122"/>
                <a:cs typeface="Times New Roman" panose="02020603050405020304" pitchFamily="18" charset="0"/>
              </a:rPr>
              <a:t>=age;</a:t>
            </a:r>
            <a:r>
              <a:rPr lang="en-US" altLang="zh-CN" sz="2000" b="1" dirty="0">
                <a:solidFill>
                  <a:schemeClr val="accent2"/>
                </a:solidFill>
                <a:ea typeface="宋体" panose="02010600030101010101" pitchFamily="2" charset="-122"/>
                <a:cs typeface="Times New Roman" panose="02020603050405020304" pitchFamily="18" charset="0"/>
              </a:rPr>
              <a:t> </a:t>
            </a:r>
            <a:r>
              <a:rPr lang="en-US" altLang="zh-CN" sz="2000" b="1" dirty="0" err="1" smtClean="0">
                <a:solidFill>
                  <a:srgbClr val="FF0000"/>
                </a:solidFill>
                <a:ea typeface="宋体" panose="02010600030101010101" pitchFamily="2" charset="-122"/>
                <a:cs typeface="Times New Roman" panose="02020603050405020304" pitchFamily="18" charset="0"/>
              </a:rPr>
              <a:t>this.birthDate</a:t>
            </a:r>
            <a:r>
              <a:rPr lang="en-US" altLang="zh-CN" sz="2000" b="1" dirty="0" smtClean="0">
                <a:solidFill>
                  <a:srgbClr val="FF0000"/>
                </a:solidFill>
                <a:ea typeface="宋体" panose="02010600030101010101" pitchFamily="2" charset="-122"/>
                <a:cs typeface="Times New Roman" panose="02020603050405020304" pitchFamily="18" charset="0"/>
              </a:rPr>
              <a:t>=null</a:t>
            </a:r>
            <a:r>
              <a:rPr lang="en-US" altLang="zh-CN" sz="2000" b="1" dirty="0">
                <a:solidFill>
                  <a:srgbClr val="FF0000"/>
                </a:solidFill>
                <a:ea typeface="宋体" panose="02010600030101010101" pitchFamily="2" charset="-122"/>
                <a:cs typeface="Times New Roman" panose="02020603050405020304" pitchFamily="18" charset="0"/>
              </a:rPr>
              <a:t>;</a:t>
            </a:r>
            <a:endParaRPr lang="en-US" altLang="zh-CN" sz="2000" b="1" dirty="0">
              <a:solidFill>
                <a:srgbClr val="FF0000"/>
              </a:solidFill>
              <a:ea typeface="宋体" panose="02010600030101010101" pitchFamily="2" charset="-122"/>
              <a:cs typeface="Times New Roman" panose="02020603050405020304" pitchFamily="18" charset="0"/>
            </a:endParaRPr>
          </a:p>
          <a:p>
            <a:pPr>
              <a:lnSpc>
                <a:spcPct val="80000"/>
              </a:lnSpc>
            </a:pPr>
            <a:r>
              <a:rPr lang="en-US" altLang="zh-CN" sz="2000" b="1" dirty="0">
                <a:solidFill>
                  <a:schemeClr val="accent2"/>
                </a:solidFill>
                <a:ea typeface="宋体" panose="02010600030101010101" pitchFamily="2" charset="-122"/>
                <a:cs typeface="Times New Roman" panose="02020603050405020304" pitchFamily="18" charset="0"/>
              </a:rPr>
              <a:t>     }</a:t>
            </a:r>
            <a:endParaRPr lang="en-US" altLang="zh-CN" sz="2000" b="1" dirty="0">
              <a:solidFill>
                <a:schemeClr val="accent2"/>
              </a:solidFill>
              <a:ea typeface="宋体" panose="02010600030101010101" pitchFamily="2" charset="-122"/>
              <a:cs typeface="Times New Roman" panose="02020603050405020304" pitchFamily="18" charset="0"/>
            </a:endParaRPr>
          </a:p>
          <a:p>
            <a:pPr>
              <a:lnSpc>
                <a:spcPct val="80000"/>
              </a:lnSpc>
            </a:pPr>
            <a:r>
              <a:rPr lang="en-US" altLang="zh-CN" sz="2000" b="1" dirty="0">
                <a:solidFill>
                  <a:schemeClr val="accent2"/>
                </a:solidFill>
                <a:ea typeface="宋体" panose="02010600030101010101" pitchFamily="2" charset="-122"/>
                <a:cs typeface="Times New Roman" panose="02020603050405020304" pitchFamily="18" charset="0"/>
              </a:rPr>
              <a:t>     public Person(String name, Date d) {</a:t>
            </a:r>
            <a:endParaRPr lang="en-US" altLang="zh-CN" sz="2000" b="1" dirty="0">
              <a:solidFill>
                <a:schemeClr val="accent2"/>
              </a:solidFill>
              <a:ea typeface="宋体" panose="02010600030101010101" pitchFamily="2" charset="-122"/>
              <a:cs typeface="Times New Roman" panose="02020603050405020304" pitchFamily="18" charset="0"/>
            </a:endParaRPr>
          </a:p>
          <a:p>
            <a:pPr>
              <a:lnSpc>
                <a:spcPct val="80000"/>
              </a:lnSpc>
            </a:pPr>
            <a:r>
              <a:rPr lang="en-US" altLang="zh-CN" sz="2000" b="1" dirty="0">
                <a:solidFill>
                  <a:schemeClr val="accent2"/>
                </a:solidFill>
                <a:ea typeface="宋体" panose="02010600030101010101" pitchFamily="2" charset="-122"/>
                <a:cs typeface="Times New Roman" panose="02020603050405020304" pitchFamily="18" charset="0"/>
              </a:rPr>
              <a:t> 	this(name, 30, d);	   </a:t>
            </a:r>
            <a:r>
              <a:rPr lang="en-US" altLang="zh-CN" sz="2000" b="1" dirty="0" smtClean="0">
                <a:solidFill>
                  <a:schemeClr val="accent2"/>
                </a:solidFill>
                <a:ea typeface="宋体" panose="02010600030101010101" pitchFamily="2" charset="-122"/>
                <a:cs typeface="Times New Roman" panose="02020603050405020304" pitchFamily="18" charset="0"/>
              </a:rPr>
              <a:t>	</a:t>
            </a:r>
            <a:endParaRPr lang="en-US" altLang="zh-CN" sz="2000" b="1" dirty="0" smtClean="0">
              <a:solidFill>
                <a:schemeClr val="accent2"/>
              </a:solidFill>
              <a:ea typeface="宋体" panose="02010600030101010101" pitchFamily="2" charset="-122"/>
              <a:cs typeface="Times New Roman" panose="02020603050405020304" pitchFamily="18" charset="0"/>
            </a:endParaRPr>
          </a:p>
          <a:p>
            <a:pPr>
              <a:lnSpc>
                <a:spcPct val="80000"/>
              </a:lnSpc>
            </a:pPr>
            <a:r>
              <a:rPr lang="en-US" altLang="zh-CN" sz="2000" b="1" dirty="0" smtClean="0">
                <a:solidFill>
                  <a:srgbClr val="FF0000"/>
                </a:solidFill>
                <a:ea typeface="宋体" panose="02010600030101010101" pitchFamily="2" charset="-122"/>
                <a:cs typeface="Times New Roman" panose="02020603050405020304" pitchFamily="18" charset="0"/>
              </a:rPr>
              <a:t>	//this.name=name; </a:t>
            </a:r>
            <a:r>
              <a:rPr lang="en-US" altLang="zh-CN" sz="2000" b="1" dirty="0" err="1" smtClean="0">
                <a:solidFill>
                  <a:srgbClr val="FF0000"/>
                </a:solidFill>
                <a:ea typeface="宋体" panose="02010600030101010101" pitchFamily="2" charset="-122"/>
                <a:cs typeface="Times New Roman" panose="02020603050405020304" pitchFamily="18" charset="0"/>
              </a:rPr>
              <a:t>this.age</a:t>
            </a:r>
            <a:r>
              <a:rPr lang="en-US" altLang="zh-CN" sz="2000" b="1" dirty="0" smtClean="0">
                <a:solidFill>
                  <a:srgbClr val="FF0000"/>
                </a:solidFill>
                <a:ea typeface="宋体" panose="02010600030101010101" pitchFamily="2" charset="-122"/>
                <a:cs typeface="Times New Roman" panose="02020603050405020304" pitchFamily="18" charset="0"/>
              </a:rPr>
              <a:t>=30; </a:t>
            </a:r>
            <a:r>
              <a:rPr lang="en-US" altLang="zh-CN" sz="2000" b="1" dirty="0" err="1" smtClean="0">
                <a:solidFill>
                  <a:srgbClr val="FF0000"/>
                </a:solidFill>
                <a:ea typeface="宋体" panose="02010600030101010101" pitchFamily="2" charset="-122"/>
                <a:cs typeface="Times New Roman" panose="02020603050405020304" pitchFamily="18" charset="0"/>
              </a:rPr>
              <a:t>this.birthDate</a:t>
            </a:r>
            <a:r>
              <a:rPr lang="en-US" altLang="zh-CN" sz="2000" b="1" dirty="0" smtClean="0">
                <a:solidFill>
                  <a:srgbClr val="FF0000"/>
                </a:solidFill>
                <a:ea typeface="宋体" panose="02010600030101010101" pitchFamily="2" charset="-122"/>
                <a:cs typeface="Times New Roman" panose="02020603050405020304" pitchFamily="18" charset="0"/>
              </a:rPr>
              <a:t>=d</a:t>
            </a:r>
            <a:r>
              <a:rPr lang="en-US" altLang="zh-CN" sz="2000" b="1" dirty="0">
                <a:solidFill>
                  <a:srgbClr val="FF0000"/>
                </a:solidFill>
                <a:ea typeface="宋体" panose="02010600030101010101" pitchFamily="2" charset="-122"/>
                <a:cs typeface="Times New Roman" panose="02020603050405020304" pitchFamily="18" charset="0"/>
              </a:rPr>
              <a:t>;</a:t>
            </a:r>
            <a:endParaRPr lang="en-US" altLang="zh-CN" sz="2000" b="1" dirty="0">
              <a:solidFill>
                <a:srgbClr val="FF0000"/>
              </a:solidFill>
              <a:ea typeface="宋体" panose="02010600030101010101" pitchFamily="2" charset="-122"/>
              <a:cs typeface="Times New Roman" panose="02020603050405020304" pitchFamily="18" charset="0"/>
            </a:endParaRPr>
          </a:p>
          <a:p>
            <a:pPr>
              <a:lnSpc>
                <a:spcPct val="80000"/>
              </a:lnSpc>
            </a:pPr>
            <a:r>
              <a:rPr lang="en-US" altLang="zh-CN" sz="2000" b="1" dirty="0">
                <a:solidFill>
                  <a:schemeClr val="accent2"/>
                </a:solidFill>
                <a:ea typeface="宋体" panose="02010600030101010101" pitchFamily="2" charset="-122"/>
                <a:cs typeface="Times New Roman" panose="02020603050405020304" pitchFamily="18" charset="0"/>
              </a:rPr>
              <a:t>     }</a:t>
            </a:r>
            <a:endParaRPr lang="en-US" altLang="zh-CN" sz="2000" b="1" dirty="0">
              <a:solidFill>
                <a:schemeClr val="accent2"/>
              </a:solidFill>
              <a:ea typeface="宋体" panose="02010600030101010101" pitchFamily="2" charset="-122"/>
              <a:cs typeface="Times New Roman" panose="02020603050405020304" pitchFamily="18" charset="0"/>
            </a:endParaRPr>
          </a:p>
          <a:p>
            <a:pPr>
              <a:lnSpc>
                <a:spcPct val="80000"/>
              </a:lnSpc>
            </a:pPr>
            <a:r>
              <a:rPr lang="en-US" altLang="zh-CN" sz="2000" b="1" dirty="0">
                <a:solidFill>
                  <a:schemeClr val="accent2"/>
                </a:solidFill>
                <a:ea typeface="宋体" panose="02010600030101010101" pitchFamily="2" charset="-122"/>
                <a:cs typeface="Times New Roman" panose="02020603050405020304" pitchFamily="18" charset="0"/>
              </a:rPr>
              <a:t>     public Person(String name) {</a:t>
            </a:r>
            <a:endParaRPr lang="en-US" altLang="zh-CN" sz="2000" b="1" dirty="0">
              <a:solidFill>
                <a:schemeClr val="accent2"/>
              </a:solidFill>
              <a:ea typeface="宋体" panose="02010600030101010101" pitchFamily="2" charset="-122"/>
              <a:cs typeface="Times New Roman" panose="02020603050405020304" pitchFamily="18" charset="0"/>
            </a:endParaRPr>
          </a:p>
          <a:p>
            <a:pPr>
              <a:lnSpc>
                <a:spcPct val="80000"/>
              </a:lnSpc>
            </a:pPr>
            <a:r>
              <a:rPr lang="en-US" altLang="zh-CN" sz="2000" b="1" dirty="0">
                <a:solidFill>
                  <a:schemeClr val="accent2"/>
                </a:solidFill>
                <a:ea typeface="宋体" panose="02010600030101010101" pitchFamily="2" charset="-122"/>
                <a:cs typeface="Times New Roman" panose="02020603050405020304" pitchFamily="18" charset="0"/>
              </a:rPr>
              <a:t>	 this(name, 30);	   </a:t>
            </a:r>
            <a:r>
              <a:rPr lang="en-US" altLang="zh-CN" sz="2000" b="1" dirty="0">
                <a:solidFill>
                  <a:srgbClr val="FF0000"/>
                </a:solidFill>
                <a:ea typeface="宋体" panose="02010600030101010101" pitchFamily="2" charset="-122"/>
                <a:cs typeface="Times New Roman" panose="02020603050405020304" pitchFamily="18" charset="0"/>
              </a:rPr>
              <a:t>//this.name=name; </a:t>
            </a:r>
            <a:r>
              <a:rPr lang="en-US" altLang="zh-CN" sz="2000" b="1" dirty="0" err="1">
                <a:solidFill>
                  <a:srgbClr val="FF0000"/>
                </a:solidFill>
                <a:ea typeface="宋体" panose="02010600030101010101" pitchFamily="2" charset="-122"/>
                <a:cs typeface="Times New Roman" panose="02020603050405020304" pitchFamily="18" charset="0"/>
              </a:rPr>
              <a:t>this.age</a:t>
            </a:r>
            <a:r>
              <a:rPr lang="en-US" altLang="zh-CN" sz="2000" b="1" dirty="0">
                <a:solidFill>
                  <a:srgbClr val="FF0000"/>
                </a:solidFill>
                <a:ea typeface="宋体" panose="02010600030101010101" pitchFamily="2" charset="-122"/>
                <a:cs typeface="Times New Roman" panose="02020603050405020304" pitchFamily="18" charset="0"/>
              </a:rPr>
              <a:t>=30;</a:t>
            </a:r>
            <a:endParaRPr lang="en-US" altLang="zh-CN" sz="2000" b="1" dirty="0">
              <a:solidFill>
                <a:srgbClr val="FF0000"/>
              </a:solidFill>
              <a:ea typeface="宋体" panose="02010600030101010101" pitchFamily="2" charset="-122"/>
              <a:cs typeface="Times New Roman" panose="02020603050405020304" pitchFamily="18" charset="0"/>
            </a:endParaRPr>
          </a:p>
          <a:p>
            <a:pPr>
              <a:lnSpc>
                <a:spcPct val="80000"/>
              </a:lnSpc>
            </a:pPr>
            <a:r>
              <a:rPr lang="en-US" altLang="zh-CN" sz="2000" b="1" dirty="0">
                <a:solidFill>
                  <a:schemeClr val="accent2"/>
                </a:solidFill>
                <a:ea typeface="宋体" panose="02010600030101010101" pitchFamily="2" charset="-122"/>
                <a:cs typeface="Times New Roman" panose="02020603050405020304" pitchFamily="18" charset="0"/>
              </a:rPr>
              <a:t>     }</a:t>
            </a:r>
            <a:endParaRPr lang="en-US" altLang="zh-CN" sz="2000" b="1" dirty="0">
              <a:solidFill>
                <a:schemeClr val="accent2"/>
              </a:solidFill>
              <a:ea typeface="宋体" panose="02010600030101010101" pitchFamily="2" charset="-122"/>
              <a:cs typeface="Times New Roman" panose="02020603050405020304" pitchFamily="18" charset="0"/>
            </a:endParaRPr>
          </a:p>
          <a:p>
            <a:pPr>
              <a:lnSpc>
                <a:spcPct val="80000"/>
              </a:lnSpc>
            </a:pPr>
            <a:r>
              <a:rPr lang="en-US" altLang="zh-CN" sz="2000" b="1" dirty="0">
                <a:solidFill>
                  <a:schemeClr val="accent2"/>
                </a:solidFill>
                <a:ea typeface="宋体" panose="02010600030101010101" pitchFamily="2" charset="-122"/>
                <a:cs typeface="Times New Roman" panose="02020603050405020304" pitchFamily="18" charset="0"/>
              </a:rPr>
              <a:t>}</a:t>
            </a:r>
            <a:endParaRPr lang="en-US" altLang="zh-CN" sz="2000" b="1" dirty="0">
              <a:solidFill>
                <a:schemeClr val="accent2"/>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2132856"/>
            <a:ext cx="8640960" cy="4031873"/>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a:ea typeface="宋体" panose="02010600030101010101" pitchFamily="2" charset="-122"/>
              </a:rPr>
              <a:t>在</a:t>
            </a:r>
            <a:r>
              <a:rPr lang="en-US" altLang="zh-CN" sz="2800" dirty="0">
                <a:ea typeface="宋体" panose="02010600030101010101" pitchFamily="2" charset="-122"/>
              </a:rPr>
              <a:t>java</a:t>
            </a:r>
            <a:r>
              <a:rPr lang="zh-CN" altLang="en-US" sz="2800" dirty="0">
                <a:ea typeface="宋体" panose="02010600030101010101" pitchFamily="2" charset="-122"/>
              </a:rPr>
              <a:t>中，</a:t>
            </a:r>
            <a:r>
              <a:rPr lang="en-US" altLang="zh-CN" sz="2800" dirty="0">
                <a:ea typeface="宋体" panose="02010600030101010101" pitchFamily="2" charset="-122"/>
              </a:rPr>
              <a:t>this</a:t>
            </a:r>
            <a:r>
              <a:rPr lang="zh-CN" altLang="en-US" sz="2800" dirty="0">
                <a:ea typeface="宋体" panose="02010600030101010101" pitchFamily="2" charset="-122"/>
              </a:rPr>
              <a:t>关键字比较难</a:t>
            </a:r>
            <a:r>
              <a:rPr lang="zh-CN" altLang="en-US" sz="2800" dirty="0" smtClean="0">
                <a:ea typeface="宋体" panose="02010600030101010101" pitchFamily="2" charset="-122"/>
              </a:rPr>
              <a:t>理解，它</a:t>
            </a:r>
            <a:r>
              <a:rPr lang="zh-CN" altLang="en-US" sz="2800" dirty="0" smtClean="0">
                <a:ea typeface="宋体" panose="02010600030101010101" pitchFamily="2" charset="-122"/>
                <a:cs typeface="Times New Roman" panose="02020603050405020304" pitchFamily="18" charset="0"/>
              </a:rPr>
              <a:t>的</a:t>
            </a:r>
            <a:r>
              <a:rPr lang="zh-CN" altLang="en-US" sz="2800" dirty="0">
                <a:ea typeface="宋体" panose="02010600030101010101" pitchFamily="2" charset="-122"/>
                <a:cs typeface="Times New Roman" panose="02020603050405020304" pitchFamily="18" charset="0"/>
              </a:rPr>
              <a:t>作用</a:t>
            </a:r>
            <a:r>
              <a:rPr lang="zh-CN" altLang="en-US" sz="2800" dirty="0" smtClean="0">
                <a:ea typeface="宋体" panose="02010600030101010101" pitchFamily="2" charset="-122"/>
                <a:cs typeface="Times New Roman" panose="02020603050405020304" pitchFamily="18" charset="0"/>
              </a:rPr>
              <a:t>和其词义</a:t>
            </a:r>
            <a:r>
              <a:rPr lang="zh-CN" altLang="en-US" sz="2800" dirty="0">
                <a:ea typeface="宋体" panose="02010600030101010101" pitchFamily="2" charset="-122"/>
                <a:cs typeface="Times New Roman" panose="02020603050405020304" pitchFamily="18" charset="0"/>
              </a:rPr>
              <a:t>很</a:t>
            </a:r>
            <a:r>
              <a:rPr lang="zh-CN" altLang="en-US" sz="2800" dirty="0" smtClean="0">
                <a:ea typeface="宋体" panose="02010600030101010101" pitchFamily="2" charset="-122"/>
                <a:cs typeface="Times New Roman" panose="02020603050405020304" pitchFamily="18" charset="0"/>
              </a:rPr>
              <a:t>接近。</a:t>
            </a:r>
            <a:endParaRPr lang="en-US" altLang="zh-CN" sz="2800" dirty="0" smtClean="0">
              <a:ea typeface="宋体" panose="02010600030101010101" pitchFamily="2" charset="-122"/>
              <a:cs typeface="Times New Roman" panose="02020603050405020304" pitchFamily="18" charset="0"/>
            </a:endParaRPr>
          </a:p>
          <a:p>
            <a:pPr marL="914400" lvl="1" indent="-457200">
              <a:buFont typeface="Wingdings" panose="05000000000000000000" pitchFamily="2" charset="2"/>
              <a:buChar char="Ø"/>
            </a:pPr>
            <a:r>
              <a:rPr lang="zh-CN" altLang="en-US" sz="2400" dirty="0" smtClean="0">
                <a:ea typeface="宋体" panose="02010600030101010101" pitchFamily="2" charset="-122"/>
                <a:cs typeface="Times New Roman" panose="02020603050405020304" pitchFamily="18" charset="0"/>
              </a:rPr>
              <a:t>它在方法内部使用，即这个方法所属对象</a:t>
            </a:r>
            <a:r>
              <a:rPr lang="zh-CN" altLang="en-US" sz="2400" dirty="0">
                <a:ea typeface="宋体" panose="02010600030101010101" pitchFamily="2" charset="-122"/>
                <a:cs typeface="Times New Roman" panose="02020603050405020304" pitchFamily="18" charset="0"/>
              </a:rPr>
              <a:t>的</a:t>
            </a:r>
            <a:r>
              <a:rPr lang="zh-CN" altLang="en-US" sz="2400" dirty="0" smtClean="0">
                <a:ea typeface="宋体" panose="02010600030101010101" pitchFamily="2" charset="-122"/>
                <a:cs typeface="Times New Roman" panose="02020603050405020304" pitchFamily="18" charset="0"/>
              </a:rPr>
              <a:t>引用；</a:t>
            </a:r>
            <a:endParaRPr lang="en-US" altLang="zh-CN" sz="2400" dirty="0" smtClean="0">
              <a:ea typeface="宋体" panose="02010600030101010101" pitchFamily="2" charset="-122"/>
              <a:cs typeface="Times New Roman" panose="02020603050405020304" pitchFamily="18" charset="0"/>
            </a:endParaRPr>
          </a:p>
          <a:p>
            <a:pPr marL="914400" lvl="1" indent="-457200">
              <a:buFont typeface="Wingdings" panose="05000000000000000000" pitchFamily="2" charset="2"/>
              <a:buChar char="Ø"/>
            </a:pPr>
            <a:r>
              <a:rPr lang="zh-CN" altLang="en-US" sz="2400" dirty="0" smtClean="0">
                <a:ea typeface="宋体" panose="02010600030101010101" pitchFamily="2" charset="-122"/>
                <a:cs typeface="Times New Roman" panose="02020603050405020304" pitchFamily="18" charset="0"/>
              </a:rPr>
              <a:t>它在构造器内部使用，表示该构造器正在初始化的对象。</a:t>
            </a:r>
            <a:endParaRPr lang="en-US" altLang="zh-CN" sz="2400" dirty="0" smtClean="0">
              <a:ea typeface="宋体" panose="02010600030101010101" pitchFamily="2" charset="-122"/>
            </a:endParaRPr>
          </a:p>
          <a:p>
            <a:pPr marL="342900" indent="-342900">
              <a:spcBef>
                <a:spcPts val="1200"/>
              </a:spcBef>
              <a:buFont typeface="Wingdings" panose="05000000000000000000" pitchFamily="2" charset="2"/>
              <a:buChar char="l"/>
            </a:pPr>
            <a:r>
              <a:rPr lang="en-US" altLang="zh-CN" sz="2800" dirty="0" smtClean="0">
                <a:ea typeface="宋体" panose="02010600030101010101" pitchFamily="2" charset="-122"/>
              </a:rPr>
              <a:t>  this</a:t>
            </a:r>
            <a:r>
              <a:rPr lang="zh-CN" altLang="en-US" sz="2800" dirty="0">
                <a:ea typeface="宋体" panose="02010600030101010101" pitchFamily="2" charset="-122"/>
              </a:rPr>
              <a:t>表示当前</a:t>
            </a:r>
            <a:r>
              <a:rPr lang="zh-CN" altLang="en-US" sz="2800" dirty="0" smtClean="0">
                <a:ea typeface="宋体" panose="02010600030101010101" pitchFamily="2" charset="-122"/>
              </a:rPr>
              <a:t>对象，可以调用类的属性、方法和构 </a:t>
            </a:r>
            <a:endParaRPr lang="en-US" altLang="zh-CN" sz="2800" dirty="0" smtClean="0">
              <a:ea typeface="宋体" panose="02010600030101010101" pitchFamily="2" charset="-122"/>
            </a:endParaRPr>
          </a:p>
          <a:p>
            <a:r>
              <a:rPr lang="en-US" altLang="zh-CN" sz="2800" dirty="0">
                <a:ea typeface="宋体" panose="02010600030101010101" pitchFamily="2" charset="-122"/>
              </a:rPr>
              <a:t> </a:t>
            </a:r>
            <a:r>
              <a:rPr lang="en-US" altLang="zh-CN" sz="2800" dirty="0" smtClean="0">
                <a:ea typeface="宋体" panose="02010600030101010101" pitchFamily="2" charset="-122"/>
              </a:rPr>
              <a:t>      </a:t>
            </a:r>
            <a:r>
              <a:rPr lang="zh-CN" altLang="en-US" sz="2800" dirty="0" smtClean="0">
                <a:ea typeface="宋体" panose="02010600030101010101" pitchFamily="2" charset="-122"/>
              </a:rPr>
              <a:t>造器</a:t>
            </a:r>
            <a:endParaRPr lang="en-US" altLang="zh-CN" sz="2800" dirty="0" smtClean="0">
              <a:ea typeface="宋体" panose="02010600030101010101" pitchFamily="2" charset="-122"/>
            </a:endParaRPr>
          </a:p>
          <a:p>
            <a:pPr marL="457200" indent="-457200">
              <a:spcBef>
                <a:spcPts val="1200"/>
              </a:spcBef>
              <a:buFont typeface="Wingdings" panose="05000000000000000000" pitchFamily="2" charset="2"/>
              <a:buChar char="l"/>
            </a:pPr>
            <a:r>
              <a:rPr lang="zh-CN" altLang="en-US" sz="2800" dirty="0">
                <a:ea typeface="宋体" panose="02010600030101010101" pitchFamily="2" charset="-122"/>
              </a:rPr>
              <a:t>什么时候使用</a:t>
            </a:r>
            <a:r>
              <a:rPr lang="en-US" altLang="zh-CN" sz="2800" dirty="0">
                <a:ea typeface="宋体" panose="02010600030101010101" pitchFamily="2" charset="-122"/>
              </a:rPr>
              <a:t>this</a:t>
            </a:r>
            <a:r>
              <a:rPr lang="zh-CN" altLang="en-US" sz="2800" dirty="0">
                <a:ea typeface="宋体" panose="02010600030101010101" pitchFamily="2" charset="-122"/>
              </a:rPr>
              <a:t>关键字呢？</a:t>
            </a:r>
            <a:endParaRPr lang="zh-CN" altLang="en-US" sz="2800" dirty="0">
              <a:ea typeface="宋体" panose="02010600030101010101" pitchFamily="2" charset="-122"/>
            </a:endParaRPr>
          </a:p>
          <a:p>
            <a:pPr marL="914400" lvl="1" indent="-457200">
              <a:buFont typeface="Wingdings" panose="05000000000000000000" pitchFamily="2" charset="2"/>
              <a:buChar char="Ø"/>
            </a:pPr>
            <a:r>
              <a:rPr lang="zh-CN" altLang="en-US" sz="2400" dirty="0" smtClean="0">
                <a:ea typeface="宋体" panose="02010600030101010101" pitchFamily="2" charset="-122"/>
              </a:rPr>
              <a:t>当在</a:t>
            </a:r>
            <a:r>
              <a:rPr lang="zh-CN" altLang="en-US" sz="2400" dirty="0">
                <a:ea typeface="宋体" panose="02010600030101010101" pitchFamily="2" charset="-122"/>
              </a:rPr>
              <a:t>方法</a:t>
            </a:r>
            <a:r>
              <a:rPr lang="zh-CN" altLang="en-US" sz="2400" dirty="0" smtClean="0">
                <a:ea typeface="宋体" panose="02010600030101010101" pitchFamily="2" charset="-122"/>
              </a:rPr>
              <a:t>内需</a:t>
            </a:r>
            <a:r>
              <a:rPr lang="zh-CN" altLang="en-US" sz="2400" dirty="0">
                <a:ea typeface="宋体" panose="02010600030101010101" pitchFamily="2" charset="-122"/>
              </a:rPr>
              <a:t>要用到调用</a:t>
            </a:r>
            <a:r>
              <a:rPr lang="zh-CN" altLang="en-US" sz="2400" dirty="0" smtClean="0">
                <a:ea typeface="宋体" panose="02010600030101010101" pitchFamily="2" charset="-122"/>
              </a:rPr>
              <a:t>该</a:t>
            </a:r>
            <a:r>
              <a:rPr lang="zh-CN" altLang="en-US" sz="2400" dirty="0">
                <a:ea typeface="宋体" panose="02010600030101010101" pitchFamily="2" charset="-122"/>
              </a:rPr>
              <a:t>方法</a:t>
            </a:r>
            <a:r>
              <a:rPr lang="zh-CN" altLang="en-US" sz="2400" dirty="0" smtClean="0">
                <a:ea typeface="宋体" panose="02010600030101010101" pitchFamily="2" charset="-122"/>
              </a:rPr>
              <a:t>的</a:t>
            </a:r>
            <a:r>
              <a:rPr lang="zh-CN" altLang="en-US" sz="2400" dirty="0">
                <a:ea typeface="宋体" panose="02010600030101010101" pitchFamily="2" charset="-122"/>
              </a:rPr>
              <a:t>对象时，就用</a:t>
            </a:r>
            <a:r>
              <a:rPr lang="en-US" altLang="zh-CN" sz="2400" dirty="0" smtClean="0">
                <a:ea typeface="宋体" panose="02010600030101010101" pitchFamily="2" charset="-122"/>
              </a:rPr>
              <a:t>this</a:t>
            </a:r>
            <a:r>
              <a:rPr lang="zh-CN" altLang="en-US" sz="2400" dirty="0">
                <a:ea typeface="宋体" panose="02010600030101010101" pitchFamily="2" charset="-122"/>
              </a:rPr>
              <a:t>。</a:t>
            </a:r>
            <a:endParaRPr lang="en-US" altLang="zh-CN" sz="2800" dirty="0" smtClean="0">
              <a:ea typeface="宋体" panose="02010600030101010101" pitchFamily="2" charset="-122"/>
            </a:endParaRPr>
          </a:p>
          <a:p>
            <a:pPr lvl="1"/>
            <a:endParaRPr lang="zh-CN" altLang="en-US" sz="2400" dirty="0">
              <a:ea typeface="宋体" panose="02010600030101010101" pitchFamily="2" charset="-122"/>
            </a:endParaRPr>
          </a:p>
        </p:txBody>
      </p:sp>
      <p:sp>
        <p:nvSpPr>
          <p:cNvPr id="4" name="Rectangle 2"/>
          <p:cNvSpPr txBox="1">
            <a:spLocks noChangeArrowheads="1"/>
          </p:cNvSpPr>
          <p:nvPr/>
        </p:nvSpPr>
        <p:spPr>
          <a:xfrm>
            <a:off x="2483768" y="836712"/>
            <a:ext cx="504056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latin typeface="+mn-lt"/>
                <a:ea typeface="宋体" panose="02010600030101010101" pitchFamily="2" charset="-122"/>
                <a:cs typeface="Times New Roman" panose="02020603050405020304" pitchFamily="18" charset="0"/>
              </a:rPr>
              <a:t>3.9  </a:t>
            </a:r>
            <a:r>
              <a:rPr lang="zh-CN" altLang="en-US" b="1" dirty="0" smtClean="0">
                <a:latin typeface="+mn-lt"/>
                <a:ea typeface="宋体" panose="02010600030101010101" pitchFamily="2" charset="-122"/>
                <a:cs typeface="Times New Roman" panose="02020603050405020304" pitchFamily="18" charset="0"/>
              </a:rPr>
              <a:t>关键字</a:t>
            </a:r>
            <a:r>
              <a:rPr lang="en-US" altLang="zh-CN" b="1" dirty="0" smtClean="0">
                <a:latin typeface="+mn-lt"/>
                <a:ea typeface="宋体" panose="02010600030101010101" pitchFamily="2" charset="-122"/>
                <a:cs typeface="Times New Roman" panose="02020603050405020304" pitchFamily="18" charset="0"/>
              </a:rPr>
              <a:t>—this</a:t>
            </a:r>
            <a:endParaRPr lang="zh-CN" altLang="en-US" b="1" dirty="0" smtClean="0">
              <a:latin typeface="+mn-lt"/>
              <a:ea typeface="宋体" panose="02010600030101010101" pitchFamily="2" charset="-122"/>
              <a:cs typeface="Times New Roman" panose="02020603050405020304" pitchFamily="18" charset="0"/>
            </a:endParaRPr>
          </a:p>
        </p:txBody>
      </p:sp>
      <p:sp>
        <p:nvSpPr>
          <p:cNvPr id="5" name="Rectangle 2"/>
          <p:cNvSpPr>
            <a:spLocks noGrp="1" noChangeArrowheads="1"/>
          </p:cNvSpPr>
          <p:nvPr>
            <p:ph type="title"/>
          </p:nvPr>
        </p:nvSpPr>
        <p:spPr>
          <a:xfrm>
            <a:off x="467544" y="1450008"/>
            <a:ext cx="2851720" cy="648072"/>
          </a:xfrm>
        </p:spPr>
        <p:txBody>
          <a:bodyPr>
            <a:normAutofit/>
          </a:bodyPr>
          <a:lstStyle/>
          <a:p>
            <a:pPr eaLnBrk="1" hangingPunct="1"/>
            <a:r>
              <a:rPr lang="en-US" altLang="zh-CN" sz="3200" b="1" dirty="0" smtClean="0">
                <a:solidFill>
                  <a:srgbClr val="FF0000"/>
                </a:solidFill>
                <a:latin typeface="+mn-lt"/>
                <a:ea typeface="宋体" panose="02010600030101010101" pitchFamily="2" charset="-122"/>
                <a:cs typeface="Times New Roman" panose="02020603050405020304" pitchFamily="18" charset="0"/>
              </a:rPr>
              <a:t>this</a:t>
            </a:r>
            <a:r>
              <a:rPr lang="zh-CN" altLang="en-US" sz="3200" b="1" dirty="0" smtClean="0">
                <a:solidFill>
                  <a:srgbClr val="FF0000"/>
                </a:solidFill>
                <a:latin typeface="+mn-lt"/>
                <a:ea typeface="宋体" panose="02010600030101010101" pitchFamily="2" charset="-122"/>
                <a:cs typeface="Times New Roman" panose="02020603050405020304" pitchFamily="18" charset="0"/>
              </a:rPr>
              <a:t>是什么？ </a:t>
            </a:r>
            <a:endParaRPr lang="zh-CN" altLang="en-US" sz="3200" b="1" dirty="0" smtClean="0">
              <a:solidFill>
                <a:srgbClr val="FF0000"/>
              </a:solidFill>
              <a:latin typeface="+mn-lt"/>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280" y="908720"/>
            <a:ext cx="6123943" cy="523220"/>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b="1" dirty="0" smtClean="0">
                <a:ea typeface="宋体" panose="02010600030101010101" pitchFamily="2" charset="-122"/>
              </a:rPr>
              <a:t>使用</a:t>
            </a:r>
            <a:r>
              <a:rPr lang="en-US" altLang="zh-CN" sz="2800" b="1" dirty="0" smtClean="0">
                <a:ea typeface="宋体" panose="02010600030101010101" pitchFamily="2" charset="-122"/>
              </a:rPr>
              <a:t>this</a:t>
            </a:r>
            <a:r>
              <a:rPr lang="zh-CN" altLang="en-US" sz="2800" b="1" dirty="0" smtClean="0">
                <a:ea typeface="宋体" panose="02010600030101010101" pitchFamily="2" charset="-122"/>
              </a:rPr>
              <a:t>，调用属性、方法</a:t>
            </a:r>
            <a:endParaRPr lang="en-US" altLang="zh-CN" sz="2800" b="1" dirty="0" smtClean="0">
              <a:ea typeface="宋体" panose="02010600030101010101" pitchFamily="2" charset="-122"/>
            </a:endParaRPr>
          </a:p>
        </p:txBody>
      </p:sp>
      <p:sp>
        <p:nvSpPr>
          <p:cNvPr id="3" name="TextBox 2"/>
          <p:cNvSpPr txBox="1"/>
          <p:nvPr/>
        </p:nvSpPr>
        <p:spPr>
          <a:xfrm>
            <a:off x="179512" y="1411598"/>
            <a:ext cx="8429684" cy="5262979"/>
          </a:xfrm>
          <a:prstGeom prst="rect">
            <a:avLst/>
          </a:prstGeom>
          <a:noFill/>
        </p:spPr>
        <p:txBody>
          <a:bodyPr wrap="square" rtlCol="0">
            <a:spAutoFit/>
          </a:bodyPr>
          <a:lstStyle/>
          <a:p>
            <a:r>
              <a:rPr lang="en-US" altLang="zh-CN" sz="2400" dirty="0" smtClean="0">
                <a:solidFill>
                  <a:srgbClr val="C00000"/>
                </a:solidFill>
                <a:ea typeface="宋体" panose="02010600030101010101" pitchFamily="2" charset="-122"/>
                <a:cs typeface="Times New Roman" panose="02020603050405020304" pitchFamily="18" charset="0"/>
              </a:rPr>
              <a:t>class Person{		</a:t>
            </a: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定义</a:t>
            </a:r>
            <a:r>
              <a:rPr lang="en-US" altLang="zh-CN" sz="2400" dirty="0" smtClean="0">
                <a:ea typeface="宋体" panose="02010600030101010101" pitchFamily="2" charset="-122"/>
                <a:cs typeface="Times New Roman" panose="02020603050405020304" pitchFamily="18" charset="0"/>
              </a:rPr>
              <a:t>Person</a:t>
            </a:r>
            <a:r>
              <a:rPr lang="zh-CN" altLang="en-US" sz="2400" dirty="0" smtClean="0">
                <a:ea typeface="宋体" panose="02010600030101010101" pitchFamily="2" charset="-122"/>
                <a:cs typeface="Times New Roman" panose="02020603050405020304" pitchFamily="18" charset="0"/>
              </a:rPr>
              <a:t>类</a:t>
            </a:r>
            <a:endParaRPr lang="zh-CN" altLang="en-US" sz="2400" dirty="0" smtClean="0">
              <a:ea typeface="宋体" panose="02010600030101010101" pitchFamily="2" charset="-122"/>
              <a:cs typeface="Times New Roman" panose="02020603050405020304" pitchFamily="18" charset="0"/>
            </a:endParaRPr>
          </a:p>
          <a:p>
            <a:r>
              <a:rPr lang="zh-CN" altLang="en-US" sz="2400" dirty="0" smtClean="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private String name ;	</a:t>
            </a:r>
            <a:endParaRPr lang="zh-CN" altLang="en-US" sz="2400" dirty="0" smtClean="0">
              <a:solidFill>
                <a:srgbClr val="C00000"/>
              </a:solidFill>
              <a:ea typeface="宋体" panose="02010600030101010101" pitchFamily="2" charset="-122"/>
              <a:cs typeface="Times New Roman" panose="02020603050405020304" pitchFamily="18" charset="0"/>
            </a:endParaRPr>
          </a:p>
          <a:p>
            <a:r>
              <a:rPr lang="zh-CN" altLang="en-US" sz="2400" dirty="0" smtClean="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private </a:t>
            </a:r>
            <a:r>
              <a:rPr lang="en-US" altLang="zh-CN" sz="2400" dirty="0" err="1" smtClean="0">
                <a:solidFill>
                  <a:srgbClr val="C00000"/>
                </a:solidFill>
                <a:ea typeface="宋体" panose="02010600030101010101" pitchFamily="2" charset="-122"/>
                <a:cs typeface="Times New Roman" panose="02020603050405020304" pitchFamily="18" charset="0"/>
              </a:rPr>
              <a:t>int</a:t>
            </a:r>
            <a:r>
              <a:rPr lang="en-US" altLang="zh-CN" sz="2400" dirty="0" smtClean="0">
                <a:solidFill>
                  <a:srgbClr val="C00000"/>
                </a:solidFill>
                <a:ea typeface="宋体" panose="02010600030101010101" pitchFamily="2" charset="-122"/>
                <a:cs typeface="Times New Roman" panose="02020603050405020304" pitchFamily="18" charset="0"/>
              </a:rPr>
              <a:t> age ;			</a:t>
            </a:r>
            <a:endParaRPr lang="zh-CN" altLang="en-US" sz="2400" dirty="0" smtClean="0">
              <a:solidFill>
                <a:srgbClr val="C00000"/>
              </a:solidFill>
              <a:ea typeface="宋体" panose="02010600030101010101" pitchFamily="2" charset="-122"/>
              <a:cs typeface="Times New Roman" panose="02020603050405020304" pitchFamily="18" charset="0"/>
            </a:endParaRPr>
          </a:p>
          <a:p>
            <a:r>
              <a:rPr lang="zh-CN" altLang="en-US" sz="2400" dirty="0" smtClean="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public Person(String </a:t>
            </a:r>
            <a:r>
              <a:rPr lang="en-US" altLang="zh-CN" sz="2400" dirty="0" err="1" smtClean="0">
                <a:solidFill>
                  <a:srgbClr val="C00000"/>
                </a:solidFill>
                <a:ea typeface="宋体" panose="02010600030101010101" pitchFamily="2" charset="-122"/>
                <a:cs typeface="Times New Roman" panose="02020603050405020304" pitchFamily="18" charset="0"/>
              </a:rPr>
              <a:t>name,int</a:t>
            </a:r>
            <a:r>
              <a:rPr lang="en-US" altLang="zh-CN" sz="2400" dirty="0" smtClean="0">
                <a:solidFill>
                  <a:srgbClr val="C00000"/>
                </a:solidFill>
                <a:ea typeface="宋体" panose="02010600030101010101" pitchFamily="2" charset="-122"/>
                <a:cs typeface="Times New Roman" panose="02020603050405020304" pitchFamily="18" charset="0"/>
              </a:rPr>
              <a:t> age){	</a:t>
            </a:r>
            <a:endParaRPr lang="zh-CN" altLang="en-US" sz="2400" dirty="0" smtClean="0">
              <a:solidFill>
                <a:srgbClr val="C00000"/>
              </a:solidFill>
              <a:ea typeface="宋体" panose="02010600030101010101" pitchFamily="2" charset="-122"/>
              <a:cs typeface="Times New Roman" panose="02020603050405020304" pitchFamily="18" charset="0"/>
            </a:endParaRPr>
          </a:p>
          <a:p>
            <a:r>
              <a:rPr lang="zh-CN" altLang="en-US" sz="2400" dirty="0" smtClean="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this.name = name ;   </a:t>
            </a:r>
            <a:endParaRPr lang="zh-CN" altLang="en-US" sz="2400" dirty="0" smtClean="0">
              <a:solidFill>
                <a:srgbClr val="C00000"/>
              </a:solidFill>
              <a:ea typeface="宋体" panose="02010600030101010101" pitchFamily="2" charset="-122"/>
              <a:cs typeface="Times New Roman" panose="02020603050405020304" pitchFamily="18" charset="0"/>
            </a:endParaRPr>
          </a:p>
          <a:p>
            <a:r>
              <a:rPr lang="zh-CN" altLang="en-US" sz="2400" dirty="0" smtClean="0">
                <a:solidFill>
                  <a:srgbClr val="C00000"/>
                </a:solidFill>
                <a:ea typeface="宋体" panose="02010600030101010101" pitchFamily="2" charset="-122"/>
                <a:cs typeface="Times New Roman" panose="02020603050405020304" pitchFamily="18" charset="0"/>
              </a:rPr>
              <a:t>		</a:t>
            </a:r>
            <a:r>
              <a:rPr lang="en-US" altLang="zh-CN" sz="2400" dirty="0" err="1" smtClean="0">
                <a:solidFill>
                  <a:srgbClr val="C00000"/>
                </a:solidFill>
                <a:ea typeface="宋体" panose="02010600030101010101" pitchFamily="2" charset="-122"/>
                <a:cs typeface="Times New Roman" panose="02020603050405020304" pitchFamily="18" charset="0"/>
              </a:rPr>
              <a:t>this.age</a:t>
            </a:r>
            <a:r>
              <a:rPr lang="en-US" altLang="zh-CN" sz="2400" dirty="0" smtClean="0">
                <a:solidFill>
                  <a:srgbClr val="C00000"/>
                </a:solidFill>
                <a:ea typeface="宋体" panose="02010600030101010101" pitchFamily="2" charset="-122"/>
                <a:cs typeface="Times New Roman" panose="02020603050405020304" pitchFamily="18" charset="0"/>
              </a:rPr>
              <a:t> = age ;  }</a:t>
            </a:r>
            <a:endParaRPr lang="en-US" altLang="zh-CN" sz="2400" dirty="0" smtClean="0">
              <a:solidFill>
                <a:srgbClr val="C00000"/>
              </a:solidFill>
              <a:ea typeface="宋体" panose="02010600030101010101" pitchFamily="2" charset="-122"/>
              <a:cs typeface="Times New Roman" panose="02020603050405020304" pitchFamily="18" charset="0"/>
            </a:endParaRPr>
          </a:p>
          <a:p>
            <a:r>
              <a:rPr lang="en-US" altLang="zh-CN" sz="2400" dirty="0" smtClean="0">
                <a:solidFill>
                  <a:srgbClr val="C00000"/>
                </a:solidFill>
                <a:ea typeface="宋体" panose="02010600030101010101" pitchFamily="2" charset="-122"/>
                <a:cs typeface="Times New Roman" panose="02020603050405020304" pitchFamily="18" charset="0"/>
              </a:rPr>
              <a:t>	public void </a:t>
            </a:r>
            <a:r>
              <a:rPr lang="en-US" altLang="zh-CN" sz="2400" dirty="0" err="1" smtClean="0">
                <a:solidFill>
                  <a:srgbClr val="C00000"/>
                </a:solidFill>
                <a:ea typeface="宋体" panose="02010600030101010101" pitchFamily="2" charset="-122"/>
                <a:cs typeface="Times New Roman" panose="02020603050405020304" pitchFamily="18" charset="0"/>
              </a:rPr>
              <a:t>getInfo</a:t>
            </a:r>
            <a:r>
              <a:rPr lang="en-US" altLang="zh-CN" sz="2400" dirty="0" smtClean="0">
                <a:solidFill>
                  <a:srgbClr val="C00000"/>
                </a:solidFill>
                <a:ea typeface="宋体" panose="02010600030101010101" pitchFamily="2" charset="-122"/>
                <a:cs typeface="Times New Roman" panose="02020603050405020304" pitchFamily="18" charset="0"/>
              </a:rPr>
              <a:t>(){	</a:t>
            </a:r>
            <a:endParaRPr lang="zh-CN" altLang="en-US" sz="2400" dirty="0" smtClean="0">
              <a:solidFill>
                <a:srgbClr val="C00000"/>
              </a:solidFill>
              <a:ea typeface="宋体" panose="02010600030101010101" pitchFamily="2" charset="-122"/>
              <a:cs typeface="Times New Roman" panose="02020603050405020304" pitchFamily="18" charset="0"/>
            </a:endParaRPr>
          </a:p>
          <a:p>
            <a:r>
              <a:rPr lang="zh-CN" altLang="en-US" sz="2400" dirty="0" smtClean="0">
                <a:solidFill>
                  <a:srgbClr val="C00000"/>
                </a:solidFill>
                <a:ea typeface="宋体" panose="02010600030101010101" pitchFamily="2" charset="-122"/>
                <a:cs typeface="Times New Roman" panose="02020603050405020304" pitchFamily="18" charset="0"/>
              </a:rPr>
              <a:t>		</a:t>
            </a:r>
            <a:r>
              <a:rPr lang="en-US" altLang="zh-CN" sz="2400" dirty="0" err="1" smtClean="0">
                <a:solidFill>
                  <a:srgbClr val="C00000"/>
                </a:solidFill>
                <a:ea typeface="宋体" panose="02010600030101010101" pitchFamily="2" charset="-122"/>
                <a:cs typeface="Times New Roman" panose="02020603050405020304" pitchFamily="18" charset="0"/>
              </a:rPr>
              <a:t>System.out.println</a:t>
            </a:r>
            <a:r>
              <a:rPr lang="en-US" altLang="zh-CN" sz="2400" dirty="0" smtClean="0">
                <a:solidFill>
                  <a:srgbClr val="C00000"/>
                </a:solidFill>
                <a:ea typeface="宋体" panose="02010600030101010101" pitchFamily="2" charset="-122"/>
                <a:cs typeface="Times New Roman" panose="02020603050405020304" pitchFamily="18" charset="0"/>
              </a:rPr>
              <a:t>("</a:t>
            </a:r>
            <a:r>
              <a:rPr lang="zh-CN" altLang="en-US" sz="2400" dirty="0" smtClean="0">
                <a:solidFill>
                  <a:srgbClr val="C00000"/>
                </a:solidFill>
                <a:ea typeface="宋体" panose="02010600030101010101" pitchFamily="2" charset="-122"/>
                <a:cs typeface="Times New Roman" panose="02020603050405020304" pitchFamily="18" charset="0"/>
              </a:rPr>
              <a:t>姓名：</a:t>
            </a:r>
            <a:r>
              <a:rPr lang="en-US" altLang="zh-CN" sz="2400" dirty="0" smtClean="0">
                <a:solidFill>
                  <a:srgbClr val="C00000"/>
                </a:solidFill>
                <a:ea typeface="宋体" panose="02010600030101010101" pitchFamily="2" charset="-122"/>
                <a:cs typeface="Times New Roman" panose="02020603050405020304" pitchFamily="18" charset="0"/>
              </a:rPr>
              <a:t>" + name) ;</a:t>
            </a:r>
            <a:endParaRPr lang="en-US" altLang="zh-CN" sz="2400" dirty="0" smtClean="0">
              <a:solidFill>
                <a:srgbClr val="C00000"/>
              </a:solidFill>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	</a:t>
            </a:r>
            <a:r>
              <a:rPr lang="en-US" altLang="zh-CN" sz="2400" dirty="0" err="1" smtClean="0">
                <a:solidFill>
                  <a:srgbClr val="C00000"/>
                </a:solidFill>
                <a:ea typeface="宋体" panose="02010600030101010101" pitchFamily="2" charset="-122"/>
                <a:cs typeface="Times New Roman" panose="02020603050405020304" pitchFamily="18" charset="0"/>
              </a:rPr>
              <a:t>this.speak</a:t>
            </a:r>
            <a:r>
              <a:rPr lang="en-US" altLang="zh-CN" sz="2400" dirty="0" smtClean="0">
                <a:solidFill>
                  <a:srgbClr val="C00000"/>
                </a:solidFill>
                <a:ea typeface="宋体" panose="02010600030101010101" pitchFamily="2" charset="-122"/>
                <a:cs typeface="Times New Roman" panose="02020603050405020304" pitchFamily="18" charset="0"/>
              </a:rPr>
              <a:t>();</a:t>
            </a:r>
            <a:endParaRPr lang="en-US" altLang="zh-CN" sz="2400" dirty="0" smtClean="0">
              <a:solidFill>
                <a:srgbClr val="C00000"/>
              </a:solidFill>
              <a:ea typeface="宋体" panose="02010600030101010101" pitchFamily="2" charset="-122"/>
              <a:cs typeface="Times New Roman" panose="02020603050405020304" pitchFamily="18" charset="0"/>
            </a:endParaRPr>
          </a:p>
          <a:p>
            <a:r>
              <a:rPr lang="en-US" altLang="zh-CN" sz="2400" dirty="0" smtClean="0">
                <a:solidFill>
                  <a:srgbClr val="C00000"/>
                </a:solidFill>
                <a:ea typeface="宋体" panose="02010600030101010101" pitchFamily="2" charset="-122"/>
                <a:cs typeface="Times New Roman" panose="02020603050405020304" pitchFamily="18" charset="0"/>
              </a:rPr>
              <a:t>	}</a:t>
            </a:r>
            <a:endParaRPr lang="en-US" altLang="zh-CN" sz="2400" dirty="0" smtClean="0">
              <a:solidFill>
                <a:srgbClr val="C00000"/>
              </a:solidFill>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public void speak(){</a:t>
            </a:r>
            <a:endParaRPr lang="en-US" altLang="zh-CN" sz="2400" dirty="0" smtClean="0">
              <a:solidFill>
                <a:srgbClr val="C00000"/>
              </a:solidFill>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	</a:t>
            </a:r>
            <a:r>
              <a:rPr lang="en-US" altLang="zh-CN" sz="2400" dirty="0" err="1" smtClean="0">
                <a:solidFill>
                  <a:srgbClr val="C00000"/>
                </a:solidFill>
                <a:ea typeface="宋体" panose="02010600030101010101" pitchFamily="2" charset="-122"/>
                <a:cs typeface="Times New Roman" panose="02020603050405020304" pitchFamily="18" charset="0"/>
              </a:rPr>
              <a:t>System.out.println</a:t>
            </a:r>
            <a:r>
              <a:rPr lang="en-US" altLang="zh-CN" sz="2400" dirty="0" smtClean="0">
                <a:solidFill>
                  <a:srgbClr val="C00000"/>
                </a:solidFill>
                <a:ea typeface="宋体" panose="02010600030101010101" pitchFamily="2" charset="-122"/>
                <a:cs typeface="Times New Roman" panose="02020603050405020304" pitchFamily="18" charset="0"/>
              </a:rPr>
              <a:t>(“</a:t>
            </a:r>
            <a:r>
              <a:rPr lang="zh-CN" altLang="en-US" sz="2400" dirty="0" smtClean="0">
                <a:solidFill>
                  <a:srgbClr val="C00000"/>
                </a:solidFill>
                <a:ea typeface="宋体" panose="02010600030101010101" pitchFamily="2" charset="-122"/>
                <a:cs typeface="Times New Roman" panose="02020603050405020304" pitchFamily="18" charset="0"/>
              </a:rPr>
              <a:t>年龄：</a:t>
            </a:r>
            <a:r>
              <a:rPr lang="en-US" altLang="zh-CN" sz="2400" dirty="0" smtClean="0">
                <a:solidFill>
                  <a:srgbClr val="C00000"/>
                </a:solidFill>
                <a:ea typeface="宋体" panose="02010600030101010101" pitchFamily="2" charset="-122"/>
                <a:cs typeface="Times New Roman" panose="02020603050405020304" pitchFamily="18" charset="0"/>
              </a:rPr>
              <a:t>” + </a:t>
            </a:r>
            <a:r>
              <a:rPr lang="en-US" altLang="zh-CN" sz="2400" dirty="0" err="1" smtClean="0">
                <a:solidFill>
                  <a:srgbClr val="C00000"/>
                </a:solidFill>
                <a:ea typeface="宋体" panose="02010600030101010101" pitchFamily="2" charset="-122"/>
                <a:cs typeface="Times New Roman" panose="02020603050405020304" pitchFamily="18" charset="0"/>
              </a:rPr>
              <a:t>this.age</a:t>
            </a:r>
            <a:r>
              <a:rPr lang="en-US" altLang="zh-CN" sz="2400" dirty="0" smtClean="0">
                <a:solidFill>
                  <a:srgbClr val="C00000"/>
                </a:solidFill>
                <a:ea typeface="宋体" panose="02010600030101010101" pitchFamily="2" charset="-122"/>
                <a:cs typeface="Times New Roman" panose="02020603050405020304" pitchFamily="18" charset="0"/>
              </a:rPr>
              <a:t>);	</a:t>
            </a:r>
            <a:endParaRPr lang="en-US" altLang="zh-CN" sz="2400" dirty="0" smtClean="0">
              <a:solidFill>
                <a:srgbClr val="C00000"/>
              </a:solidFill>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a:t>
            </a:r>
            <a:endParaRPr lang="en-US" altLang="zh-CN" sz="2400" dirty="0" smtClean="0">
              <a:solidFill>
                <a:srgbClr val="C00000"/>
              </a:solidFill>
              <a:ea typeface="宋体" panose="02010600030101010101" pitchFamily="2" charset="-122"/>
              <a:cs typeface="Times New Roman" panose="02020603050405020304" pitchFamily="18" charset="0"/>
            </a:endParaRPr>
          </a:p>
          <a:p>
            <a:r>
              <a:rPr lang="en-US" altLang="zh-CN" sz="2400" dirty="0" smtClean="0">
                <a:solidFill>
                  <a:srgbClr val="C00000"/>
                </a:solidFill>
                <a:ea typeface="宋体" panose="02010600030101010101" pitchFamily="2" charset="-122"/>
                <a:cs typeface="Times New Roman" panose="02020603050405020304" pitchFamily="18" charset="0"/>
              </a:rPr>
              <a:t>}</a:t>
            </a:r>
            <a:endParaRPr lang="zh-CN" altLang="en-US" sz="2400" dirty="0">
              <a:solidFill>
                <a:srgbClr val="C00000"/>
              </a:solidFill>
              <a:ea typeface="宋体" panose="02010600030101010101" pitchFamily="2" charset="-122"/>
              <a:cs typeface="Times New Roman" panose="02020603050405020304" pitchFamily="18" charset="0"/>
            </a:endParaRPr>
          </a:p>
        </p:txBody>
      </p:sp>
      <p:sp>
        <p:nvSpPr>
          <p:cNvPr id="4" name="TextBox 3"/>
          <p:cNvSpPr txBox="1"/>
          <p:nvPr/>
        </p:nvSpPr>
        <p:spPr>
          <a:xfrm>
            <a:off x="5796136" y="908720"/>
            <a:ext cx="3168352" cy="2862322"/>
          </a:xfrm>
          <a:prstGeom prst="rect">
            <a:avLst/>
          </a:prstGeom>
          <a:noFill/>
        </p:spPr>
        <p:txBody>
          <a:bodyPr wrap="square" rtlCol="0">
            <a:spAutoFit/>
          </a:bodyPr>
          <a:lstStyle/>
          <a:p>
            <a:r>
              <a:rPr lang="en-US" altLang="zh-CN" sz="2000" dirty="0" smtClean="0">
                <a:ea typeface="宋体" panose="02010600030101010101" pitchFamily="2" charset="-122"/>
              </a:rPr>
              <a:t>    1</a:t>
            </a:r>
            <a:r>
              <a:rPr lang="en-US" altLang="zh-CN" sz="2000" dirty="0">
                <a:ea typeface="宋体" panose="02010600030101010101" pitchFamily="2" charset="-122"/>
              </a:rPr>
              <a:t>.</a:t>
            </a:r>
            <a:r>
              <a:rPr lang="zh-CN" altLang="en-US" sz="2000" dirty="0">
                <a:ea typeface="宋体" panose="02010600030101010101" pitchFamily="2" charset="-122"/>
              </a:rPr>
              <a:t>当形参与成员变量重名时，如果在方法内部需要使用</a:t>
            </a:r>
            <a:r>
              <a:rPr lang="zh-CN" altLang="en-US" sz="2000" dirty="0" smtClean="0">
                <a:ea typeface="宋体" panose="02010600030101010101" pitchFamily="2" charset="-122"/>
              </a:rPr>
              <a:t>成员变量</a:t>
            </a:r>
            <a:r>
              <a:rPr lang="zh-CN" altLang="en-US" sz="2000" dirty="0">
                <a:ea typeface="宋体" panose="02010600030101010101" pitchFamily="2" charset="-122"/>
              </a:rPr>
              <a:t>，必须添加</a:t>
            </a:r>
            <a:r>
              <a:rPr lang="en-US" altLang="zh-CN" sz="2000" dirty="0">
                <a:ea typeface="宋体" panose="02010600030101010101" pitchFamily="2" charset="-122"/>
              </a:rPr>
              <a:t>this</a:t>
            </a:r>
            <a:r>
              <a:rPr lang="zh-CN" altLang="en-US" sz="2000" dirty="0">
                <a:ea typeface="宋体" panose="02010600030101010101" pitchFamily="2" charset="-122"/>
              </a:rPr>
              <a:t>来表明该变量时类</a:t>
            </a:r>
            <a:r>
              <a:rPr lang="zh-CN" altLang="en-US" sz="2000" dirty="0" smtClean="0">
                <a:ea typeface="宋体" panose="02010600030101010101" pitchFamily="2" charset="-122"/>
              </a:rPr>
              <a:t>成员</a:t>
            </a:r>
            <a:endParaRPr lang="en-US" altLang="zh-CN" sz="2000" dirty="0" smtClean="0">
              <a:ea typeface="宋体" panose="02010600030101010101" pitchFamily="2" charset="-122"/>
            </a:endParaRPr>
          </a:p>
          <a:p>
            <a:endParaRPr lang="zh-CN" altLang="en-US" sz="2000" dirty="0">
              <a:ea typeface="宋体" panose="02010600030101010101" pitchFamily="2" charset="-122"/>
            </a:endParaRPr>
          </a:p>
          <a:p>
            <a:r>
              <a:rPr lang="en-US" altLang="zh-CN" sz="2000" dirty="0" smtClean="0">
                <a:ea typeface="宋体" panose="02010600030101010101" pitchFamily="2" charset="-122"/>
              </a:rPr>
              <a:t>        2</a:t>
            </a:r>
            <a:r>
              <a:rPr lang="en-US" altLang="zh-CN" sz="2000" dirty="0">
                <a:ea typeface="宋体" panose="02010600030101010101" pitchFamily="2" charset="-122"/>
              </a:rPr>
              <a:t>.</a:t>
            </a:r>
            <a:r>
              <a:rPr lang="zh-CN" altLang="en-US" sz="2000" dirty="0">
                <a:ea typeface="宋体" panose="02010600030101010101" pitchFamily="2" charset="-122"/>
              </a:rPr>
              <a:t>在任意方法内，如果使用当前类的成员变量或成员</a:t>
            </a:r>
            <a:r>
              <a:rPr lang="zh-CN" altLang="en-US" sz="2000" dirty="0" smtClean="0">
                <a:ea typeface="宋体" panose="02010600030101010101" pitchFamily="2" charset="-122"/>
              </a:rPr>
              <a:t>方法可以</a:t>
            </a:r>
            <a:r>
              <a:rPr lang="zh-CN" altLang="en-US" sz="2000" dirty="0">
                <a:ea typeface="宋体" panose="02010600030101010101" pitchFamily="2" charset="-122"/>
              </a:rPr>
              <a:t>在其前面添加</a:t>
            </a:r>
            <a:r>
              <a:rPr lang="en-US" altLang="zh-CN" sz="2000" dirty="0">
                <a:ea typeface="宋体" panose="02010600030101010101" pitchFamily="2" charset="-122"/>
              </a:rPr>
              <a:t>this</a:t>
            </a:r>
            <a:r>
              <a:rPr lang="zh-CN" altLang="en-US" sz="2000" dirty="0">
                <a:ea typeface="宋体" panose="02010600030101010101" pitchFamily="2" charset="-122"/>
              </a:rPr>
              <a:t>，增强程序的阅读性</a:t>
            </a:r>
            <a:endParaRPr lang="zh-CN" altLang="en-US" sz="2000" dirty="0">
              <a:ea typeface="宋体" panose="02010600030101010101" pitchFamily="2" charset="-122"/>
            </a:endParaRPr>
          </a:p>
        </p:txBody>
      </p:sp>
      <p:sp>
        <p:nvSpPr>
          <p:cNvPr id="5" name="矩形 4"/>
          <p:cNvSpPr/>
          <p:nvPr/>
        </p:nvSpPr>
        <p:spPr>
          <a:xfrm>
            <a:off x="5796136" y="908720"/>
            <a:ext cx="3168352" cy="295232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1359630"/>
            <a:ext cx="7238038" cy="5324535"/>
          </a:xfrm>
          <a:prstGeom prst="rect">
            <a:avLst/>
          </a:prstGeom>
          <a:noFill/>
        </p:spPr>
        <p:txBody>
          <a:bodyPr wrap="square" rtlCol="0">
            <a:spAutoFit/>
          </a:bodyPr>
          <a:lstStyle/>
          <a:p>
            <a:r>
              <a:rPr lang="en-US" altLang="zh-CN" sz="2000" dirty="0" smtClean="0">
                <a:solidFill>
                  <a:srgbClr val="C00000"/>
                </a:solidFill>
                <a:ea typeface="宋体" panose="02010600030101010101" pitchFamily="2" charset="-122"/>
                <a:cs typeface="Times New Roman" panose="02020603050405020304" pitchFamily="18" charset="0"/>
              </a:rPr>
              <a:t>class Person{		</a:t>
            </a:r>
            <a:r>
              <a:rPr lang="en-US" altLang="zh-CN" sz="2000" dirty="0" smtClean="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定义</a:t>
            </a:r>
            <a:r>
              <a:rPr lang="en-US" altLang="zh-CN" sz="2000" dirty="0" smtClean="0">
                <a:ea typeface="宋体" panose="02010600030101010101" pitchFamily="2" charset="-122"/>
                <a:cs typeface="Times New Roman" panose="02020603050405020304" pitchFamily="18" charset="0"/>
              </a:rPr>
              <a:t>Person</a:t>
            </a:r>
            <a:r>
              <a:rPr lang="zh-CN" altLang="en-US" sz="2000" dirty="0" smtClean="0">
                <a:ea typeface="宋体" panose="02010600030101010101" pitchFamily="2" charset="-122"/>
                <a:cs typeface="Times New Roman" panose="02020603050405020304" pitchFamily="18" charset="0"/>
              </a:rPr>
              <a:t>类</a:t>
            </a:r>
            <a:endParaRPr lang="zh-CN" altLang="en-US" sz="2000" dirty="0" smtClean="0">
              <a:ea typeface="宋体" panose="02010600030101010101" pitchFamily="2" charset="-122"/>
              <a:cs typeface="Times New Roman" panose="02020603050405020304" pitchFamily="18" charset="0"/>
            </a:endParaRPr>
          </a:p>
          <a:p>
            <a:r>
              <a:rPr lang="zh-CN" altLang="en-US" sz="2000" dirty="0" smtClean="0">
                <a:solidFill>
                  <a:srgbClr val="C00000"/>
                </a:solidFill>
                <a:ea typeface="宋体" panose="02010600030101010101" pitchFamily="2" charset="-122"/>
                <a:cs typeface="Times New Roman" panose="02020603050405020304" pitchFamily="18" charset="0"/>
              </a:rPr>
              <a:t>	</a:t>
            </a:r>
            <a:r>
              <a:rPr lang="en-US" altLang="zh-CN" sz="2000" dirty="0" smtClean="0">
                <a:solidFill>
                  <a:srgbClr val="C00000"/>
                </a:solidFill>
                <a:ea typeface="宋体" panose="02010600030101010101" pitchFamily="2" charset="-122"/>
                <a:cs typeface="Times New Roman" panose="02020603050405020304" pitchFamily="18" charset="0"/>
              </a:rPr>
              <a:t>private String name ;		</a:t>
            </a:r>
            <a:endParaRPr lang="zh-CN" altLang="en-US" sz="2000" dirty="0" smtClean="0">
              <a:solidFill>
                <a:srgbClr val="C00000"/>
              </a:solidFill>
              <a:ea typeface="宋体" panose="02010600030101010101" pitchFamily="2" charset="-122"/>
              <a:cs typeface="Times New Roman" panose="02020603050405020304" pitchFamily="18" charset="0"/>
            </a:endParaRPr>
          </a:p>
          <a:p>
            <a:r>
              <a:rPr lang="zh-CN" altLang="en-US" sz="2000" dirty="0" smtClean="0">
                <a:solidFill>
                  <a:srgbClr val="C00000"/>
                </a:solidFill>
                <a:ea typeface="宋体" panose="02010600030101010101" pitchFamily="2" charset="-122"/>
                <a:cs typeface="Times New Roman" panose="02020603050405020304" pitchFamily="18" charset="0"/>
              </a:rPr>
              <a:t>	</a:t>
            </a:r>
            <a:r>
              <a:rPr lang="en-US" altLang="zh-CN" sz="2000" dirty="0" smtClean="0">
                <a:solidFill>
                  <a:srgbClr val="C00000"/>
                </a:solidFill>
                <a:ea typeface="宋体" panose="02010600030101010101" pitchFamily="2" charset="-122"/>
                <a:cs typeface="Times New Roman" panose="02020603050405020304" pitchFamily="18" charset="0"/>
              </a:rPr>
              <a:t>private </a:t>
            </a:r>
            <a:r>
              <a:rPr lang="en-US" altLang="zh-CN" sz="2000" dirty="0" err="1" smtClean="0">
                <a:solidFill>
                  <a:srgbClr val="C00000"/>
                </a:solidFill>
                <a:ea typeface="宋体" panose="02010600030101010101" pitchFamily="2" charset="-122"/>
                <a:cs typeface="Times New Roman" panose="02020603050405020304" pitchFamily="18" charset="0"/>
              </a:rPr>
              <a:t>int</a:t>
            </a:r>
            <a:r>
              <a:rPr lang="en-US" altLang="zh-CN" sz="2000" dirty="0" smtClean="0">
                <a:solidFill>
                  <a:srgbClr val="C00000"/>
                </a:solidFill>
                <a:ea typeface="宋体" panose="02010600030101010101" pitchFamily="2" charset="-122"/>
                <a:cs typeface="Times New Roman" panose="02020603050405020304" pitchFamily="18" charset="0"/>
              </a:rPr>
              <a:t> age ;			</a:t>
            </a:r>
            <a:endParaRPr lang="zh-CN" altLang="en-US" sz="2000" dirty="0" smtClean="0">
              <a:solidFill>
                <a:srgbClr val="C00000"/>
              </a:solidFill>
              <a:ea typeface="宋体" panose="02010600030101010101" pitchFamily="2" charset="-122"/>
              <a:cs typeface="Times New Roman" panose="02020603050405020304" pitchFamily="18" charset="0"/>
            </a:endParaRPr>
          </a:p>
          <a:p>
            <a:r>
              <a:rPr lang="zh-CN" altLang="en-US" sz="2000" dirty="0" smtClean="0">
                <a:solidFill>
                  <a:srgbClr val="C00000"/>
                </a:solidFill>
                <a:ea typeface="宋体" panose="02010600030101010101" pitchFamily="2" charset="-122"/>
                <a:cs typeface="Times New Roman" panose="02020603050405020304" pitchFamily="18" charset="0"/>
              </a:rPr>
              <a:t>	</a:t>
            </a:r>
            <a:r>
              <a:rPr lang="en-US" altLang="zh-CN" sz="2000" dirty="0" smtClean="0">
                <a:solidFill>
                  <a:srgbClr val="C00000"/>
                </a:solidFill>
                <a:ea typeface="宋体" panose="02010600030101010101" pitchFamily="2" charset="-122"/>
                <a:cs typeface="Times New Roman" panose="02020603050405020304" pitchFamily="18" charset="0"/>
              </a:rPr>
              <a:t>public Person(){	</a:t>
            </a:r>
            <a:r>
              <a:rPr lang="en-US" altLang="zh-CN" sz="2000" dirty="0" smtClean="0">
                <a:ea typeface="宋体" panose="02010600030101010101" pitchFamily="2" charset="-122"/>
                <a:cs typeface="Times New Roman" panose="02020603050405020304" pitchFamily="18" charset="0"/>
              </a:rPr>
              <a:t>  // </a:t>
            </a:r>
            <a:r>
              <a:rPr lang="zh-CN" altLang="en-US" sz="2000" dirty="0" smtClean="0">
                <a:ea typeface="宋体" panose="02010600030101010101" pitchFamily="2" charset="-122"/>
                <a:cs typeface="Times New Roman" panose="02020603050405020304" pitchFamily="18" charset="0"/>
              </a:rPr>
              <a:t>无参构造</a:t>
            </a:r>
            <a:endParaRPr lang="zh-CN" altLang="en-US" sz="2000" dirty="0" smtClean="0">
              <a:ea typeface="宋体" panose="02010600030101010101" pitchFamily="2" charset="-122"/>
              <a:cs typeface="Times New Roman" panose="02020603050405020304" pitchFamily="18" charset="0"/>
            </a:endParaRPr>
          </a:p>
          <a:p>
            <a:r>
              <a:rPr lang="zh-CN" altLang="en-US" sz="2000" dirty="0" smtClean="0">
                <a:solidFill>
                  <a:srgbClr val="C00000"/>
                </a:solidFill>
                <a:ea typeface="宋体" panose="02010600030101010101" pitchFamily="2" charset="-122"/>
                <a:cs typeface="Times New Roman" panose="02020603050405020304" pitchFamily="18" charset="0"/>
              </a:rPr>
              <a:t>		</a:t>
            </a:r>
            <a:r>
              <a:rPr lang="en-US" altLang="zh-CN" sz="2000" dirty="0" err="1" smtClean="0">
                <a:solidFill>
                  <a:srgbClr val="C00000"/>
                </a:solidFill>
                <a:ea typeface="宋体" panose="02010600030101010101" pitchFamily="2" charset="-122"/>
                <a:cs typeface="Times New Roman" panose="02020603050405020304" pitchFamily="18" charset="0"/>
              </a:rPr>
              <a:t>System.out.println</a:t>
            </a:r>
            <a:r>
              <a:rPr lang="en-US" altLang="zh-CN" sz="2000" dirty="0" smtClean="0">
                <a:solidFill>
                  <a:srgbClr val="C00000"/>
                </a:solidFill>
                <a:ea typeface="宋体" panose="02010600030101010101" pitchFamily="2" charset="-122"/>
                <a:cs typeface="Times New Roman" panose="02020603050405020304" pitchFamily="18" charset="0"/>
              </a:rPr>
              <a:t>("</a:t>
            </a:r>
            <a:r>
              <a:rPr lang="zh-CN" altLang="en-US" sz="2000" dirty="0" smtClean="0">
                <a:solidFill>
                  <a:srgbClr val="C00000"/>
                </a:solidFill>
                <a:ea typeface="宋体" panose="02010600030101010101" pitchFamily="2" charset="-122"/>
                <a:cs typeface="Times New Roman" panose="02020603050405020304" pitchFamily="18" charset="0"/>
              </a:rPr>
              <a:t>新对象实例化</a:t>
            </a:r>
            <a:r>
              <a:rPr lang="en-US" altLang="zh-CN" sz="2000" dirty="0" smtClean="0">
                <a:solidFill>
                  <a:srgbClr val="C00000"/>
                </a:solidFill>
                <a:ea typeface="宋体" panose="02010600030101010101" pitchFamily="2" charset="-122"/>
                <a:cs typeface="Times New Roman" panose="02020603050405020304" pitchFamily="18" charset="0"/>
              </a:rPr>
              <a:t>") ;</a:t>
            </a:r>
            <a:endParaRPr lang="en-US" altLang="zh-CN" sz="2000" dirty="0" smtClean="0">
              <a:solidFill>
                <a:srgbClr val="C00000"/>
              </a:solidFill>
              <a:ea typeface="宋体" panose="02010600030101010101" pitchFamily="2" charset="-122"/>
              <a:cs typeface="Times New Roman" panose="02020603050405020304" pitchFamily="18" charset="0"/>
            </a:endParaRPr>
          </a:p>
          <a:p>
            <a:r>
              <a:rPr lang="en-US" altLang="zh-CN" sz="2000" dirty="0" smtClean="0">
                <a:solidFill>
                  <a:srgbClr val="C00000"/>
                </a:solidFill>
                <a:ea typeface="宋体" panose="02010600030101010101" pitchFamily="2" charset="-122"/>
                <a:cs typeface="Times New Roman" panose="02020603050405020304" pitchFamily="18" charset="0"/>
              </a:rPr>
              <a:t>	}</a:t>
            </a:r>
            <a:endParaRPr lang="en-US" altLang="zh-CN" sz="2000" dirty="0" smtClean="0">
              <a:solidFill>
                <a:srgbClr val="C00000"/>
              </a:solidFill>
              <a:ea typeface="宋体" panose="02010600030101010101" pitchFamily="2" charset="-122"/>
              <a:cs typeface="Times New Roman" panose="02020603050405020304" pitchFamily="18" charset="0"/>
            </a:endParaRPr>
          </a:p>
          <a:p>
            <a:r>
              <a:rPr lang="en-US" altLang="zh-CN" sz="2000" dirty="0" smtClean="0">
                <a:solidFill>
                  <a:srgbClr val="C00000"/>
                </a:solidFill>
                <a:ea typeface="宋体" panose="02010600030101010101" pitchFamily="2" charset="-122"/>
                <a:cs typeface="Times New Roman" panose="02020603050405020304" pitchFamily="18" charset="0"/>
              </a:rPr>
              <a:t>	public Person(String name){</a:t>
            </a:r>
            <a:endParaRPr lang="en-US" altLang="zh-CN" sz="2000" dirty="0" smtClean="0">
              <a:solidFill>
                <a:srgbClr val="C00000"/>
              </a:solidFill>
              <a:ea typeface="宋体" panose="02010600030101010101" pitchFamily="2" charset="-122"/>
              <a:cs typeface="Times New Roman" panose="02020603050405020304" pitchFamily="18" charset="0"/>
            </a:endParaRPr>
          </a:p>
          <a:p>
            <a:r>
              <a:rPr lang="en-US" altLang="zh-CN" sz="2000" dirty="0" smtClean="0">
                <a:solidFill>
                  <a:srgbClr val="C00000"/>
                </a:solidFill>
                <a:ea typeface="宋体" panose="02010600030101010101" pitchFamily="2" charset="-122"/>
                <a:cs typeface="Times New Roman" panose="02020603050405020304" pitchFamily="18" charset="0"/>
              </a:rPr>
              <a:t>		this();      </a:t>
            </a:r>
            <a:r>
              <a:rPr lang="en-US" altLang="zh-CN" sz="2000" dirty="0" smtClean="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调用本类中的无参构造方法</a:t>
            </a:r>
            <a:endParaRPr lang="zh-CN" altLang="en-US" sz="2000" dirty="0" smtClean="0">
              <a:ea typeface="宋体" panose="02010600030101010101" pitchFamily="2" charset="-122"/>
              <a:cs typeface="Times New Roman" panose="02020603050405020304" pitchFamily="18" charset="0"/>
            </a:endParaRPr>
          </a:p>
          <a:p>
            <a:r>
              <a:rPr lang="zh-CN" altLang="en-US" sz="2000" dirty="0" smtClean="0">
                <a:solidFill>
                  <a:srgbClr val="C00000"/>
                </a:solidFill>
                <a:ea typeface="宋体" panose="02010600030101010101" pitchFamily="2" charset="-122"/>
                <a:cs typeface="Times New Roman" panose="02020603050405020304" pitchFamily="18" charset="0"/>
              </a:rPr>
              <a:t>		</a:t>
            </a:r>
            <a:r>
              <a:rPr lang="en-US" altLang="zh-CN" sz="2000" dirty="0" smtClean="0">
                <a:solidFill>
                  <a:srgbClr val="C00000"/>
                </a:solidFill>
                <a:ea typeface="宋体" panose="02010600030101010101" pitchFamily="2" charset="-122"/>
                <a:cs typeface="Times New Roman" panose="02020603050405020304" pitchFamily="18" charset="0"/>
              </a:rPr>
              <a:t>this.name = name ;	</a:t>
            </a:r>
            <a:endParaRPr lang="en-US" altLang="zh-CN" sz="2000" dirty="0" smtClean="0">
              <a:solidFill>
                <a:srgbClr val="C00000"/>
              </a:solidFill>
              <a:ea typeface="宋体" panose="02010600030101010101" pitchFamily="2" charset="-122"/>
              <a:cs typeface="Times New Roman" panose="02020603050405020304" pitchFamily="18" charset="0"/>
            </a:endParaRPr>
          </a:p>
          <a:p>
            <a:r>
              <a:rPr lang="en-US" altLang="zh-CN" sz="2000" dirty="0" smtClean="0">
                <a:solidFill>
                  <a:srgbClr val="C00000"/>
                </a:solidFill>
                <a:ea typeface="宋体" panose="02010600030101010101" pitchFamily="2" charset="-122"/>
                <a:cs typeface="Times New Roman" panose="02020603050405020304" pitchFamily="18" charset="0"/>
              </a:rPr>
              <a:t>	}</a:t>
            </a:r>
            <a:endParaRPr lang="en-US" altLang="zh-CN" sz="2000" dirty="0" smtClean="0">
              <a:solidFill>
                <a:srgbClr val="C00000"/>
              </a:solidFill>
              <a:ea typeface="宋体" panose="02010600030101010101" pitchFamily="2" charset="-122"/>
              <a:cs typeface="Times New Roman" panose="02020603050405020304" pitchFamily="18" charset="0"/>
            </a:endParaRPr>
          </a:p>
          <a:p>
            <a:r>
              <a:rPr lang="en-US" altLang="zh-CN" sz="2000" dirty="0" smtClean="0">
                <a:solidFill>
                  <a:srgbClr val="C00000"/>
                </a:solidFill>
                <a:ea typeface="宋体" panose="02010600030101010101" pitchFamily="2" charset="-122"/>
                <a:cs typeface="Times New Roman" panose="02020603050405020304" pitchFamily="18" charset="0"/>
              </a:rPr>
              <a:t>	public Person(String </a:t>
            </a:r>
            <a:r>
              <a:rPr lang="en-US" altLang="zh-CN" sz="2000" dirty="0" err="1" smtClean="0">
                <a:solidFill>
                  <a:srgbClr val="C00000"/>
                </a:solidFill>
                <a:ea typeface="宋体" panose="02010600030101010101" pitchFamily="2" charset="-122"/>
                <a:cs typeface="Times New Roman" panose="02020603050405020304" pitchFamily="18" charset="0"/>
              </a:rPr>
              <a:t>name,int</a:t>
            </a:r>
            <a:r>
              <a:rPr lang="en-US" altLang="zh-CN" sz="2000" dirty="0" smtClean="0">
                <a:solidFill>
                  <a:srgbClr val="C00000"/>
                </a:solidFill>
                <a:ea typeface="宋体" panose="02010600030101010101" pitchFamily="2" charset="-122"/>
                <a:cs typeface="Times New Roman" panose="02020603050405020304" pitchFamily="18" charset="0"/>
              </a:rPr>
              <a:t> age){	</a:t>
            </a:r>
            <a:endParaRPr lang="zh-CN" altLang="en-US" sz="2000" dirty="0" smtClean="0">
              <a:solidFill>
                <a:srgbClr val="C00000"/>
              </a:solidFill>
              <a:ea typeface="宋体" panose="02010600030101010101" pitchFamily="2" charset="-122"/>
              <a:cs typeface="Times New Roman" panose="02020603050405020304" pitchFamily="18" charset="0"/>
            </a:endParaRPr>
          </a:p>
          <a:p>
            <a:r>
              <a:rPr lang="zh-CN" altLang="en-US" sz="2000" dirty="0" smtClean="0">
                <a:solidFill>
                  <a:srgbClr val="C00000"/>
                </a:solidFill>
                <a:ea typeface="宋体" panose="02010600030101010101" pitchFamily="2" charset="-122"/>
                <a:cs typeface="Times New Roman" panose="02020603050405020304" pitchFamily="18" charset="0"/>
              </a:rPr>
              <a:t>		</a:t>
            </a:r>
            <a:r>
              <a:rPr lang="en-US" altLang="zh-CN" sz="2000" dirty="0" smtClean="0">
                <a:solidFill>
                  <a:srgbClr val="C00000"/>
                </a:solidFill>
                <a:ea typeface="宋体" panose="02010600030101010101" pitchFamily="2" charset="-122"/>
                <a:cs typeface="Times New Roman" panose="02020603050405020304" pitchFamily="18" charset="0"/>
              </a:rPr>
              <a:t>this(name) ;  </a:t>
            </a:r>
            <a:r>
              <a:rPr lang="en-US" altLang="zh-CN" sz="2000" dirty="0" smtClean="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调用有一个参数的构造方法</a:t>
            </a:r>
            <a:endParaRPr lang="zh-CN" altLang="en-US" sz="2000" dirty="0" smtClean="0">
              <a:ea typeface="宋体" panose="02010600030101010101" pitchFamily="2" charset="-122"/>
              <a:cs typeface="Times New Roman" panose="02020603050405020304" pitchFamily="18" charset="0"/>
            </a:endParaRPr>
          </a:p>
          <a:p>
            <a:r>
              <a:rPr lang="zh-CN" altLang="en-US" sz="2000" dirty="0" smtClean="0">
                <a:solidFill>
                  <a:srgbClr val="C00000"/>
                </a:solidFill>
                <a:ea typeface="宋体" panose="02010600030101010101" pitchFamily="2" charset="-122"/>
                <a:cs typeface="Times New Roman" panose="02020603050405020304" pitchFamily="18" charset="0"/>
              </a:rPr>
              <a:t>		</a:t>
            </a:r>
            <a:r>
              <a:rPr lang="en-US" altLang="zh-CN" sz="2000" dirty="0" err="1" smtClean="0">
                <a:solidFill>
                  <a:srgbClr val="C00000"/>
                </a:solidFill>
                <a:ea typeface="宋体" panose="02010600030101010101" pitchFamily="2" charset="-122"/>
                <a:cs typeface="Times New Roman" panose="02020603050405020304" pitchFamily="18" charset="0"/>
              </a:rPr>
              <a:t>this.age</a:t>
            </a:r>
            <a:r>
              <a:rPr lang="en-US" altLang="zh-CN" sz="2000" dirty="0" smtClean="0">
                <a:solidFill>
                  <a:srgbClr val="C00000"/>
                </a:solidFill>
                <a:ea typeface="宋体" panose="02010600030101010101" pitchFamily="2" charset="-122"/>
                <a:cs typeface="Times New Roman" panose="02020603050405020304" pitchFamily="18" charset="0"/>
              </a:rPr>
              <a:t> = age;</a:t>
            </a:r>
            <a:endParaRPr lang="zh-CN" altLang="en-US" sz="2000" dirty="0" smtClean="0">
              <a:solidFill>
                <a:srgbClr val="C00000"/>
              </a:solidFill>
              <a:ea typeface="宋体" panose="02010600030101010101" pitchFamily="2" charset="-122"/>
              <a:cs typeface="Times New Roman" panose="02020603050405020304" pitchFamily="18" charset="0"/>
            </a:endParaRPr>
          </a:p>
          <a:p>
            <a:r>
              <a:rPr lang="zh-CN" altLang="en-US" sz="2000" dirty="0" smtClean="0">
                <a:solidFill>
                  <a:srgbClr val="C00000"/>
                </a:solidFill>
                <a:ea typeface="宋体" panose="02010600030101010101" pitchFamily="2" charset="-122"/>
                <a:cs typeface="Times New Roman" panose="02020603050405020304" pitchFamily="18" charset="0"/>
              </a:rPr>
              <a:t>	</a:t>
            </a:r>
            <a:r>
              <a:rPr lang="en-US" altLang="zh-CN" sz="2000" dirty="0" smtClean="0">
                <a:solidFill>
                  <a:srgbClr val="C00000"/>
                </a:solidFill>
                <a:ea typeface="宋体" panose="02010600030101010101" pitchFamily="2" charset="-122"/>
                <a:cs typeface="Times New Roman" panose="02020603050405020304" pitchFamily="18" charset="0"/>
              </a:rPr>
              <a:t>}</a:t>
            </a:r>
            <a:endParaRPr lang="en-US" altLang="zh-CN" sz="2000" dirty="0" smtClean="0">
              <a:solidFill>
                <a:srgbClr val="C00000"/>
              </a:solidFill>
              <a:ea typeface="宋体" panose="02010600030101010101" pitchFamily="2" charset="-122"/>
              <a:cs typeface="Times New Roman" panose="02020603050405020304" pitchFamily="18" charset="0"/>
            </a:endParaRPr>
          </a:p>
          <a:p>
            <a:r>
              <a:rPr lang="en-US" altLang="zh-CN" sz="2000" dirty="0" smtClean="0">
                <a:solidFill>
                  <a:srgbClr val="C00000"/>
                </a:solidFill>
                <a:ea typeface="宋体" panose="02010600030101010101" pitchFamily="2" charset="-122"/>
                <a:cs typeface="Times New Roman" panose="02020603050405020304" pitchFamily="18" charset="0"/>
              </a:rPr>
              <a:t>	public String </a:t>
            </a:r>
            <a:r>
              <a:rPr lang="en-US" altLang="zh-CN" sz="2000" dirty="0" err="1" smtClean="0">
                <a:solidFill>
                  <a:srgbClr val="C00000"/>
                </a:solidFill>
                <a:ea typeface="宋体" panose="02010600030101010101" pitchFamily="2" charset="-122"/>
                <a:cs typeface="Times New Roman" panose="02020603050405020304" pitchFamily="18" charset="0"/>
              </a:rPr>
              <a:t>getInfo</a:t>
            </a:r>
            <a:r>
              <a:rPr lang="en-US" altLang="zh-CN" sz="2000" dirty="0" smtClean="0">
                <a:solidFill>
                  <a:srgbClr val="C00000"/>
                </a:solidFill>
                <a:ea typeface="宋体" panose="02010600030101010101" pitchFamily="2" charset="-122"/>
                <a:cs typeface="Times New Roman" panose="02020603050405020304" pitchFamily="18" charset="0"/>
              </a:rPr>
              <a:t>(){	</a:t>
            </a:r>
            <a:endParaRPr lang="en-US" altLang="zh-CN" sz="2000" dirty="0" smtClean="0">
              <a:solidFill>
                <a:srgbClr val="C00000"/>
              </a:solidFill>
              <a:ea typeface="宋体" panose="02010600030101010101" pitchFamily="2" charset="-122"/>
              <a:cs typeface="Times New Roman" panose="02020603050405020304" pitchFamily="18" charset="0"/>
            </a:endParaRPr>
          </a:p>
          <a:p>
            <a:r>
              <a:rPr lang="en-US" altLang="zh-CN" sz="2000" dirty="0" smtClean="0">
                <a:solidFill>
                  <a:srgbClr val="C00000"/>
                </a:solidFill>
                <a:ea typeface="宋体" panose="02010600030101010101" pitchFamily="2" charset="-122"/>
                <a:cs typeface="Times New Roman" panose="02020603050405020304" pitchFamily="18" charset="0"/>
              </a:rPr>
              <a:t>		return "</a:t>
            </a:r>
            <a:r>
              <a:rPr lang="zh-CN" altLang="en-US" sz="2000" dirty="0" smtClean="0">
                <a:solidFill>
                  <a:srgbClr val="C00000"/>
                </a:solidFill>
                <a:ea typeface="宋体" panose="02010600030101010101" pitchFamily="2" charset="-122"/>
                <a:cs typeface="Times New Roman" panose="02020603050405020304" pitchFamily="18" charset="0"/>
              </a:rPr>
              <a:t>姓名：</a:t>
            </a:r>
            <a:r>
              <a:rPr lang="en-US" altLang="zh-CN" sz="2000" dirty="0" smtClean="0">
                <a:solidFill>
                  <a:srgbClr val="C00000"/>
                </a:solidFill>
                <a:ea typeface="宋体" panose="02010600030101010101" pitchFamily="2" charset="-122"/>
                <a:cs typeface="Times New Roman" panose="02020603050405020304" pitchFamily="18" charset="0"/>
              </a:rPr>
              <a:t>" + name + "</a:t>
            </a:r>
            <a:r>
              <a:rPr lang="zh-CN" altLang="en-US" sz="2000" dirty="0" smtClean="0">
                <a:solidFill>
                  <a:srgbClr val="C00000"/>
                </a:solidFill>
                <a:ea typeface="宋体" panose="02010600030101010101" pitchFamily="2" charset="-122"/>
                <a:cs typeface="Times New Roman" panose="02020603050405020304" pitchFamily="18" charset="0"/>
              </a:rPr>
              <a:t>，年龄：</a:t>
            </a:r>
            <a:r>
              <a:rPr lang="en-US" altLang="zh-CN" sz="2000" dirty="0" smtClean="0">
                <a:solidFill>
                  <a:srgbClr val="C00000"/>
                </a:solidFill>
                <a:ea typeface="宋体" panose="02010600030101010101" pitchFamily="2" charset="-122"/>
                <a:cs typeface="Times New Roman" panose="02020603050405020304" pitchFamily="18" charset="0"/>
              </a:rPr>
              <a:t>" + age ;</a:t>
            </a:r>
            <a:endParaRPr lang="en-US" altLang="zh-CN" sz="2000" dirty="0" smtClean="0">
              <a:solidFill>
                <a:srgbClr val="C00000"/>
              </a:solidFill>
              <a:ea typeface="宋体" panose="02010600030101010101" pitchFamily="2" charset="-122"/>
              <a:cs typeface="Times New Roman" panose="02020603050405020304" pitchFamily="18" charset="0"/>
            </a:endParaRPr>
          </a:p>
          <a:p>
            <a:r>
              <a:rPr lang="en-US" altLang="zh-CN" sz="2000" dirty="0" smtClean="0">
                <a:solidFill>
                  <a:srgbClr val="C00000"/>
                </a:solidFill>
                <a:ea typeface="宋体" panose="02010600030101010101" pitchFamily="2" charset="-122"/>
                <a:cs typeface="Times New Roman" panose="02020603050405020304" pitchFamily="18" charset="0"/>
              </a:rPr>
              <a:t>	}  }</a:t>
            </a:r>
            <a:endParaRPr lang="zh-CN" altLang="en-US" sz="2000" dirty="0">
              <a:solidFill>
                <a:srgbClr val="C00000"/>
              </a:solidFill>
              <a:ea typeface="宋体" panose="02010600030101010101" pitchFamily="2" charset="-122"/>
              <a:cs typeface="Times New Roman" panose="02020603050405020304" pitchFamily="18" charset="0"/>
            </a:endParaRPr>
          </a:p>
        </p:txBody>
      </p:sp>
      <p:sp>
        <p:nvSpPr>
          <p:cNvPr id="3" name="TextBox 2"/>
          <p:cNvSpPr txBox="1"/>
          <p:nvPr/>
        </p:nvSpPr>
        <p:spPr>
          <a:xfrm>
            <a:off x="395536" y="836712"/>
            <a:ext cx="6104150" cy="523220"/>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b="1" dirty="0" smtClean="0">
                <a:ea typeface="宋体" panose="02010600030101010101" pitchFamily="2" charset="-122"/>
              </a:rPr>
              <a:t>使用</a:t>
            </a:r>
            <a:r>
              <a:rPr lang="en-US" altLang="zh-CN" sz="2800" b="1" dirty="0" smtClean="0">
                <a:ea typeface="宋体" panose="02010600030101010101" pitchFamily="2" charset="-122"/>
              </a:rPr>
              <a:t>this</a:t>
            </a:r>
            <a:r>
              <a:rPr lang="zh-CN" altLang="en-US" sz="2800" b="1" dirty="0" smtClean="0">
                <a:ea typeface="宋体" panose="02010600030101010101" pitchFamily="2" charset="-122"/>
              </a:rPr>
              <a:t>调用本类的构造器</a:t>
            </a:r>
            <a:endParaRPr lang="en-US" altLang="zh-CN" sz="2800" b="1" dirty="0" smtClean="0">
              <a:ea typeface="宋体" panose="02010600030101010101" pitchFamily="2" charset="-122"/>
            </a:endParaRPr>
          </a:p>
        </p:txBody>
      </p:sp>
      <p:sp>
        <p:nvSpPr>
          <p:cNvPr id="4" name="矩形 3"/>
          <p:cNvSpPr/>
          <p:nvPr/>
        </p:nvSpPr>
        <p:spPr>
          <a:xfrm>
            <a:off x="5868144" y="1098322"/>
            <a:ext cx="2952328" cy="1015663"/>
          </a:xfrm>
          <a:prstGeom prst="rect">
            <a:avLst/>
          </a:prstGeom>
        </p:spPr>
        <p:txBody>
          <a:bodyPr wrap="square">
            <a:spAutoFit/>
          </a:bodyPr>
          <a:lstStyle/>
          <a:p>
            <a:r>
              <a:rPr lang="en-US" altLang="zh-CN" sz="2000" dirty="0">
                <a:ea typeface="宋体" panose="02010600030101010101" pitchFamily="2" charset="-122"/>
              </a:rPr>
              <a:t>3.this</a:t>
            </a:r>
            <a:r>
              <a:rPr lang="zh-CN" altLang="en-US" sz="2000" dirty="0">
                <a:ea typeface="宋体" panose="02010600030101010101" pitchFamily="2" charset="-122"/>
              </a:rPr>
              <a:t>可以作为一个类中，</a:t>
            </a:r>
            <a:r>
              <a:rPr lang="zh-CN" altLang="en-US" sz="2000" dirty="0" smtClean="0">
                <a:ea typeface="宋体" panose="02010600030101010101" pitchFamily="2" charset="-122"/>
              </a:rPr>
              <a:t>构造</a:t>
            </a:r>
            <a:r>
              <a:rPr lang="zh-CN" altLang="en-US" sz="2000" dirty="0">
                <a:ea typeface="宋体" panose="02010600030101010101" pitchFamily="2" charset="-122"/>
              </a:rPr>
              <a:t>器</a:t>
            </a:r>
            <a:r>
              <a:rPr lang="zh-CN" altLang="en-US" sz="2000" dirty="0" smtClean="0">
                <a:ea typeface="宋体" panose="02010600030101010101" pitchFamily="2" charset="-122"/>
              </a:rPr>
              <a:t>相互</a:t>
            </a:r>
            <a:r>
              <a:rPr lang="zh-CN" altLang="en-US" sz="2000" dirty="0">
                <a:ea typeface="宋体" panose="02010600030101010101" pitchFamily="2" charset="-122"/>
              </a:rPr>
              <a:t>调用的特殊格式</a:t>
            </a:r>
            <a:endParaRPr lang="zh-CN" altLang="en-US" sz="2000" dirty="0">
              <a:ea typeface="宋体" panose="02010600030101010101" pitchFamily="2" charset="-122"/>
            </a:endParaRPr>
          </a:p>
        </p:txBody>
      </p:sp>
      <p:sp>
        <p:nvSpPr>
          <p:cNvPr id="5" name="矩形 4"/>
          <p:cNvSpPr/>
          <p:nvPr/>
        </p:nvSpPr>
        <p:spPr>
          <a:xfrm>
            <a:off x="5868144" y="1098322"/>
            <a:ext cx="2952328" cy="110654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500174"/>
            <a:ext cx="8105554" cy="2677656"/>
          </a:xfrm>
          <a:prstGeom prst="rect">
            <a:avLst/>
          </a:prstGeom>
          <a:noFill/>
        </p:spPr>
        <p:txBody>
          <a:bodyPr wrap="square" rtlCol="0">
            <a:spAutoFit/>
          </a:bodyPr>
          <a:lstStyle/>
          <a:p>
            <a:r>
              <a:rPr lang="zh-CN" altLang="en-US" sz="2800" b="1" dirty="0">
                <a:latin typeface="宋体" panose="02010600030101010101" pitchFamily="2" charset="-122"/>
                <a:ea typeface="宋体" panose="02010600030101010101" pitchFamily="2" charset="-122"/>
              </a:rPr>
              <a:t>注意</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endParaRPr lang="en-US" altLang="zh-CN" sz="2800" b="1" dirty="0" smtClean="0">
              <a:latin typeface="宋体" panose="02010600030101010101" pitchFamily="2" charset="-122"/>
              <a:ea typeface="宋体" panose="02010600030101010101" pitchFamily="2" charset="-122"/>
            </a:endParaRPr>
          </a:p>
          <a:p>
            <a:r>
              <a:rPr lang="en-US" altLang="zh-CN" sz="2800" b="1" dirty="0" smtClean="0">
                <a:latin typeface="宋体" panose="02010600030101010101" pitchFamily="2" charset="-122"/>
                <a:ea typeface="宋体" panose="02010600030101010101" pitchFamily="2" charset="-122"/>
              </a:rPr>
              <a:t>1.</a:t>
            </a:r>
            <a:r>
              <a:rPr lang="zh-CN" altLang="en-US" sz="2800" b="1" dirty="0" smtClean="0">
                <a:latin typeface="宋体" panose="02010600030101010101" pitchFamily="2" charset="-122"/>
                <a:ea typeface="宋体" panose="02010600030101010101" pitchFamily="2" charset="-122"/>
              </a:rPr>
              <a:t>使用</a:t>
            </a:r>
            <a:r>
              <a:rPr lang="en-US" altLang="zh-CN" sz="2800" b="1" dirty="0" smtClean="0">
                <a:latin typeface="宋体" panose="02010600030101010101" pitchFamily="2" charset="-122"/>
                <a:ea typeface="宋体" panose="02010600030101010101" pitchFamily="2" charset="-122"/>
              </a:rPr>
              <a:t>this()</a:t>
            </a:r>
            <a:r>
              <a:rPr lang="zh-CN" altLang="en-US" sz="2800" b="1" dirty="0" smtClean="0">
                <a:latin typeface="宋体" panose="02010600030101010101" pitchFamily="2" charset="-122"/>
                <a:ea typeface="宋体" panose="02010600030101010101" pitchFamily="2" charset="-122"/>
              </a:rPr>
              <a:t>必须放在构造器的首行！</a:t>
            </a:r>
            <a:endParaRPr lang="en-US" altLang="zh-CN" sz="2800" b="1" dirty="0" smtClean="0">
              <a:latin typeface="宋体" panose="02010600030101010101" pitchFamily="2" charset="-122"/>
              <a:ea typeface="宋体" panose="02010600030101010101" pitchFamily="2" charset="-122"/>
            </a:endParaRPr>
          </a:p>
          <a:p>
            <a:endParaRPr lang="en-US" altLang="zh-CN" sz="2800" b="1" dirty="0" smtClean="0">
              <a:latin typeface="宋体" panose="02010600030101010101" pitchFamily="2" charset="-122"/>
              <a:ea typeface="宋体" panose="02010600030101010101" pitchFamily="2" charset="-122"/>
            </a:endParaRPr>
          </a:p>
          <a:p>
            <a:r>
              <a:rPr lang="en-US" altLang="zh-CN" sz="2800" b="1" dirty="0" smtClean="0">
                <a:latin typeface="宋体" panose="02010600030101010101" pitchFamily="2" charset="-122"/>
                <a:ea typeface="宋体" panose="02010600030101010101" pitchFamily="2" charset="-122"/>
              </a:rPr>
              <a:t>2.</a:t>
            </a:r>
            <a:r>
              <a:rPr lang="zh-CN" altLang="en-US" sz="2800" b="1" dirty="0" smtClean="0">
                <a:latin typeface="宋体" panose="02010600030101010101" pitchFamily="2" charset="-122"/>
                <a:ea typeface="宋体" panose="02010600030101010101" pitchFamily="2" charset="-122"/>
              </a:rPr>
              <a:t>使用</a:t>
            </a:r>
            <a:r>
              <a:rPr lang="en-US" altLang="zh-CN" sz="2800" b="1" dirty="0" smtClean="0">
                <a:latin typeface="宋体" panose="02010600030101010101" pitchFamily="2" charset="-122"/>
                <a:ea typeface="宋体" panose="02010600030101010101" pitchFamily="2" charset="-122"/>
              </a:rPr>
              <a:t>this</a:t>
            </a:r>
            <a:r>
              <a:rPr lang="zh-CN" altLang="en-US" sz="2800" b="1" dirty="0" smtClean="0">
                <a:latin typeface="宋体" panose="02010600030101010101" pitchFamily="2" charset="-122"/>
                <a:ea typeface="宋体" panose="02010600030101010101" pitchFamily="2" charset="-122"/>
              </a:rPr>
              <a:t>调用本类中其他的构造</a:t>
            </a:r>
            <a:r>
              <a:rPr lang="zh-CN" altLang="en-US" sz="2800" b="1" dirty="0">
                <a:latin typeface="宋体" panose="02010600030101010101" pitchFamily="2" charset="-122"/>
                <a:ea typeface="宋体" panose="02010600030101010101" pitchFamily="2" charset="-122"/>
              </a:rPr>
              <a:t>器</a:t>
            </a:r>
            <a:r>
              <a:rPr lang="zh-CN" altLang="en-US" sz="2800" b="1" dirty="0" smtClean="0">
                <a:latin typeface="宋体" panose="02010600030101010101" pitchFamily="2" charset="-122"/>
                <a:ea typeface="宋体" panose="02010600030101010101" pitchFamily="2" charset="-122"/>
              </a:rPr>
              <a:t>，保证至少有一个构造</a:t>
            </a:r>
            <a:r>
              <a:rPr lang="zh-CN" altLang="en-US" sz="2800" b="1" dirty="0">
                <a:latin typeface="宋体" panose="02010600030101010101" pitchFamily="2" charset="-122"/>
                <a:ea typeface="宋体" panose="02010600030101010101" pitchFamily="2" charset="-122"/>
              </a:rPr>
              <a:t>器</a:t>
            </a:r>
            <a:r>
              <a:rPr lang="zh-CN" altLang="en-US" sz="2800" b="1" dirty="0" smtClean="0">
                <a:latin typeface="宋体" panose="02010600030101010101" pitchFamily="2" charset="-122"/>
                <a:ea typeface="宋体" panose="02010600030101010101" pitchFamily="2" charset="-122"/>
              </a:rPr>
              <a:t>是不用</a:t>
            </a:r>
            <a:r>
              <a:rPr lang="en-US" altLang="zh-CN" sz="2800" b="1" dirty="0" smtClean="0">
                <a:latin typeface="宋体" panose="02010600030101010101" pitchFamily="2" charset="-122"/>
                <a:ea typeface="宋体" panose="02010600030101010101" pitchFamily="2" charset="-122"/>
              </a:rPr>
              <a:t>this</a:t>
            </a:r>
            <a:r>
              <a:rPr lang="zh-CN" altLang="en-US" sz="2800" b="1" dirty="0" smtClean="0">
                <a:latin typeface="宋体" panose="02010600030101010101" pitchFamily="2" charset="-122"/>
                <a:ea typeface="宋体" panose="02010600030101010101" pitchFamily="2" charset="-122"/>
              </a:rPr>
              <a:t>的。</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016" y="908720"/>
            <a:ext cx="8820472" cy="5847755"/>
          </a:xfrm>
          <a:prstGeom prst="rect">
            <a:avLst/>
          </a:prstGeom>
          <a:noFill/>
        </p:spPr>
        <p:txBody>
          <a:bodyPr wrap="square" rtlCol="0">
            <a:spAutoFit/>
          </a:bodyPr>
          <a:lstStyle/>
          <a:p>
            <a:r>
              <a:rPr lang="en-US" altLang="zh-CN" sz="2200" dirty="0" smtClean="0">
                <a:solidFill>
                  <a:srgbClr val="C00000"/>
                </a:solidFill>
                <a:ea typeface="新宋体" panose="02010609030101010101" pitchFamily="49" charset="-122"/>
              </a:rPr>
              <a:t>class Person{  </a:t>
            </a:r>
            <a:r>
              <a:rPr lang="en-US" altLang="zh-CN" sz="2200" dirty="0" smtClean="0">
                <a:ea typeface="新宋体" panose="02010609030101010101" pitchFamily="49" charset="-122"/>
              </a:rPr>
              <a:t>// </a:t>
            </a:r>
            <a:r>
              <a:rPr lang="zh-CN" altLang="en-US" sz="2200" dirty="0" smtClean="0">
                <a:ea typeface="新宋体" panose="02010609030101010101" pitchFamily="49" charset="-122"/>
              </a:rPr>
              <a:t>定义</a:t>
            </a:r>
            <a:r>
              <a:rPr lang="en-US" altLang="zh-CN" sz="2200" dirty="0" smtClean="0">
                <a:ea typeface="新宋体" panose="02010609030101010101" pitchFamily="49" charset="-122"/>
              </a:rPr>
              <a:t>Person</a:t>
            </a:r>
            <a:r>
              <a:rPr lang="zh-CN" altLang="en-US" sz="2200" dirty="0" smtClean="0">
                <a:ea typeface="新宋体" panose="02010609030101010101" pitchFamily="49" charset="-122"/>
              </a:rPr>
              <a:t>类</a:t>
            </a:r>
            <a:endParaRPr lang="zh-CN" altLang="en-US" sz="2200" dirty="0" smtClean="0">
              <a:ea typeface="新宋体" panose="02010609030101010101" pitchFamily="49" charset="-122"/>
            </a:endParaRPr>
          </a:p>
          <a:p>
            <a:r>
              <a:rPr lang="zh-CN" altLang="en-US" sz="2200" dirty="0" smtClean="0">
                <a:solidFill>
                  <a:srgbClr val="C00000"/>
                </a:solidFill>
                <a:ea typeface="新宋体" panose="02010609030101010101" pitchFamily="49" charset="-122"/>
              </a:rPr>
              <a:t>	</a:t>
            </a:r>
            <a:r>
              <a:rPr lang="en-US" altLang="zh-CN" sz="2200" dirty="0" smtClean="0">
                <a:solidFill>
                  <a:srgbClr val="C00000"/>
                </a:solidFill>
                <a:ea typeface="新宋体" panose="02010609030101010101" pitchFamily="49" charset="-122"/>
              </a:rPr>
              <a:t>String name;</a:t>
            </a:r>
            <a:endParaRPr lang="en-US" altLang="zh-CN" sz="2200" dirty="0" smtClean="0">
              <a:solidFill>
                <a:srgbClr val="C00000"/>
              </a:solidFill>
              <a:ea typeface="新宋体" panose="02010609030101010101" pitchFamily="49" charset="-122"/>
            </a:endParaRPr>
          </a:p>
          <a:p>
            <a:r>
              <a:rPr lang="en-US" altLang="zh-CN" sz="2200" dirty="0" smtClean="0">
                <a:solidFill>
                  <a:srgbClr val="C00000"/>
                </a:solidFill>
                <a:ea typeface="新宋体" panose="02010609030101010101" pitchFamily="49" charset="-122"/>
              </a:rPr>
              <a:t>	Person(String name){</a:t>
            </a:r>
            <a:endParaRPr lang="en-US" altLang="zh-CN" sz="2200" dirty="0" smtClean="0">
              <a:solidFill>
                <a:srgbClr val="C00000"/>
              </a:solidFill>
              <a:ea typeface="新宋体" panose="02010609030101010101" pitchFamily="49" charset="-122"/>
            </a:endParaRPr>
          </a:p>
          <a:p>
            <a:r>
              <a:rPr lang="en-US" altLang="zh-CN" sz="2200" dirty="0" smtClean="0">
                <a:solidFill>
                  <a:srgbClr val="C00000"/>
                </a:solidFill>
                <a:ea typeface="新宋体" panose="02010609030101010101" pitchFamily="49" charset="-122"/>
              </a:rPr>
              <a:t>		this.name = name;}</a:t>
            </a:r>
            <a:endParaRPr lang="en-US" altLang="zh-CN" sz="2200" dirty="0" smtClean="0">
              <a:solidFill>
                <a:srgbClr val="C00000"/>
              </a:solidFill>
              <a:ea typeface="新宋体" panose="02010609030101010101" pitchFamily="49" charset="-122"/>
            </a:endParaRPr>
          </a:p>
          <a:p>
            <a:r>
              <a:rPr lang="en-US" altLang="zh-CN" sz="2200" dirty="0" smtClean="0">
                <a:solidFill>
                  <a:srgbClr val="C00000"/>
                </a:solidFill>
                <a:ea typeface="新宋体" panose="02010609030101010101" pitchFamily="49" charset="-122"/>
              </a:rPr>
              <a:t>	public void </a:t>
            </a:r>
            <a:r>
              <a:rPr lang="en-US" altLang="zh-CN" sz="2200" dirty="0" err="1" smtClean="0">
                <a:solidFill>
                  <a:srgbClr val="C00000"/>
                </a:solidFill>
                <a:ea typeface="新宋体" panose="02010609030101010101" pitchFamily="49" charset="-122"/>
              </a:rPr>
              <a:t>getInfo</a:t>
            </a:r>
            <a:r>
              <a:rPr lang="en-US" altLang="zh-CN" sz="2200" dirty="0" smtClean="0">
                <a:solidFill>
                  <a:srgbClr val="C00000"/>
                </a:solidFill>
                <a:ea typeface="新宋体" panose="02010609030101010101" pitchFamily="49" charset="-122"/>
              </a:rPr>
              <a:t>(){	</a:t>
            </a:r>
            <a:endParaRPr lang="zh-CN" altLang="en-US" sz="2200" dirty="0" smtClean="0">
              <a:solidFill>
                <a:srgbClr val="C00000"/>
              </a:solidFill>
              <a:ea typeface="新宋体" panose="02010609030101010101" pitchFamily="49" charset="-122"/>
            </a:endParaRPr>
          </a:p>
          <a:p>
            <a:r>
              <a:rPr lang="zh-CN" altLang="en-US" sz="2200" dirty="0" smtClean="0">
                <a:solidFill>
                  <a:srgbClr val="C00000"/>
                </a:solidFill>
                <a:ea typeface="新宋体" panose="02010609030101010101" pitchFamily="49" charset="-122"/>
              </a:rPr>
              <a:t>		</a:t>
            </a:r>
            <a:r>
              <a:rPr lang="en-US" altLang="zh-CN" sz="2200" dirty="0" err="1" smtClean="0">
                <a:solidFill>
                  <a:srgbClr val="C00000"/>
                </a:solidFill>
                <a:ea typeface="新宋体" panose="02010609030101010101" pitchFamily="49" charset="-122"/>
              </a:rPr>
              <a:t>System.out.println</a:t>
            </a:r>
            <a:r>
              <a:rPr lang="en-US" altLang="zh-CN" sz="2200" dirty="0" smtClean="0">
                <a:solidFill>
                  <a:srgbClr val="C00000"/>
                </a:solidFill>
                <a:ea typeface="新宋体" panose="02010609030101010101" pitchFamily="49" charset="-122"/>
              </a:rPr>
              <a:t>("Person</a:t>
            </a:r>
            <a:r>
              <a:rPr lang="zh-CN" altLang="en-US" sz="2200" dirty="0" smtClean="0">
                <a:solidFill>
                  <a:srgbClr val="C00000"/>
                </a:solidFill>
                <a:ea typeface="新宋体" panose="02010609030101010101" pitchFamily="49" charset="-122"/>
              </a:rPr>
              <a:t>类 </a:t>
            </a:r>
            <a:r>
              <a:rPr lang="en-US" altLang="zh-CN" sz="2200" dirty="0" smtClean="0">
                <a:solidFill>
                  <a:srgbClr val="C00000"/>
                </a:solidFill>
                <a:ea typeface="新宋体" panose="02010609030101010101" pitchFamily="49" charset="-122"/>
              </a:rPr>
              <a:t>--&gt; " + </a:t>
            </a:r>
            <a:r>
              <a:rPr lang="en-US" altLang="zh-CN" sz="2200" b="1" dirty="0" smtClean="0">
                <a:solidFill>
                  <a:srgbClr val="C00000"/>
                </a:solidFill>
                <a:ea typeface="新宋体" panose="02010609030101010101" pitchFamily="49" charset="-122"/>
              </a:rPr>
              <a:t>this</a:t>
            </a:r>
            <a:r>
              <a:rPr lang="en-US" altLang="zh-CN" sz="2200" dirty="0" smtClean="0">
                <a:solidFill>
                  <a:srgbClr val="C00000"/>
                </a:solidFill>
                <a:ea typeface="新宋体" panose="02010609030101010101" pitchFamily="49" charset="-122"/>
              </a:rPr>
              <a:t>.name) ; }</a:t>
            </a:r>
            <a:endParaRPr lang="en-US" altLang="zh-CN" sz="2200" dirty="0" smtClean="0">
              <a:solidFill>
                <a:srgbClr val="C00000"/>
              </a:solidFill>
              <a:ea typeface="新宋体" panose="02010609030101010101" pitchFamily="49" charset="-122"/>
            </a:endParaRPr>
          </a:p>
          <a:p>
            <a:r>
              <a:rPr lang="en-US" altLang="zh-CN" sz="2200" dirty="0">
                <a:solidFill>
                  <a:srgbClr val="C00000"/>
                </a:solidFill>
                <a:ea typeface="新宋体" panose="02010609030101010101" pitchFamily="49" charset="-122"/>
              </a:rPr>
              <a:t>	</a:t>
            </a:r>
            <a:r>
              <a:rPr lang="en-US" altLang="zh-CN" sz="2200" dirty="0">
                <a:solidFill>
                  <a:srgbClr val="0000FF"/>
                </a:solidFill>
                <a:ea typeface="新宋体" panose="02010609030101010101" pitchFamily="49" charset="-122"/>
              </a:rPr>
              <a:t>public </a:t>
            </a:r>
            <a:r>
              <a:rPr lang="en-US" altLang="zh-CN" sz="2200" dirty="0" err="1">
                <a:solidFill>
                  <a:srgbClr val="0000FF"/>
                </a:solidFill>
                <a:ea typeface="新宋体" panose="02010609030101010101" pitchFamily="49" charset="-122"/>
              </a:rPr>
              <a:t>boolean</a:t>
            </a:r>
            <a:r>
              <a:rPr lang="en-US" altLang="zh-CN" sz="2200" dirty="0">
                <a:solidFill>
                  <a:srgbClr val="0000FF"/>
                </a:solidFill>
                <a:ea typeface="新宋体" panose="02010609030101010101" pitchFamily="49" charset="-122"/>
              </a:rPr>
              <a:t> compare(Person p</a:t>
            </a:r>
            <a:r>
              <a:rPr lang="en-US" altLang="zh-CN" sz="2200" dirty="0" smtClean="0">
                <a:solidFill>
                  <a:srgbClr val="0000FF"/>
                </a:solidFill>
                <a:ea typeface="新宋体" panose="02010609030101010101" pitchFamily="49" charset="-122"/>
              </a:rPr>
              <a:t>){</a:t>
            </a:r>
            <a:endParaRPr lang="en-US" altLang="zh-CN" sz="2200" dirty="0">
              <a:solidFill>
                <a:srgbClr val="0000FF"/>
              </a:solidFill>
              <a:ea typeface="新宋体" panose="02010609030101010101" pitchFamily="49" charset="-122"/>
            </a:endParaRPr>
          </a:p>
          <a:p>
            <a:r>
              <a:rPr lang="en-US" altLang="zh-CN" sz="2200" dirty="0">
                <a:solidFill>
                  <a:srgbClr val="0000FF"/>
                </a:solidFill>
                <a:ea typeface="新宋体" panose="02010609030101010101" pitchFamily="49" charset="-122"/>
              </a:rPr>
              <a:t>		return </a:t>
            </a:r>
            <a:r>
              <a:rPr lang="en-US" altLang="zh-CN" sz="2200" b="1" dirty="0" smtClean="0">
                <a:solidFill>
                  <a:srgbClr val="0000FF"/>
                </a:solidFill>
                <a:ea typeface="新宋体" panose="02010609030101010101" pitchFamily="49" charset="-122"/>
              </a:rPr>
              <a:t>this</a:t>
            </a:r>
            <a:r>
              <a:rPr lang="en-US" altLang="zh-CN" sz="2200" dirty="0" smtClean="0">
                <a:solidFill>
                  <a:srgbClr val="0000FF"/>
                </a:solidFill>
                <a:ea typeface="新宋体" panose="02010609030101010101" pitchFamily="49" charset="-122"/>
              </a:rPr>
              <a:t>.name==p.name;</a:t>
            </a:r>
            <a:endParaRPr lang="en-US" altLang="zh-CN" sz="2200" dirty="0">
              <a:solidFill>
                <a:srgbClr val="0000FF"/>
              </a:solidFill>
              <a:ea typeface="新宋体" panose="02010609030101010101" pitchFamily="49" charset="-122"/>
            </a:endParaRPr>
          </a:p>
          <a:p>
            <a:r>
              <a:rPr lang="en-US" altLang="zh-CN" sz="2200" dirty="0">
                <a:solidFill>
                  <a:srgbClr val="0000FF"/>
                </a:solidFill>
                <a:ea typeface="新宋体" panose="02010609030101010101" pitchFamily="49" charset="-122"/>
              </a:rPr>
              <a:t>	</a:t>
            </a:r>
            <a:r>
              <a:rPr lang="en-US" altLang="zh-CN" sz="2200" dirty="0" smtClean="0">
                <a:solidFill>
                  <a:srgbClr val="0000FF"/>
                </a:solidFill>
                <a:ea typeface="新宋体" panose="02010609030101010101" pitchFamily="49" charset="-122"/>
              </a:rPr>
              <a:t>}  </a:t>
            </a:r>
            <a:r>
              <a:rPr lang="en-US" altLang="zh-CN" sz="2200" dirty="0" smtClean="0">
                <a:solidFill>
                  <a:srgbClr val="C00000"/>
                </a:solidFill>
                <a:ea typeface="新宋体" panose="02010609030101010101" pitchFamily="49" charset="-122"/>
              </a:rPr>
              <a:t>}</a:t>
            </a:r>
            <a:endParaRPr lang="en-US" altLang="zh-CN" sz="2200" dirty="0" smtClean="0">
              <a:solidFill>
                <a:srgbClr val="C00000"/>
              </a:solidFill>
              <a:ea typeface="新宋体" panose="02010609030101010101" pitchFamily="49" charset="-122"/>
            </a:endParaRPr>
          </a:p>
          <a:p>
            <a:r>
              <a:rPr lang="en-US" altLang="zh-CN" sz="2200" dirty="0" smtClean="0">
                <a:solidFill>
                  <a:srgbClr val="C00000"/>
                </a:solidFill>
                <a:ea typeface="新宋体" panose="02010609030101010101" pitchFamily="49" charset="-122"/>
              </a:rPr>
              <a:t>public class </a:t>
            </a:r>
            <a:r>
              <a:rPr lang="en-US" altLang="zh-CN" sz="2200" dirty="0" err="1" smtClean="0">
                <a:solidFill>
                  <a:srgbClr val="C00000"/>
                </a:solidFill>
                <a:ea typeface="新宋体" panose="02010609030101010101" pitchFamily="49" charset="-122"/>
              </a:rPr>
              <a:t>TestPerson</a:t>
            </a:r>
            <a:r>
              <a:rPr lang="en-US" altLang="zh-CN" sz="2200" dirty="0" smtClean="0">
                <a:solidFill>
                  <a:srgbClr val="C00000"/>
                </a:solidFill>
                <a:ea typeface="新宋体" panose="02010609030101010101" pitchFamily="49" charset="-122"/>
              </a:rPr>
              <a:t>{</a:t>
            </a:r>
            <a:endParaRPr lang="en-US" altLang="zh-CN" sz="2200" dirty="0" smtClean="0">
              <a:solidFill>
                <a:srgbClr val="C00000"/>
              </a:solidFill>
              <a:ea typeface="新宋体" panose="02010609030101010101" pitchFamily="49" charset="-122"/>
            </a:endParaRPr>
          </a:p>
          <a:p>
            <a:r>
              <a:rPr lang="en-US" altLang="zh-CN" sz="2200" dirty="0" smtClean="0">
                <a:solidFill>
                  <a:srgbClr val="C00000"/>
                </a:solidFill>
                <a:ea typeface="新宋体" panose="02010609030101010101" pitchFamily="49" charset="-122"/>
              </a:rPr>
              <a:t>	public static void main(String </a:t>
            </a:r>
            <a:r>
              <a:rPr lang="en-US" altLang="zh-CN" sz="2200" dirty="0" err="1" smtClean="0">
                <a:solidFill>
                  <a:srgbClr val="C00000"/>
                </a:solidFill>
                <a:ea typeface="新宋体" panose="02010609030101010101" pitchFamily="49" charset="-122"/>
              </a:rPr>
              <a:t>args</a:t>
            </a:r>
            <a:r>
              <a:rPr lang="en-US" altLang="zh-CN" sz="2200" dirty="0" smtClean="0">
                <a:solidFill>
                  <a:srgbClr val="C00000"/>
                </a:solidFill>
                <a:ea typeface="新宋体" panose="02010609030101010101" pitchFamily="49" charset="-122"/>
              </a:rPr>
              <a:t>[]){</a:t>
            </a:r>
            <a:endParaRPr lang="en-US" altLang="zh-CN" sz="2200" dirty="0" smtClean="0">
              <a:solidFill>
                <a:srgbClr val="C00000"/>
              </a:solidFill>
              <a:ea typeface="新宋体" panose="02010609030101010101" pitchFamily="49" charset="-122"/>
            </a:endParaRPr>
          </a:p>
          <a:p>
            <a:r>
              <a:rPr lang="en-US" altLang="zh-CN" sz="2200" dirty="0" smtClean="0">
                <a:solidFill>
                  <a:srgbClr val="C00000"/>
                </a:solidFill>
                <a:ea typeface="新宋体" panose="02010609030101010101" pitchFamily="49" charset="-122"/>
              </a:rPr>
              <a:t>		Person per1 = new Person("</a:t>
            </a:r>
            <a:r>
              <a:rPr lang="zh-CN" altLang="en-US" sz="2200" dirty="0" smtClean="0">
                <a:solidFill>
                  <a:srgbClr val="C00000"/>
                </a:solidFill>
                <a:ea typeface="新宋体" panose="02010609030101010101" pitchFamily="49" charset="-122"/>
              </a:rPr>
              <a:t>张三</a:t>
            </a:r>
            <a:r>
              <a:rPr lang="en-US" altLang="zh-CN" sz="2200" dirty="0" smtClean="0">
                <a:solidFill>
                  <a:srgbClr val="C00000"/>
                </a:solidFill>
                <a:ea typeface="新宋体" panose="02010609030101010101" pitchFamily="49" charset="-122"/>
              </a:rPr>
              <a:t>") ;	</a:t>
            </a:r>
            <a:endParaRPr lang="zh-CN" altLang="en-US" sz="2200" dirty="0" smtClean="0">
              <a:solidFill>
                <a:srgbClr val="C00000"/>
              </a:solidFill>
              <a:ea typeface="新宋体" panose="02010609030101010101" pitchFamily="49" charset="-122"/>
            </a:endParaRPr>
          </a:p>
          <a:p>
            <a:r>
              <a:rPr lang="zh-CN" altLang="en-US" sz="2200" dirty="0" smtClean="0">
                <a:solidFill>
                  <a:srgbClr val="C00000"/>
                </a:solidFill>
                <a:ea typeface="新宋体" panose="02010609030101010101" pitchFamily="49" charset="-122"/>
              </a:rPr>
              <a:t>		</a:t>
            </a:r>
            <a:r>
              <a:rPr lang="en-US" altLang="zh-CN" sz="2200" dirty="0" smtClean="0">
                <a:solidFill>
                  <a:srgbClr val="C00000"/>
                </a:solidFill>
                <a:ea typeface="新宋体" panose="02010609030101010101" pitchFamily="49" charset="-122"/>
              </a:rPr>
              <a:t>Person per2 = new Person("</a:t>
            </a:r>
            <a:r>
              <a:rPr lang="zh-CN" altLang="en-US" sz="2200" dirty="0" smtClean="0">
                <a:solidFill>
                  <a:srgbClr val="C00000"/>
                </a:solidFill>
                <a:ea typeface="新宋体" panose="02010609030101010101" pitchFamily="49" charset="-122"/>
              </a:rPr>
              <a:t>李四</a:t>
            </a:r>
            <a:r>
              <a:rPr lang="en-US" altLang="zh-CN" sz="2200" dirty="0" smtClean="0">
                <a:solidFill>
                  <a:srgbClr val="C00000"/>
                </a:solidFill>
                <a:ea typeface="新宋体" panose="02010609030101010101" pitchFamily="49" charset="-122"/>
              </a:rPr>
              <a:t>") ;	</a:t>
            </a:r>
            <a:endParaRPr lang="zh-CN" altLang="en-US" sz="2200" dirty="0" smtClean="0">
              <a:solidFill>
                <a:srgbClr val="C00000"/>
              </a:solidFill>
              <a:ea typeface="新宋体" panose="02010609030101010101" pitchFamily="49" charset="-122"/>
            </a:endParaRPr>
          </a:p>
          <a:p>
            <a:r>
              <a:rPr lang="zh-CN" altLang="en-US" sz="2200" dirty="0" smtClean="0">
                <a:solidFill>
                  <a:srgbClr val="C00000"/>
                </a:solidFill>
                <a:ea typeface="新宋体" panose="02010609030101010101" pitchFamily="49" charset="-122"/>
              </a:rPr>
              <a:t>		</a:t>
            </a:r>
            <a:r>
              <a:rPr lang="en-US" altLang="zh-CN" sz="2200" dirty="0" smtClean="0">
                <a:solidFill>
                  <a:srgbClr val="C00000"/>
                </a:solidFill>
                <a:ea typeface="新宋体" panose="02010609030101010101" pitchFamily="49" charset="-122"/>
              </a:rPr>
              <a:t>per1.getInfo() ;	</a:t>
            </a:r>
            <a:r>
              <a:rPr lang="en-US" altLang="zh-CN" sz="2200" dirty="0" smtClean="0">
                <a:ea typeface="新宋体" panose="02010609030101010101" pitchFamily="49" charset="-122"/>
              </a:rPr>
              <a:t>// </a:t>
            </a:r>
            <a:r>
              <a:rPr lang="zh-CN" altLang="en-US" sz="2200" dirty="0" smtClean="0">
                <a:ea typeface="新宋体" panose="02010609030101010101" pitchFamily="49" charset="-122"/>
              </a:rPr>
              <a:t>当前调用</a:t>
            </a:r>
            <a:r>
              <a:rPr lang="en-US" altLang="zh-CN" sz="2200" dirty="0" err="1" smtClean="0">
                <a:ea typeface="新宋体" panose="02010609030101010101" pitchFamily="49" charset="-122"/>
              </a:rPr>
              <a:t>getInfo</a:t>
            </a:r>
            <a:r>
              <a:rPr lang="en-US" altLang="zh-CN" sz="2200" dirty="0" smtClean="0">
                <a:ea typeface="新宋体" panose="02010609030101010101" pitchFamily="49" charset="-122"/>
              </a:rPr>
              <a:t>()</a:t>
            </a:r>
            <a:r>
              <a:rPr lang="zh-CN" altLang="en-US" sz="2200" dirty="0" smtClean="0">
                <a:ea typeface="新宋体" panose="02010609030101010101" pitchFamily="49" charset="-122"/>
              </a:rPr>
              <a:t>方法的对象是</a:t>
            </a:r>
            <a:r>
              <a:rPr lang="en-US" altLang="zh-CN" sz="2200" dirty="0" smtClean="0">
                <a:ea typeface="新宋体" panose="02010609030101010101" pitchFamily="49" charset="-122"/>
              </a:rPr>
              <a:t>per1</a:t>
            </a:r>
            <a:endParaRPr lang="en-US" altLang="zh-CN" sz="2200" dirty="0" smtClean="0">
              <a:ea typeface="新宋体" panose="02010609030101010101" pitchFamily="49" charset="-122"/>
            </a:endParaRPr>
          </a:p>
          <a:p>
            <a:r>
              <a:rPr lang="en-US" altLang="zh-CN" sz="2200" dirty="0" smtClean="0">
                <a:solidFill>
                  <a:srgbClr val="C00000"/>
                </a:solidFill>
                <a:ea typeface="新宋体" panose="02010609030101010101" pitchFamily="49" charset="-122"/>
              </a:rPr>
              <a:t>		per2.getInfo() ;	</a:t>
            </a:r>
            <a:r>
              <a:rPr lang="en-US" altLang="zh-CN" sz="2200" dirty="0" smtClean="0">
                <a:ea typeface="新宋体" panose="02010609030101010101" pitchFamily="49" charset="-122"/>
              </a:rPr>
              <a:t>// </a:t>
            </a:r>
            <a:r>
              <a:rPr lang="zh-CN" altLang="en-US" sz="2200" dirty="0" smtClean="0">
                <a:ea typeface="新宋体" panose="02010609030101010101" pitchFamily="49" charset="-122"/>
              </a:rPr>
              <a:t>当前调用</a:t>
            </a:r>
            <a:r>
              <a:rPr lang="en-US" altLang="zh-CN" sz="2200" dirty="0" err="1" smtClean="0">
                <a:ea typeface="新宋体" panose="02010609030101010101" pitchFamily="49" charset="-122"/>
              </a:rPr>
              <a:t>getInfo</a:t>
            </a:r>
            <a:r>
              <a:rPr lang="en-US" altLang="zh-CN" sz="2200" dirty="0" smtClean="0">
                <a:ea typeface="新宋体" panose="02010609030101010101" pitchFamily="49" charset="-122"/>
              </a:rPr>
              <a:t>()</a:t>
            </a:r>
            <a:r>
              <a:rPr lang="zh-CN" altLang="en-US" sz="2200" dirty="0" smtClean="0">
                <a:ea typeface="新宋体" panose="02010609030101010101" pitchFamily="49" charset="-122"/>
              </a:rPr>
              <a:t>方法的对象是</a:t>
            </a:r>
            <a:r>
              <a:rPr lang="en-US" altLang="zh-CN" sz="2200" dirty="0" smtClean="0">
                <a:ea typeface="新宋体" panose="02010609030101010101" pitchFamily="49" charset="-122"/>
              </a:rPr>
              <a:t>per2</a:t>
            </a:r>
            <a:endParaRPr lang="en-US" altLang="zh-CN" sz="2200" dirty="0" smtClean="0">
              <a:ea typeface="新宋体" panose="02010609030101010101" pitchFamily="49" charset="-122"/>
            </a:endParaRPr>
          </a:p>
          <a:p>
            <a:r>
              <a:rPr lang="en-US" altLang="zh-CN" sz="2200" dirty="0">
                <a:ea typeface="新宋体" panose="02010609030101010101" pitchFamily="49" charset="-122"/>
              </a:rPr>
              <a:t>	</a:t>
            </a:r>
            <a:r>
              <a:rPr lang="en-US" altLang="zh-CN" sz="2200" dirty="0" smtClean="0">
                <a:ea typeface="新宋体" panose="02010609030101010101" pitchFamily="49" charset="-122"/>
              </a:rPr>
              <a:t>	</a:t>
            </a:r>
            <a:r>
              <a:rPr lang="en-US" altLang="zh-CN" sz="2200" dirty="0" err="1" smtClean="0">
                <a:solidFill>
                  <a:srgbClr val="C00000"/>
                </a:solidFill>
                <a:ea typeface="新宋体" panose="02010609030101010101" pitchFamily="49" charset="-122"/>
              </a:rPr>
              <a:t>boolean</a:t>
            </a:r>
            <a:r>
              <a:rPr lang="en-US" altLang="zh-CN" sz="2200" dirty="0" smtClean="0">
                <a:solidFill>
                  <a:srgbClr val="C00000"/>
                </a:solidFill>
                <a:ea typeface="新宋体" panose="02010609030101010101" pitchFamily="49" charset="-122"/>
              </a:rPr>
              <a:t> b = per1.compare(per2);</a:t>
            </a:r>
            <a:endParaRPr lang="en-US" altLang="zh-CN" sz="2200" dirty="0" smtClean="0">
              <a:solidFill>
                <a:srgbClr val="C00000"/>
              </a:solidFill>
              <a:ea typeface="新宋体" panose="02010609030101010101" pitchFamily="49" charset="-122"/>
            </a:endParaRPr>
          </a:p>
          <a:p>
            <a:r>
              <a:rPr lang="en-US" altLang="zh-CN" sz="2200" dirty="0" smtClean="0">
                <a:solidFill>
                  <a:srgbClr val="C00000"/>
                </a:solidFill>
                <a:ea typeface="新宋体" panose="02010609030101010101" pitchFamily="49" charset="-122"/>
              </a:rPr>
              <a:t>	}  }</a:t>
            </a:r>
            <a:endParaRPr lang="zh-CN" altLang="en-US" sz="2200" dirty="0">
              <a:solidFill>
                <a:srgbClr val="C00000"/>
              </a:solidFill>
              <a:ea typeface="新宋体" panose="02010609030101010101" pitchFamily="49" charset="-122"/>
            </a:endParaRPr>
          </a:p>
        </p:txBody>
      </p:sp>
      <p:sp>
        <p:nvSpPr>
          <p:cNvPr id="4" name="TextBox 3"/>
          <p:cNvSpPr txBox="1"/>
          <p:nvPr/>
        </p:nvSpPr>
        <p:spPr>
          <a:xfrm>
            <a:off x="4932040" y="1075441"/>
            <a:ext cx="3637638" cy="830997"/>
          </a:xfrm>
          <a:prstGeom prst="rect">
            <a:avLst/>
          </a:prstGeom>
          <a:noFill/>
        </p:spPr>
        <p:txBody>
          <a:bodyPr wrap="square" rtlCol="0">
            <a:spAutoFit/>
          </a:bodyPr>
          <a:lstStyle/>
          <a:p>
            <a:r>
              <a:rPr lang="zh-CN" altLang="en-US" sz="2400" b="1" dirty="0" smtClean="0">
                <a:ea typeface="新宋体" panose="02010609030101010101" pitchFamily="49" charset="-122"/>
              </a:rPr>
              <a:t>当前正在操作本方法的对象称为当前对象。</a:t>
            </a:r>
            <a:endParaRPr lang="zh-CN" altLang="en-US" sz="2400" b="1" dirty="0">
              <a:ea typeface="新宋体" panose="02010609030101010101"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88024" y="836712"/>
            <a:ext cx="3744416" cy="369332"/>
          </a:xfrm>
          <a:prstGeom prst="rect">
            <a:avLst/>
          </a:prstGeom>
          <a:noFill/>
        </p:spPr>
        <p:txBody>
          <a:bodyPr wrap="square" rtlCol="0">
            <a:spAutoFit/>
          </a:bodyPr>
          <a:lstStyle/>
          <a:p>
            <a:r>
              <a:rPr lang="zh-CN" altLang="en-US" dirty="0" smtClean="0">
                <a:ea typeface="宋体" panose="02010600030101010101" pitchFamily="2" charset="-122"/>
              </a:rPr>
              <a:t>例子：人把大象装冰箱</a:t>
            </a:r>
            <a:endParaRPr lang="zh-CN" altLang="en-US" dirty="0">
              <a:ea typeface="宋体" panose="02010600030101010101" pitchFamily="2" charset="-122"/>
            </a:endParaRPr>
          </a:p>
        </p:txBody>
      </p:sp>
      <p:sp>
        <p:nvSpPr>
          <p:cNvPr id="5" name="矩形 4"/>
          <p:cNvSpPr/>
          <p:nvPr/>
        </p:nvSpPr>
        <p:spPr>
          <a:xfrm>
            <a:off x="467544" y="1206044"/>
            <a:ext cx="3096344" cy="503126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
        <p:nvSpPr>
          <p:cNvPr id="6" name="TextBox 5"/>
          <p:cNvSpPr txBox="1"/>
          <p:nvPr/>
        </p:nvSpPr>
        <p:spPr>
          <a:xfrm>
            <a:off x="611560" y="6237312"/>
            <a:ext cx="2952328" cy="369332"/>
          </a:xfrm>
          <a:prstGeom prst="rect">
            <a:avLst/>
          </a:prstGeom>
          <a:noFill/>
        </p:spPr>
        <p:txBody>
          <a:bodyPr wrap="square" rtlCol="0">
            <a:spAutoFit/>
          </a:bodyPr>
          <a:lstStyle/>
          <a:p>
            <a:r>
              <a:rPr lang="zh-CN" altLang="en-US" dirty="0" smtClean="0">
                <a:ea typeface="宋体" panose="02010600030101010101" pitchFamily="2" charset="-122"/>
              </a:rPr>
              <a:t>面向过程</a:t>
            </a:r>
            <a:endParaRPr lang="zh-CN" altLang="en-US" dirty="0">
              <a:ea typeface="宋体" panose="02010600030101010101" pitchFamily="2" charset="-122"/>
            </a:endParaRPr>
          </a:p>
        </p:txBody>
      </p:sp>
      <p:sp>
        <p:nvSpPr>
          <p:cNvPr id="7" name="TextBox 6"/>
          <p:cNvSpPr txBox="1"/>
          <p:nvPr/>
        </p:nvSpPr>
        <p:spPr>
          <a:xfrm>
            <a:off x="755576" y="1628800"/>
            <a:ext cx="2160240" cy="369332"/>
          </a:xfrm>
          <a:prstGeom prst="rect">
            <a:avLst/>
          </a:prstGeom>
          <a:noFill/>
        </p:spPr>
        <p:txBody>
          <a:bodyPr wrap="square" rtlCol="0">
            <a:spAutoFit/>
          </a:bodyPr>
          <a:lstStyle/>
          <a:p>
            <a:r>
              <a:rPr lang="en-US" altLang="zh-CN" dirty="0" smtClean="0">
                <a:ea typeface="宋体" panose="02010600030101010101" pitchFamily="2" charset="-122"/>
              </a:rPr>
              <a:t>1.</a:t>
            </a:r>
            <a:r>
              <a:rPr lang="zh-CN" altLang="en-US" dirty="0" smtClean="0">
                <a:ea typeface="宋体" panose="02010600030101010101" pitchFamily="2" charset="-122"/>
              </a:rPr>
              <a:t>打开冰箱</a:t>
            </a:r>
            <a:endParaRPr lang="zh-CN" altLang="en-US" dirty="0">
              <a:ea typeface="宋体" panose="02010600030101010101" pitchFamily="2" charset="-122"/>
            </a:endParaRPr>
          </a:p>
        </p:txBody>
      </p:sp>
      <p:sp>
        <p:nvSpPr>
          <p:cNvPr id="8" name="TextBox 7"/>
          <p:cNvSpPr txBox="1"/>
          <p:nvPr/>
        </p:nvSpPr>
        <p:spPr>
          <a:xfrm>
            <a:off x="755576" y="2348880"/>
            <a:ext cx="2376264" cy="369332"/>
          </a:xfrm>
          <a:prstGeom prst="rect">
            <a:avLst/>
          </a:prstGeom>
          <a:noFill/>
        </p:spPr>
        <p:txBody>
          <a:bodyPr wrap="square" rtlCol="0">
            <a:spAutoFit/>
          </a:bodyPr>
          <a:lstStyle/>
          <a:p>
            <a:r>
              <a:rPr lang="en-US" altLang="zh-CN" dirty="0" smtClean="0">
                <a:ea typeface="宋体" panose="02010600030101010101" pitchFamily="2" charset="-122"/>
              </a:rPr>
              <a:t>2.</a:t>
            </a:r>
            <a:r>
              <a:rPr lang="zh-CN" altLang="en-US" dirty="0" smtClean="0">
                <a:ea typeface="宋体" panose="02010600030101010101" pitchFamily="2" charset="-122"/>
              </a:rPr>
              <a:t>把大象装进冰箱</a:t>
            </a:r>
            <a:endParaRPr lang="zh-CN" altLang="en-US" dirty="0">
              <a:ea typeface="宋体" panose="02010600030101010101" pitchFamily="2" charset="-122"/>
            </a:endParaRPr>
          </a:p>
        </p:txBody>
      </p:sp>
      <p:sp>
        <p:nvSpPr>
          <p:cNvPr id="9" name="TextBox 8"/>
          <p:cNvSpPr txBox="1"/>
          <p:nvPr/>
        </p:nvSpPr>
        <p:spPr>
          <a:xfrm>
            <a:off x="755576" y="3068960"/>
            <a:ext cx="2016224" cy="369332"/>
          </a:xfrm>
          <a:prstGeom prst="rect">
            <a:avLst/>
          </a:prstGeom>
          <a:noFill/>
        </p:spPr>
        <p:txBody>
          <a:bodyPr wrap="square" rtlCol="0">
            <a:spAutoFit/>
          </a:bodyPr>
          <a:lstStyle/>
          <a:p>
            <a:r>
              <a:rPr lang="en-US" altLang="zh-CN" dirty="0" smtClean="0">
                <a:ea typeface="宋体" panose="02010600030101010101" pitchFamily="2" charset="-122"/>
              </a:rPr>
              <a:t>3.</a:t>
            </a:r>
            <a:r>
              <a:rPr lang="zh-CN" altLang="en-US" dirty="0" smtClean="0">
                <a:ea typeface="宋体" panose="02010600030101010101" pitchFamily="2" charset="-122"/>
              </a:rPr>
              <a:t>把冰箱门关住</a:t>
            </a:r>
            <a:endParaRPr lang="zh-CN" altLang="en-US" dirty="0">
              <a:ea typeface="宋体" panose="02010600030101010101" pitchFamily="2" charset="-122"/>
            </a:endParaRPr>
          </a:p>
        </p:txBody>
      </p:sp>
      <p:cxnSp>
        <p:nvCxnSpPr>
          <p:cNvPr id="11" name="直接箭头连接符 10"/>
          <p:cNvCxnSpPr/>
          <p:nvPr/>
        </p:nvCxnSpPr>
        <p:spPr>
          <a:xfrm>
            <a:off x="3059832" y="1628800"/>
            <a:ext cx="0" cy="209287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4644008" y="1340768"/>
            <a:ext cx="4104456" cy="489654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
        <p:nvSpPr>
          <p:cNvPr id="14" name="TextBox 13"/>
          <p:cNvSpPr txBox="1"/>
          <p:nvPr/>
        </p:nvSpPr>
        <p:spPr>
          <a:xfrm>
            <a:off x="4762872" y="6237312"/>
            <a:ext cx="2808312" cy="369332"/>
          </a:xfrm>
          <a:prstGeom prst="rect">
            <a:avLst/>
          </a:prstGeom>
          <a:noFill/>
        </p:spPr>
        <p:txBody>
          <a:bodyPr wrap="square" rtlCol="0">
            <a:spAutoFit/>
          </a:bodyPr>
          <a:lstStyle/>
          <a:p>
            <a:r>
              <a:rPr lang="zh-CN" altLang="en-US" dirty="0" smtClean="0">
                <a:ea typeface="宋体" panose="02010600030101010101" pitchFamily="2" charset="-122"/>
              </a:rPr>
              <a:t>面向对象</a:t>
            </a:r>
            <a:endParaRPr lang="zh-CN" altLang="en-US" dirty="0">
              <a:ea typeface="宋体" panose="02010600030101010101" pitchFamily="2" charset="-122"/>
            </a:endParaRPr>
          </a:p>
        </p:txBody>
      </p:sp>
      <p:sp>
        <p:nvSpPr>
          <p:cNvPr id="15" name="矩形 14"/>
          <p:cNvSpPr/>
          <p:nvPr/>
        </p:nvSpPr>
        <p:spPr>
          <a:xfrm>
            <a:off x="7668344" y="1425550"/>
            <a:ext cx="1080120" cy="104876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
        <p:nvSpPr>
          <p:cNvPr id="16" name="TextBox 15"/>
          <p:cNvSpPr txBox="1"/>
          <p:nvPr/>
        </p:nvSpPr>
        <p:spPr>
          <a:xfrm>
            <a:off x="7884368" y="1425550"/>
            <a:ext cx="864096" cy="923330"/>
          </a:xfrm>
          <a:prstGeom prst="rect">
            <a:avLst/>
          </a:prstGeom>
          <a:noFill/>
        </p:spPr>
        <p:txBody>
          <a:bodyPr wrap="square" rtlCol="0">
            <a:spAutoFit/>
          </a:bodyPr>
          <a:lstStyle/>
          <a:p>
            <a:r>
              <a:rPr lang="zh-CN" altLang="en-US" dirty="0" smtClean="0">
                <a:ea typeface="宋体" panose="02010600030101010101" pitchFamily="2" charset="-122"/>
              </a:rPr>
              <a:t>人   </a:t>
            </a:r>
            <a:endParaRPr lang="en-US" altLang="zh-CN" dirty="0" smtClean="0">
              <a:ea typeface="宋体" panose="02010600030101010101" pitchFamily="2" charset="-122"/>
            </a:endParaRPr>
          </a:p>
          <a:p>
            <a:r>
              <a:rPr lang="zh-CN" altLang="en-US" dirty="0" smtClean="0">
                <a:ea typeface="宋体" panose="02010600030101010101" pitchFamily="2" charset="-122"/>
              </a:rPr>
              <a:t>冰箱</a:t>
            </a:r>
            <a:endParaRPr lang="en-US" altLang="zh-CN" dirty="0" smtClean="0">
              <a:ea typeface="宋体" panose="02010600030101010101" pitchFamily="2" charset="-122"/>
            </a:endParaRPr>
          </a:p>
          <a:p>
            <a:r>
              <a:rPr lang="zh-CN" altLang="en-US" dirty="0">
                <a:ea typeface="宋体" panose="02010600030101010101" pitchFamily="2" charset="-122"/>
              </a:rPr>
              <a:t>大象</a:t>
            </a:r>
            <a:endParaRPr lang="zh-CN" altLang="en-US" dirty="0">
              <a:ea typeface="宋体" panose="02010600030101010101" pitchFamily="2" charset="-122"/>
            </a:endParaRPr>
          </a:p>
        </p:txBody>
      </p:sp>
      <p:sp>
        <p:nvSpPr>
          <p:cNvPr id="17" name="TextBox 16"/>
          <p:cNvSpPr txBox="1"/>
          <p:nvPr/>
        </p:nvSpPr>
        <p:spPr>
          <a:xfrm>
            <a:off x="4644008" y="1813466"/>
            <a:ext cx="3752637" cy="4247317"/>
          </a:xfrm>
          <a:prstGeom prst="rect">
            <a:avLst/>
          </a:prstGeom>
          <a:noFill/>
        </p:spPr>
        <p:txBody>
          <a:bodyPr wrap="square" rtlCol="0">
            <a:spAutoFit/>
          </a:bodyPr>
          <a:lstStyle/>
          <a:p>
            <a:r>
              <a:rPr lang="zh-CN" altLang="en-US" dirty="0" smtClean="0">
                <a:ea typeface="宋体" panose="02010600030101010101" pitchFamily="2" charset="-122"/>
              </a:rPr>
              <a:t>人</a:t>
            </a:r>
            <a:r>
              <a:rPr lang="en-US" altLang="zh-CN" dirty="0" smtClean="0">
                <a:ea typeface="宋体" panose="02010600030101010101" pitchFamily="2" charset="-122"/>
              </a:rPr>
              <a:t>{</a:t>
            </a:r>
            <a:endParaRPr lang="en-US" altLang="zh-CN" dirty="0">
              <a:ea typeface="宋体" panose="02010600030101010101" pitchFamily="2" charset="-122"/>
            </a:endParaRPr>
          </a:p>
          <a:p>
            <a:r>
              <a:rPr lang="en-US" altLang="zh-CN" dirty="0" smtClean="0">
                <a:ea typeface="宋体" panose="02010600030101010101" pitchFamily="2" charset="-122"/>
              </a:rPr>
              <a:t>    </a:t>
            </a:r>
            <a:r>
              <a:rPr lang="zh-CN" altLang="en-US" dirty="0" smtClean="0">
                <a:ea typeface="宋体" panose="02010600030101010101" pitchFamily="2" charset="-122"/>
              </a:rPr>
              <a:t>打开（冰箱）</a:t>
            </a:r>
            <a:r>
              <a:rPr lang="en-US" altLang="zh-CN" dirty="0" smtClean="0">
                <a:ea typeface="宋体" panose="02010600030101010101" pitchFamily="2" charset="-122"/>
              </a:rPr>
              <a:t>{</a:t>
            </a:r>
            <a:endParaRPr lang="en-US" altLang="zh-CN" dirty="0" smtClean="0">
              <a:ea typeface="宋体" panose="02010600030101010101" pitchFamily="2" charset="-122"/>
            </a:endParaRPr>
          </a:p>
          <a:p>
            <a:r>
              <a:rPr lang="en-US" altLang="zh-CN" dirty="0" smtClean="0">
                <a:ea typeface="宋体" panose="02010600030101010101" pitchFamily="2" charset="-122"/>
              </a:rPr>
              <a:t>	</a:t>
            </a:r>
            <a:r>
              <a:rPr lang="zh-CN" altLang="en-US" dirty="0" smtClean="0">
                <a:ea typeface="宋体" panose="02010600030101010101" pitchFamily="2" charset="-122"/>
              </a:rPr>
              <a:t>冰箱</a:t>
            </a:r>
            <a:r>
              <a:rPr lang="en-US" altLang="zh-CN" dirty="0" smtClean="0">
                <a:ea typeface="宋体" panose="02010600030101010101" pitchFamily="2" charset="-122"/>
              </a:rPr>
              <a:t>.</a:t>
            </a:r>
            <a:r>
              <a:rPr lang="zh-CN" altLang="en-US" dirty="0" smtClean="0">
                <a:ea typeface="宋体" panose="02010600030101010101" pitchFamily="2" charset="-122"/>
              </a:rPr>
              <a:t>开门</a:t>
            </a:r>
            <a:r>
              <a:rPr lang="en-US" altLang="zh-CN" dirty="0" smtClean="0">
                <a:ea typeface="宋体" panose="02010600030101010101" pitchFamily="2" charset="-122"/>
              </a:rPr>
              <a:t>();	</a:t>
            </a:r>
            <a:endParaRPr lang="en-US" altLang="zh-CN" dirty="0">
              <a:ea typeface="宋体" panose="02010600030101010101" pitchFamily="2" charset="-122"/>
            </a:endParaRPr>
          </a:p>
          <a:p>
            <a:r>
              <a:rPr lang="en-US" altLang="zh-CN" dirty="0" smtClean="0">
                <a:ea typeface="宋体" panose="02010600030101010101" pitchFamily="2" charset="-122"/>
              </a:rPr>
              <a:t>    }</a:t>
            </a:r>
            <a:endParaRPr lang="en-US" altLang="zh-CN" dirty="0" smtClean="0">
              <a:ea typeface="宋体" panose="02010600030101010101" pitchFamily="2" charset="-122"/>
            </a:endParaRPr>
          </a:p>
          <a:p>
            <a:r>
              <a:rPr lang="en-US" altLang="zh-CN" dirty="0">
                <a:ea typeface="宋体" panose="02010600030101010101" pitchFamily="2" charset="-122"/>
              </a:rPr>
              <a:t> </a:t>
            </a:r>
            <a:r>
              <a:rPr lang="en-US" altLang="zh-CN" dirty="0" smtClean="0">
                <a:ea typeface="宋体" panose="02010600030101010101" pitchFamily="2" charset="-122"/>
              </a:rPr>
              <a:t>   </a:t>
            </a:r>
            <a:r>
              <a:rPr lang="zh-CN" altLang="en-US" dirty="0" smtClean="0">
                <a:ea typeface="宋体" panose="02010600030101010101" pitchFamily="2" charset="-122"/>
              </a:rPr>
              <a:t>操作</a:t>
            </a:r>
            <a:r>
              <a:rPr lang="en-US" altLang="zh-CN" dirty="0" smtClean="0">
                <a:ea typeface="宋体" panose="02010600030101010101" pitchFamily="2" charset="-122"/>
              </a:rPr>
              <a:t>(</a:t>
            </a:r>
            <a:r>
              <a:rPr lang="zh-CN" altLang="en-US" dirty="0" smtClean="0">
                <a:ea typeface="宋体" panose="02010600030101010101" pitchFamily="2" charset="-122"/>
              </a:rPr>
              <a:t>大象</a:t>
            </a:r>
            <a:r>
              <a:rPr lang="en-US" altLang="zh-CN" dirty="0" smtClean="0">
                <a:ea typeface="宋体" panose="02010600030101010101" pitchFamily="2" charset="-122"/>
              </a:rPr>
              <a:t>){</a:t>
            </a:r>
            <a:endParaRPr lang="en-US" altLang="zh-CN" dirty="0" smtClean="0">
              <a:ea typeface="宋体" panose="02010600030101010101" pitchFamily="2" charset="-122"/>
            </a:endParaRPr>
          </a:p>
          <a:p>
            <a:r>
              <a:rPr lang="en-US" altLang="zh-CN" dirty="0">
                <a:ea typeface="宋体" panose="02010600030101010101" pitchFamily="2" charset="-122"/>
              </a:rPr>
              <a:t> </a:t>
            </a:r>
            <a:r>
              <a:rPr lang="en-US" altLang="zh-CN" dirty="0" smtClean="0">
                <a:ea typeface="宋体" panose="02010600030101010101" pitchFamily="2" charset="-122"/>
              </a:rPr>
              <a:t>            </a:t>
            </a:r>
            <a:r>
              <a:rPr lang="zh-CN" altLang="en-US" dirty="0" smtClean="0">
                <a:ea typeface="宋体" panose="02010600030101010101" pitchFamily="2" charset="-122"/>
              </a:rPr>
              <a:t>大象</a:t>
            </a:r>
            <a:r>
              <a:rPr lang="en-US" altLang="zh-CN" dirty="0" smtClean="0">
                <a:ea typeface="宋体" panose="02010600030101010101" pitchFamily="2" charset="-122"/>
              </a:rPr>
              <a:t>.</a:t>
            </a:r>
            <a:r>
              <a:rPr lang="zh-CN" altLang="en-US" dirty="0" smtClean="0">
                <a:ea typeface="宋体" panose="02010600030101010101" pitchFamily="2" charset="-122"/>
              </a:rPr>
              <a:t>进入</a:t>
            </a:r>
            <a:r>
              <a:rPr lang="en-US" altLang="zh-CN" dirty="0" smtClean="0">
                <a:ea typeface="宋体" panose="02010600030101010101" pitchFamily="2" charset="-122"/>
              </a:rPr>
              <a:t>();</a:t>
            </a:r>
            <a:endParaRPr lang="en-US" altLang="zh-CN" dirty="0">
              <a:ea typeface="宋体" panose="02010600030101010101" pitchFamily="2" charset="-122"/>
            </a:endParaRPr>
          </a:p>
          <a:p>
            <a:r>
              <a:rPr lang="en-US" altLang="zh-CN" dirty="0" smtClean="0">
                <a:ea typeface="宋体" panose="02010600030101010101" pitchFamily="2" charset="-122"/>
              </a:rPr>
              <a:t>    }</a:t>
            </a:r>
            <a:endParaRPr lang="en-US" altLang="zh-CN" dirty="0" smtClean="0">
              <a:ea typeface="宋体" panose="02010600030101010101" pitchFamily="2" charset="-122"/>
            </a:endParaRPr>
          </a:p>
          <a:p>
            <a:r>
              <a:rPr lang="en-US" altLang="zh-CN" dirty="0">
                <a:ea typeface="宋体" panose="02010600030101010101" pitchFamily="2" charset="-122"/>
              </a:rPr>
              <a:t> </a:t>
            </a:r>
            <a:r>
              <a:rPr lang="en-US" altLang="zh-CN" dirty="0" smtClean="0">
                <a:ea typeface="宋体" panose="02010600030101010101" pitchFamily="2" charset="-122"/>
              </a:rPr>
              <a:t>   </a:t>
            </a:r>
            <a:r>
              <a:rPr lang="zh-CN" altLang="en-US" dirty="0" smtClean="0">
                <a:ea typeface="宋体" panose="02010600030101010101" pitchFamily="2" charset="-122"/>
              </a:rPr>
              <a:t>关闭</a:t>
            </a:r>
            <a:r>
              <a:rPr lang="en-US" altLang="zh-CN" dirty="0" smtClean="0">
                <a:ea typeface="宋体" panose="02010600030101010101" pitchFamily="2" charset="-122"/>
              </a:rPr>
              <a:t>(</a:t>
            </a:r>
            <a:r>
              <a:rPr lang="zh-CN" altLang="en-US" dirty="0" smtClean="0">
                <a:ea typeface="宋体" panose="02010600030101010101" pitchFamily="2" charset="-122"/>
              </a:rPr>
              <a:t>冰箱</a:t>
            </a:r>
            <a:r>
              <a:rPr lang="en-US" altLang="zh-CN" dirty="0" smtClean="0">
                <a:ea typeface="宋体" panose="02010600030101010101" pitchFamily="2" charset="-122"/>
              </a:rPr>
              <a:t>){   </a:t>
            </a:r>
            <a:endParaRPr lang="en-US" altLang="zh-CN" dirty="0" smtClean="0">
              <a:ea typeface="宋体" panose="02010600030101010101" pitchFamily="2" charset="-122"/>
            </a:endParaRPr>
          </a:p>
          <a:p>
            <a:r>
              <a:rPr lang="en-US" altLang="zh-CN" dirty="0" smtClean="0">
                <a:ea typeface="宋体" panose="02010600030101010101" pitchFamily="2" charset="-122"/>
              </a:rPr>
              <a:t>          </a:t>
            </a:r>
            <a:r>
              <a:rPr lang="zh-CN" altLang="en-US" dirty="0" smtClean="0">
                <a:ea typeface="宋体" panose="02010600030101010101" pitchFamily="2" charset="-122"/>
              </a:rPr>
              <a:t>冰箱</a:t>
            </a:r>
            <a:r>
              <a:rPr lang="en-US" altLang="zh-CN" dirty="0" smtClean="0">
                <a:ea typeface="宋体" panose="02010600030101010101" pitchFamily="2" charset="-122"/>
              </a:rPr>
              <a:t>.</a:t>
            </a:r>
            <a:r>
              <a:rPr lang="zh-CN" altLang="en-US" dirty="0" smtClean="0">
                <a:ea typeface="宋体" panose="02010600030101010101" pitchFamily="2" charset="-122"/>
              </a:rPr>
              <a:t>关门</a:t>
            </a:r>
            <a:r>
              <a:rPr lang="en-US" altLang="zh-CN" dirty="0" smtClean="0">
                <a:ea typeface="宋体" panose="02010600030101010101" pitchFamily="2" charset="-122"/>
              </a:rPr>
              <a:t>();     </a:t>
            </a:r>
            <a:endParaRPr lang="en-US" altLang="zh-CN" dirty="0" smtClean="0">
              <a:ea typeface="宋体" panose="02010600030101010101" pitchFamily="2" charset="-122"/>
            </a:endParaRPr>
          </a:p>
          <a:p>
            <a:r>
              <a:rPr lang="en-US" altLang="zh-CN" dirty="0" smtClean="0">
                <a:ea typeface="宋体" panose="02010600030101010101" pitchFamily="2" charset="-122"/>
              </a:rPr>
              <a:t>}</a:t>
            </a:r>
            <a:endParaRPr lang="en-US" altLang="zh-CN" dirty="0">
              <a:ea typeface="宋体" panose="02010600030101010101" pitchFamily="2" charset="-122"/>
            </a:endParaRPr>
          </a:p>
          <a:p>
            <a:r>
              <a:rPr lang="en-US" altLang="zh-CN" dirty="0" smtClean="0">
                <a:ea typeface="宋体" panose="02010600030101010101" pitchFamily="2" charset="-122"/>
              </a:rPr>
              <a:t>}</a:t>
            </a:r>
            <a:endParaRPr lang="en-US" altLang="zh-CN" dirty="0" smtClean="0">
              <a:ea typeface="宋体" panose="02010600030101010101" pitchFamily="2" charset="-122"/>
            </a:endParaRPr>
          </a:p>
          <a:p>
            <a:endParaRPr lang="en-US" altLang="zh-CN" dirty="0">
              <a:ea typeface="宋体" panose="02010600030101010101" pitchFamily="2" charset="-122"/>
            </a:endParaRPr>
          </a:p>
          <a:p>
            <a:r>
              <a:rPr lang="zh-CN" altLang="en-US" dirty="0" smtClean="0">
                <a:ea typeface="宋体" panose="02010600030101010101" pitchFamily="2" charset="-122"/>
              </a:rPr>
              <a:t>冰箱</a:t>
            </a:r>
            <a:r>
              <a:rPr lang="en-US" altLang="zh-CN" dirty="0" smtClean="0">
                <a:ea typeface="宋体" panose="02010600030101010101" pitchFamily="2" charset="-122"/>
              </a:rPr>
              <a:t>{</a:t>
            </a:r>
            <a:endParaRPr lang="en-US" altLang="zh-CN" dirty="0" smtClean="0">
              <a:ea typeface="宋体" panose="02010600030101010101" pitchFamily="2" charset="-122"/>
            </a:endParaRPr>
          </a:p>
          <a:p>
            <a:r>
              <a:rPr lang="en-US" altLang="zh-CN" dirty="0">
                <a:ea typeface="宋体" panose="02010600030101010101" pitchFamily="2" charset="-122"/>
              </a:rPr>
              <a:t> </a:t>
            </a:r>
            <a:r>
              <a:rPr lang="en-US" altLang="zh-CN" dirty="0" smtClean="0">
                <a:ea typeface="宋体" panose="02010600030101010101" pitchFamily="2" charset="-122"/>
              </a:rPr>
              <a:t>    </a:t>
            </a:r>
            <a:r>
              <a:rPr lang="zh-CN" altLang="en-US" dirty="0" smtClean="0">
                <a:ea typeface="宋体" panose="02010600030101010101" pitchFamily="2" charset="-122"/>
              </a:rPr>
              <a:t>开门</a:t>
            </a:r>
            <a:r>
              <a:rPr lang="en-US" altLang="zh-CN" dirty="0" smtClean="0">
                <a:ea typeface="宋体" panose="02010600030101010101" pitchFamily="2" charset="-122"/>
              </a:rPr>
              <a:t>(){}  </a:t>
            </a:r>
            <a:r>
              <a:rPr lang="zh-CN" altLang="en-US" dirty="0" smtClean="0">
                <a:ea typeface="宋体" panose="02010600030101010101" pitchFamily="2" charset="-122"/>
              </a:rPr>
              <a:t>关门</a:t>
            </a:r>
            <a:r>
              <a:rPr lang="en-US" altLang="zh-CN" dirty="0" smtClean="0">
                <a:ea typeface="宋体" panose="02010600030101010101" pitchFamily="2" charset="-122"/>
              </a:rPr>
              <a:t>(){}</a:t>
            </a:r>
            <a:endParaRPr lang="en-US" altLang="zh-CN" dirty="0">
              <a:ea typeface="宋体" panose="02010600030101010101" pitchFamily="2" charset="-122"/>
            </a:endParaRPr>
          </a:p>
          <a:p>
            <a:r>
              <a:rPr lang="en-US" altLang="zh-CN" dirty="0" smtClean="0">
                <a:ea typeface="宋体" panose="02010600030101010101" pitchFamily="2" charset="-122"/>
              </a:rPr>
              <a:t>}</a:t>
            </a:r>
            <a:endParaRPr lang="zh-CN" altLang="en-US" dirty="0">
              <a:ea typeface="宋体" panose="02010600030101010101" pitchFamily="2" charset="-122"/>
            </a:endParaRPr>
          </a:p>
        </p:txBody>
      </p:sp>
      <p:sp>
        <p:nvSpPr>
          <p:cNvPr id="18" name="TextBox 17"/>
          <p:cNvSpPr txBox="1"/>
          <p:nvPr/>
        </p:nvSpPr>
        <p:spPr>
          <a:xfrm>
            <a:off x="7092280" y="4839543"/>
            <a:ext cx="2051720" cy="923330"/>
          </a:xfrm>
          <a:prstGeom prst="rect">
            <a:avLst/>
          </a:prstGeom>
          <a:noFill/>
        </p:spPr>
        <p:txBody>
          <a:bodyPr wrap="square" rtlCol="0">
            <a:spAutoFit/>
          </a:bodyPr>
          <a:lstStyle/>
          <a:p>
            <a:r>
              <a:rPr lang="zh-CN" altLang="en-US" dirty="0" smtClean="0">
                <a:ea typeface="宋体" panose="02010600030101010101" pitchFamily="2" charset="-122"/>
              </a:rPr>
              <a:t>大象</a:t>
            </a:r>
            <a:r>
              <a:rPr lang="en-US" altLang="zh-CN" dirty="0" smtClean="0">
                <a:ea typeface="宋体" panose="02010600030101010101" pitchFamily="2" charset="-122"/>
              </a:rPr>
              <a:t>{</a:t>
            </a:r>
            <a:endParaRPr lang="en-US" altLang="zh-CN" dirty="0" smtClean="0">
              <a:ea typeface="宋体" panose="02010600030101010101" pitchFamily="2" charset="-122"/>
            </a:endParaRPr>
          </a:p>
          <a:p>
            <a:r>
              <a:rPr lang="en-US" altLang="zh-CN" dirty="0" smtClean="0">
                <a:ea typeface="宋体" panose="02010600030101010101" pitchFamily="2" charset="-122"/>
              </a:rPr>
              <a:t>     </a:t>
            </a:r>
            <a:r>
              <a:rPr lang="zh-CN" altLang="en-US" dirty="0" smtClean="0">
                <a:ea typeface="宋体" panose="02010600030101010101" pitchFamily="2" charset="-122"/>
              </a:rPr>
              <a:t>进入</a:t>
            </a:r>
            <a:r>
              <a:rPr lang="en-US" altLang="zh-CN" dirty="0" smtClean="0">
                <a:ea typeface="宋体" panose="02010600030101010101" pitchFamily="2" charset="-122"/>
              </a:rPr>
              <a:t>(){  }</a:t>
            </a:r>
            <a:endParaRPr lang="en-US" altLang="zh-CN" dirty="0">
              <a:ea typeface="宋体" panose="02010600030101010101" pitchFamily="2" charset="-122"/>
            </a:endParaRPr>
          </a:p>
          <a:p>
            <a:r>
              <a:rPr lang="en-US" altLang="zh-CN" dirty="0" smtClean="0">
                <a:ea typeface="宋体" panose="02010600030101010101" pitchFamily="2" charset="-122"/>
              </a:rPr>
              <a:t>}</a:t>
            </a:r>
            <a:endParaRPr lang="zh-CN" altLang="en-US" dirty="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19872" y="620688"/>
            <a:ext cx="2627784" cy="857256"/>
          </a:xfrm>
        </p:spPr>
        <p:txBody>
          <a:bodyPr/>
          <a:lstStyle/>
          <a:p>
            <a:r>
              <a:rPr lang="en-US" altLang="zh-CN" b="1" dirty="0" smtClean="0">
                <a:latin typeface="+mn-lt"/>
                <a:cs typeface="Times New Roman" panose="02020603050405020304" pitchFamily="18" charset="0"/>
              </a:rPr>
              <a:t>JavaBean</a:t>
            </a:r>
            <a:endParaRPr lang="zh-CN" altLang="en-US" b="1" dirty="0">
              <a:latin typeface="+mn-lt"/>
              <a:cs typeface="Times New Roman" panose="02020603050405020304" pitchFamily="18" charset="0"/>
            </a:endParaRPr>
          </a:p>
        </p:txBody>
      </p:sp>
      <p:sp>
        <p:nvSpPr>
          <p:cNvPr id="3" name="内容占位符 2"/>
          <p:cNvSpPr>
            <a:spLocks noGrp="1"/>
          </p:cNvSpPr>
          <p:nvPr>
            <p:ph idx="1"/>
          </p:nvPr>
        </p:nvSpPr>
        <p:spPr>
          <a:xfrm>
            <a:off x="457200" y="1600200"/>
            <a:ext cx="8435280" cy="4925144"/>
          </a:xfrm>
        </p:spPr>
        <p:txBody>
          <a:bodyPr>
            <a:normAutofit fontScale="92500" lnSpcReduction="20000"/>
          </a:bodyPr>
          <a:lstStyle/>
          <a:p>
            <a:pPr>
              <a:buFont typeface="Wingdings" panose="05000000000000000000" pitchFamily="2" charset="2"/>
              <a:buChar char="l"/>
            </a:pPr>
            <a:r>
              <a:rPr lang="en-US" altLang="zh-CN" dirty="0" smtClean="0">
                <a:ea typeface="宋体" panose="02010600030101010101" pitchFamily="2" charset="-122"/>
                <a:cs typeface="Times New Roman" panose="02020603050405020304" pitchFamily="18" charset="0"/>
              </a:rPr>
              <a:t>JavaBean</a:t>
            </a:r>
            <a:r>
              <a:rPr lang="zh-CN" altLang="en-US" dirty="0" smtClean="0">
                <a:ea typeface="宋体" panose="02010600030101010101" pitchFamily="2" charset="-122"/>
                <a:cs typeface="Times New Roman" panose="02020603050405020304" pitchFamily="18" charset="0"/>
              </a:rPr>
              <a:t>是一种</a:t>
            </a:r>
            <a:r>
              <a:rPr lang="en-US" altLang="zh-CN" dirty="0" smtClean="0">
                <a:ea typeface="宋体" panose="02010600030101010101" pitchFamily="2" charset="-122"/>
                <a:cs typeface="Times New Roman" panose="02020603050405020304" pitchFamily="18" charset="0"/>
              </a:rPr>
              <a:t>Java</a:t>
            </a:r>
            <a:r>
              <a:rPr lang="zh-CN" altLang="en-US" dirty="0" smtClean="0">
                <a:ea typeface="宋体" panose="02010600030101010101" pitchFamily="2" charset="-122"/>
                <a:cs typeface="Times New Roman" panose="02020603050405020304" pitchFamily="18" charset="0"/>
              </a:rPr>
              <a:t>语言写成的可重用组件。</a:t>
            </a:r>
            <a:endParaRPr lang="en-US" altLang="zh-CN" dirty="0" smtClean="0">
              <a:ea typeface="宋体" panose="02010600030101010101" pitchFamily="2" charset="-122"/>
              <a:cs typeface="Times New Roman" panose="02020603050405020304" pitchFamily="18" charset="0"/>
            </a:endParaRPr>
          </a:p>
          <a:p>
            <a:pPr marL="0" indent="0">
              <a:buNone/>
            </a:pP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所谓</a:t>
            </a:r>
            <a:r>
              <a:rPr lang="en-US" altLang="zh-CN" dirty="0" err="1" smtClean="0">
                <a:ea typeface="宋体" panose="02010600030101010101" pitchFamily="2" charset="-122"/>
                <a:cs typeface="Times New Roman" panose="02020603050405020304" pitchFamily="18" charset="0"/>
              </a:rPr>
              <a:t>javaBean</a:t>
            </a:r>
            <a:r>
              <a:rPr lang="zh-CN" altLang="en-US" dirty="0" smtClean="0">
                <a:ea typeface="宋体" panose="02010600030101010101" pitchFamily="2" charset="-122"/>
                <a:cs typeface="Times New Roman" panose="02020603050405020304" pitchFamily="18" charset="0"/>
              </a:rPr>
              <a:t>，是指符合如下标准的</a:t>
            </a:r>
            <a:r>
              <a:rPr lang="en-US" altLang="zh-CN" dirty="0" smtClean="0">
                <a:ea typeface="宋体" panose="02010600030101010101" pitchFamily="2" charset="-122"/>
                <a:cs typeface="Times New Roman" panose="02020603050405020304" pitchFamily="18" charset="0"/>
              </a:rPr>
              <a:t>Java</a:t>
            </a:r>
            <a:r>
              <a:rPr lang="zh-CN" altLang="en-US" dirty="0" smtClean="0">
                <a:ea typeface="宋体" panose="02010600030101010101" pitchFamily="2" charset="-122"/>
                <a:cs typeface="Times New Roman" panose="02020603050405020304" pitchFamily="18" charset="0"/>
              </a:rPr>
              <a:t>类：</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类是公共的</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有一个无参的公共的构造器</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有属性，且有对应的</a:t>
            </a:r>
            <a:r>
              <a:rPr lang="en-US" altLang="zh-CN" dirty="0" smtClean="0">
                <a:ea typeface="宋体" panose="02010600030101010101" pitchFamily="2" charset="-122"/>
                <a:cs typeface="Times New Roman" panose="02020603050405020304" pitchFamily="18" charset="0"/>
              </a:rPr>
              <a:t>get</a:t>
            </a:r>
            <a:r>
              <a:rPr lang="zh-CN" altLang="en-US" dirty="0" smtClean="0">
                <a:ea typeface="宋体" panose="02010600030101010101" pitchFamily="2" charset="-122"/>
                <a:cs typeface="Times New Roman" panose="02020603050405020304" pitchFamily="18" charset="0"/>
              </a:rPr>
              <a:t>、</a:t>
            </a:r>
            <a:r>
              <a:rPr lang="en-US" altLang="zh-CN" dirty="0" smtClean="0">
                <a:ea typeface="宋体" panose="02010600030101010101" pitchFamily="2" charset="-122"/>
                <a:cs typeface="Times New Roman" panose="02020603050405020304" pitchFamily="18" charset="0"/>
              </a:rPr>
              <a:t>set</a:t>
            </a:r>
            <a:r>
              <a:rPr lang="zh-CN" altLang="en-US" dirty="0" smtClean="0">
                <a:ea typeface="宋体" panose="02010600030101010101" pitchFamily="2" charset="-122"/>
                <a:cs typeface="Times New Roman" panose="02020603050405020304" pitchFamily="18" charset="0"/>
              </a:rPr>
              <a:t>方法</a:t>
            </a:r>
            <a:endParaRPr lang="en-US" altLang="zh-CN" dirty="0" smtClean="0">
              <a:ea typeface="宋体" panose="02010600030101010101" pitchFamily="2" charset="-122"/>
              <a:cs typeface="Times New Roman" panose="02020603050405020304" pitchFamily="18" charset="0"/>
            </a:endParaRPr>
          </a:p>
          <a:p>
            <a:pPr marL="57150" lvl="1" indent="-342900">
              <a:buFont typeface="Wingdings" panose="05000000000000000000" pitchFamily="2" charset="2"/>
              <a:buChar char="l"/>
            </a:pPr>
            <a:r>
              <a:rPr lang="zh-CN" altLang="en-US" dirty="0">
                <a:ea typeface="宋体" panose="02010600030101010101" pitchFamily="2" charset="-122"/>
              </a:rPr>
              <a:t>用户可以使用</a:t>
            </a:r>
            <a:r>
              <a:rPr lang="en-US" altLang="zh-CN" dirty="0">
                <a:ea typeface="宋体" panose="02010600030101010101" pitchFamily="2" charset="-122"/>
              </a:rPr>
              <a:t>JavaBean</a:t>
            </a:r>
            <a:r>
              <a:rPr lang="zh-CN" altLang="en-US" dirty="0">
                <a:ea typeface="宋体" panose="02010600030101010101" pitchFamily="2" charset="-122"/>
              </a:rPr>
              <a:t>将功能、处理、值、数据库访问和其他任何可以用</a:t>
            </a:r>
            <a:r>
              <a:rPr lang="en-US" altLang="zh-CN" dirty="0">
                <a:ea typeface="宋体" panose="02010600030101010101" pitchFamily="2" charset="-122"/>
              </a:rPr>
              <a:t>java</a:t>
            </a:r>
            <a:r>
              <a:rPr lang="zh-CN" altLang="en-US" dirty="0">
                <a:ea typeface="宋体" panose="02010600030101010101" pitchFamily="2" charset="-122"/>
              </a:rPr>
              <a:t>代码创造的对象进行打包，并且其他的开发者可以通过内部的</a:t>
            </a:r>
            <a:r>
              <a:rPr lang="en-US" altLang="zh-CN" dirty="0">
                <a:ea typeface="宋体" panose="02010600030101010101" pitchFamily="2" charset="-122"/>
              </a:rPr>
              <a:t>JSP</a:t>
            </a:r>
            <a:r>
              <a:rPr lang="zh-CN" altLang="en-US" dirty="0">
                <a:ea typeface="宋体" panose="02010600030101010101" pitchFamily="2" charset="-122"/>
              </a:rPr>
              <a:t>页面、</a:t>
            </a:r>
            <a:r>
              <a:rPr lang="en-US" altLang="zh-CN" dirty="0">
                <a:ea typeface="宋体" panose="02010600030101010101" pitchFamily="2" charset="-122"/>
              </a:rPr>
              <a:t>Servlet</a:t>
            </a:r>
            <a:r>
              <a:rPr lang="zh-CN" altLang="en-US" dirty="0">
                <a:ea typeface="宋体" panose="02010600030101010101" pitchFamily="2" charset="-122"/>
              </a:rPr>
              <a:t>、其他</a:t>
            </a:r>
            <a:r>
              <a:rPr lang="en-US" altLang="zh-CN" dirty="0">
                <a:ea typeface="宋体" panose="02010600030101010101" pitchFamily="2" charset="-122"/>
              </a:rPr>
              <a:t>JavaBean</a:t>
            </a:r>
            <a:r>
              <a:rPr lang="zh-CN" altLang="en-US" dirty="0">
                <a:ea typeface="宋体" panose="02010600030101010101" pitchFamily="2" charset="-122"/>
              </a:rPr>
              <a:t>、</a:t>
            </a:r>
            <a:r>
              <a:rPr lang="en-US" altLang="zh-CN" dirty="0">
                <a:ea typeface="宋体" panose="02010600030101010101" pitchFamily="2" charset="-122"/>
              </a:rPr>
              <a:t>applet</a:t>
            </a:r>
            <a:r>
              <a:rPr lang="zh-CN" altLang="en-US" dirty="0">
                <a:ea typeface="宋体" panose="02010600030101010101" pitchFamily="2" charset="-122"/>
              </a:rPr>
              <a:t>程序或者应用来使用这些对象。用户可以认为</a:t>
            </a:r>
            <a:r>
              <a:rPr lang="en-US" altLang="zh-CN" dirty="0">
                <a:ea typeface="宋体" panose="02010600030101010101" pitchFamily="2" charset="-122"/>
              </a:rPr>
              <a:t>JavaBean</a:t>
            </a:r>
            <a:r>
              <a:rPr lang="zh-CN" altLang="en-US" dirty="0">
                <a:ea typeface="宋体" panose="02010600030101010101" pitchFamily="2" charset="-122"/>
              </a:rPr>
              <a:t>提供了一种随时随地的复制和粘贴的功能，而不用关心任何改变。</a:t>
            </a:r>
            <a:endParaRPr lang="zh-CN" altLang="en-US" dirty="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59832" y="620688"/>
            <a:ext cx="3456384" cy="648072"/>
          </a:xfrm>
        </p:spPr>
        <p:txBody>
          <a:bodyPr>
            <a:normAutofit fontScale="90000"/>
          </a:bodyPr>
          <a:lstStyle/>
          <a:p>
            <a:r>
              <a:rPr lang="en-US" altLang="zh-CN" b="1" dirty="0" smtClean="0">
                <a:latin typeface="+mn-lt"/>
                <a:ea typeface="宋体" panose="02010600030101010101" pitchFamily="2" charset="-122"/>
                <a:cs typeface="Times New Roman" panose="02020603050405020304" pitchFamily="18" charset="0"/>
              </a:rPr>
              <a:t>JavaBean</a:t>
            </a:r>
            <a:r>
              <a:rPr lang="zh-CN" altLang="en-US" b="1" dirty="0" smtClean="0">
                <a:latin typeface="+mn-lt"/>
                <a:ea typeface="宋体" panose="02010600030101010101" pitchFamily="2" charset="-122"/>
                <a:cs typeface="Times New Roman" panose="02020603050405020304" pitchFamily="18" charset="0"/>
              </a:rPr>
              <a:t>示例</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827584" y="1268760"/>
            <a:ext cx="5904656" cy="5437936"/>
          </a:xfrm>
        </p:spPr>
        <p:txBody>
          <a:bodyPr>
            <a:noAutofit/>
          </a:bodyPr>
          <a:lstStyle/>
          <a:p>
            <a:pPr marL="0" indent="0">
              <a:lnSpc>
                <a:spcPct val="90000"/>
              </a:lnSpc>
              <a:buNone/>
            </a:pPr>
            <a:r>
              <a:rPr lang="en-US" altLang="zh-CN" sz="2000" b="1" dirty="0" smtClean="0">
                <a:solidFill>
                  <a:srgbClr val="C00000"/>
                </a:solidFill>
                <a:cs typeface="Times New Roman" panose="02020603050405020304" pitchFamily="18" charset="0"/>
              </a:rPr>
              <a:t>public class </a:t>
            </a:r>
            <a:r>
              <a:rPr lang="en-US" altLang="zh-CN" sz="2000" b="1" dirty="0" err="1" smtClean="0">
                <a:solidFill>
                  <a:srgbClr val="C00000"/>
                </a:solidFill>
                <a:cs typeface="Times New Roman" panose="02020603050405020304" pitchFamily="18" charset="0"/>
              </a:rPr>
              <a:t>TestJavaBean</a:t>
            </a:r>
            <a:r>
              <a:rPr lang="en-US" altLang="zh-CN" sz="2000" b="1" dirty="0" smtClean="0">
                <a:solidFill>
                  <a:srgbClr val="C00000"/>
                </a:solidFill>
                <a:cs typeface="Times New Roman" panose="02020603050405020304" pitchFamily="18" charset="0"/>
              </a:rPr>
              <a:t>{</a:t>
            </a:r>
            <a:endParaRPr lang="en-US" altLang="zh-CN" sz="2000" b="1" dirty="0" smtClean="0">
              <a:solidFill>
                <a:srgbClr val="C00000"/>
              </a:solidFill>
              <a:cs typeface="Times New Roman" panose="02020603050405020304" pitchFamily="18" charset="0"/>
            </a:endParaRPr>
          </a:p>
          <a:p>
            <a:pPr marL="0" indent="0">
              <a:lnSpc>
                <a:spcPct val="90000"/>
              </a:lnSpc>
              <a:buNone/>
            </a:pPr>
            <a:r>
              <a:rPr lang="en-US" altLang="zh-CN" sz="2000" b="1" dirty="0" smtClean="0">
                <a:solidFill>
                  <a:srgbClr val="C00000"/>
                </a:solidFill>
                <a:cs typeface="Times New Roman" panose="02020603050405020304" pitchFamily="18" charset="0"/>
              </a:rPr>
              <a:t>      private String name;  </a:t>
            </a:r>
            <a:r>
              <a:rPr lang="en-US" altLang="zh-CN" sz="2000" dirty="0" smtClean="0">
                <a:cs typeface="Times New Roman" panose="02020603050405020304" pitchFamily="18" charset="0"/>
              </a:rPr>
              <a:t>//</a:t>
            </a:r>
            <a:r>
              <a:rPr lang="zh-CN" altLang="en-US" sz="2000" dirty="0" smtClean="0">
                <a:ea typeface="宋体" panose="02010600030101010101" pitchFamily="2" charset="-122"/>
                <a:cs typeface="Times New Roman" panose="02020603050405020304" pitchFamily="18" charset="0"/>
              </a:rPr>
              <a:t>属性一般定义为</a:t>
            </a:r>
            <a:r>
              <a:rPr lang="en-US" altLang="zh-CN" sz="2000" dirty="0" smtClean="0">
                <a:cs typeface="Times New Roman" panose="02020603050405020304" pitchFamily="18" charset="0"/>
              </a:rPr>
              <a:t>private</a:t>
            </a:r>
            <a:endParaRPr lang="en-US" altLang="zh-CN" sz="2000" dirty="0" smtClean="0">
              <a:cs typeface="Times New Roman" panose="02020603050405020304" pitchFamily="18" charset="0"/>
            </a:endParaRPr>
          </a:p>
          <a:p>
            <a:pPr marL="0" indent="0">
              <a:lnSpc>
                <a:spcPct val="90000"/>
              </a:lnSpc>
              <a:buNone/>
            </a:pPr>
            <a:r>
              <a:rPr lang="en-US" altLang="zh-CN" sz="2000" b="1" dirty="0" smtClean="0">
                <a:solidFill>
                  <a:srgbClr val="C00000"/>
                </a:solidFill>
                <a:cs typeface="Times New Roman" panose="02020603050405020304" pitchFamily="18" charset="0"/>
              </a:rPr>
              <a:t>      private </a:t>
            </a:r>
            <a:r>
              <a:rPr lang="en-US" altLang="zh-CN" sz="2000" b="1" dirty="0" err="1" smtClean="0">
                <a:solidFill>
                  <a:srgbClr val="C00000"/>
                </a:solidFill>
                <a:cs typeface="Times New Roman" panose="02020603050405020304" pitchFamily="18" charset="0"/>
              </a:rPr>
              <a:t>int</a:t>
            </a:r>
            <a:r>
              <a:rPr lang="en-US" altLang="zh-CN" sz="2000" b="1" dirty="0" smtClean="0">
                <a:solidFill>
                  <a:srgbClr val="C00000"/>
                </a:solidFill>
                <a:cs typeface="Times New Roman" panose="02020603050405020304" pitchFamily="18" charset="0"/>
              </a:rPr>
              <a:t> age;</a:t>
            </a:r>
            <a:endParaRPr lang="en-US" altLang="zh-CN" sz="2000" b="1" dirty="0" smtClean="0">
              <a:solidFill>
                <a:srgbClr val="C00000"/>
              </a:solidFill>
              <a:cs typeface="Times New Roman" panose="02020603050405020304" pitchFamily="18" charset="0"/>
            </a:endParaRPr>
          </a:p>
          <a:p>
            <a:pPr marL="0" indent="0">
              <a:lnSpc>
                <a:spcPct val="90000"/>
              </a:lnSpc>
              <a:buNone/>
            </a:pPr>
            <a:r>
              <a:rPr lang="en-US" altLang="zh-CN" sz="2000" b="1" dirty="0" smtClean="0">
                <a:solidFill>
                  <a:srgbClr val="C00000"/>
                </a:solidFill>
                <a:cs typeface="Times New Roman" panose="02020603050405020304" pitchFamily="18" charset="0"/>
              </a:rPr>
              <a:t>      public  </a:t>
            </a:r>
            <a:r>
              <a:rPr lang="en-US" altLang="zh-CN" sz="2000" b="1" dirty="0" err="1" smtClean="0">
                <a:solidFill>
                  <a:srgbClr val="C00000"/>
                </a:solidFill>
                <a:cs typeface="Times New Roman" panose="02020603050405020304" pitchFamily="18" charset="0"/>
              </a:rPr>
              <a:t>TestJavaBean</a:t>
            </a:r>
            <a:r>
              <a:rPr lang="en-US" altLang="zh-CN" sz="2000" b="1" dirty="0" smtClean="0">
                <a:solidFill>
                  <a:srgbClr val="C00000"/>
                </a:solidFill>
                <a:cs typeface="Times New Roman" panose="02020603050405020304" pitchFamily="18" charset="0"/>
              </a:rPr>
              <a:t>(){}</a:t>
            </a:r>
            <a:endParaRPr lang="en-US" altLang="zh-CN" sz="2000" b="1" dirty="0" smtClean="0">
              <a:solidFill>
                <a:srgbClr val="C00000"/>
              </a:solidFill>
              <a:cs typeface="Times New Roman" panose="02020603050405020304" pitchFamily="18" charset="0"/>
            </a:endParaRPr>
          </a:p>
          <a:p>
            <a:pPr marL="0" indent="0">
              <a:lnSpc>
                <a:spcPct val="90000"/>
              </a:lnSpc>
              <a:buNone/>
            </a:pPr>
            <a:r>
              <a:rPr lang="en-US" altLang="zh-CN" sz="2000" b="1" dirty="0" smtClean="0">
                <a:solidFill>
                  <a:srgbClr val="C00000"/>
                </a:solidFill>
                <a:cs typeface="Times New Roman" panose="02020603050405020304" pitchFamily="18" charset="0"/>
              </a:rPr>
              <a:t>      public </a:t>
            </a:r>
            <a:r>
              <a:rPr lang="en-US" altLang="zh-CN" sz="2000" b="1" dirty="0" err="1" smtClean="0">
                <a:solidFill>
                  <a:srgbClr val="C00000"/>
                </a:solidFill>
                <a:cs typeface="Times New Roman" panose="02020603050405020304" pitchFamily="18" charset="0"/>
              </a:rPr>
              <a:t>int</a:t>
            </a:r>
            <a:r>
              <a:rPr lang="en-US" altLang="zh-CN" sz="2000" b="1" dirty="0" smtClean="0">
                <a:solidFill>
                  <a:srgbClr val="C00000"/>
                </a:solidFill>
                <a:cs typeface="Times New Roman" panose="02020603050405020304" pitchFamily="18" charset="0"/>
              </a:rPr>
              <a:t> </a:t>
            </a:r>
            <a:r>
              <a:rPr lang="en-US" altLang="zh-CN" sz="2000" b="1" dirty="0" err="1" smtClean="0">
                <a:solidFill>
                  <a:srgbClr val="C00000"/>
                </a:solidFill>
                <a:cs typeface="Times New Roman" panose="02020603050405020304" pitchFamily="18" charset="0"/>
              </a:rPr>
              <a:t>getAge</a:t>
            </a:r>
            <a:r>
              <a:rPr lang="en-US" altLang="zh-CN" sz="2000" b="1" dirty="0" smtClean="0">
                <a:solidFill>
                  <a:srgbClr val="C00000"/>
                </a:solidFill>
                <a:cs typeface="Times New Roman" panose="02020603050405020304" pitchFamily="18" charset="0"/>
              </a:rPr>
              <a:t>(){</a:t>
            </a:r>
            <a:endParaRPr lang="en-US" altLang="zh-CN" sz="2000" b="1" dirty="0" smtClean="0">
              <a:solidFill>
                <a:srgbClr val="C00000"/>
              </a:solidFill>
              <a:cs typeface="Times New Roman" panose="02020603050405020304" pitchFamily="18" charset="0"/>
            </a:endParaRPr>
          </a:p>
          <a:p>
            <a:pPr marL="0" indent="0">
              <a:lnSpc>
                <a:spcPct val="90000"/>
              </a:lnSpc>
              <a:buNone/>
            </a:pPr>
            <a:r>
              <a:rPr lang="en-US" altLang="zh-CN" sz="2000" b="1" dirty="0" smtClean="0">
                <a:solidFill>
                  <a:srgbClr val="C00000"/>
                </a:solidFill>
                <a:cs typeface="Times New Roman" panose="02020603050405020304" pitchFamily="18" charset="0"/>
              </a:rPr>
              <a:t>             return age;</a:t>
            </a:r>
            <a:endParaRPr lang="en-US" altLang="zh-CN" sz="2000" b="1" dirty="0" smtClean="0">
              <a:solidFill>
                <a:srgbClr val="C00000"/>
              </a:solidFill>
              <a:cs typeface="Times New Roman" panose="02020603050405020304" pitchFamily="18" charset="0"/>
            </a:endParaRPr>
          </a:p>
          <a:p>
            <a:pPr marL="0" indent="0">
              <a:lnSpc>
                <a:spcPct val="90000"/>
              </a:lnSpc>
              <a:buNone/>
            </a:pPr>
            <a:r>
              <a:rPr lang="en-US" altLang="zh-CN" sz="2000" b="1" dirty="0" smtClean="0">
                <a:solidFill>
                  <a:srgbClr val="C00000"/>
                </a:solidFill>
                <a:cs typeface="Times New Roman" panose="02020603050405020304" pitchFamily="18" charset="0"/>
              </a:rPr>
              <a:t>      }</a:t>
            </a:r>
            <a:endParaRPr lang="en-US" altLang="zh-CN" sz="2000" b="1" dirty="0" smtClean="0">
              <a:solidFill>
                <a:srgbClr val="C00000"/>
              </a:solidFill>
              <a:cs typeface="Times New Roman" panose="02020603050405020304" pitchFamily="18" charset="0"/>
            </a:endParaRPr>
          </a:p>
          <a:p>
            <a:pPr marL="0" indent="0">
              <a:lnSpc>
                <a:spcPct val="90000"/>
              </a:lnSpc>
              <a:buNone/>
            </a:pPr>
            <a:r>
              <a:rPr lang="en-US" altLang="zh-CN" sz="2000" b="1" dirty="0" smtClean="0">
                <a:solidFill>
                  <a:srgbClr val="C00000"/>
                </a:solidFill>
                <a:cs typeface="Times New Roman" panose="02020603050405020304" pitchFamily="18" charset="0"/>
              </a:rPr>
              <a:t>      public void </a:t>
            </a:r>
            <a:r>
              <a:rPr lang="en-US" altLang="zh-CN" sz="2000" b="1" dirty="0" err="1" smtClean="0">
                <a:solidFill>
                  <a:srgbClr val="C00000"/>
                </a:solidFill>
                <a:cs typeface="Times New Roman" panose="02020603050405020304" pitchFamily="18" charset="0"/>
              </a:rPr>
              <a:t>setAge</a:t>
            </a:r>
            <a:r>
              <a:rPr lang="en-US" altLang="zh-CN" sz="2000" b="1" dirty="0" smtClean="0">
                <a:solidFill>
                  <a:srgbClr val="C00000"/>
                </a:solidFill>
                <a:cs typeface="Times New Roman" panose="02020603050405020304" pitchFamily="18" charset="0"/>
              </a:rPr>
              <a:t>(</a:t>
            </a:r>
            <a:r>
              <a:rPr lang="en-US" altLang="zh-CN" sz="2000" b="1" dirty="0" err="1" smtClean="0">
                <a:solidFill>
                  <a:srgbClr val="C00000"/>
                </a:solidFill>
                <a:cs typeface="Times New Roman" panose="02020603050405020304" pitchFamily="18" charset="0"/>
              </a:rPr>
              <a:t>int</a:t>
            </a:r>
            <a:r>
              <a:rPr lang="en-US" altLang="zh-CN" sz="2000" b="1" dirty="0" smtClean="0">
                <a:solidFill>
                  <a:srgbClr val="C00000"/>
                </a:solidFill>
                <a:cs typeface="Times New Roman" panose="02020603050405020304" pitchFamily="18" charset="0"/>
              </a:rPr>
              <a:t> age){</a:t>
            </a:r>
            <a:endParaRPr lang="en-US" altLang="zh-CN" sz="2000" b="1" dirty="0" smtClean="0">
              <a:solidFill>
                <a:srgbClr val="C00000"/>
              </a:solidFill>
              <a:cs typeface="Times New Roman" panose="02020603050405020304" pitchFamily="18" charset="0"/>
            </a:endParaRPr>
          </a:p>
          <a:p>
            <a:pPr marL="0" indent="0">
              <a:lnSpc>
                <a:spcPct val="90000"/>
              </a:lnSpc>
              <a:buNone/>
            </a:pPr>
            <a:r>
              <a:rPr lang="en-US" altLang="zh-CN" sz="2000" b="1" dirty="0" smtClean="0">
                <a:solidFill>
                  <a:srgbClr val="C00000"/>
                </a:solidFill>
                <a:cs typeface="Times New Roman" panose="02020603050405020304" pitchFamily="18" charset="0"/>
              </a:rPr>
              <a:t>             </a:t>
            </a:r>
            <a:r>
              <a:rPr lang="en-US" altLang="zh-CN" sz="2000" b="1" dirty="0" err="1" smtClean="0">
                <a:solidFill>
                  <a:srgbClr val="C00000"/>
                </a:solidFill>
                <a:cs typeface="Times New Roman" panose="02020603050405020304" pitchFamily="18" charset="0"/>
              </a:rPr>
              <a:t>this.age</a:t>
            </a:r>
            <a:r>
              <a:rPr lang="en-US" altLang="zh-CN" sz="2000" b="1" dirty="0" smtClean="0">
                <a:solidFill>
                  <a:srgbClr val="C00000"/>
                </a:solidFill>
                <a:cs typeface="Times New Roman" panose="02020603050405020304" pitchFamily="18" charset="0"/>
              </a:rPr>
              <a:t> = age;</a:t>
            </a:r>
            <a:endParaRPr lang="en-US" altLang="zh-CN" sz="2000" b="1" dirty="0" smtClean="0">
              <a:solidFill>
                <a:srgbClr val="C00000"/>
              </a:solidFill>
              <a:cs typeface="Times New Roman" panose="02020603050405020304" pitchFamily="18" charset="0"/>
            </a:endParaRPr>
          </a:p>
          <a:p>
            <a:pPr marL="0" indent="0">
              <a:lnSpc>
                <a:spcPct val="90000"/>
              </a:lnSpc>
              <a:buNone/>
            </a:pPr>
            <a:r>
              <a:rPr lang="en-US" altLang="zh-CN" sz="2000" b="1" dirty="0" smtClean="0">
                <a:solidFill>
                  <a:srgbClr val="C00000"/>
                </a:solidFill>
                <a:cs typeface="Times New Roman" panose="02020603050405020304" pitchFamily="18" charset="0"/>
              </a:rPr>
              <a:t>      }</a:t>
            </a:r>
            <a:endParaRPr lang="en-US" altLang="zh-CN" sz="2000" b="1" dirty="0" smtClean="0">
              <a:solidFill>
                <a:srgbClr val="C00000"/>
              </a:solidFill>
              <a:cs typeface="Times New Roman" panose="02020603050405020304" pitchFamily="18" charset="0"/>
            </a:endParaRPr>
          </a:p>
          <a:p>
            <a:pPr marL="0" indent="0">
              <a:lnSpc>
                <a:spcPct val="90000"/>
              </a:lnSpc>
              <a:buNone/>
            </a:pPr>
            <a:r>
              <a:rPr lang="en-US" altLang="zh-CN" sz="2000" b="1" dirty="0" smtClean="0">
                <a:solidFill>
                  <a:srgbClr val="C00000"/>
                </a:solidFill>
                <a:cs typeface="Times New Roman" panose="02020603050405020304" pitchFamily="18" charset="0"/>
              </a:rPr>
              <a:t>      public String </a:t>
            </a:r>
            <a:r>
              <a:rPr lang="en-US" altLang="zh-CN" sz="2000" b="1" dirty="0" err="1" smtClean="0">
                <a:solidFill>
                  <a:srgbClr val="C00000"/>
                </a:solidFill>
                <a:cs typeface="Times New Roman" panose="02020603050405020304" pitchFamily="18" charset="0"/>
              </a:rPr>
              <a:t>getName</a:t>
            </a:r>
            <a:r>
              <a:rPr lang="en-US" altLang="zh-CN" sz="2000" b="1" dirty="0" smtClean="0">
                <a:solidFill>
                  <a:srgbClr val="C00000"/>
                </a:solidFill>
                <a:cs typeface="Times New Roman" panose="02020603050405020304" pitchFamily="18" charset="0"/>
              </a:rPr>
              <a:t>(){</a:t>
            </a:r>
            <a:endParaRPr lang="en-US" altLang="zh-CN" sz="2000" b="1" dirty="0" smtClean="0">
              <a:solidFill>
                <a:srgbClr val="C00000"/>
              </a:solidFill>
              <a:cs typeface="Times New Roman" panose="02020603050405020304" pitchFamily="18" charset="0"/>
            </a:endParaRPr>
          </a:p>
          <a:p>
            <a:pPr marL="0" indent="0">
              <a:lnSpc>
                <a:spcPct val="90000"/>
              </a:lnSpc>
              <a:buNone/>
            </a:pPr>
            <a:r>
              <a:rPr lang="en-US" altLang="zh-CN" sz="2000" b="1" dirty="0" smtClean="0">
                <a:solidFill>
                  <a:srgbClr val="C00000"/>
                </a:solidFill>
                <a:cs typeface="Times New Roman" panose="02020603050405020304" pitchFamily="18" charset="0"/>
              </a:rPr>
              <a:t>            return name;</a:t>
            </a:r>
            <a:endParaRPr lang="en-US" altLang="zh-CN" sz="2000" b="1" dirty="0" smtClean="0">
              <a:solidFill>
                <a:srgbClr val="C00000"/>
              </a:solidFill>
              <a:cs typeface="Times New Roman" panose="02020603050405020304" pitchFamily="18" charset="0"/>
            </a:endParaRPr>
          </a:p>
          <a:p>
            <a:pPr marL="0" indent="0">
              <a:lnSpc>
                <a:spcPct val="90000"/>
              </a:lnSpc>
              <a:buNone/>
            </a:pPr>
            <a:r>
              <a:rPr lang="en-US" altLang="zh-CN" sz="2000" b="1" dirty="0" smtClean="0">
                <a:solidFill>
                  <a:srgbClr val="C00000"/>
                </a:solidFill>
                <a:cs typeface="Times New Roman" panose="02020603050405020304" pitchFamily="18" charset="0"/>
              </a:rPr>
              <a:t>      }</a:t>
            </a:r>
            <a:endParaRPr lang="en-US" altLang="zh-CN" sz="2000" b="1" dirty="0" smtClean="0">
              <a:solidFill>
                <a:srgbClr val="C00000"/>
              </a:solidFill>
              <a:cs typeface="Times New Roman" panose="02020603050405020304" pitchFamily="18" charset="0"/>
            </a:endParaRPr>
          </a:p>
          <a:p>
            <a:pPr marL="0" indent="0">
              <a:lnSpc>
                <a:spcPct val="90000"/>
              </a:lnSpc>
              <a:buNone/>
            </a:pPr>
            <a:r>
              <a:rPr lang="en-US" altLang="zh-CN" sz="2000" b="1" dirty="0" smtClean="0">
                <a:solidFill>
                  <a:srgbClr val="C00000"/>
                </a:solidFill>
                <a:cs typeface="Times New Roman" panose="02020603050405020304" pitchFamily="18" charset="0"/>
              </a:rPr>
              <a:t>      public void </a:t>
            </a:r>
            <a:r>
              <a:rPr lang="en-US" altLang="zh-CN" sz="2000" b="1" dirty="0" err="1" smtClean="0">
                <a:solidFill>
                  <a:srgbClr val="C00000"/>
                </a:solidFill>
                <a:cs typeface="Times New Roman" panose="02020603050405020304" pitchFamily="18" charset="0"/>
              </a:rPr>
              <a:t>setName</a:t>
            </a:r>
            <a:r>
              <a:rPr lang="en-US" altLang="zh-CN" sz="2000" b="1" dirty="0" smtClean="0">
                <a:solidFill>
                  <a:srgbClr val="C00000"/>
                </a:solidFill>
                <a:cs typeface="Times New Roman" panose="02020603050405020304" pitchFamily="18" charset="0"/>
              </a:rPr>
              <a:t>(String name){</a:t>
            </a:r>
            <a:endParaRPr lang="en-US" altLang="zh-CN" sz="2000" b="1" dirty="0" smtClean="0">
              <a:solidFill>
                <a:srgbClr val="C00000"/>
              </a:solidFill>
              <a:cs typeface="Times New Roman" panose="02020603050405020304" pitchFamily="18" charset="0"/>
            </a:endParaRPr>
          </a:p>
          <a:p>
            <a:pPr marL="0" indent="0">
              <a:lnSpc>
                <a:spcPct val="90000"/>
              </a:lnSpc>
              <a:buNone/>
            </a:pPr>
            <a:r>
              <a:rPr lang="en-US" altLang="zh-CN" sz="2000" b="1" dirty="0" smtClean="0">
                <a:solidFill>
                  <a:srgbClr val="C00000"/>
                </a:solidFill>
                <a:cs typeface="Times New Roman" panose="02020603050405020304" pitchFamily="18" charset="0"/>
              </a:rPr>
              <a:t>            this.name = name;</a:t>
            </a:r>
            <a:endParaRPr lang="en-US" altLang="zh-CN" sz="2000" b="1" dirty="0" smtClean="0">
              <a:solidFill>
                <a:srgbClr val="C00000"/>
              </a:solidFill>
              <a:cs typeface="Times New Roman" panose="02020603050405020304" pitchFamily="18" charset="0"/>
            </a:endParaRPr>
          </a:p>
          <a:p>
            <a:pPr marL="0" indent="0">
              <a:lnSpc>
                <a:spcPct val="90000"/>
              </a:lnSpc>
              <a:buNone/>
            </a:pPr>
            <a:r>
              <a:rPr lang="en-US" altLang="zh-CN" sz="2000" b="1" dirty="0" smtClean="0">
                <a:solidFill>
                  <a:srgbClr val="C00000"/>
                </a:solidFill>
                <a:cs typeface="Times New Roman" panose="02020603050405020304" pitchFamily="18" charset="0"/>
              </a:rPr>
              <a:t>}</a:t>
            </a:r>
            <a:endParaRPr lang="zh-CN" altLang="en-US" sz="2000" b="1" dirty="0">
              <a:solidFill>
                <a:srgbClr val="C00000"/>
              </a:solidFill>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957949" y="1556792"/>
            <a:ext cx="2736304" cy="648072"/>
          </a:xfrm>
        </p:spPr>
        <p:txBody>
          <a:bodyPr>
            <a:normAutofit/>
          </a:bodyPr>
          <a:lstStyle/>
          <a:p>
            <a:pPr eaLnBrk="1" hangingPunct="1"/>
            <a:r>
              <a:rPr lang="zh-CN" altLang="en-US" sz="2800" b="1" dirty="0" smtClean="0">
                <a:latin typeface="+mn-lt"/>
                <a:ea typeface="宋体" panose="02010600030101010101" pitchFamily="2" charset="-122"/>
                <a:cs typeface="Times New Roman" panose="02020603050405020304" pitchFamily="18" charset="0"/>
              </a:rPr>
              <a:t>源文件布局：</a:t>
            </a:r>
            <a:endParaRPr lang="zh-CN" altLang="en-US" sz="2800" b="1" dirty="0" smtClean="0">
              <a:latin typeface="+mn-lt"/>
              <a:ea typeface="宋体" panose="02010600030101010101" pitchFamily="2" charset="-122"/>
              <a:cs typeface="Times New Roman" panose="02020603050405020304" pitchFamily="18" charset="0"/>
            </a:endParaRPr>
          </a:p>
        </p:txBody>
      </p:sp>
      <p:pic>
        <p:nvPicPr>
          <p:cNvPr id="45059" name="Picture 3"/>
          <p:cNvPicPr>
            <a:picLocks noChangeAspect="1" noChangeArrowheads="1"/>
          </p:cNvPicPr>
          <p:nvPr/>
        </p:nvPicPr>
        <p:blipFill>
          <a:blip r:embed="rId1"/>
          <a:srcRect/>
          <a:stretch>
            <a:fillRect/>
          </a:stretch>
        </p:blipFill>
        <p:spPr bwMode="auto">
          <a:xfrm>
            <a:off x="971600" y="2204864"/>
            <a:ext cx="6553200" cy="4343400"/>
          </a:xfrm>
          <a:prstGeom prst="rect">
            <a:avLst/>
          </a:prstGeom>
          <a:noFill/>
          <a:ln w="9525">
            <a:noFill/>
            <a:miter lim="800000"/>
            <a:headEnd/>
            <a:tailEnd/>
          </a:ln>
        </p:spPr>
      </p:pic>
      <p:sp>
        <p:nvSpPr>
          <p:cNvPr id="4" name="Rectangle 2"/>
          <p:cNvSpPr txBox="1">
            <a:spLocks noChangeArrowheads="1"/>
          </p:cNvSpPr>
          <p:nvPr/>
        </p:nvSpPr>
        <p:spPr>
          <a:xfrm>
            <a:off x="2123728" y="620688"/>
            <a:ext cx="5252194"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smtClean="0">
                <a:latin typeface="+mn-lt"/>
                <a:ea typeface="宋体" panose="02010600030101010101" pitchFamily="2" charset="-122"/>
                <a:cs typeface="Times New Roman" panose="02020603050405020304" pitchFamily="18" charset="0"/>
              </a:rPr>
              <a:t>关键字</a:t>
            </a:r>
            <a:r>
              <a:rPr lang="en-US" altLang="zh-CN" b="1" dirty="0" smtClean="0">
                <a:latin typeface="+mn-lt"/>
                <a:ea typeface="宋体" panose="02010600030101010101" pitchFamily="2" charset="-122"/>
                <a:cs typeface="Times New Roman" panose="02020603050405020304" pitchFamily="18" charset="0"/>
              </a:rPr>
              <a:t>—package</a:t>
            </a:r>
            <a:endParaRPr lang="zh-CN" altLang="en-US" b="1" dirty="0" smtClean="0">
              <a:latin typeface="+mn-lt"/>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62514" y="908720"/>
            <a:ext cx="1985624" cy="720080"/>
          </a:xfrm>
        </p:spPr>
        <p:txBody>
          <a:bodyPr>
            <a:normAutofit/>
          </a:bodyPr>
          <a:lstStyle/>
          <a:p>
            <a:pPr eaLnBrk="1" hangingPunct="1"/>
            <a:r>
              <a:rPr lang="zh-CN" altLang="en-US" sz="2800" b="1" dirty="0" smtClean="0">
                <a:latin typeface="宋体" panose="02010600030101010101" pitchFamily="2" charset="-122"/>
                <a:ea typeface="宋体" panose="02010600030101010101" pitchFamily="2" charset="-122"/>
                <a:cs typeface="Arial Unicode MS" pitchFamily="34" charset="-122"/>
              </a:rPr>
              <a:t>软件包：</a:t>
            </a:r>
            <a:endParaRPr lang="zh-CN" altLang="en-US" sz="2800" b="1" dirty="0" smtClean="0">
              <a:latin typeface="宋体" panose="02010600030101010101" pitchFamily="2" charset="-122"/>
              <a:ea typeface="宋体" panose="02010600030101010101" pitchFamily="2" charset="-122"/>
              <a:cs typeface="Arial Unicode MS" pitchFamily="34" charset="-122"/>
            </a:endParaRPr>
          </a:p>
        </p:txBody>
      </p:sp>
      <p:sp>
        <p:nvSpPr>
          <p:cNvPr id="46083" name="Text Box 3"/>
          <p:cNvSpPr txBox="1">
            <a:spLocks noChangeArrowheads="1"/>
          </p:cNvSpPr>
          <p:nvPr/>
        </p:nvSpPr>
        <p:spPr bwMode="auto">
          <a:xfrm>
            <a:off x="580935" y="1628800"/>
            <a:ext cx="8208962" cy="1631216"/>
          </a:xfrm>
          <a:prstGeom prst="rect">
            <a:avLst/>
          </a:prstGeom>
          <a:noFill/>
          <a:ln w="9525">
            <a:noFill/>
            <a:miter lim="800000"/>
          </a:ln>
        </p:spPr>
        <p:txBody>
          <a:bodyPr>
            <a:spAutoFit/>
          </a:bodyPr>
          <a:lstStyle/>
          <a:p>
            <a:pPr marL="342900" indent="-342900" algn="just">
              <a:spcBef>
                <a:spcPct val="50000"/>
              </a:spcBef>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Arial Unicode MS" pitchFamily="34" charset="-122"/>
              </a:rPr>
              <a:t>包帮助管理大型软件系统：将语义近似的类组织到包</a:t>
            </a:r>
            <a:r>
              <a:rPr lang="zh-CN" altLang="en-US" sz="2000" dirty="0" smtClean="0">
                <a:latin typeface="宋体" panose="02010600030101010101" pitchFamily="2" charset="-122"/>
                <a:ea typeface="宋体" panose="02010600030101010101" pitchFamily="2" charset="-122"/>
                <a:cs typeface="Arial Unicode MS" pitchFamily="34" charset="-122"/>
              </a:rPr>
              <a:t>中；解决类命名冲突的问题。</a:t>
            </a:r>
            <a:endParaRPr lang="zh-CN" altLang="en-US" sz="2000" dirty="0">
              <a:latin typeface="宋体" panose="02010600030101010101" pitchFamily="2" charset="-122"/>
              <a:ea typeface="宋体" panose="02010600030101010101" pitchFamily="2" charset="-122"/>
              <a:cs typeface="Arial Unicode MS" pitchFamily="34" charset="-122"/>
            </a:endParaRPr>
          </a:p>
          <a:p>
            <a:pPr marL="342900" indent="-342900" algn="just">
              <a:spcBef>
                <a:spcPct val="50000"/>
              </a:spcBef>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Arial Unicode MS" pitchFamily="34" charset="-122"/>
              </a:rPr>
              <a:t>包可以包含类和子包。</a:t>
            </a:r>
            <a:endParaRPr lang="zh-CN" altLang="en-US" sz="2000" dirty="0">
              <a:latin typeface="宋体" panose="02010600030101010101" pitchFamily="2" charset="-122"/>
              <a:ea typeface="宋体" panose="02010600030101010101" pitchFamily="2" charset="-122"/>
              <a:cs typeface="Arial Unicode MS" pitchFamily="34" charset="-122"/>
            </a:endParaRPr>
          </a:p>
          <a:p>
            <a:pPr marL="342900" indent="-342900" algn="just">
              <a:spcBef>
                <a:spcPct val="50000"/>
              </a:spcBef>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Arial Unicode MS" pitchFamily="34" charset="-122"/>
              </a:rPr>
              <a:t>例：某航运软件系统包括：一组域对象、</a:t>
            </a:r>
            <a:r>
              <a:rPr lang="en-US" altLang="zh-CN" sz="2000" dirty="0">
                <a:latin typeface="宋体" panose="02010600030101010101" pitchFamily="2" charset="-122"/>
                <a:ea typeface="宋体" panose="02010600030101010101" pitchFamily="2" charset="-122"/>
                <a:cs typeface="Arial Unicode MS" pitchFamily="34" charset="-122"/>
              </a:rPr>
              <a:t>GUI</a:t>
            </a:r>
            <a:r>
              <a:rPr lang="zh-CN" altLang="en-US" sz="2000" dirty="0">
                <a:latin typeface="宋体" panose="02010600030101010101" pitchFamily="2" charset="-122"/>
                <a:ea typeface="宋体" panose="02010600030101010101" pitchFamily="2" charset="-122"/>
                <a:cs typeface="Arial Unicode MS" pitchFamily="34" charset="-122"/>
              </a:rPr>
              <a:t>和</a:t>
            </a:r>
            <a:r>
              <a:rPr lang="en-US" altLang="zh-CN" sz="2000" dirty="0">
                <a:latin typeface="宋体" panose="02010600030101010101" pitchFamily="2" charset="-122"/>
                <a:ea typeface="宋体" panose="02010600030101010101" pitchFamily="2" charset="-122"/>
                <a:cs typeface="Arial Unicode MS" pitchFamily="34" charset="-122"/>
              </a:rPr>
              <a:t>reports</a:t>
            </a:r>
            <a:r>
              <a:rPr lang="zh-CN" altLang="en-US" sz="2000" dirty="0">
                <a:latin typeface="宋体" panose="02010600030101010101" pitchFamily="2" charset="-122"/>
                <a:ea typeface="宋体" panose="02010600030101010101" pitchFamily="2" charset="-122"/>
                <a:cs typeface="Arial Unicode MS" pitchFamily="34" charset="-122"/>
              </a:rPr>
              <a:t>子系统</a:t>
            </a:r>
            <a:endParaRPr lang="zh-CN" altLang="en-US" sz="2000" dirty="0">
              <a:latin typeface="宋体" panose="02010600030101010101" pitchFamily="2" charset="-122"/>
              <a:ea typeface="宋体" panose="02010600030101010101" pitchFamily="2" charset="-122"/>
              <a:cs typeface="Arial Unicode MS" pitchFamily="34" charset="-122"/>
            </a:endParaRPr>
          </a:p>
        </p:txBody>
      </p:sp>
      <p:pic>
        <p:nvPicPr>
          <p:cNvPr id="46084" name="Picture 4"/>
          <p:cNvPicPr>
            <a:picLocks noChangeAspect="1" noChangeArrowheads="1"/>
          </p:cNvPicPr>
          <p:nvPr/>
        </p:nvPicPr>
        <p:blipFill>
          <a:blip r:embed="rId1"/>
          <a:srcRect/>
          <a:stretch>
            <a:fillRect/>
          </a:stretch>
        </p:blipFill>
        <p:spPr bwMode="auto">
          <a:xfrm>
            <a:off x="707164" y="3645024"/>
            <a:ext cx="7162800" cy="28082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123728" y="620688"/>
            <a:ext cx="5252194" cy="762000"/>
          </a:xfrm>
        </p:spPr>
        <p:txBody>
          <a:bodyPr>
            <a:normAutofit/>
          </a:bodyPr>
          <a:lstStyle/>
          <a:p>
            <a:pPr eaLnBrk="1" hangingPunct="1"/>
            <a:r>
              <a:rPr lang="zh-CN" altLang="en-US" b="1" dirty="0" smtClean="0">
                <a:latin typeface="+mn-lt"/>
                <a:ea typeface="宋体" panose="02010600030101010101" pitchFamily="2" charset="-122"/>
                <a:cs typeface="Times New Roman" panose="02020603050405020304" pitchFamily="18" charset="0"/>
              </a:rPr>
              <a:t>关键字</a:t>
            </a:r>
            <a:r>
              <a:rPr lang="en-US" altLang="zh-CN" b="1" dirty="0" smtClean="0">
                <a:latin typeface="+mn-lt"/>
                <a:ea typeface="宋体" panose="02010600030101010101" pitchFamily="2" charset="-122"/>
                <a:cs typeface="Times New Roman" panose="02020603050405020304" pitchFamily="18" charset="0"/>
              </a:rPr>
              <a:t>—package</a:t>
            </a:r>
            <a:endParaRPr lang="zh-CN" altLang="en-US" b="1" dirty="0" smtClean="0">
              <a:solidFill>
                <a:schemeClr val="tx1"/>
              </a:solidFill>
              <a:latin typeface="+mn-lt"/>
              <a:ea typeface="宋体" panose="02010600030101010101" pitchFamily="2" charset="-122"/>
              <a:cs typeface="Times New Roman" panose="02020603050405020304" pitchFamily="18" charset="0"/>
            </a:endParaRPr>
          </a:p>
        </p:txBody>
      </p:sp>
      <p:sp>
        <p:nvSpPr>
          <p:cNvPr id="47107" name="Rectangle 3"/>
          <p:cNvSpPr>
            <a:spLocks noGrp="1" noChangeArrowheads="1"/>
          </p:cNvSpPr>
          <p:nvPr>
            <p:ph idx="1"/>
          </p:nvPr>
        </p:nvSpPr>
        <p:spPr>
          <a:xfrm>
            <a:off x="251520" y="1412776"/>
            <a:ext cx="8640762" cy="5256584"/>
          </a:xfrm>
        </p:spPr>
        <p:txBody>
          <a:bodyPr>
            <a:normAutofit fontScale="92500" lnSpcReduction="10000"/>
          </a:bodyPr>
          <a:lstStyle/>
          <a:p>
            <a:pPr eaLnBrk="1" hangingPunct="1">
              <a:lnSpc>
                <a:spcPct val="90000"/>
              </a:lnSpc>
              <a:buClr>
                <a:schemeClr val="tx1"/>
              </a:buClr>
              <a:buFont typeface="Wingdings" panose="05000000000000000000" pitchFamily="2" charset="2"/>
              <a:buChar char="l"/>
            </a:pPr>
            <a:r>
              <a:rPr lang="en-US" altLang="zh-CN" sz="2600" dirty="0" smtClean="0">
                <a:ea typeface="宋体" panose="02010600030101010101" pitchFamily="2" charset="-122"/>
                <a:cs typeface="Times New Roman" panose="02020603050405020304" pitchFamily="18" charset="0"/>
              </a:rPr>
              <a:t>package</a:t>
            </a:r>
            <a:r>
              <a:rPr lang="zh-CN" altLang="en-US" sz="2600" dirty="0" smtClean="0">
                <a:ea typeface="宋体" panose="02010600030101010101" pitchFamily="2" charset="-122"/>
                <a:cs typeface="Times New Roman" panose="02020603050405020304" pitchFamily="18" charset="0"/>
              </a:rPr>
              <a:t>语句作为</a:t>
            </a:r>
            <a:r>
              <a:rPr lang="en-US" altLang="zh-CN" sz="2600" dirty="0" smtClean="0">
                <a:ea typeface="宋体" panose="02010600030101010101" pitchFamily="2" charset="-122"/>
                <a:cs typeface="Times New Roman" panose="02020603050405020304" pitchFamily="18" charset="0"/>
              </a:rPr>
              <a:t>Java</a:t>
            </a:r>
            <a:r>
              <a:rPr lang="zh-CN" altLang="en-US" sz="2600" dirty="0" smtClean="0">
                <a:ea typeface="宋体" panose="02010600030101010101" pitchFamily="2" charset="-122"/>
                <a:cs typeface="Times New Roman" panose="02020603050405020304" pitchFamily="18" charset="0"/>
              </a:rPr>
              <a:t>源文件的第一条语句，指明该文件中定义的类所在的包。</a:t>
            </a:r>
            <a:r>
              <a:rPr lang="en-US" altLang="zh-CN" sz="2600" dirty="0" smtClean="0">
                <a:ea typeface="宋体" panose="02010600030101010101" pitchFamily="2" charset="-122"/>
                <a:cs typeface="Times New Roman" panose="02020603050405020304" pitchFamily="18" charset="0"/>
              </a:rPr>
              <a:t>(</a:t>
            </a:r>
            <a:r>
              <a:rPr lang="zh-CN" altLang="en-US" sz="2600" dirty="0" smtClean="0">
                <a:ea typeface="宋体" panose="02010600030101010101" pitchFamily="2" charset="-122"/>
                <a:cs typeface="Times New Roman" panose="02020603050405020304" pitchFamily="18" charset="0"/>
              </a:rPr>
              <a:t>若缺省该语句，则指定为无名包</a:t>
            </a:r>
            <a:r>
              <a:rPr lang="en-US" altLang="zh-CN" sz="2600" dirty="0" smtClean="0">
                <a:ea typeface="宋体" panose="02010600030101010101" pitchFamily="2" charset="-122"/>
                <a:cs typeface="Times New Roman" panose="02020603050405020304" pitchFamily="18" charset="0"/>
              </a:rPr>
              <a:t>)</a:t>
            </a:r>
            <a:r>
              <a:rPr lang="zh-CN" altLang="en-US" sz="2600" dirty="0" smtClean="0">
                <a:ea typeface="宋体" panose="02010600030101010101" pitchFamily="2" charset="-122"/>
                <a:cs typeface="Times New Roman" panose="02020603050405020304" pitchFamily="18" charset="0"/>
              </a:rPr>
              <a:t>。它的格式为：</a:t>
            </a:r>
            <a:endParaRPr lang="zh-CN" altLang="en-US" sz="2600" dirty="0" smtClean="0">
              <a:ea typeface="宋体" panose="02010600030101010101" pitchFamily="2" charset="-122"/>
              <a:cs typeface="Times New Roman" panose="02020603050405020304" pitchFamily="18" charset="0"/>
            </a:endParaRPr>
          </a:p>
          <a:p>
            <a:pPr eaLnBrk="1" hangingPunct="1">
              <a:lnSpc>
                <a:spcPct val="90000"/>
              </a:lnSpc>
              <a:buClr>
                <a:schemeClr val="tx1"/>
              </a:buClr>
              <a:buFontTx/>
              <a:buNone/>
            </a:pPr>
            <a:r>
              <a:rPr lang="zh-CN" altLang="en-US" sz="2600" b="1" dirty="0" smtClean="0">
                <a:ea typeface="宋体" panose="02010600030101010101" pitchFamily="2" charset="-122"/>
                <a:cs typeface="Times New Roman" panose="02020603050405020304" pitchFamily="18" charset="0"/>
              </a:rPr>
              <a:t>	</a:t>
            </a:r>
            <a:r>
              <a:rPr lang="en-US" altLang="zh-CN" sz="2600" b="1" dirty="0" smtClean="0">
                <a:solidFill>
                  <a:srgbClr val="0000FF"/>
                </a:solidFill>
                <a:ea typeface="宋体" panose="02010600030101010101" pitchFamily="2" charset="-122"/>
                <a:cs typeface="Times New Roman" panose="02020603050405020304" pitchFamily="18" charset="0"/>
              </a:rPr>
              <a:t>package </a:t>
            </a:r>
            <a:r>
              <a:rPr lang="zh-CN" altLang="en-US" sz="2600" b="1" dirty="0" smtClean="0">
                <a:solidFill>
                  <a:srgbClr val="0000FF"/>
                </a:solidFill>
                <a:ea typeface="宋体" panose="02010600030101010101" pitchFamily="2" charset="-122"/>
                <a:cs typeface="Times New Roman" panose="02020603050405020304" pitchFamily="18" charset="0"/>
              </a:rPr>
              <a:t>顶层包名</a:t>
            </a:r>
            <a:r>
              <a:rPr lang="en-US" altLang="zh-CN" sz="2600" b="1" dirty="0" smtClean="0">
                <a:solidFill>
                  <a:srgbClr val="0000FF"/>
                </a:solidFill>
                <a:ea typeface="宋体" panose="02010600030101010101" pitchFamily="2" charset="-122"/>
                <a:cs typeface="Times New Roman" panose="02020603050405020304" pitchFamily="18" charset="0"/>
              </a:rPr>
              <a:t>.</a:t>
            </a:r>
            <a:r>
              <a:rPr lang="zh-CN" altLang="en-US" sz="2600" b="1" dirty="0" smtClean="0">
                <a:solidFill>
                  <a:srgbClr val="0000FF"/>
                </a:solidFill>
                <a:ea typeface="宋体" panose="02010600030101010101" pitchFamily="2" charset="-122"/>
                <a:cs typeface="Times New Roman" panose="02020603050405020304" pitchFamily="18" charset="0"/>
              </a:rPr>
              <a:t>子包名</a:t>
            </a:r>
            <a:r>
              <a:rPr lang="en-US" altLang="zh-CN" sz="2600" b="1" dirty="0" smtClean="0">
                <a:solidFill>
                  <a:srgbClr val="0000FF"/>
                </a:solidFill>
                <a:ea typeface="宋体" panose="02010600030101010101" pitchFamily="2" charset="-122"/>
                <a:cs typeface="Times New Roman" panose="02020603050405020304" pitchFamily="18" charset="0"/>
              </a:rPr>
              <a:t> ;</a:t>
            </a:r>
            <a:endParaRPr lang="en-US" altLang="zh-CN" sz="2600" b="1" dirty="0" smtClean="0">
              <a:solidFill>
                <a:srgbClr val="0000FF"/>
              </a:solidFill>
              <a:ea typeface="宋体" panose="02010600030101010101" pitchFamily="2" charset="-122"/>
              <a:cs typeface="Times New Roman" panose="02020603050405020304" pitchFamily="18" charset="0"/>
            </a:endParaRPr>
          </a:p>
          <a:p>
            <a:pPr eaLnBrk="1" hangingPunct="1">
              <a:lnSpc>
                <a:spcPct val="110000"/>
              </a:lnSpc>
              <a:spcBef>
                <a:spcPts val="0"/>
              </a:spcBef>
              <a:buClr>
                <a:schemeClr val="tx1"/>
              </a:buClr>
              <a:buFontTx/>
              <a:buNone/>
            </a:pPr>
            <a:r>
              <a:rPr lang="en-US" altLang="zh-CN" sz="2600" b="1" dirty="0" smtClean="0">
                <a:ea typeface="宋体" panose="02010600030101010101" pitchFamily="2" charset="-122"/>
                <a:cs typeface="Times New Roman" panose="02020603050405020304" pitchFamily="18" charset="0"/>
              </a:rPr>
              <a:t>	</a:t>
            </a:r>
            <a:r>
              <a:rPr lang="zh-CN" altLang="en-US" sz="2600" b="1" dirty="0" smtClean="0">
                <a:ea typeface="宋体" panose="02010600030101010101" pitchFamily="2" charset="-122"/>
                <a:cs typeface="Times New Roman" panose="02020603050405020304" pitchFamily="18" charset="0"/>
              </a:rPr>
              <a:t>举例：</a:t>
            </a:r>
            <a:r>
              <a:rPr lang="en-US" altLang="zh-CN" sz="2600" dirty="0" smtClean="0">
                <a:ea typeface="宋体" panose="02010600030101010101" pitchFamily="2" charset="-122"/>
                <a:cs typeface="Times New Roman" panose="02020603050405020304" pitchFamily="18" charset="0"/>
              </a:rPr>
              <a:t>pack\Test.java</a:t>
            </a:r>
            <a:endParaRPr lang="en-US" altLang="zh-CN" sz="2600" dirty="0" smtClean="0">
              <a:ea typeface="宋体" panose="02010600030101010101" pitchFamily="2" charset="-122"/>
              <a:cs typeface="Times New Roman" panose="02020603050405020304" pitchFamily="18" charset="0"/>
            </a:endParaRPr>
          </a:p>
          <a:p>
            <a:pPr eaLnBrk="1" hangingPunct="1">
              <a:lnSpc>
                <a:spcPct val="110000"/>
              </a:lnSpc>
              <a:spcBef>
                <a:spcPts val="0"/>
              </a:spcBef>
              <a:buClr>
                <a:schemeClr val="tx1"/>
              </a:buClr>
              <a:buFontTx/>
              <a:buNone/>
            </a:pPr>
            <a:r>
              <a:rPr lang="en-US" altLang="zh-CN" sz="2600" b="1" dirty="0" smtClean="0">
                <a:solidFill>
                  <a:schemeClr val="accent2"/>
                </a:solidFill>
                <a:ea typeface="宋体" panose="02010600030101010101" pitchFamily="2" charset="-122"/>
                <a:cs typeface="Times New Roman" panose="02020603050405020304" pitchFamily="18" charset="0"/>
              </a:rPr>
              <a:t>	</a:t>
            </a:r>
            <a:r>
              <a:rPr lang="en-US" altLang="zh-CN" sz="2600" b="1" dirty="0" smtClean="0">
                <a:solidFill>
                  <a:schemeClr val="hlink"/>
                </a:solidFill>
                <a:ea typeface="宋体" panose="02010600030101010101" pitchFamily="2" charset="-122"/>
                <a:cs typeface="Times New Roman" panose="02020603050405020304" pitchFamily="18" charset="0"/>
              </a:rPr>
              <a:t>	</a:t>
            </a:r>
            <a:r>
              <a:rPr lang="en-US" altLang="zh-CN" sz="2600" dirty="0" smtClean="0">
                <a:solidFill>
                  <a:srgbClr val="C00000"/>
                </a:solidFill>
                <a:ea typeface="宋体" panose="02010600030101010101" pitchFamily="2" charset="-122"/>
                <a:cs typeface="Times New Roman" panose="02020603050405020304" pitchFamily="18" charset="0"/>
              </a:rPr>
              <a:t>package p1;    //</a:t>
            </a:r>
            <a:r>
              <a:rPr lang="zh-CN" altLang="en-US" sz="2600" dirty="0" smtClean="0">
                <a:solidFill>
                  <a:srgbClr val="C00000"/>
                </a:solidFill>
                <a:ea typeface="宋体" panose="02010600030101010101" pitchFamily="2" charset="-122"/>
                <a:cs typeface="Times New Roman" panose="02020603050405020304" pitchFamily="18" charset="0"/>
              </a:rPr>
              <a:t>指定类</a:t>
            </a:r>
            <a:r>
              <a:rPr lang="en-US" altLang="zh-CN" sz="2600" dirty="0" smtClean="0">
                <a:solidFill>
                  <a:srgbClr val="C00000"/>
                </a:solidFill>
                <a:ea typeface="宋体" panose="02010600030101010101" pitchFamily="2" charset="-122"/>
                <a:cs typeface="Times New Roman" panose="02020603050405020304" pitchFamily="18" charset="0"/>
              </a:rPr>
              <a:t>Test</a:t>
            </a:r>
            <a:r>
              <a:rPr lang="zh-CN" altLang="en-US" sz="2600" dirty="0" smtClean="0">
                <a:solidFill>
                  <a:srgbClr val="C00000"/>
                </a:solidFill>
                <a:ea typeface="宋体" panose="02010600030101010101" pitchFamily="2" charset="-122"/>
                <a:cs typeface="Times New Roman" panose="02020603050405020304" pitchFamily="18" charset="0"/>
              </a:rPr>
              <a:t>属于包</a:t>
            </a:r>
            <a:r>
              <a:rPr lang="en-US" altLang="zh-CN" sz="2600" dirty="0" smtClean="0">
                <a:solidFill>
                  <a:srgbClr val="C00000"/>
                </a:solidFill>
                <a:ea typeface="宋体" panose="02010600030101010101" pitchFamily="2" charset="-122"/>
                <a:cs typeface="Times New Roman" panose="02020603050405020304" pitchFamily="18" charset="0"/>
              </a:rPr>
              <a:t>p1</a:t>
            </a:r>
            <a:endParaRPr lang="en-US" altLang="zh-CN" sz="2600" dirty="0" smtClean="0">
              <a:solidFill>
                <a:srgbClr val="C00000"/>
              </a:solidFill>
              <a:ea typeface="宋体" panose="02010600030101010101" pitchFamily="2" charset="-122"/>
              <a:cs typeface="Times New Roman" panose="02020603050405020304" pitchFamily="18" charset="0"/>
            </a:endParaRPr>
          </a:p>
          <a:p>
            <a:pPr eaLnBrk="1" hangingPunct="1">
              <a:lnSpc>
                <a:spcPct val="110000"/>
              </a:lnSpc>
              <a:spcBef>
                <a:spcPts val="0"/>
              </a:spcBef>
              <a:buClr>
                <a:schemeClr val="tx1"/>
              </a:buClr>
              <a:buFontTx/>
              <a:buNone/>
            </a:pPr>
            <a:r>
              <a:rPr lang="en-US" altLang="zh-CN" sz="2600" dirty="0" smtClean="0">
                <a:solidFill>
                  <a:srgbClr val="C00000"/>
                </a:solidFill>
                <a:ea typeface="宋体" panose="02010600030101010101" pitchFamily="2" charset="-122"/>
                <a:cs typeface="Times New Roman" panose="02020603050405020304" pitchFamily="18" charset="0"/>
              </a:rPr>
              <a:t>		public class Test{</a:t>
            </a:r>
            <a:endParaRPr lang="en-US" altLang="zh-CN" sz="2600" dirty="0" smtClean="0">
              <a:solidFill>
                <a:srgbClr val="C00000"/>
              </a:solidFill>
              <a:ea typeface="宋体" panose="02010600030101010101" pitchFamily="2" charset="-122"/>
              <a:cs typeface="Times New Roman" panose="02020603050405020304" pitchFamily="18" charset="0"/>
            </a:endParaRPr>
          </a:p>
          <a:p>
            <a:pPr eaLnBrk="1" hangingPunct="1">
              <a:lnSpc>
                <a:spcPct val="110000"/>
              </a:lnSpc>
              <a:spcBef>
                <a:spcPts val="0"/>
              </a:spcBef>
              <a:buClr>
                <a:schemeClr val="tx1"/>
              </a:buClr>
              <a:buFontTx/>
              <a:buNone/>
            </a:pPr>
            <a:r>
              <a:rPr lang="en-US" altLang="zh-CN" sz="2600" dirty="0" smtClean="0">
                <a:solidFill>
                  <a:srgbClr val="C00000"/>
                </a:solidFill>
                <a:ea typeface="宋体" panose="02010600030101010101" pitchFamily="2" charset="-122"/>
                <a:cs typeface="Times New Roman" panose="02020603050405020304" pitchFamily="18" charset="0"/>
              </a:rPr>
              <a:t>		        public void display(){</a:t>
            </a:r>
            <a:endParaRPr lang="en-US" altLang="zh-CN" sz="2600" dirty="0" smtClean="0">
              <a:solidFill>
                <a:srgbClr val="C00000"/>
              </a:solidFill>
              <a:ea typeface="宋体" panose="02010600030101010101" pitchFamily="2" charset="-122"/>
              <a:cs typeface="Times New Roman" panose="02020603050405020304" pitchFamily="18" charset="0"/>
            </a:endParaRPr>
          </a:p>
          <a:p>
            <a:pPr eaLnBrk="1" hangingPunct="1">
              <a:lnSpc>
                <a:spcPct val="110000"/>
              </a:lnSpc>
              <a:spcBef>
                <a:spcPts val="0"/>
              </a:spcBef>
              <a:buClr>
                <a:schemeClr val="tx1"/>
              </a:buClr>
              <a:buFontTx/>
              <a:buNone/>
            </a:pPr>
            <a:r>
              <a:rPr lang="en-US" altLang="zh-CN" sz="2600" dirty="0" smtClean="0">
                <a:solidFill>
                  <a:srgbClr val="C00000"/>
                </a:solidFill>
                <a:ea typeface="宋体" panose="02010600030101010101" pitchFamily="2" charset="-122"/>
                <a:cs typeface="Times New Roman" panose="02020603050405020304" pitchFamily="18" charset="0"/>
              </a:rPr>
              <a:t>			</a:t>
            </a:r>
            <a:r>
              <a:rPr lang="en-US" altLang="zh-CN" sz="2600" dirty="0" err="1" smtClean="0">
                <a:solidFill>
                  <a:srgbClr val="C00000"/>
                </a:solidFill>
                <a:ea typeface="宋体" panose="02010600030101010101" pitchFamily="2" charset="-122"/>
                <a:cs typeface="Times New Roman" panose="02020603050405020304" pitchFamily="18" charset="0"/>
              </a:rPr>
              <a:t>System.out.println</a:t>
            </a:r>
            <a:r>
              <a:rPr lang="en-US" altLang="zh-CN" sz="2600" dirty="0" smtClean="0">
                <a:solidFill>
                  <a:srgbClr val="C00000"/>
                </a:solidFill>
                <a:ea typeface="宋体" panose="02010600030101010101" pitchFamily="2" charset="-122"/>
                <a:cs typeface="Times New Roman" panose="02020603050405020304" pitchFamily="18" charset="0"/>
              </a:rPr>
              <a:t>("in  method display()");</a:t>
            </a:r>
            <a:endParaRPr lang="en-US" altLang="zh-CN" sz="2600" dirty="0" smtClean="0">
              <a:solidFill>
                <a:srgbClr val="C00000"/>
              </a:solidFill>
              <a:ea typeface="宋体" panose="02010600030101010101" pitchFamily="2" charset="-122"/>
              <a:cs typeface="Times New Roman" panose="02020603050405020304" pitchFamily="18" charset="0"/>
            </a:endParaRPr>
          </a:p>
          <a:p>
            <a:pPr eaLnBrk="1" hangingPunct="1">
              <a:lnSpc>
                <a:spcPct val="110000"/>
              </a:lnSpc>
              <a:spcBef>
                <a:spcPts val="0"/>
              </a:spcBef>
              <a:buClr>
                <a:schemeClr val="tx1"/>
              </a:buClr>
              <a:buFontTx/>
              <a:buNone/>
            </a:pPr>
            <a:r>
              <a:rPr lang="en-US" altLang="zh-CN" sz="2600" dirty="0" smtClean="0">
                <a:solidFill>
                  <a:srgbClr val="C00000"/>
                </a:solidFill>
                <a:ea typeface="宋体" panose="02010600030101010101" pitchFamily="2" charset="-122"/>
                <a:cs typeface="Times New Roman" panose="02020603050405020304" pitchFamily="18" charset="0"/>
              </a:rPr>
              <a:t>		        }</a:t>
            </a:r>
            <a:endParaRPr lang="en-US" altLang="zh-CN" sz="2600" dirty="0" smtClean="0">
              <a:solidFill>
                <a:srgbClr val="C00000"/>
              </a:solidFill>
              <a:ea typeface="宋体" panose="02010600030101010101" pitchFamily="2" charset="-122"/>
              <a:cs typeface="Times New Roman" panose="02020603050405020304" pitchFamily="18" charset="0"/>
            </a:endParaRPr>
          </a:p>
          <a:p>
            <a:pPr eaLnBrk="1" hangingPunct="1">
              <a:lnSpc>
                <a:spcPct val="110000"/>
              </a:lnSpc>
              <a:spcBef>
                <a:spcPts val="0"/>
              </a:spcBef>
              <a:buClr>
                <a:schemeClr val="tx1"/>
              </a:buClr>
              <a:buFontTx/>
              <a:buNone/>
            </a:pPr>
            <a:r>
              <a:rPr lang="en-US" altLang="zh-CN" sz="2600" dirty="0" smtClean="0">
                <a:solidFill>
                  <a:srgbClr val="C00000"/>
                </a:solidFill>
                <a:ea typeface="宋体" panose="02010600030101010101" pitchFamily="2" charset="-122"/>
                <a:cs typeface="Times New Roman" panose="02020603050405020304" pitchFamily="18" charset="0"/>
              </a:rPr>
              <a:t>		}</a:t>
            </a:r>
            <a:endParaRPr lang="en-US" altLang="zh-CN" sz="26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spcBef>
                <a:spcPct val="50000"/>
              </a:spcBef>
              <a:buClr>
                <a:schemeClr val="tx1"/>
              </a:buClr>
              <a:buFont typeface="Wingdings" panose="05000000000000000000" pitchFamily="2" charset="2"/>
              <a:buChar char="l"/>
            </a:pPr>
            <a:r>
              <a:rPr lang="zh-CN" altLang="en-US" sz="2400" b="1" dirty="0" smtClean="0">
                <a:ea typeface="宋体" panose="02010600030101010101" pitchFamily="2" charset="-122"/>
                <a:cs typeface="Times New Roman" panose="02020603050405020304" pitchFamily="18" charset="0"/>
              </a:rPr>
              <a:t>包对应于文件系统的目录，</a:t>
            </a:r>
            <a:r>
              <a:rPr lang="en-US" altLang="zh-CN" sz="2400" b="1" dirty="0" smtClean="0">
                <a:ea typeface="宋体" panose="02010600030101010101" pitchFamily="2" charset="-122"/>
                <a:cs typeface="Times New Roman" panose="02020603050405020304" pitchFamily="18" charset="0"/>
              </a:rPr>
              <a:t>package</a:t>
            </a:r>
            <a:r>
              <a:rPr lang="zh-CN" altLang="en-US" sz="2400" b="1" dirty="0" smtClean="0">
                <a:ea typeface="宋体" panose="02010600030101010101" pitchFamily="2" charset="-122"/>
                <a:cs typeface="Times New Roman" panose="02020603050405020304" pitchFamily="18" charset="0"/>
              </a:rPr>
              <a:t>语句中，用</a:t>
            </a:r>
            <a:r>
              <a:rPr lang="zh-CN" altLang="en-US" sz="2400" b="1" dirty="0" smtClean="0">
                <a:solidFill>
                  <a:schemeClr val="tx2"/>
                </a:solidFill>
                <a:ea typeface="宋体" panose="02010600030101010101" pitchFamily="2" charset="-122"/>
                <a:cs typeface="Times New Roman" panose="02020603050405020304" pitchFamily="18" charset="0"/>
              </a:rPr>
              <a:t> “</a:t>
            </a:r>
            <a:r>
              <a:rPr lang="en-US" altLang="zh-CN" sz="2400" b="1" dirty="0" smtClean="0">
                <a:solidFill>
                  <a:schemeClr val="tx2"/>
                </a:solidFill>
                <a:ea typeface="宋体" panose="02010600030101010101" pitchFamily="2" charset="-122"/>
                <a:cs typeface="Times New Roman" panose="02020603050405020304" pitchFamily="18" charset="0"/>
              </a:rPr>
              <a:t>.</a:t>
            </a:r>
            <a:r>
              <a:rPr lang="zh-CN" altLang="en-US" sz="2400" b="1" dirty="0">
                <a:ea typeface="宋体" panose="02010600030101010101" pitchFamily="2" charset="-122"/>
                <a:cs typeface="Times New Roman" panose="02020603050405020304" pitchFamily="18" charset="0"/>
              </a:rPr>
              <a:t>”</a:t>
            </a:r>
            <a:r>
              <a:rPr lang="en-US" altLang="zh-CN" sz="2400" b="1" dirty="0" smtClean="0">
                <a:ea typeface="宋体" panose="02010600030101010101" pitchFamily="2" charset="-122"/>
                <a:cs typeface="Times New Roman" panose="02020603050405020304" pitchFamily="18" charset="0"/>
              </a:rPr>
              <a:t> </a:t>
            </a:r>
            <a:r>
              <a:rPr lang="zh-CN" altLang="en-US" sz="2400" b="1" dirty="0" smtClean="0">
                <a:ea typeface="宋体" panose="02010600030101010101" pitchFamily="2" charset="-122"/>
                <a:cs typeface="Times New Roman" panose="02020603050405020304" pitchFamily="18" charset="0"/>
              </a:rPr>
              <a:t>来指明包</a:t>
            </a:r>
            <a:r>
              <a:rPr lang="en-US" altLang="zh-CN" sz="2400" b="1" dirty="0" smtClean="0">
                <a:ea typeface="宋体" panose="02010600030101010101" pitchFamily="2" charset="-122"/>
                <a:cs typeface="Times New Roman" panose="02020603050405020304" pitchFamily="18" charset="0"/>
              </a:rPr>
              <a:t>(</a:t>
            </a:r>
            <a:r>
              <a:rPr lang="zh-CN" altLang="en-US" sz="2400" b="1" dirty="0" smtClean="0">
                <a:ea typeface="宋体" panose="02010600030101010101" pitchFamily="2" charset="-122"/>
                <a:cs typeface="Times New Roman" panose="02020603050405020304" pitchFamily="18" charset="0"/>
              </a:rPr>
              <a:t>目录</a:t>
            </a:r>
            <a:r>
              <a:rPr lang="en-US" altLang="zh-CN" sz="2400" b="1" dirty="0" smtClean="0">
                <a:ea typeface="宋体" panose="02010600030101010101" pitchFamily="2" charset="-122"/>
                <a:cs typeface="Times New Roman" panose="02020603050405020304" pitchFamily="18" charset="0"/>
              </a:rPr>
              <a:t>)</a:t>
            </a:r>
            <a:r>
              <a:rPr lang="zh-CN" altLang="en-US" sz="2400" b="1" dirty="0" smtClean="0">
                <a:ea typeface="宋体" panose="02010600030101010101" pitchFamily="2" charset="-122"/>
                <a:cs typeface="Times New Roman" panose="02020603050405020304" pitchFamily="18" charset="0"/>
              </a:rPr>
              <a:t>的层次；</a:t>
            </a:r>
            <a:endParaRPr lang="zh-CN" altLang="en-US" sz="2400" b="1" dirty="0" smtClean="0">
              <a:ea typeface="宋体" panose="02010600030101010101" pitchFamily="2" charset="-122"/>
              <a:cs typeface="Times New Roman" panose="02020603050405020304" pitchFamily="18" charset="0"/>
            </a:endParaRPr>
          </a:p>
          <a:p>
            <a:pPr eaLnBrk="1" hangingPunct="1">
              <a:lnSpc>
                <a:spcPct val="90000"/>
              </a:lnSpc>
              <a:spcBef>
                <a:spcPct val="50000"/>
              </a:spcBef>
              <a:buClr>
                <a:schemeClr val="tx1"/>
              </a:buClr>
              <a:buFont typeface="Wingdings" panose="05000000000000000000" pitchFamily="2" charset="2"/>
              <a:buChar char="l"/>
            </a:pPr>
            <a:r>
              <a:rPr lang="zh-CN" altLang="en-US" sz="2400" b="1" dirty="0" smtClean="0">
                <a:ea typeface="宋体" panose="02010600030101010101" pitchFamily="2" charset="-122"/>
                <a:cs typeface="Times New Roman" panose="02020603050405020304" pitchFamily="18" charset="0"/>
              </a:rPr>
              <a:t>包通常用小写单词，类名首字母通常大写。</a:t>
            </a:r>
            <a:endParaRPr lang="zh-CN" altLang="en-US" sz="2400" b="1" dirty="0" smtClean="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051720" y="692696"/>
            <a:ext cx="5364120" cy="720080"/>
          </a:xfrm>
        </p:spPr>
        <p:txBody>
          <a:bodyPr>
            <a:normAutofit fontScale="90000"/>
          </a:bodyPr>
          <a:lstStyle/>
          <a:p>
            <a:pPr eaLnBrk="1" hangingPunct="1"/>
            <a:r>
              <a:rPr lang="zh-CN" altLang="en-US" b="1" dirty="0" smtClean="0">
                <a:latin typeface="+mn-lt"/>
                <a:ea typeface="宋体" panose="02010600030101010101" pitchFamily="2" charset="-122"/>
                <a:cs typeface="Times New Roman" panose="02020603050405020304" pitchFamily="18" charset="0"/>
              </a:rPr>
              <a:t>关键字</a:t>
            </a:r>
            <a:r>
              <a:rPr lang="en-US" altLang="zh-CN" b="1" dirty="0" smtClean="0">
                <a:latin typeface="+mn-lt"/>
                <a:ea typeface="宋体" panose="02010600030101010101" pitchFamily="2" charset="-122"/>
                <a:cs typeface="Times New Roman" panose="02020603050405020304" pitchFamily="18" charset="0"/>
              </a:rPr>
              <a:t>—import</a:t>
            </a:r>
            <a:endParaRPr lang="zh-CN" altLang="en-US" b="1" dirty="0" smtClean="0">
              <a:latin typeface="+mn-lt"/>
              <a:ea typeface="宋体" panose="02010600030101010101" pitchFamily="2" charset="-122"/>
              <a:cs typeface="Times New Roman" panose="02020603050405020304" pitchFamily="18" charset="0"/>
            </a:endParaRPr>
          </a:p>
        </p:txBody>
      </p:sp>
      <p:sp>
        <p:nvSpPr>
          <p:cNvPr id="49155" name="Rectangle 3"/>
          <p:cNvSpPr>
            <a:spLocks noGrp="1" noChangeArrowheads="1"/>
          </p:cNvSpPr>
          <p:nvPr>
            <p:ph idx="1"/>
          </p:nvPr>
        </p:nvSpPr>
        <p:spPr>
          <a:xfrm>
            <a:off x="340404" y="1412776"/>
            <a:ext cx="8785671" cy="5229226"/>
          </a:xfrm>
        </p:spPr>
        <p:txBody>
          <a:bodyPr>
            <a:normAutofit fontScale="62500" lnSpcReduction="20000"/>
          </a:bodyPr>
          <a:lstStyle/>
          <a:p>
            <a:pPr>
              <a:lnSpc>
                <a:spcPct val="170000"/>
              </a:lnSpc>
              <a:buClr>
                <a:schemeClr val="tx1"/>
              </a:buClr>
              <a:buFont typeface="Wingdings" panose="05000000000000000000" pitchFamily="2" charset="2"/>
              <a:buChar char="l"/>
            </a:pPr>
            <a:r>
              <a:rPr lang="zh-CN" altLang="en-US" sz="3800" dirty="0" smtClean="0">
                <a:ea typeface="宋体" panose="02010600030101010101" pitchFamily="2" charset="-122"/>
                <a:cs typeface="Times New Roman" panose="02020603050405020304" pitchFamily="18" charset="0"/>
              </a:rPr>
              <a:t>为使用定义在不同包中的</a:t>
            </a:r>
            <a:r>
              <a:rPr lang="en-US" altLang="zh-CN" sz="3800" dirty="0" smtClean="0">
                <a:ea typeface="宋体" panose="02010600030101010101" pitchFamily="2" charset="-122"/>
                <a:cs typeface="Times New Roman" panose="02020603050405020304" pitchFamily="18" charset="0"/>
              </a:rPr>
              <a:t>Java</a:t>
            </a:r>
            <a:r>
              <a:rPr lang="zh-CN" altLang="en-US" sz="3800" dirty="0" smtClean="0">
                <a:ea typeface="宋体" panose="02010600030101010101" pitchFamily="2" charset="-122"/>
                <a:cs typeface="Times New Roman" panose="02020603050405020304" pitchFamily="18" charset="0"/>
              </a:rPr>
              <a:t>类，需用</a:t>
            </a:r>
            <a:r>
              <a:rPr lang="en-US" altLang="zh-CN" sz="3800" dirty="0" smtClean="0">
                <a:ea typeface="宋体" panose="02010600030101010101" pitchFamily="2" charset="-122"/>
                <a:cs typeface="Times New Roman" panose="02020603050405020304" pitchFamily="18" charset="0"/>
              </a:rPr>
              <a:t>import</a:t>
            </a:r>
            <a:r>
              <a:rPr lang="zh-CN" altLang="en-US" sz="3800" dirty="0" smtClean="0">
                <a:ea typeface="宋体" panose="02010600030101010101" pitchFamily="2" charset="-122"/>
                <a:cs typeface="Times New Roman" panose="02020603050405020304" pitchFamily="18" charset="0"/>
              </a:rPr>
              <a:t>语句来引入</a:t>
            </a:r>
            <a:r>
              <a:rPr lang="zh-CN" altLang="en-US" sz="3800" dirty="0">
                <a:ea typeface="宋体" panose="02010600030101010101" pitchFamily="2" charset="-122"/>
              </a:rPr>
              <a:t>指定包层次下</a:t>
            </a:r>
            <a:r>
              <a:rPr lang="zh-CN" altLang="en-US" sz="3800" dirty="0" smtClean="0">
                <a:ea typeface="宋体" panose="02010600030101010101" pitchFamily="2" charset="-122"/>
                <a:cs typeface="Times New Roman" panose="02020603050405020304" pitchFamily="18" charset="0"/>
              </a:rPr>
              <a:t>所需要的类</a:t>
            </a:r>
            <a:r>
              <a:rPr lang="zh-CN" altLang="en-US" sz="3800" dirty="0">
                <a:ea typeface="宋体" panose="02010600030101010101" pitchFamily="2" charset="-122"/>
              </a:rPr>
              <a:t>或全部类</a:t>
            </a:r>
            <a:r>
              <a:rPr lang="en-US" altLang="zh-CN" sz="3800" dirty="0" smtClean="0">
                <a:ea typeface="宋体" panose="02010600030101010101" pitchFamily="2" charset="-122"/>
              </a:rPr>
              <a:t>(.*)</a:t>
            </a:r>
            <a:r>
              <a:rPr lang="zh-CN" altLang="en-US" sz="3800" dirty="0" smtClean="0">
                <a:ea typeface="宋体" panose="02010600030101010101" pitchFamily="2" charset="-122"/>
              </a:rPr>
              <a:t>。</a:t>
            </a:r>
            <a:r>
              <a:rPr lang="en-US" altLang="zh-CN" sz="3800" dirty="0" smtClean="0">
                <a:solidFill>
                  <a:srgbClr val="C00000"/>
                </a:solidFill>
                <a:ea typeface="宋体" panose="02010600030101010101" pitchFamily="2" charset="-122"/>
                <a:cs typeface="Times New Roman" panose="02020603050405020304" pitchFamily="18" charset="0"/>
              </a:rPr>
              <a:t>import</a:t>
            </a:r>
            <a:r>
              <a:rPr lang="zh-CN" altLang="en-US" sz="3800" dirty="0" smtClean="0">
                <a:solidFill>
                  <a:srgbClr val="C00000"/>
                </a:solidFill>
                <a:ea typeface="宋体" panose="02010600030101010101" pitchFamily="2" charset="-122"/>
                <a:cs typeface="Times New Roman" panose="02020603050405020304" pitchFamily="18" charset="0"/>
              </a:rPr>
              <a:t>语句告诉编译器到哪里去寻找类。</a:t>
            </a:r>
            <a:endParaRPr lang="en-US" altLang="zh-CN" sz="3800" dirty="0" smtClean="0">
              <a:solidFill>
                <a:srgbClr val="C00000"/>
              </a:solidFill>
              <a:ea typeface="宋体" panose="02010600030101010101" pitchFamily="2" charset="-122"/>
              <a:cs typeface="Times New Roman" panose="02020603050405020304" pitchFamily="18" charset="0"/>
            </a:endParaRPr>
          </a:p>
          <a:p>
            <a:pPr>
              <a:lnSpc>
                <a:spcPct val="170000"/>
              </a:lnSpc>
              <a:buClr>
                <a:schemeClr val="tx1"/>
              </a:buClr>
              <a:buFont typeface="Wingdings" panose="05000000000000000000" pitchFamily="2" charset="2"/>
              <a:buChar char="l"/>
            </a:pPr>
            <a:r>
              <a:rPr lang="zh-CN" altLang="en-US" sz="3600" b="1" dirty="0" smtClean="0">
                <a:ea typeface="宋体" panose="02010600030101010101" pitchFamily="2" charset="-122"/>
                <a:cs typeface="Times New Roman" panose="02020603050405020304" pitchFamily="18" charset="0"/>
              </a:rPr>
              <a:t>语法格式：</a:t>
            </a:r>
            <a:endParaRPr lang="zh-CN" altLang="en-US" sz="3600" b="1" dirty="0" smtClean="0">
              <a:ea typeface="宋体" panose="02010600030101010101" pitchFamily="2" charset="-122"/>
              <a:cs typeface="Times New Roman" panose="02020603050405020304" pitchFamily="18" charset="0"/>
            </a:endParaRPr>
          </a:p>
          <a:p>
            <a:pPr eaLnBrk="1" hangingPunct="1">
              <a:lnSpc>
                <a:spcPct val="90000"/>
              </a:lnSpc>
              <a:buClr>
                <a:schemeClr val="tx1"/>
              </a:buClr>
              <a:buFontTx/>
              <a:buNone/>
            </a:pPr>
            <a:r>
              <a:rPr lang="zh-CN" altLang="en-US" sz="3600" b="1" dirty="0" smtClean="0">
                <a:ea typeface="宋体" panose="02010600030101010101" pitchFamily="2" charset="-122"/>
                <a:cs typeface="Times New Roman" panose="02020603050405020304" pitchFamily="18" charset="0"/>
              </a:rPr>
              <a:t>	</a:t>
            </a:r>
            <a:r>
              <a:rPr lang="en-US" altLang="zh-CN" sz="3800" b="1" dirty="0" smtClean="0">
                <a:solidFill>
                  <a:schemeClr val="folHlink"/>
                </a:solidFill>
                <a:ea typeface="宋体" panose="02010600030101010101" pitchFamily="2" charset="-122"/>
                <a:cs typeface="Times New Roman" panose="02020603050405020304" pitchFamily="18" charset="0"/>
              </a:rPr>
              <a:t>import  </a:t>
            </a:r>
            <a:r>
              <a:rPr lang="zh-CN" altLang="en-US" sz="3800" b="1" dirty="0" smtClean="0">
                <a:solidFill>
                  <a:schemeClr val="folHlink"/>
                </a:solidFill>
                <a:ea typeface="宋体" panose="02010600030101010101" pitchFamily="2" charset="-122"/>
                <a:cs typeface="Times New Roman" panose="02020603050405020304" pitchFamily="18" charset="0"/>
              </a:rPr>
              <a:t>包名</a:t>
            </a:r>
            <a:r>
              <a:rPr lang="en-US" altLang="zh-CN" sz="3800" b="1" dirty="0" smtClean="0">
                <a:solidFill>
                  <a:schemeClr val="folHlink"/>
                </a:solidFill>
                <a:ea typeface="宋体" panose="02010600030101010101" pitchFamily="2" charset="-122"/>
                <a:cs typeface="Times New Roman" panose="02020603050405020304" pitchFamily="18" charset="0"/>
              </a:rPr>
              <a:t>[.</a:t>
            </a:r>
            <a:r>
              <a:rPr lang="zh-CN" altLang="en-US" sz="3800" b="1" dirty="0" smtClean="0">
                <a:solidFill>
                  <a:schemeClr val="folHlink"/>
                </a:solidFill>
                <a:ea typeface="宋体" panose="02010600030101010101" pitchFamily="2" charset="-122"/>
                <a:cs typeface="Times New Roman" panose="02020603050405020304" pitchFamily="18" charset="0"/>
              </a:rPr>
              <a:t>子包名</a:t>
            </a:r>
            <a:r>
              <a:rPr lang="en-US" altLang="zh-CN" sz="3800" b="1" dirty="0" smtClean="0">
                <a:solidFill>
                  <a:schemeClr val="folHlink"/>
                </a:solidFill>
                <a:ea typeface="宋体" panose="02010600030101010101" pitchFamily="2" charset="-122"/>
                <a:cs typeface="Times New Roman" panose="02020603050405020304" pitchFamily="18" charset="0"/>
              </a:rPr>
              <a:t>…]. &lt;</a:t>
            </a:r>
            <a:r>
              <a:rPr lang="zh-CN" altLang="en-US" sz="3800" b="1" dirty="0" smtClean="0">
                <a:solidFill>
                  <a:schemeClr val="folHlink"/>
                </a:solidFill>
                <a:ea typeface="宋体" panose="02010600030101010101" pitchFamily="2" charset="-122"/>
                <a:cs typeface="Times New Roman" panose="02020603050405020304" pitchFamily="18" charset="0"/>
              </a:rPr>
              <a:t>类名 </a:t>
            </a:r>
            <a:r>
              <a:rPr lang="en-US" altLang="zh-CN" sz="3800" b="1" dirty="0" smtClean="0">
                <a:solidFill>
                  <a:schemeClr val="folHlink"/>
                </a:solidFill>
                <a:ea typeface="宋体" panose="02010600030101010101" pitchFamily="2" charset="-122"/>
                <a:cs typeface="Times New Roman" panose="02020603050405020304" pitchFamily="18" charset="0"/>
              </a:rPr>
              <a:t>|*&gt;</a:t>
            </a:r>
            <a:endParaRPr lang="en-US" altLang="zh-CN" sz="3800" b="1" dirty="0" smtClean="0">
              <a:solidFill>
                <a:schemeClr val="folHlink"/>
              </a:solidFill>
              <a:ea typeface="宋体" panose="02010600030101010101" pitchFamily="2" charset="-122"/>
              <a:cs typeface="Times New Roman" panose="02020603050405020304" pitchFamily="18" charset="0"/>
            </a:endParaRPr>
          </a:p>
          <a:p>
            <a:pPr eaLnBrk="1" hangingPunct="1">
              <a:lnSpc>
                <a:spcPct val="90000"/>
              </a:lnSpc>
              <a:spcBef>
                <a:spcPct val="50000"/>
              </a:spcBef>
              <a:buClr>
                <a:schemeClr val="tx1"/>
              </a:buClr>
              <a:buFont typeface="Wingdings" panose="05000000000000000000" pitchFamily="2" charset="2"/>
              <a:buChar char="l"/>
            </a:pPr>
            <a:r>
              <a:rPr lang="zh-CN" altLang="en-US" sz="3600" b="1" dirty="0" smtClean="0">
                <a:ea typeface="宋体" panose="02010600030101010101" pitchFamily="2" charset="-122"/>
                <a:cs typeface="Times New Roman" panose="02020603050405020304" pitchFamily="18" charset="0"/>
              </a:rPr>
              <a:t>应用举例：</a:t>
            </a:r>
            <a:r>
              <a:rPr lang="zh-CN" altLang="en-US" sz="2600" b="1" dirty="0" smtClean="0">
                <a:ea typeface="宋体" panose="02010600030101010101" pitchFamily="2" charset="-122"/>
                <a:cs typeface="Times New Roman" panose="02020603050405020304" pitchFamily="18" charset="0"/>
              </a:rPr>
              <a:t> </a:t>
            </a:r>
            <a:endParaRPr lang="zh-CN" altLang="en-US" sz="2600" b="1" dirty="0" smtClean="0">
              <a:ea typeface="宋体" panose="02010600030101010101" pitchFamily="2" charset="-122"/>
              <a:cs typeface="Times New Roman" panose="02020603050405020304" pitchFamily="18" charset="0"/>
            </a:endParaRPr>
          </a:p>
          <a:p>
            <a:pPr eaLnBrk="1" hangingPunct="1">
              <a:lnSpc>
                <a:spcPct val="120000"/>
              </a:lnSpc>
              <a:spcBef>
                <a:spcPct val="40000"/>
              </a:spcBef>
              <a:buClr>
                <a:schemeClr val="tx1"/>
              </a:buClr>
              <a:buFontTx/>
              <a:buNone/>
            </a:pPr>
            <a:r>
              <a:rPr lang="zh-CN" altLang="en-US" sz="2900" b="1" dirty="0" smtClean="0">
                <a:solidFill>
                  <a:srgbClr val="CCFF99"/>
                </a:solidFill>
                <a:ea typeface="宋体" panose="02010600030101010101" pitchFamily="2" charset="-122"/>
                <a:cs typeface="Times New Roman" panose="02020603050405020304" pitchFamily="18" charset="0"/>
              </a:rPr>
              <a:t>	</a:t>
            </a:r>
            <a:r>
              <a:rPr lang="en-US" altLang="zh-CN" sz="2900" b="1" dirty="0" smtClean="0">
                <a:solidFill>
                  <a:srgbClr val="FF5050"/>
                </a:solidFill>
                <a:ea typeface="宋体" panose="02010600030101010101" pitchFamily="2" charset="-122"/>
                <a:cs typeface="Times New Roman" panose="02020603050405020304" pitchFamily="18" charset="0"/>
              </a:rPr>
              <a:t>import  p1.Test;   </a:t>
            </a:r>
            <a:r>
              <a:rPr lang="en-US" altLang="zh-CN" sz="3200" b="1" dirty="0" smtClean="0">
                <a:solidFill>
                  <a:schemeClr val="folHlink"/>
                </a:solidFill>
                <a:ea typeface="宋体" panose="02010600030101010101" pitchFamily="2" charset="-122"/>
                <a:cs typeface="Times New Roman" panose="02020603050405020304" pitchFamily="18" charset="0"/>
              </a:rPr>
              <a:t>//import p1.*;</a:t>
            </a:r>
            <a:r>
              <a:rPr lang="zh-CN" altLang="en-US" sz="3200" b="1" dirty="0" smtClean="0">
                <a:solidFill>
                  <a:schemeClr val="folHlink"/>
                </a:solidFill>
                <a:ea typeface="宋体" panose="02010600030101010101" pitchFamily="2" charset="-122"/>
                <a:cs typeface="Times New Roman" panose="02020603050405020304" pitchFamily="18" charset="0"/>
              </a:rPr>
              <a:t>表示引入</a:t>
            </a:r>
            <a:r>
              <a:rPr lang="en-US" altLang="zh-CN" sz="3200" b="1" dirty="0" smtClean="0">
                <a:solidFill>
                  <a:schemeClr val="folHlink"/>
                </a:solidFill>
                <a:ea typeface="宋体" panose="02010600030101010101" pitchFamily="2" charset="-122"/>
                <a:cs typeface="Times New Roman" panose="02020603050405020304" pitchFamily="18" charset="0"/>
              </a:rPr>
              <a:t>p1</a:t>
            </a:r>
            <a:r>
              <a:rPr lang="zh-CN" altLang="en-US" sz="3200" b="1" dirty="0" smtClean="0">
                <a:solidFill>
                  <a:schemeClr val="folHlink"/>
                </a:solidFill>
                <a:ea typeface="宋体" panose="02010600030101010101" pitchFamily="2" charset="-122"/>
                <a:cs typeface="Times New Roman" panose="02020603050405020304" pitchFamily="18" charset="0"/>
              </a:rPr>
              <a:t>包中的所有类</a:t>
            </a:r>
            <a:endParaRPr lang="zh-CN" altLang="en-US" sz="3200" b="1" dirty="0" smtClean="0">
              <a:solidFill>
                <a:schemeClr val="folHlink"/>
              </a:solidFill>
              <a:ea typeface="宋体" panose="02010600030101010101" pitchFamily="2" charset="-122"/>
              <a:cs typeface="Times New Roman" panose="02020603050405020304" pitchFamily="18" charset="0"/>
            </a:endParaRPr>
          </a:p>
          <a:p>
            <a:pPr eaLnBrk="1" hangingPunct="1">
              <a:lnSpc>
                <a:spcPct val="120000"/>
              </a:lnSpc>
              <a:spcBef>
                <a:spcPct val="0"/>
              </a:spcBef>
              <a:buClr>
                <a:schemeClr val="tx1"/>
              </a:buClr>
              <a:buFontTx/>
              <a:buNone/>
            </a:pPr>
            <a:r>
              <a:rPr lang="zh-CN" altLang="en-US" sz="2900" b="1" dirty="0" smtClean="0">
                <a:solidFill>
                  <a:srgbClr val="FF5050"/>
                </a:solidFill>
                <a:ea typeface="宋体" panose="02010600030101010101" pitchFamily="2" charset="-122"/>
                <a:cs typeface="Times New Roman" panose="02020603050405020304" pitchFamily="18" charset="0"/>
              </a:rPr>
              <a:t>	</a:t>
            </a:r>
            <a:r>
              <a:rPr lang="en-US" altLang="zh-CN" sz="2900" b="1" dirty="0" smtClean="0">
                <a:solidFill>
                  <a:srgbClr val="FF5050"/>
                </a:solidFill>
                <a:ea typeface="宋体" panose="02010600030101010101" pitchFamily="2" charset="-122"/>
                <a:cs typeface="Times New Roman" panose="02020603050405020304" pitchFamily="18" charset="0"/>
              </a:rPr>
              <a:t>public class </a:t>
            </a:r>
            <a:r>
              <a:rPr lang="en-US" altLang="zh-CN" sz="2900" b="1" dirty="0" err="1" smtClean="0">
                <a:solidFill>
                  <a:srgbClr val="FF5050"/>
                </a:solidFill>
                <a:ea typeface="宋体" panose="02010600030101010101" pitchFamily="2" charset="-122"/>
                <a:cs typeface="Times New Roman" panose="02020603050405020304" pitchFamily="18" charset="0"/>
              </a:rPr>
              <a:t>TestPackage</a:t>
            </a:r>
            <a:r>
              <a:rPr lang="en-US" altLang="zh-CN" sz="2900" b="1" dirty="0" smtClean="0">
                <a:solidFill>
                  <a:srgbClr val="FF5050"/>
                </a:solidFill>
                <a:ea typeface="宋体" panose="02010600030101010101" pitchFamily="2" charset="-122"/>
                <a:cs typeface="Times New Roman" panose="02020603050405020304" pitchFamily="18" charset="0"/>
              </a:rPr>
              <a:t>{</a:t>
            </a:r>
            <a:endParaRPr lang="en-US" altLang="zh-CN" sz="2900" b="1" dirty="0" smtClean="0">
              <a:solidFill>
                <a:srgbClr val="FF5050"/>
              </a:solidFill>
              <a:ea typeface="宋体" panose="02010600030101010101" pitchFamily="2" charset="-122"/>
              <a:cs typeface="Times New Roman" panose="02020603050405020304" pitchFamily="18" charset="0"/>
            </a:endParaRPr>
          </a:p>
          <a:p>
            <a:pPr eaLnBrk="1" hangingPunct="1">
              <a:lnSpc>
                <a:spcPct val="120000"/>
              </a:lnSpc>
              <a:spcBef>
                <a:spcPct val="0"/>
              </a:spcBef>
              <a:buClr>
                <a:schemeClr val="tx1"/>
              </a:buClr>
              <a:buFontTx/>
              <a:buNone/>
            </a:pPr>
            <a:r>
              <a:rPr lang="en-US" altLang="zh-CN" sz="2900" b="1" dirty="0" smtClean="0">
                <a:solidFill>
                  <a:srgbClr val="FF5050"/>
                </a:solidFill>
                <a:ea typeface="宋体" panose="02010600030101010101" pitchFamily="2" charset="-122"/>
                <a:cs typeface="Times New Roman" panose="02020603050405020304" pitchFamily="18" charset="0"/>
              </a:rPr>
              <a:t>		public static void main(String </a:t>
            </a:r>
            <a:r>
              <a:rPr lang="en-US" altLang="zh-CN" sz="2900" b="1" dirty="0" err="1" smtClean="0">
                <a:solidFill>
                  <a:srgbClr val="FF5050"/>
                </a:solidFill>
                <a:ea typeface="宋体" panose="02010600030101010101" pitchFamily="2" charset="-122"/>
                <a:cs typeface="Times New Roman" panose="02020603050405020304" pitchFamily="18" charset="0"/>
              </a:rPr>
              <a:t>args</a:t>
            </a:r>
            <a:r>
              <a:rPr lang="en-US" altLang="zh-CN" sz="2900" b="1" dirty="0" smtClean="0">
                <a:solidFill>
                  <a:srgbClr val="FF5050"/>
                </a:solidFill>
                <a:ea typeface="宋体" panose="02010600030101010101" pitchFamily="2" charset="-122"/>
                <a:cs typeface="Times New Roman" panose="02020603050405020304" pitchFamily="18" charset="0"/>
              </a:rPr>
              <a:t>[]){</a:t>
            </a:r>
            <a:endParaRPr lang="en-US" altLang="zh-CN" sz="2900" b="1" dirty="0" smtClean="0">
              <a:solidFill>
                <a:srgbClr val="FF5050"/>
              </a:solidFill>
              <a:ea typeface="宋体" panose="02010600030101010101" pitchFamily="2" charset="-122"/>
              <a:cs typeface="Times New Roman" panose="02020603050405020304" pitchFamily="18" charset="0"/>
            </a:endParaRPr>
          </a:p>
          <a:p>
            <a:pPr eaLnBrk="1" hangingPunct="1">
              <a:lnSpc>
                <a:spcPct val="120000"/>
              </a:lnSpc>
              <a:spcBef>
                <a:spcPct val="0"/>
              </a:spcBef>
              <a:buClr>
                <a:schemeClr val="tx1"/>
              </a:buClr>
              <a:buFontTx/>
              <a:buNone/>
            </a:pPr>
            <a:r>
              <a:rPr lang="en-US" altLang="zh-CN" sz="2900" b="1" dirty="0" smtClean="0">
                <a:solidFill>
                  <a:srgbClr val="FF5050"/>
                </a:solidFill>
                <a:ea typeface="宋体" panose="02010600030101010101" pitchFamily="2" charset="-122"/>
                <a:cs typeface="Times New Roman" panose="02020603050405020304" pitchFamily="18" charset="0"/>
              </a:rPr>
              <a:t>		          Test t = new Test();          </a:t>
            </a:r>
            <a:r>
              <a:rPr lang="en-US" altLang="zh-CN" sz="3200" b="1" dirty="0" smtClean="0">
                <a:solidFill>
                  <a:schemeClr val="folHlink"/>
                </a:solidFill>
                <a:ea typeface="宋体" panose="02010600030101010101" pitchFamily="2" charset="-122"/>
                <a:cs typeface="Times New Roman" panose="02020603050405020304" pitchFamily="18" charset="0"/>
              </a:rPr>
              <a:t>//Test</a:t>
            </a:r>
            <a:r>
              <a:rPr lang="zh-CN" altLang="en-US" sz="3200" b="1" dirty="0" smtClean="0">
                <a:solidFill>
                  <a:schemeClr val="folHlink"/>
                </a:solidFill>
                <a:ea typeface="宋体" panose="02010600030101010101" pitchFamily="2" charset="-122"/>
                <a:cs typeface="Times New Roman" panose="02020603050405020304" pitchFamily="18" charset="0"/>
              </a:rPr>
              <a:t>类在</a:t>
            </a:r>
            <a:r>
              <a:rPr lang="en-US" altLang="zh-CN" sz="3200" b="1" dirty="0" smtClean="0">
                <a:solidFill>
                  <a:schemeClr val="folHlink"/>
                </a:solidFill>
                <a:ea typeface="宋体" panose="02010600030101010101" pitchFamily="2" charset="-122"/>
                <a:cs typeface="Times New Roman" panose="02020603050405020304" pitchFamily="18" charset="0"/>
              </a:rPr>
              <a:t>p1</a:t>
            </a:r>
            <a:r>
              <a:rPr lang="zh-CN" altLang="en-US" sz="3200" b="1" dirty="0" smtClean="0">
                <a:solidFill>
                  <a:schemeClr val="folHlink"/>
                </a:solidFill>
                <a:ea typeface="宋体" panose="02010600030101010101" pitchFamily="2" charset="-122"/>
                <a:cs typeface="Times New Roman" panose="02020603050405020304" pitchFamily="18" charset="0"/>
              </a:rPr>
              <a:t>包中定义</a:t>
            </a:r>
            <a:endParaRPr lang="zh-CN" altLang="en-US" sz="3200" b="1" dirty="0" smtClean="0">
              <a:solidFill>
                <a:schemeClr val="folHlink"/>
              </a:solidFill>
              <a:ea typeface="宋体" panose="02010600030101010101" pitchFamily="2" charset="-122"/>
              <a:cs typeface="Times New Roman" panose="02020603050405020304" pitchFamily="18" charset="0"/>
            </a:endParaRPr>
          </a:p>
          <a:p>
            <a:pPr eaLnBrk="1" hangingPunct="1">
              <a:lnSpc>
                <a:spcPct val="120000"/>
              </a:lnSpc>
              <a:spcBef>
                <a:spcPct val="0"/>
              </a:spcBef>
              <a:buClr>
                <a:schemeClr val="tx1"/>
              </a:buClr>
              <a:buFontTx/>
              <a:buNone/>
            </a:pPr>
            <a:r>
              <a:rPr lang="zh-CN" altLang="en-US" sz="2900" b="1" dirty="0" smtClean="0">
                <a:solidFill>
                  <a:srgbClr val="FF5050"/>
                </a:solidFill>
                <a:ea typeface="宋体" panose="02010600030101010101" pitchFamily="2" charset="-122"/>
                <a:cs typeface="Times New Roman" panose="02020603050405020304" pitchFamily="18" charset="0"/>
              </a:rPr>
              <a:t>		          </a:t>
            </a:r>
            <a:r>
              <a:rPr lang="en-US" altLang="zh-CN" sz="2900" b="1" dirty="0" err="1" smtClean="0">
                <a:solidFill>
                  <a:srgbClr val="FF5050"/>
                </a:solidFill>
                <a:ea typeface="宋体" panose="02010600030101010101" pitchFamily="2" charset="-122"/>
                <a:cs typeface="Times New Roman" panose="02020603050405020304" pitchFamily="18" charset="0"/>
              </a:rPr>
              <a:t>t.display</a:t>
            </a:r>
            <a:r>
              <a:rPr lang="en-US" altLang="zh-CN" sz="2900" b="1" dirty="0" smtClean="0">
                <a:solidFill>
                  <a:srgbClr val="FF5050"/>
                </a:solidFill>
                <a:ea typeface="宋体" panose="02010600030101010101" pitchFamily="2" charset="-122"/>
                <a:cs typeface="Times New Roman" panose="02020603050405020304" pitchFamily="18" charset="0"/>
              </a:rPr>
              <a:t>();</a:t>
            </a:r>
            <a:endParaRPr lang="en-US" altLang="zh-CN" sz="2900" b="1" dirty="0" smtClean="0">
              <a:solidFill>
                <a:srgbClr val="FF5050"/>
              </a:solidFill>
              <a:ea typeface="宋体" panose="02010600030101010101" pitchFamily="2" charset="-122"/>
              <a:cs typeface="Times New Roman" panose="02020603050405020304" pitchFamily="18" charset="0"/>
            </a:endParaRPr>
          </a:p>
          <a:p>
            <a:pPr eaLnBrk="1" hangingPunct="1">
              <a:lnSpc>
                <a:spcPct val="120000"/>
              </a:lnSpc>
              <a:spcBef>
                <a:spcPct val="0"/>
              </a:spcBef>
              <a:buClr>
                <a:schemeClr val="tx1"/>
              </a:buClr>
              <a:buFontTx/>
              <a:buNone/>
            </a:pPr>
            <a:r>
              <a:rPr lang="en-US" altLang="zh-CN" sz="2900" b="1" dirty="0" smtClean="0">
                <a:solidFill>
                  <a:srgbClr val="FF5050"/>
                </a:solidFill>
                <a:ea typeface="宋体" panose="02010600030101010101" pitchFamily="2" charset="-122"/>
                <a:cs typeface="Times New Roman" panose="02020603050405020304" pitchFamily="18" charset="0"/>
              </a:rPr>
              <a:t>		}</a:t>
            </a:r>
            <a:endParaRPr lang="en-US" altLang="zh-CN" sz="2900" b="1" dirty="0" smtClean="0">
              <a:solidFill>
                <a:srgbClr val="FF5050"/>
              </a:solidFill>
              <a:ea typeface="宋体" panose="02010600030101010101" pitchFamily="2" charset="-122"/>
              <a:cs typeface="Times New Roman" panose="02020603050405020304" pitchFamily="18" charset="0"/>
            </a:endParaRPr>
          </a:p>
          <a:p>
            <a:pPr eaLnBrk="1" hangingPunct="1">
              <a:lnSpc>
                <a:spcPct val="120000"/>
              </a:lnSpc>
              <a:spcBef>
                <a:spcPct val="0"/>
              </a:spcBef>
              <a:buClr>
                <a:schemeClr val="tx1"/>
              </a:buClr>
              <a:buFontTx/>
              <a:buNone/>
            </a:pPr>
            <a:r>
              <a:rPr lang="en-US" altLang="zh-CN" sz="2900" b="1" dirty="0" smtClean="0">
                <a:solidFill>
                  <a:srgbClr val="FF5050"/>
                </a:solidFill>
                <a:ea typeface="宋体" panose="02010600030101010101" pitchFamily="2" charset="-122"/>
                <a:cs typeface="Times New Roman" panose="02020603050405020304" pitchFamily="18" charset="0"/>
              </a:rPr>
              <a:t>      }</a:t>
            </a:r>
            <a:endParaRPr lang="en-US" altLang="zh-CN" sz="2900" b="1" dirty="0" smtClean="0">
              <a:solidFill>
                <a:srgbClr val="FF5050"/>
              </a:solidFill>
              <a:ea typeface="宋体" panose="02010600030101010101" pitchFamily="2" charset="-122"/>
              <a:cs typeface="Times New Roman" panose="02020603050405020304" pitchFamily="18" charset="0"/>
            </a:endParaRPr>
          </a:p>
          <a:p>
            <a:pPr eaLnBrk="1" hangingPunct="1">
              <a:spcBef>
                <a:spcPct val="0"/>
              </a:spcBef>
              <a:buClr>
                <a:schemeClr val="tx1"/>
              </a:buClr>
              <a:buFont typeface="Wingdings" panose="05000000000000000000" pitchFamily="2" charset="2"/>
              <a:buChar char="Ø"/>
            </a:pPr>
            <a:endParaRPr lang="en-US" altLang="zh-CN" sz="2400" b="1" dirty="0" smtClean="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771800" y="836712"/>
            <a:ext cx="4248472" cy="648072"/>
          </a:xfrm>
        </p:spPr>
        <p:txBody>
          <a:bodyPr>
            <a:normAutofit fontScale="90000"/>
          </a:bodyPr>
          <a:lstStyle/>
          <a:p>
            <a:pPr eaLnBrk="1" hangingPunct="1"/>
            <a:r>
              <a:rPr lang="en-US" altLang="zh-CN" b="1" dirty="0" smtClean="0">
                <a:latin typeface="+mn-lt"/>
                <a:ea typeface="宋体" panose="02010600030101010101" pitchFamily="2" charset="-122"/>
                <a:cs typeface="Times New Roman" panose="02020603050405020304" pitchFamily="18" charset="0"/>
              </a:rPr>
              <a:t>import</a:t>
            </a:r>
            <a:r>
              <a:rPr lang="zh-CN" altLang="en-US" b="1" dirty="0" smtClean="0">
                <a:latin typeface="+mn-lt"/>
                <a:ea typeface="宋体" panose="02010600030101010101" pitchFamily="2" charset="-122"/>
                <a:cs typeface="Times New Roman" panose="02020603050405020304" pitchFamily="18" charset="0"/>
              </a:rPr>
              <a:t>语句</a:t>
            </a:r>
            <a:endParaRPr lang="zh-CN" altLang="en-US" b="1" dirty="0" smtClean="0">
              <a:latin typeface="+mn-lt"/>
              <a:ea typeface="宋体" panose="02010600030101010101" pitchFamily="2" charset="-122"/>
              <a:cs typeface="Times New Roman" panose="02020603050405020304" pitchFamily="18" charset="0"/>
            </a:endParaRPr>
          </a:p>
        </p:txBody>
      </p:sp>
      <p:sp>
        <p:nvSpPr>
          <p:cNvPr id="50179" name="Rectangle 3"/>
          <p:cNvSpPr>
            <a:spLocks noGrp="1" noChangeArrowheads="1"/>
          </p:cNvSpPr>
          <p:nvPr>
            <p:ph idx="1"/>
          </p:nvPr>
        </p:nvSpPr>
        <p:spPr>
          <a:xfrm>
            <a:off x="611560" y="1772816"/>
            <a:ext cx="8136904" cy="4608512"/>
          </a:xfrm>
        </p:spPr>
        <p:txBody>
          <a:bodyPr>
            <a:normAutofit lnSpcReduction="10000"/>
          </a:bodyPr>
          <a:lstStyle/>
          <a:p>
            <a:pPr>
              <a:spcBef>
                <a:spcPct val="0"/>
              </a:spcBef>
              <a:buClr>
                <a:schemeClr val="tx1"/>
              </a:buClr>
              <a:buFont typeface="Wingdings" panose="05000000000000000000" pitchFamily="2" charset="2"/>
              <a:buChar char="l"/>
            </a:pPr>
            <a:r>
              <a:rPr lang="zh-CN" altLang="en-US" b="1" dirty="0">
                <a:ea typeface="宋体" panose="02010600030101010101" pitchFamily="2" charset="-122"/>
                <a:cs typeface="Times New Roman" panose="02020603050405020304" pitchFamily="18" charset="0"/>
              </a:rPr>
              <a:t>注意：</a:t>
            </a:r>
            <a:endParaRPr lang="en-US" altLang="zh-CN" b="1" dirty="0">
              <a:ea typeface="宋体" panose="02010600030101010101" pitchFamily="2" charset="-122"/>
              <a:cs typeface="Times New Roman" panose="02020603050405020304" pitchFamily="18" charset="0"/>
            </a:endParaRPr>
          </a:p>
          <a:p>
            <a:pPr>
              <a:lnSpc>
                <a:spcPts val="4000"/>
              </a:lnSpc>
              <a:spcBef>
                <a:spcPct val="0"/>
              </a:spcBef>
              <a:buClr>
                <a:schemeClr val="tx1"/>
              </a:buClr>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若引入的包为：</a:t>
            </a:r>
            <a:r>
              <a:rPr lang="en-US" altLang="zh-CN" sz="2400" dirty="0" err="1">
                <a:ea typeface="宋体" panose="02010600030101010101" pitchFamily="2" charset="-122"/>
                <a:cs typeface="Times New Roman" panose="02020603050405020304" pitchFamily="18" charset="0"/>
              </a:rPr>
              <a:t>java.lang</a:t>
            </a:r>
            <a:r>
              <a:rPr lang="zh-CN" altLang="en-US" sz="2400" dirty="0">
                <a:ea typeface="宋体" panose="02010600030101010101" pitchFamily="2" charset="-122"/>
                <a:cs typeface="Times New Roman" panose="02020603050405020304" pitchFamily="18" charset="0"/>
              </a:rPr>
              <a:t>，则编译器默认可获取此包下的类，不需要再显示声明</a:t>
            </a:r>
            <a:r>
              <a:rPr lang="zh-CN" altLang="en-US" sz="2400" dirty="0" smtClean="0">
                <a:ea typeface="宋体" panose="02010600030101010101" pitchFamily="2" charset="-122"/>
                <a:cs typeface="Times New Roman" panose="02020603050405020304" pitchFamily="18" charset="0"/>
              </a:rPr>
              <a:t>。</a:t>
            </a:r>
            <a:endParaRPr lang="en-US" altLang="zh-CN" sz="2400" dirty="0">
              <a:ea typeface="宋体" panose="02010600030101010101" pitchFamily="2" charset="-122"/>
              <a:cs typeface="Times New Roman" panose="02020603050405020304" pitchFamily="18" charset="0"/>
            </a:endParaRPr>
          </a:p>
          <a:p>
            <a:pPr>
              <a:lnSpc>
                <a:spcPts val="4000"/>
              </a:lnSpc>
              <a:spcBef>
                <a:spcPct val="0"/>
              </a:spcBef>
              <a:buClr>
                <a:schemeClr val="tx1"/>
              </a:buClr>
              <a:buFont typeface="Wingdings" panose="05000000000000000000" pitchFamily="2" charset="2"/>
              <a:buChar char="Ø"/>
            </a:pPr>
            <a:r>
              <a:rPr lang="en-US" altLang="zh-CN" sz="2400" dirty="0" smtClean="0">
                <a:ea typeface="宋体" panose="02010600030101010101" pitchFamily="2" charset="-122"/>
              </a:rPr>
              <a:t>import</a:t>
            </a:r>
            <a:r>
              <a:rPr lang="zh-CN" altLang="en-US" sz="2400" dirty="0">
                <a:ea typeface="宋体" panose="02010600030101010101" pitchFamily="2" charset="-122"/>
              </a:rPr>
              <a:t>语句出现在</a:t>
            </a:r>
            <a:r>
              <a:rPr lang="en-US" altLang="zh-CN" sz="2400" dirty="0">
                <a:ea typeface="宋体" panose="02010600030101010101" pitchFamily="2" charset="-122"/>
              </a:rPr>
              <a:t>package</a:t>
            </a:r>
            <a:r>
              <a:rPr lang="zh-CN" altLang="en-US" sz="2400" dirty="0">
                <a:ea typeface="宋体" panose="02010600030101010101" pitchFamily="2" charset="-122"/>
              </a:rPr>
              <a:t>语句之后、类定义之前</a:t>
            </a:r>
            <a:endParaRPr lang="en-US" altLang="zh-CN" sz="2400" dirty="0">
              <a:ea typeface="宋体" panose="02010600030101010101" pitchFamily="2" charset="-122"/>
            </a:endParaRPr>
          </a:p>
          <a:p>
            <a:pPr>
              <a:lnSpc>
                <a:spcPts val="4000"/>
              </a:lnSpc>
              <a:spcBef>
                <a:spcPct val="0"/>
              </a:spcBef>
              <a:buClr>
                <a:schemeClr val="tx1"/>
              </a:buClr>
              <a:buFont typeface="Wingdings" panose="05000000000000000000" pitchFamily="2" charset="2"/>
              <a:buChar char="Ø"/>
            </a:pPr>
            <a:r>
              <a:rPr lang="zh-CN" altLang="en-US" sz="2400" dirty="0">
                <a:ea typeface="宋体" panose="02010600030101010101" pitchFamily="2" charset="-122"/>
              </a:rPr>
              <a:t>一个源文件中可包含多个</a:t>
            </a:r>
            <a:r>
              <a:rPr lang="en-US" altLang="zh-CN" sz="2400" dirty="0">
                <a:ea typeface="宋体" panose="02010600030101010101" pitchFamily="2" charset="-122"/>
              </a:rPr>
              <a:t>import</a:t>
            </a:r>
            <a:r>
              <a:rPr lang="zh-CN" altLang="en-US" sz="2400" dirty="0" smtClean="0">
                <a:ea typeface="宋体" panose="02010600030101010101" pitchFamily="2" charset="-122"/>
              </a:rPr>
              <a:t>语句</a:t>
            </a:r>
            <a:endParaRPr lang="en-US" altLang="zh-CN" sz="2400" dirty="0" smtClean="0">
              <a:ea typeface="宋体" panose="02010600030101010101" pitchFamily="2" charset="-122"/>
            </a:endParaRPr>
          </a:p>
          <a:p>
            <a:pPr>
              <a:lnSpc>
                <a:spcPts val="4000"/>
              </a:lnSpc>
              <a:spcBef>
                <a:spcPct val="0"/>
              </a:spcBef>
              <a:buClr>
                <a:schemeClr val="tx1"/>
              </a:buClr>
              <a:buFont typeface="Wingdings" panose="05000000000000000000" pitchFamily="2" charset="2"/>
              <a:buChar char="Ø"/>
            </a:pPr>
            <a:r>
              <a:rPr lang="zh-CN" altLang="en-US" sz="2400" dirty="0" smtClean="0">
                <a:ea typeface="宋体" panose="02010600030101010101" pitchFamily="2" charset="-122"/>
              </a:rPr>
              <a:t>可以使用</a:t>
            </a:r>
            <a:r>
              <a:rPr lang="en-US" altLang="zh-CN" sz="2400" dirty="0" smtClean="0">
                <a:ea typeface="宋体" panose="02010600030101010101" pitchFamily="2" charset="-122"/>
              </a:rPr>
              <a:t>import lee.* ;</a:t>
            </a:r>
            <a:r>
              <a:rPr lang="zh-CN" altLang="en-US" sz="2400" dirty="0" smtClean="0">
                <a:ea typeface="宋体" panose="02010600030101010101" pitchFamily="2" charset="-122"/>
              </a:rPr>
              <a:t>语句，表明导入</a:t>
            </a:r>
            <a:r>
              <a:rPr lang="en-US" altLang="zh-CN" sz="2400" dirty="0" smtClean="0">
                <a:ea typeface="宋体" panose="02010600030101010101" pitchFamily="2" charset="-122"/>
              </a:rPr>
              <a:t>lee</a:t>
            </a:r>
            <a:r>
              <a:rPr lang="zh-CN" altLang="en-US" sz="2400" dirty="0" smtClean="0">
                <a:ea typeface="宋体" panose="02010600030101010101" pitchFamily="2" charset="-122"/>
              </a:rPr>
              <a:t>包下的所有类。而</a:t>
            </a:r>
            <a:r>
              <a:rPr lang="en-US" altLang="zh-CN" sz="2400" dirty="0" smtClean="0">
                <a:ea typeface="宋体" panose="02010600030101010101" pitchFamily="2" charset="-122"/>
              </a:rPr>
              <a:t>lee</a:t>
            </a:r>
            <a:r>
              <a:rPr lang="zh-CN" altLang="en-US" sz="2400" dirty="0" smtClean="0">
                <a:ea typeface="宋体" panose="02010600030101010101" pitchFamily="2" charset="-122"/>
              </a:rPr>
              <a:t>包下</a:t>
            </a:r>
            <a:r>
              <a:rPr lang="en-US" altLang="zh-CN" sz="2400" dirty="0" smtClean="0">
                <a:ea typeface="宋体" panose="02010600030101010101" pitchFamily="2" charset="-122"/>
              </a:rPr>
              <a:t>sub</a:t>
            </a:r>
            <a:r>
              <a:rPr lang="zh-CN" altLang="en-US" sz="2400" dirty="0" smtClean="0">
                <a:ea typeface="宋体" panose="02010600030101010101" pitchFamily="2" charset="-122"/>
              </a:rPr>
              <a:t>子包内的类则不会被导入。</a:t>
            </a:r>
            <a:r>
              <a:rPr lang="en-US" altLang="zh-CN" sz="2400" dirty="0" smtClean="0">
                <a:ea typeface="宋体" panose="02010600030101010101" pitchFamily="2" charset="-122"/>
              </a:rPr>
              <a:t>import </a:t>
            </a:r>
            <a:r>
              <a:rPr lang="en-US" altLang="zh-CN" sz="2400" dirty="0" err="1" smtClean="0">
                <a:ea typeface="宋体" panose="02010600030101010101" pitchFamily="2" charset="-122"/>
              </a:rPr>
              <a:t>lee.sub</a:t>
            </a:r>
            <a:r>
              <a:rPr lang="en-US" altLang="zh-CN" sz="2400" dirty="0" smtClean="0">
                <a:ea typeface="宋体" panose="02010600030101010101" pitchFamily="2" charset="-122"/>
              </a:rPr>
              <a:t>.*;</a:t>
            </a:r>
            <a:endParaRPr lang="en-US" altLang="zh-CN" sz="2400" dirty="0" smtClean="0">
              <a:ea typeface="宋体" panose="02010600030101010101" pitchFamily="2" charset="-122"/>
            </a:endParaRPr>
          </a:p>
          <a:p>
            <a:pPr>
              <a:lnSpc>
                <a:spcPts val="4000"/>
              </a:lnSpc>
              <a:spcBef>
                <a:spcPct val="0"/>
              </a:spcBef>
              <a:buClr>
                <a:schemeClr val="tx1"/>
              </a:buClr>
              <a:buFont typeface="Wingdings" panose="05000000000000000000" pitchFamily="2" charset="2"/>
              <a:buChar char="Ø"/>
            </a:pPr>
            <a:r>
              <a:rPr lang="en-US" altLang="zh-CN" sz="2400" dirty="0" smtClean="0">
                <a:ea typeface="宋体" panose="02010600030101010101" pitchFamily="2" charset="-122"/>
              </a:rPr>
              <a:t>import</a:t>
            </a:r>
            <a:r>
              <a:rPr lang="zh-CN" altLang="en-US" sz="2400" dirty="0" smtClean="0">
                <a:ea typeface="宋体" panose="02010600030101010101" pitchFamily="2" charset="-122"/>
              </a:rPr>
              <a:t>语句不是必需的，可坚持在类里使用其它类的全名</a:t>
            </a:r>
            <a:endParaRPr lang="en-US" altLang="zh-CN" sz="2400" dirty="0" smtClean="0">
              <a:ea typeface="宋体" panose="02010600030101010101" pitchFamily="2" charset="-122"/>
            </a:endParaRPr>
          </a:p>
          <a:p>
            <a:pPr>
              <a:lnSpc>
                <a:spcPts val="4000"/>
              </a:lnSpc>
              <a:spcBef>
                <a:spcPct val="0"/>
              </a:spcBef>
              <a:buClr>
                <a:schemeClr val="tx1"/>
              </a:buClr>
              <a:buFont typeface="Wingdings" panose="05000000000000000000" pitchFamily="2" charset="2"/>
              <a:buChar char="Ø"/>
            </a:pPr>
            <a:r>
              <a:rPr lang="en-US" altLang="zh-CN" sz="2400" dirty="0" smtClean="0">
                <a:ea typeface="宋体" panose="02010600030101010101" pitchFamily="2" charset="-122"/>
              </a:rPr>
              <a:t>JDK 1.5</a:t>
            </a:r>
            <a:r>
              <a:rPr lang="zh-CN" altLang="en-US" sz="2400" dirty="0" smtClean="0">
                <a:ea typeface="宋体" panose="02010600030101010101" pitchFamily="2" charset="-122"/>
              </a:rPr>
              <a:t>加入</a:t>
            </a:r>
            <a:r>
              <a:rPr lang="en-US" altLang="zh-CN" sz="2400" dirty="0" smtClean="0">
                <a:ea typeface="宋体" panose="02010600030101010101" pitchFamily="2" charset="-122"/>
              </a:rPr>
              <a:t>import static</a:t>
            </a:r>
            <a:r>
              <a:rPr lang="zh-CN" altLang="en-US" sz="2400" dirty="0" smtClean="0">
                <a:ea typeface="宋体" panose="02010600030101010101" pitchFamily="2" charset="-122"/>
              </a:rPr>
              <a:t>语句</a:t>
            </a:r>
            <a:endParaRPr lang="en-US" altLang="zh-CN" sz="2400" dirty="0">
              <a:ea typeface="宋体" panose="02010600030101010101" pitchFamily="2" charset="-122"/>
            </a:endParaRPr>
          </a:p>
          <a:p>
            <a:pPr eaLnBrk="1" hangingPunct="1">
              <a:lnSpc>
                <a:spcPct val="90000"/>
              </a:lnSpc>
            </a:pPr>
            <a:endParaRPr lang="en-US" altLang="zh-CN" dirty="0" smtClean="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979712" y="692696"/>
            <a:ext cx="5472608" cy="792088"/>
          </a:xfrm>
        </p:spPr>
        <p:txBody>
          <a:bodyPr/>
          <a:lstStyle/>
          <a:p>
            <a:pPr eaLnBrk="1" hangingPunct="1"/>
            <a:r>
              <a:rPr lang="en-US" altLang="zh-CN" b="1" dirty="0" smtClean="0">
                <a:latin typeface="+mn-lt"/>
                <a:ea typeface="宋体" panose="02010600030101010101" pitchFamily="2" charset="-122"/>
                <a:cs typeface="Times New Roman" panose="02020603050405020304" pitchFamily="18" charset="0"/>
              </a:rPr>
              <a:t>JDK</a:t>
            </a:r>
            <a:r>
              <a:rPr lang="zh-CN" altLang="en-US" b="1" dirty="0" smtClean="0">
                <a:latin typeface="+mn-lt"/>
                <a:ea typeface="宋体" panose="02010600030101010101" pitchFamily="2" charset="-122"/>
                <a:cs typeface="Times New Roman" panose="02020603050405020304" pitchFamily="18" charset="0"/>
              </a:rPr>
              <a:t>中主要的包介绍</a:t>
            </a:r>
            <a:endParaRPr lang="zh-CN" altLang="en-US" b="1" dirty="0" smtClean="0">
              <a:latin typeface="+mn-lt"/>
              <a:ea typeface="宋体" panose="02010600030101010101" pitchFamily="2" charset="-122"/>
              <a:cs typeface="Times New Roman" panose="02020603050405020304" pitchFamily="18" charset="0"/>
            </a:endParaRPr>
          </a:p>
        </p:txBody>
      </p:sp>
      <p:sp>
        <p:nvSpPr>
          <p:cNvPr id="51203" name="Text Box 3"/>
          <p:cNvSpPr txBox="1">
            <a:spLocks noChangeArrowheads="1"/>
          </p:cNvSpPr>
          <p:nvPr/>
        </p:nvSpPr>
        <p:spPr bwMode="auto">
          <a:xfrm>
            <a:off x="323851" y="1700808"/>
            <a:ext cx="8424614" cy="5293757"/>
          </a:xfrm>
          <a:prstGeom prst="rect">
            <a:avLst/>
          </a:prstGeom>
          <a:noFill/>
          <a:ln w="9525">
            <a:noFill/>
            <a:miter lim="800000"/>
          </a:ln>
        </p:spPr>
        <p:txBody>
          <a:bodyPr wrap="square">
            <a:spAutoFit/>
          </a:bodyPr>
          <a:lstStyle/>
          <a:p>
            <a:pPr marL="457200" indent="-457200" algn="just">
              <a:spcBef>
                <a:spcPct val="20000"/>
              </a:spcBef>
              <a:buFont typeface="Wingdings" panose="05000000000000000000" pitchFamily="2" charset="2"/>
              <a:buAutoNum type="arabicPeriod"/>
            </a:pPr>
            <a:r>
              <a:rPr lang="en-US" altLang="zh-CN" sz="2000" b="1" dirty="0" err="1">
                <a:ea typeface="宋体" panose="02010600030101010101" pitchFamily="2" charset="-122"/>
                <a:cs typeface="Times New Roman" panose="02020603050405020304" pitchFamily="18" charset="0"/>
              </a:rPr>
              <a:t>java.lang</a:t>
            </a:r>
            <a:r>
              <a:rPr lang="en-US" altLang="zh-CN" sz="2000" b="1" dirty="0">
                <a:ea typeface="宋体" panose="02010600030101010101" pitchFamily="2" charset="-122"/>
                <a:cs typeface="Times New Roman" panose="02020603050405020304" pitchFamily="18" charset="0"/>
              </a:rPr>
              <a:t>----</a:t>
            </a:r>
            <a:r>
              <a:rPr lang="zh-CN" altLang="en-US" sz="2000" dirty="0">
                <a:ea typeface="宋体" panose="02010600030101010101" pitchFamily="2" charset="-122"/>
                <a:cs typeface="Times New Roman" panose="02020603050405020304" pitchFamily="18" charset="0"/>
              </a:rPr>
              <a:t>包含一些</a:t>
            </a:r>
            <a:r>
              <a:rPr lang="en-US" altLang="zh-CN" sz="2000" dirty="0">
                <a:ea typeface="宋体" panose="02010600030101010101" pitchFamily="2" charset="-122"/>
                <a:cs typeface="Times New Roman" panose="02020603050405020304" pitchFamily="18" charset="0"/>
              </a:rPr>
              <a:t>Java</a:t>
            </a:r>
            <a:r>
              <a:rPr lang="zh-CN" altLang="en-US" sz="2000" dirty="0">
                <a:ea typeface="宋体" panose="02010600030101010101" pitchFamily="2" charset="-122"/>
                <a:cs typeface="Times New Roman" panose="02020603050405020304" pitchFamily="18" charset="0"/>
              </a:rPr>
              <a:t>语言的核心类，如</a:t>
            </a:r>
            <a:r>
              <a:rPr lang="en-US" altLang="zh-CN" sz="2000" dirty="0">
                <a:ea typeface="宋体" panose="02010600030101010101" pitchFamily="2" charset="-122"/>
                <a:cs typeface="Times New Roman" panose="02020603050405020304" pitchFamily="18" charset="0"/>
              </a:rPr>
              <a:t>String</a:t>
            </a:r>
            <a:r>
              <a:rPr lang="zh-CN" altLang="en-US" sz="2000" dirty="0">
                <a:ea typeface="宋体" panose="02010600030101010101" pitchFamily="2" charset="-122"/>
                <a:cs typeface="Times New Roman" panose="02020603050405020304" pitchFamily="18" charset="0"/>
              </a:rPr>
              <a:t>、</a:t>
            </a:r>
            <a:r>
              <a:rPr lang="en-US" altLang="zh-CN" sz="2000" dirty="0">
                <a:ea typeface="宋体" panose="02010600030101010101" pitchFamily="2" charset="-122"/>
                <a:cs typeface="Times New Roman" panose="02020603050405020304" pitchFamily="18" charset="0"/>
              </a:rPr>
              <a:t>Math</a:t>
            </a:r>
            <a:r>
              <a:rPr lang="zh-CN" altLang="en-US" sz="2000" dirty="0">
                <a:ea typeface="宋体" panose="02010600030101010101" pitchFamily="2" charset="-122"/>
                <a:cs typeface="Times New Roman" panose="02020603050405020304" pitchFamily="18" charset="0"/>
              </a:rPr>
              <a:t>、</a:t>
            </a:r>
            <a:r>
              <a:rPr lang="en-US" altLang="zh-CN" sz="2000" dirty="0">
                <a:ea typeface="宋体" panose="02010600030101010101" pitchFamily="2" charset="-122"/>
                <a:cs typeface="Times New Roman" panose="02020603050405020304" pitchFamily="18" charset="0"/>
              </a:rPr>
              <a:t>Integer</a:t>
            </a:r>
            <a:r>
              <a:rPr lang="zh-CN" altLang="en-US" sz="2000" dirty="0" smtClean="0">
                <a:ea typeface="宋体" panose="02010600030101010101" pitchFamily="2" charset="-122"/>
                <a:cs typeface="Times New Roman" panose="02020603050405020304" pitchFamily="18" charset="0"/>
              </a:rPr>
              <a:t>、 </a:t>
            </a:r>
            <a:endParaRPr lang="en-US" altLang="zh-CN" sz="2000" dirty="0" smtClean="0">
              <a:ea typeface="宋体" panose="02010600030101010101" pitchFamily="2" charset="-122"/>
              <a:cs typeface="Times New Roman" panose="02020603050405020304" pitchFamily="18" charset="0"/>
            </a:endParaRPr>
          </a:p>
          <a:p>
            <a:pPr algn="just">
              <a:spcBef>
                <a:spcPct val="20000"/>
              </a:spcBef>
            </a:pPr>
            <a:r>
              <a:rPr lang="en-US" altLang="zh-CN" sz="2000" dirty="0" smtClean="0">
                <a:ea typeface="宋体" panose="02010600030101010101" pitchFamily="2" charset="-122"/>
                <a:cs typeface="Times New Roman" panose="02020603050405020304" pitchFamily="18" charset="0"/>
              </a:rPr>
              <a:t>                              System</a:t>
            </a:r>
            <a:r>
              <a:rPr lang="zh-CN" altLang="en-US" sz="2000" dirty="0">
                <a:ea typeface="宋体" panose="02010600030101010101" pitchFamily="2" charset="-122"/>
                <a:cs typeface="Times New Roman" panose="02020603050405020304" pitchFamily="18" charset="0"/>
              </a:rPr>
              <a:t>和</a:t>
            </a:r>
            <a:r>
              <a:rPr lang="en-US" altLang="zh-CN" sz="2000" dirty="0">
                <a:ea typeface="宋体" panose="02010600030101010101" pitchFamily="2" charset="-122"/>
                <a:cs typeface="Times New Roman" panose="02020603050405020304" pitchFamily="18" charset="0"/>
              </a:rPr>
              <a:t>Thread</a:t>
            </a:r>
            <a:r>
              <a:rPr lang="zh-CN" altLang="en-US" sz="2000" dirty="0">
                <a:ea typeface="宋体" panose="02010600030101010101" pitchFamily="2" charset="-122"/>
                <a:cs typeface="Times New Roman" panose="02020603050405020304" pitchFamily="18" charset="0"/>
              </a:rPr>
              <a:t>，提供常用功能。</a:t>
            </a:r>
            <a:endParaRPr lang="zh-CN" altLang="en-US" sz="2000" dirty="0">
              <a:ea typeface="宋体" panose="02010600030101010101" pitchFamily="2" charset="-122"/>
              <a:cs typeface="Times New Roman" panose="02020603050405020304" pitchFamily="18" charset="0"/>
            </a:endParaRPr>
          </a:p>
          <a:p>
            <a:pPr algn="just">
              <a:spcBef>
                <a:spcPct val="20000"/>
              </a:spcBef>
            </a:pPr>
            <a:r>
              <a:rPr lang="en-US" altLang="zh-CN" sz="2000" b="1" dirty="0" smtClean="0">
                <a:ea typeface="宋体" panose="02010600030101010101" pitchFamily="2" charset="-122"/>
                <a:cs typeface="Times New Roman" panose="02020603050405020304" pitchFamily="18" charset="0"/>
              </a:rPr>
              <a:t>2.    java.net-</a:t>
            </a:r>
            <a:r>
              <a:rPr lang="en-US" altLang="zh-CN" sz="2000" b="1" dirty="0">
                <a:ea typeface="宋体" panose="02010600030101010101" pitchFamily="2" charset="-122"/>
                <a:cs typeface="Times New Roman" panose="02020603050405020304" pitchFamily="18" charset="0"/>
              </a:rPr>
              <a:t>---</a:t>
            </a:r>
            <a:r>
              <a:rPr lang="zh-CN" altLang="en-US" sz="2000" dirty="0">
                <a:ea typeface="宋体" panose="02010600030101010101" pitchFamily="2" charset="-122"/>
                <a:cs typeface="Times New Roman" panose="02020603050405020304" pitchFamily="18" charset="0"/>
              </a:rPr>
              <a:t>包含执行与网络相关的操作的类和接口。</a:t>
            </a:r>
            <a:endParaRPr lang="zh-CN" altLang="en-US" sz="2000" dirty="0">
              <a:ea typeface="宋体" panose="02010600030101010101" pitchFamily="2" charset="-122"/>
              <a:cs typeface="Times New Roman" panose="02020603050405020304" pitchFamily="18" charset="0"/>
            </a:endParaRPr>
          </a:p>
          <a:p>
            <a:pPr algn="just">
              <a:spcBef>
                <a:spcPct val="20000"/>
              </a:spcBef>
            </a:pPr>
            <a:r>
              <a:rPr lang="en-US" altLang="zh-CN" sz="2000" b="1" dirty="0" smtClean="0">
                <a:ea typeface="宋体" panose="02010600030101010101" pitchFamily="2" charset="-122"/>
                <a:cs typeface="Times New Roman" panose="02020603050405020304" pitchFamily="18" charset="0"/>
              </a:rPr>
              <a:t>3.    java.io   ----</a:t>
            </a:r>
            <a:r>
              <a:rPr lang="zh-CN" altLang="en-US" sz="2000" dirty="0">
                <a:ea typeface="宋体" panose="02010600030101010101" pitchFamily="2" charset="-122"/>
                <a:cs typeface="Times New Roman" panose="02020603050405020304" pitchFamily="18" charset="0"/>
              </a:rPr>
              <a:t>包含能提供多种输入</a:t>
            </a:r>
            <a:r>
              <a:rPr lang="en-US" altLang="zh-CN" sz="2000" dirty="0">
                <a:ea typeface="宋体" panose="02010600030101010101" pitchFamily="2" charset="-122"/>
                <a:cs typeface="Times New Roman" panose="02020603050405020304" pitchFamily="18" charset="0"/>
              </a:rPr>
              <a:t>/</a:t>
            </a:r>
            <a:r>
              <a:rPr lang="zh-CN" altLang="en-US" sz="2000" dirty="0">
                <a:ea typeface="宋体" panose="02010600030101010101" pitchFamily="2" charset="-122"/>
                <a:cs typeface="Times New Roman" panose="02020603050405020304" pitchFamily="18" charset="0"/>
              </a:rPr>
              <a:t>输出功能的类。</a:t>
            </a:r>
            <a:endParaRPr lang="zh-CN" altLang="en-US" sz="2000" dirty="0">
              <a:ea typeface="宋体" panose="02010600030101010101" pitchFamily="2" charset="-122"/>
              <a:cs typeface="Times New Roman" panose="02020603050405020304" pitchFamily="18" charset="0"/>
            </a:endParaRPr>
          </a:p>
          <a:p>
            <a:pPr algn="just">
              <a:spcBef>
                <a:spcPct val="50000"/>
              </a:spcBef>
            </a:pPr>
            <a:r>
              <a:rPr lang="en-US" altLang="zh-CN" sz="2000" b="1" dirty="0" smtClean="0">
                <a:ea typeface="宋体" panose="02010600030101010101" pitchFamily="2" charset="-122"/>
                <a:cs typeface="Times New Roman" panose="02020603050405020304" pitchFamily="18" charset="0"/>
              </a:rPr>
              <a:t>4.  </a:t>
            </a:r>
            <a:r>
              <a:rPr lang="en-US" altLang="zh-CN" sz="2000" b="1" dirty="0" err="1" smtClean="0">
                <a:ea typeface="宋体" panose="02010600030101010101" pitchFamily="2" charset="-122"/>
                <a:cs typeface="Times New Roman" panose="02020603050405020304" pitchFamily="18" charset="0"/>
              </a:rPr>
              <a:t>java.util</a:t>
            </a:r>
            <a:r>
              <a:rPr lang="en-US" altLang="zh-CN" sz="2000" b="1" dirty="0" smtClean="0">
                <a:ea typeface="宋体" panose="02010600030101010101" pitchFamily="2" charset="-122"/>
                <a:cs typeface="Times New Roman" panose="02020603050405020304" pitchFamily="18" charset="0"/>
              </a:rPr>
              <a:t>----</a:t>
            </a:r>
            <a:r>
              <a:rPr lang="zh-CN" altLang="en-US" sz="2000" dirty="0">
                <a:ea typeface="宋体" panose="02010600030101010101" pitchFamily="2" charset="-122"/>
                <a:cs typeface="Times New Roman" panose="02020603050405020304" pitchFamily="18" charset="0"/>
              </a:rPr>
              <a:t>包含一些实用工具类，如定义系统特性</a:t>
            </a:r>
            <a:r>
              <a:rPr lang="zh-CN" altLang="en-US" sz="2000" dirty="0" smtClean="0">
                <a:ea typeface="宋体" panose="02010600030101010101" pitchFamily="2" charset="-122"/>
                <a:cs typeface="Times New Roman" panose="02020603050405020304" pitchFamily="18" charset="0"/>
              </a:rPr>
              <a:t>、接口的集合框架类、</a:t>
            </a:r>
            <a:endParaRPr lang="en-US" altLang="zh-CN" sz="2000" dirty="0" smtClean="0">
              <a:ea typeface="宋体" panose="02010600030101010101" pitchFamily="2" charset="-122"/>
              <a:cs typeface="Times New Roman" panose="02020603050405020304" pitchFamily="18" charset="0"/>
            </a:endParaRPr>
          </a:p>
          <a:p>
            <a:pPr algn="just">
              <a:spcBef>
                <a:spcPct val="50000"/>
              </a:spcBef>
            </a:pPr>
            <a:r>
              <a:rPr lang="en-US" altLang="zh-CN" sz="2000" dirty="0">
                <a:ea typeface="宋体" panose="02010600030101010101" pitchFamily="2" charset="-122"/>
                <a:cs typeface="Times New Roman" panose="02020603050405020304" pitchFamily="18" charset="0"/>
              </a:rPr>
              <a:t> </a:t>
            </a:r>
            <a:r>
              <a:rPr lang="en-US" altLang="zh-CN" sz="2000" dirty="0" smtClean="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使用</a:t>
            </a:r>
            <a:r>
              <a:rPr lang="zh-CN" altLang="en-US" sz="2000" dirty="0">
                <a:ea typeface="宋体" panose="02010600030101010101" pitchFamily="2" charset="-122"/>
                <a:cs typeface="Times New Roman" panose="02020603050405020304" pitchFamily="18" charset="0"/>
              </a:rPr>
              <a:t>与日期日历相关的函数</a:t>
            </a:r>
            <a:r>
              <a:rPr lang="zh-CN" altLang="en-US" sz="2000" dirty="0" smtClean="0">
                <a:ea typeface="宋体" panose="02010600030101010101" pitchFamily="2" charset="-122"/>
                <a:cs typeface="Times New Roman" panose="02020603050405020304" pitchFamily="18" charset="0"/>
              </a:rPr>
              <a:t>。</a:t>
            </a:r>
            <a:endParaRPr lang="en-US" altLang="zh-CN" sz="2000" dirty="0">
              <a:ea typeface="宋体" panose="02010600030101010101" pitchFamily="2" charset="-122"/>
              <a:cs typeface="Times New Roman" panose="02020603050405020304" pitchFamily="18" charset="0"/>
            </a:endParaRPr>
          </a:p>
          <a:p>
            <a:pPr algn="just">
              <a:spcBef>
                <a:spcPct val="50000"/>
              </a:spcBef>
            </a:pPr>
            <a:r>
              <a:rPr lang="en-US" altLang="zh-CN" sz="2000" b="1" dirty="0" smtClean="0">
                <a:ea typeface="宋体" panose="02010600030101010101" pitchFamily="2" charset="-122"/>
              </a:rPr>
              <a:t>5.     </a:t>
            </a:r>
            <a:r>
              <a:rPr lang="en-US" altLang="zh-CN" sz="2000" b="1" dirty="0" err="1" smtClean="0">
                <a:ea typeface="宋体" panose="02010600030101010101" pitchFamily="2" charset="-122"/>
              </a:rPr>
              <a:t>java.text</a:t>
            </a:r>
            <a:r>
              <a:rPr lang="en-US" altLang="zh-CN" sz="2000" b="1" dirty="0" smtClean="0">
                <a:ea typeface="宋体" panose="02010600030101010101" pitchFamily="2" charset="-122"/>
                <a:cs typeface="Times New Roman" panose="02020603050405020304" pitchFamily="18" charset="0"/>
              </a:rPr>
              <a:t>-</a:t>
            </a:r>
            <a:r>
              <a:rPr lang="en-US" altLang="zh-CN" sz="2000" b="1" dirty="0">
                <a:ea typeface="宋体" panose="02010600030101010101" pitchFamily="2" charset="-122"/>
                <a:cs typeface="Times New Roman" panose="02020603050405020304" pitchFamily="18" charset="0"/>
              </a:rPr>
              <a:t>---</a:t>
            </a:r>
            <a:r>
              <a:rPr lang="zh-CN" altLang="en-US" sz="2000" dirty="0" smtClean="0">
                <a:ea typeface="宋体" panose="02010600030101010101" pitchFamily="2" charset="-122"/>
              </a:rPr>
              <a:t>包含</a:t>
            </a:r>
            <a:r>
              <a:rPr lang="zh-CN" altLang="en-US" sz="2000" dirty="0">
                <a:ea typeface="宋体" panose="02010600030101010101" pitchFamily="2" charset="-122"/>
              </a:rPr>
              <a:t>了一些</a:t>
            </a:r>
            <a:r>
              <a:rPr lang="en-US" altLang="zh-CN" sz="2000" dirty="0">
                <a:ea typeface="宋体" panose="02010600030101010101" pitchFamily="2" charset="-122"/>
              </a:rPr>
              <a:t>java</a:t>
            </a:r>
            <a:r>
              <a:rPr lang="zh-CN" altLang="en-US" sz="2000" dirty="0">
                <a:ea typeface="宋体" panose="02010600030101010101" pitchFamily="2" charset="-122"/>
              </a:rPr>
              <a:t>格式化相关的</a:t>
            </a:r>
            <a:r>
              <a:rPr lang="zh-CN" altLang="en-US" sz="2000" dirty="0" smtClean="0">
                <a:ea typeface="宋体" panose="02010600030101010101" pitchFamily="2" charset="-122"/>
              </a:rPr>
              <a:t>类</a:t>
            </a:r>
            <a:endParaRPr lang="en-US" altLang="zh-CN" sz="2000" dirty="0" smtClean="0">
              <a:ea typeface="宋体" panose="02010600030101010101" pitchFamily="2" charset="-122"/>
            </a:endParaRPr>
          </a:p>
          <a:p>
            <a:pPr algn="just">
              <a:spcBef>
                <a:spcPct val="50000"/>
              </a:spcBef>
            </a:pPr>
            <a:r>
              <a:rPr lang="en-US" altLang="zh-CN" sz="2000" b="1" dirty="0" smtClean="0">
                <a:ea typeface="宋体" panose="02010600030101010101" pitchFamily="2" charset="-122"/>
              </a:rPr>
              <a:t>6.     </a:t>
            </a:r>
            <a:r>
              <a:rPr lang="en-US" altLang="zh-CN" sz="2000" b="1" dirty="0" err="1" smtClean="0">
                <a:ea typeface="宋体" panose="02010600030101010101" pitchFamily="2" charset="-122"/>
              </a:rPr>
              <a:t>java.sql</a:t>
            </a:r>
            <a:r>
              <a:rPr lang="en-US" altLang="zh-CN" sz="2000" b="1" dirty="0" smtClean="0">
                <a:ea typeface="宋体" panose="02010600030101010101" pitchFamily="2" charset="-122"/>
                <a:cs typeface="Times New Roman" panose="02020603050405020304" pitchFamily="18" charset="0"/>
              </a:rPr>
              <a:t>-</a:t>
            </a:r>
            <a:r>
              <a:rPr lang="en-US" altLang="zh-CN" sz="2000" b="1" dirty="0">
                <a:ea typeface="宋体" panose="02010600030101010101" pitchFamily="2" charset="-122"/>
                <a:cs typeface="Times New Roman" panose="02020603050405020304" pitchFamily="18" charset="0"/>
              </a:rPr>
              <a:t>---</a:t>
            </a:r>
            <a:r>
              <a:rPr lang="zh-CN" altLang="en-US" sz="2000" dirty="0" smtClean="0">
                <a:ea typeface="宋体" panose="02010600030101010101" pitchFamily="2" charset="-122"/>
              </a:rPr>
              <a:t>包含</a:t>
            </a:r>
            <a:r>
              <a:rPr lang="zh-CN" altLang="en-US" sz="2000" dirty="0">
                <a:ea typeface="宋体" panose="02010600030101010101" pitchFamily="2" charset="-122"/>
              </a:rPr>
              <a:t>了</a:t>
            </a:r>
            <a:r>
              <a:rPr lang="en-US" altLang="zh-CN" sz="2000" dirty="0">
                <a:ea typeface="宋体" panose="02010600030101010101" pitchFamily="2" charset="-122"/>
              </a:rPr>
              <a:t>java</a:t>
            </a:r>
            <a:r>
              <a:rPr lang="zh-CN" altLang="en-US" sz="2000" dirty="0">
                <a:ea typeface="宋体" panose="02010600030101010101" pitchFamily="2" charset="-122"/>
              </a:rPr>
              <a:t>进行</a:t>
            </a:r>
            <a:r>
              <a:rPr lang="en-US" altLang="zh-CN" sz="2000" dirty="0">
                <a:ea typeface="宋体" panose="02010600030101010101" pitchFamily="2" charset="-122"/>
              </a:rPr>
              <a:t>JDBC</a:t>
            </a:r>
            <a:r>
              <a:rPr lang="zh-CN" altLang="en-US" sz="2000" dirty="0">
                <a:ea typeface="宋体" panose="02010600030101010101" pitchFamily="2" charset="-122"/>
              </a:rPr>
              <a:t>数据库编程的相关类</a:t>
            </a:r>
            <a:r>
              <a:rPr lang="en-US" altLang="zh-CN" sz="2000" dirty="0">
                <a:ea typeface="宋体" panose="02010600030101010101" pitchFamily="2" charset="-122"/>
              </a:rPr>
              <a:t>/</a:t>
            </a:r>
            <a:r>
              <a:rPr lang="zh-CN" altLang="en-US" sz="2000" dirty="0" smtClean="0">
                <a:ea typeface="宋体" panose="02010600030101010101" pitchFamily="2" charset="-122"/>
              </a:rPr>
              <a:t>接口</a:t>
            </a:r>
            <a:endParaRPr lang="en-US" altLang="zh-CN" sz="2000" dirty="0" smtClean="0">
              <a:ea typeface="宋体" panose="02010600030101010101" pitchFamily="2" charset="-122"/>
            </a:endParaRPr>
          </a:p>
          <a:p>
            <a:pPr algn="just">
              <a:spcBef>
                <a:spcPct val="20000"/>
              </a:spcBef>
            </a:pPr>
            <a:r>
              <a:rPr lang="en-US" altLang="zh-CN" sz="2000" b="1" dirty="0" smtClean="0">
                <a:ea typeface="宋体" panose="02010600030101010101" pitchFamily="2" charset="-122"/>
                <a:cs typeface="Times New Roman" panose="02020603050405020304" pitchFamily="18" charset="0"/>
              </a:rPr>
              <a:t>7.     </a:t>
            </a:r>
            <a:r>
              <a:rPr lang="en-US" altLang="zh-CN" sz="2000" b="1" dirty="0" err="1" smtClean="0">
                <a:ea typeface="宋体" panose="02010600030101010101" pitchFamily="2" charset="-122"/>
                <a:cs typeface="Times New Roman" panose="02020603050405020304" pitchFamily="18" charset="0"/>
              </a:rPr>
              <a:t>java.awt</a:t>
            </a:r>
            <a:r>
              <a:rPr lang="en-US" altLang="zh-CN" sz="2000" b="1" dirty="0" smtClean="0">
                <a:ea typeface="宋体" panose="02010600030101010101" pitchFamily="2" charset="-122"/>
                <a:cs typeface="Times New Roman" panose="02020603050405020304" pitchFamily="18" charset="0"/>
              </a:rPr>
              <a:t>-</a:t>
            </a:r>
            <a:r>
              <a:rPr lang="en-US" altLang="zh-CN" sz="2000" b="1" dirty="0">
                <a:ea typeface="宋体" panose="02010600030101010101" pitchFamily="2" charset="-122"/>
                <a:cs typeface="Times New Roman" panose="02020603050405020304" pitchFamily="18" charset="0"/>
              </a:rPr>
              <a:t>---</a:t>
            </a:r>
            <a:r>
              <a:rPr lang="zh-CN" altLang="en-US" sz="2000" dirty="0">
                <a:ea typeface="宋体" panose="02010600030101010101" pitchFamily="2" charset="-122"/>
                <a:cs typeface="Times New Roman" panose="02020603050405020304" pitchFamily="18" charset="0"/>
              </a:rPr>
              <a:t>包含了构成抽象窗口工具集（</a:t>
            </a:r>
            <a:r>
              <a:rPr lang="en-US" altLang="zh-CN" sz="2000" dirty="0">
                <a:ea typeface="宋体" panose="02010600030101010101" pitchFamily="2" charset="-122"/>
                <a:cs typeface="Times New Roman" panose="02020603050405020304" pitchFamily="18" charset="0"/>
              </a:rPr>
              <a:t>abstract window toolkits</a:t>
            </a:r>
            <a:r>
              <a:rPr lang="zh-CN" altLang="en-US" sz="2000" dirty="0">
                <a:ea typeface="宋体" panose="02010600030101010101" pitchFamily="2" charset="-122"/>
                <a:cs typeface="Times New Roman" panose="02020603050405020304" pitchFamily="18" charset="0"/>
              </a:rPr>
              <a:t>）</a:t>
            </a:r>
            <a:r>
              <a:rPr lang="zh-CN" altLang="en-US" sz="2000" dirty="0" smtClean="0">
                <a:ea typeface="宋体" panose="02010600030101010101" pitchFamily="2" charset="-122"/>
                <a:cs typeface="Times New Roman" panose="02020603050405020304" pitchFamily="18" charset="0"/>
              </a:rPr>
              <a:t>的</a:t>
            </a:r>
            <a:endParaRPr lang="en-US" altLang="zh-CN" sz="2000" dirty="0" smtClean="0">
              <a:ea typeface="宋体" panose="02010600030101010101" pitchFamily="2" charset="-122"/>
              <a:cs typeface="Times New Roman" panose="02020603050405020304" pitchFamily="18" charset="0"/>
            </a:endParaRPr>
          </a:p>
          <a:p>
            <a:pPr algn="just">
              <a:spcBef>
                <a:spcPct val="20000"/>
              </a:spcBef>
            </a:pPr>
            <a:r>
              <a:rPr lang="en-US" altLang="zh-CN" sz="2000" dirty="0">
                <a:ea typeface="宋体" panose="02010600030101010101" pitchFamily="2" charset="-122"/>
                <a:cs typeface="Times New Roman" panose="02020603050405020304" pitchFamily="18" charset="0"/>
              </a:rPr>
              <a:t> </a:t>
            </a:r>
            <a:r>
              <a:rPr lang="en-US" altLang="zh-CN" sz="2000" dirty="0" smtClean="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多</a:t>
            </a:r>
            <a:r>
              <a:rPr lang="zh-CN" altLang="en-US" sz="2000" dirty="0">
                <a:ea typeface="宋体" panose="02010600030101010101" pitchFamily="2" charset="-122"/>
                <a:cs typeface="Times New Roman" panose="02020603050405020304" pitchFamily="18" charset="0"/>
              </a:rPr>
              <a:t>个类，这些类被用来构建和管理应用程序的图形用户</a:t>
            </a:r>
            <a:r>
              <a:rPr lang="zh-CN" altLang="en-US" sz="2000" dirty="0" smtClean="0">
                <a:ea typeface="宋体" panose="02010600030101010101" pitchFamily="2" charset="-122"/>
                <a:cs typeface="Times New Roman" panose="02020603050405020304" pitchFamily="18" charset="0"/>
              </a:rPr>
              <a:t>界</a:t>
            </a:r>
            <a:r>
              <a:rPr lang="en-US" altLang="zh-CN" sz="2000" dirty="0">
                <a:ea typeface="宋体" panose="02010600030101010101" pitchFamily="2" charset="-122"/>
                <a:cs typeface="Times New Roman" panose="02020603050405020304" pitchFamily="18" charset="0"/>
              </a:rPr>
              <a:t> </a:t>
            </a:r>
            <a:r>
              <a:rPr lang="en-US" altLang="zh-CN" sz="2000" dirty="0" smtClean="0">
                <a:ea typeface="宋体" panose="02010600030101010101" pitchFamily="2" charset="-122"/>
                <a:cs typeface="Times New Roman" panose="02020603050405020304" pitchFamily="18" charset="0"/>
              </a:rPr>
              <a:t> </a:t>
            </a:r>
            <a:endParaRPr lang="en-US" altLang="zh-CN" sz="2000" dirty="0" smtClean="0">
              <a:ea typeface="宋体" panose="02010600030101010101" pitchFamily="2" charset="-122"/>
              <a:cs typeface="Times New Roman" panose="02020603050405020304" pitchFamily="18" charset="0"/>
            </a:endParaRPr>
          </a:p>
          <a:p>
            <a:pPr algn="just">
              <a:spcBef>
                <a:spcPct val="20000"/>
              </a:spcBef>
            </a:pPr>
            <a:r>
              <a:rPr lang="en-US" altLang="zh-CN" sz="2000" dirty="0">
                <a:ea typeface="宋体" panose="02010600030101010101" pitchFamily="2" charset="-122"/>
                <a:cs typeface="Times New Roman" panose="02020603050405020304" pitchFamily="18" charset="0"/>
              </a:rPr>
              <a:t> </a:t>
            </a:r>
            <a:r>
              <a:rPr lang="en-US" altLang="zh-CN" sz="2000" dirty="0" smtClean="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面</a:t>
            </a:r>
            <a:r>
              <a:rPr lang="en-US" altLang="zh-CN" sz="2000" dirty="0">
                <a:ea typeface="宋体" panose="02010600030101010101" pitchFamily="2" charset="-122"/>
                <a:cs typeface="Times New Roman" panose="02020603050405020304" pitchFamily="18" charset="0"/>
              </a:rPr>
              <a:t>(GUI)</a:t>
            </a:r>
            <a:r>
              <a:rPr lang="zh-CN" altLang="en-US" sz="2000" dirty="0">
                <a:ea typeface="宋体" panose="02010600030101010101" pitchFamily="2" charset="-122"/>
                <a:cs typeface="Times New Roman" panose="02020603050405020304" pitchFamily="18" charset="0"/>
              </a:rPr>
              <a:t>。</a:t>
            </a:r>
            <a:endParaRPr lang="zh-CN" altLang="en-US" sz="2000" dirty="0">
              <a:ea typeface="宋体" panose="02010600030101010101" pitchFamily="2" charset="-122"/>
              <a:cs typeface="Times New Roman" panose="02020603050405020304" pitchFamily="18" charset="0"/>
            </a:endParaRPr>
          </a:p>
          <a:p>
            <a:pPr algn="just">
              <a:spcBef>
                <a:spcPct val="20000"/>
              </a:spcBef>
            </a:pPr>
            <a:r>
              <a:rPr lang="en-US" altLang="zh-CN" sz="2000" b="1" dirty="0" smtClean="0">
                <a:ea typeface="宋体" panose="02010600030101010101" pitchFamily="2" charset="-122"/>
                <a:cs typeface="Times New Roman" panose="02020603050405020304" pitchFamily="18" charset="0"/>
              </a:rPr>
              <a:t>8.     </a:t>
            </a:r>
            <a:r>
              <a:rPr lang="en-US" altLang="zh-CN" sz="2000" b="1" dirty="0" err="1" smtClean="0">
                <a:ea typeface="宋体" panose="02010600030101010101" pitchFamily="2" charset="-122"/>
                <a:cs typeface="Times New Roman" panose="02020603050405020304" pitchFamily="18" charset="0"/>
              </a:rPr>
              <a:t>java.applet</a:t>
            </a:r>
            <a:r>
              <a:rPr lang="en-US" altLang="zh-CN" sz="2000" b="1" dirty="0" smtClean="0">
                <a:ea typeface="宋体" panose="02010600030101010101" pitchFamily="2" charset="-122"/>
                <a:cs typeface="Times New Roman" panose="02020603050405020304" pitchFamily="18" charset="0"/>
              </a:rPr>
              <a:t>-</a:t>
            </a:r>
            <a:r>
              <a:rPr lang="en-US" altLang="zh-CN" sz="2000" b="1" dirty="0">
                <a:ea typeface="宋体" panose="02010600030101010101" pitchFamily="2" charset="-122"/>
                <a:cs typeface="Times New Roman" panose="02020603050405020304" pitchFamily="18" charset="0"/>
              </a:rPr>
              <a:t>---</a:t>
            </a:r>
            <a:r>
              <a:rPr lang="zh-CN" altLang="en-US" sz="2000" dirty="0">
                <a:ea typeface="宋体" panose="02010600030101010101" pitchFamily="2" charset="-122"/>
                <a:cs typeface="Times New Roman" panose="02020603050405020304" pitchFamily="18" charset="0"/>
              </a:rPr>
              <a:t>包含</a:t>
            </a:r>
            <a:r>
              <a:rPr lang="en-US" altLang="zh-CN" sz="2000" dirty="0">
                <a:ea typeface="宋体" panose="02010600030101010101" pitchFamily="2" charset="-122"/>
                <a:cs typeface="Times New Roman" panose="02020603050405020304" pitchFamily="18" charset="0"/>
              </a:rPr>
              <a:t>applet</a:t>
            </a:r>
            <a:r>
              <a:rPr lang="zh-CN" altLang="en-US" sz="2000" dirty="0">
                <a:ea typeface="宋体" panose="02010600030101010101" pitchFamily="2" charset="-122"/>
                <a:cs typeface="Times New Roman" panose="02020603050405020304" pitchFamily="18" charset="0"/>
              </a:rPr>
              <a:t>运行所需的一些类</a:t>
            </a:r>
            <a:r>
              <a:rPr lang="zh-CN" altLang="en-US" sz="2000" dirty="0" smtClean="0">
                <a:ea typeface="宋体" panose="02010600030101010101" pitchFamily="2" charset="-122"/>
                <a:cs typeface="Times New Roman" panose="02020603050405020304" pitchFamily="18" charset="0"/>
              </a:rPr>
              <a:t>。</a:t>
            </a:r>
            <a:endParaRPr lang="en-US" altLang="zh-CN" sz="2000" dirty="0" smtClean="0">
              <a:ea typeface="宋体" panose="02010600030101010101" pitchFamily="2" charset="-122"/>
            </a:endParaRPr>
          </a:p>
          <a:p>
            <a:pPr marL="457200" indent="-457200" algn="just">
              <a:spcBef>
                <a:spcPct val="50000"/>
              </a:spcBef>
              <a:buFont typeface="Wingdings" panose="05000000000000000000" pitchFamily="2" charset="2"/>
              <a:buAutoNum type="arabicPeriod"/>
            </a:pP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55776" y="692696"/>
            <a:ext cx="4968552" cy="737180"/>
          </a:xfrm>
        </p:spPr>
        <p:txBody>
          <a:bodyPr>
            <a:normAutofit fontScale="90000"/>
          </a:bodyPr>
          <a:lstStyle/>
          <a:p>
            <a:r>
              <a:rPr lang="zh-CN" altLang="en-US" b="1" dirty="0">
                <a:latin typeface="宋体" panose="02010600030101010101" pitchFamily="2" charset="-122"/>
                <a:ea typeface="宋体" panose="02010600030101010101" pitchFamily="2" charset="-122"/>
              </a:rPr>
              <a:t>类与</a:t>
            </a:r>
            <a:r>
              <a:rPr lang="zh-CN" altLang="en-US" b="1" dirty="0" smtClean="0">
                <a:latin typeface="宋体" panose="02010600030101010101" pitchFamily="2" charset="-122"/>
                <a:ea typeface="宋体" panose="02010600030101010101" pitchFamily="2" charset="-122"/>
              </a:rPr>
              <a:t>类之间的关系</a:t>
            </a:r>
            <a:endParaRPr lang="zh-CN" altLang="en-US" b="1" dirty="0">
              <a:latin typeface="宋体" panose="02010600030101010101" pitchFamily="2" charset="-122"/>
              <a:ea typeface="宋体" panose="02010600030101010101" pitchFamily="2"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7624" y="2492896"/>
            <a:ext cx="3533177" cy="252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200312" y="5229200"/>
            <a:ext cx="1527803" cy="461665"/>
          </a:xfrm>
          <a:prstGeom prst="rect">
            <a:avLst/>
          </a:prstGeom>
          <a:noFill/>
        </p:spPr>
        <p:txBody>
          <a:bodyPr wrap="square" rtlCol="0">
            <a:spAutoFit/>
          </a:bodyPr>
          <a:lstStyle/>
          <a:p>
            <a:r>
              <a:rPr lang="zh-CN" altLang="en-US" sz="2400" dirty="0" smtClean="0">
                <a:latin typeface="宋体" panose="02010600030101010101" pitchFamily="2" charset="-122"/>
                <a:ea typeface="宋体" panose="02010600030101010101" pitchFamily="2" charset="-122"/>
              </a:rPr>
              <a:t>关联关系</a:t>
            </a:r>
            <a:endParaRPr lang="zh-CN" altLang="en-US" sz="2400" dirty="0">
              <a:latin typeface="宋体" panose="02010600030101010101" pitchFamily="2" charset="-122"/>
              <a:ea typeface="宋体" panose="02010600030101010101" pitchFamily="2" charset="-122"/>
            </a:endParaRPr>
          </a:p>
        </p:txBody>
      </p:sp>
      <p:sp>
        <p:nvSpPr>
          <p:cNvPr id="5" name="TextBox 4"/>
          <p:cNvSpPr txBox="1"/>
          <p:nvPr/>
        </p:nvSpPr>
        <p:spPr>
          <a:xfrm>
            <a:off x="6156176" y="5234131"/>
            <a:ext cx="1496187" cy="461665"/>
          </a:xfrm>
          <a:prstGeom prst="rect">
            <a:avLst/>
          </a:prstGeom>
          <a:noFill/>
        </p:spPr>
        <p:txBody>
          <a:bodyPr wrap="square" rtlCol="0">
            <a:spAutoFit/>
          </a:bodyPr>
          <a:lstStyle/>
          <a:p>
            <a:r>
              <a:rPr lang="zh-CN" altLang="en-US" sz="2400" dirty="0" smtClean="0">
                <a:latin typeface="宋体" panose="02010600030101010101" pitchFamily="2" charset="-122"/>
                <a:ea typeface="宋体" panose="02010600030101010101" pitchFamily="2" charset="-122"/>
              </a:rPr>
              <a:t>继承关系</a:t>
            </a:r>
            <a:endParaRPr lang="zh-CN" altLang="en-US" sz="2400" dirty="0">
              <a:latin typeface="宋体" panose="02010600030101010101" pitchFamily="2" charset="-122"/>
              <a:ea typeface="宋体" panose="02010600030101010101" pitchFamily="2" charset="-122"/>
            </a:endParaRPr>
          </a:p>
        </p:txBody>
      </p:sp>
      <p:pic>
        <p:nvPicPr>
          <p:cNvPr id="1027" name="Picture 3"/>
          <p:cNvPicPr>
            <a:picLocks noChangeAspect="1" noChangeArrowheads="1"/>
          </p:cNvPicPr>
          <p:nvPr/>
        </p:nvPicPr>
        <p:blipFill rotWithShape="1">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499991" y="2060848"/>
            <a:ext cx="4248472" cy="3049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843808" y="620688"/>
            <a:ext cx="4680520" cy="792088"/>
          </a:xfrm>
        </p:spPr>
        <p:txBody>
          <a:bodyPr>
            <a:normAutofit fontScale="90000"/>
          </a:bodyPr>
          <a:lstStyle/>
          <a:p>
            <a:pPr eaLnBrk="1" hangingPunct="1"/>
            <a:r>
              <a:rPr lang="zh-CN" altLang="en-US" b="1" dirty="0" smtClean="0">
                <a:solidFill>
                  <a:schemeClr val="tx1"/>
                </a:solidFill>
                <a:latin typeface="+mn-lt"/>
                <a:ea typeface="宋体" panose="02010600030101010101" pitchFamily="2" charset="-122"/>
                <a:cs typeface="Arial Unicode MS" pitchFamily="34" charset="-122"/>
              </a:rPr>
              <a:t>面向对象的思想概述</a:t>
            </a:r>
            <a:endParaRPr lang="zh-CN" altLang="en-US" b="1" dirty="0" smtClean="0">
              <a:solidFill>
                <a:schemeClr val="tx1"/>
              </a:solidFill>
              <a:latin typeface="+mn-lt"/>
              <a:ea typeface="宋体" panose="02010600030101010101" pitchFamily="2" charset="-122"/>
              <a:cs typeface="Arial Unicode MS" pitchFamily="34" charset="-122"/>
            </a:endParaRPr>
          </a:p>
        </p:txBody>
      </p:sp>
      <p:sp>
        <p:nvSpPr>
          <p:cNvPr id="5123" name="Rectangle 3"/>
          <p:cNvSpPr>
            <a:spLocks noGrp="1" noChangeArrowheads="1"/>
          </p:cNvSpPr>
          <p:nvPr>
            <p:ph idx="1"/>
          </p:nvPr>
        </p:nvSpPr>
        <p:spPr>
          <a:xfrm>
            <a:off x="179512" y="1484784"/>
            <a:ext cx="8658236" cy="4752528"/>
          </a:xfrm>
        </p:spPr>
        <p:txBody>
          <a:bodyPr>
            <a:noAutofit/>
          </a:bodyPr>
          <a:lstStyle/>
          <a:p>
            <a:pPr eaLnBrk="1" hangingPunct="1">
              <a:lnSpc>
                <a:spcPct val="90000"/>
              </a:lnSpc>
              <a:buClr>
                <a:schemeClr val="tx1"/>
              </a:buCl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程序员从执行者转化成了指挥者。</a:t>
            </a:r>
            <a:endParaRPr lang="en-US" altLang="zh-CN" dirty="0" smtClean="0">
              <a:ea typeface="宋体" panose="02010600030101010101" pitchFamily="2" charset="-122"/>
              <a:cs typeface="Times New Roman" panose="02020603050405020304" pitchFamily="18" charset="0"/>
            </a:endParaRPr>
          </a:p>
          <a:p>
            <a:pPr marL="0" indent="0" eaLnBrk="1" hangingPunct="1">
              <a:lnSpc>
                <a:spcPct val="90000"/>
              </a:lnSpc>
              <a:buClr>
                <a:schemeClr val="tx1"/>
              </a:buClr>
              <a:buNone/>
            </a:pPr>
            <a:endParaRPr lang="en-US" altLang="zh-CN" sz="1100" dirty="0" smtClean="0">
              <a:ea typeface="宋体" panose="02010600030101010101" pitchFamily="2" charset="-122"/>
              <a:cs typeface="Times New Roman" panose="02020603050405020304" pitchFamily="18" charset="0"/>
            </a:endParaRPr>
          </a:p>
          <a:p>
            <a:pPr eaLnBrk="1" hangingPunct="1">
              <a:lnSpc>
                <a:spcPct val="90000"/>
              </a:lnSpc>
              <a:buClr>
                <a:schemeClr val="tx1"/>
              </a:buCl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完成需求时：</a:t>
            </a:r>
            <a:endParaRPr lang="en-US" altLang="zh-CN" dirty="0" smtClean="0">
              <a:ea typeface="宋体" panose="02010600030101010101" pitchFamily="2" charset="-122"/>
              <a:cs typeface="Times New Roman" panose="02020603050405020304" pitchFamily="18" charset="0"/>
            </a:endParaRPr>
          </a:p>
          <a:p>
            <a:pPr lvl="1">
              <a:lnSpc>
                <a:spcPct val="90000"/>
              </a:lnSpc>
              <a:buClr>
                <a:schemeClr val="tx1"/>
              </a:buClr>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先去</a:t>
            </a:r>
            <a:r>
              <a:rPr lang="zh-CN" altLang="en-US" dirty="0">
                <a:ea typeface="宋体" panose="02010600030101010101" pitchFamily="2" charset="-122"/>
                <a:cs typeface="Times New Roman" panose="02020603050405020304" pitchFamily="18" charset="0"/>
              </a:rPr>
              <a:t>找具有所</a:t>
            </a:r>
            <a:r>
              <a:rPr lang="zh-CN" altLang="en-US" dirty="0" smtClean="0">
                <a:ea typeface="宋体" panose="02010600030101010101" pitchFamily="2" charset="-122"/>
                <a:cs typeface="Times New Roman" panose="02020603050405020304" pitchFamily="18" charset="0"/>
              </a:rPr>
              <a:t>需功能</a:t>
            </a:r>
            <a:r>
              <a:rPr lang="zh-CN" altLang="en-US" dirty="0">
                <a:ea typeface="宋体" panose="02010600030101010101" pitchFamily="2" charset="-122"/>
                <a:cs typeface="Times New Roman" panose="02020603050405020304" pitchFamily="18" charset="0"/>
              </a:rPr>
              <a:t>的对象来</a:t>
            </a:r>
            <a:r>
              <a:rPr lang="zh-CN" altLang="en-US" dirty="0" smtClean="0">
                <a:ea typeface="宋体" panose="02010600030101010101" pitchFamily="2" charset="-122"/>
                <a:cs typeface="Times New Roman" panose="02020603050405020304" pitchFamily="18" charset="0"/>
              </a:rPr>
              <a:t>用。</a:t>
            </a:r>
            <a:endParaRPr lang="en-US" altLang="zh-CN" dirty="0" smtClean="0">
              <a:ea typeface="宋体" panose="02010600030101010101" pitchFamily="2" charset="-122"/>
              <a:cs typeface="Times New Roman" panose="02020603050405020304" pitchFamily="18" charset="0"/>
            </a:endParaRPr>
          </a:p>
          <a:p>
            <a:pPr lvl="1">
              <a:lnSpc>
                <a:spcPct val="90000"/>
              </a:lnSpc>
              <a:buClr>
                <a:schemeClr val="tx1"/>
              </a:buClr>
              <a:buFont typeface="Wingdings" panose="05000000000000000000" pitchFamily="2" charset="2"/>
              <a:buChar char="Ø"/>
            </a:pPr>
            <a:r>
              <a:rPr lang="zh-CN" altLang="en-US" dirty="0">
                <a:ea typeface="宋体" panose="02010600030101010101" pitchFamily="2" charset="-122"/>
                <a:cs typeface="Times New Roman" panose="02020603050405020304" pitchFamily="18" charset="0"/>
              </a:rPr>
              <a:t>如果该对象不存在，那么创建一个具有所需功能的对象。</a:t>
            </a:r>
            <a:endParaRPr lang="zh-CN" altLang="en-US" dirty="0">
              <a:ea typeface="宋体" panose="02010600030101010101" pitchFamily="2" charset="-122"/>
              <a:cs typeface="Times New Roman" panose="02020603050405020304" pitchFamily="18" charset="0"/>
            </a:endParaRPr>
          </a:p>
          <a:p>
            <a:pPr lvl="1">
              <a:lnSpc>
                <a:spcPct val="90000"/>
              </a:lnSpc>
              <a:buClr>
                <a:schemeClr val="tx1"/>
              </a:buClr>
              <a:buFont typeface="Wingdings" panose="05000000000000000000" pitchFamily="2" charset="2"/>
              <a:buChar char="Ø"/>
            </a:pPr>
            <a:r>
              <a:rPr lang="zh-CN" altLang="en-US" dirty="0">
                <a:ea typeface="宋体" panose="02010600030101010101" pitchFamily="2" charset="-122"/>
                <a:cs typeface="Times New Roman" panose="02020603050405020304" pitchFamily="18" charset="0"/>
              </a:rPr>
              <a:t>这样简化开发并提高复用。</a:t>
            </a:r>
            <a:endParaRPr lang="zh-CN" altLang="en-US" dirty="0">
              <a:ea typeface="宋体" panose="02010600030101010101" pitchFamily="2" charset="-122"/>
              <a:cs typeface="Times New Roman" panose="02020603050405020304" pitchFamily="18" charset="0"/>
            </a:endParaRPr>
          </a:p>
          <a:p>
            <a:pPr marL="0" indent="0">
              <a:lnSpc>
                <a:spcPct val="90000"/>
              </a:lnSpc>
              <a:buClr>
                <a:schemeClr val="tx1"/>
              </a:buClr>
              <a:buNone/>
            </a:pPr>
            <a:endParaRPr lang="en-US" altLang="zh-CN" sz="1200" dirty="0" smtClean="0">
              <a:ea typeface="宋体" panose="02010600030101010101" pitchFamily="2" charset="-122"/>
              <a:cs typeface="Times New Roman" panose="02020603050405020304" pitchFamily="18" charset="0"/>
            </a:endParaRPr>
          </a:p>
          <a:p>
            <a:pPr eaLnBrk="1" hangingPunct="1">
              <a:lnSpc>
                <a:spcPct val="90000"/>
              </a:lnSpc>
              <a:buClr>
                <a:schemeClr val="tx1"/>
              </a:buClr>
              <a:buFont typeface="Wingdings" panose="05000000000000000000" pitchFamily="2" charset="2"/>
              <a:buChar char="l"/>
            </a:pPr>
            <a:r>
              <a:rPr lang="zh-CN" altLang="en-US" dirty="0" smtClean="0">
                <a:solidFill>
                  <a:srgbClr val="C00000"/>
                </a:solidFill>
                <a:ea typeface="宋体" panose="02010600030101010101" pitchFamily="2" charset="-122"/>
                <a:cs typeface="Times New Roman" panose="02020603050405020304" pitchFamily="18" charset="0"/>
              </a:rPr>
              <a:t>类</a:t>
            </a:r>
            <a:r>
              <a:rPr lang="en-US" altLang="zh-CN" dirty="0" smtClean="0">
                <a:solidFill>
                  <a:srgbClr val="C00000"/>
                </a:solidFill>
                <a:ea typeface="宋体" panose="02010600030101010101" pitchFamily="2" charset="-122"/>
                <a:cs typeface="Times New Roman" panose="02020603050405020304" pitchFamily="18" charset="0"/>
              </a:rPr>
              <a:t>(class)</a:t>
            </a:r>
            <a:r>
              <a:rPr lang="zh-CN" altLang="en-US" dirty="0" smtClean="0">
                <a:ea typeface="宋体" panose="02010600030101010101" pitchFamily="2" charset="-122"/>
                <a:cs typeface="Times New Roman" panose="02020603050405020304" pitchFamily="18" charset="0"/>
              </a:rPr>
              <a:t>和</a:t>
            </a:r>
            <a:r>
              <a:rPr lang="zh-CN" altLang="en-US" dirty="0" smtClean="0">
                <a:solidFill>
                  <a:srgbClr val="C00000"/>
                </a:solidFill>
                <a:ea typeface="宋体" panose="02010600030101010101" pitchFamily="2" charset="-122"/>
                <a:cs typeface="Times New Roman" panose="02020603050405020304" pitchFamily="18" charset="0"/>
              </a:rPr>
              <a:t>对象</a:t>
            </a:r>
            <a:r>
              <a:rPr lang="en-US" altLang="zh-CN" dirty="0" smtClean="0">
                <a:solidFill>
                  <a:srgbClr val="C00000"/>
                </a:solidFill>
                <a:ea typeface="宋体" panose="02010600030101010101" pitchFamily="2" charset="-122"/>
                <a:cs typeface="Times New Roman" panose="02020603050405020304" pitchFamily="18" charset="0"/>
              </a:rPr>
              <a:t>(object)</a:t>
            </a:r>
            <a:r>
              <a:rPr lang="zh-CN" altLang="en-US" dirty="0" smtClean="0">
                <a:ea typeface="宋体" panose="02010600030101010101" pitchFamily="2" charset="-122"/>
                <a:cs typeface="Times New Roman" panose="02020603050405020304" pitchFamily="18" charset="0"/>
              </a:rPr>
              <a:t>是面向对象的核心概念。</a:t>
            </a:r>
            <a:endParaRPr lang="en-US" altLang="zh-CN" dirty="0" smtClean="0">
              <a:ea typeface="宋体" panose="02010600030101010101" pitchFamily="2" charset="-122"/>
              <a:cs typeface="Times New Roman" panose="02020603050405020304" pitchFamily="18" charset="0"/>
            </a:endParaRPr>
          </a:p>
          <a:p>
            <a:pPr lvl="1">
              <a:lnSpc>
                <a:spcPct val="90000"/>
              </a:lnSpc>
              <a:buClr>
                <a:schemeClr val="tx1"/>
              </a:buClr>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类是对一类事物描述，是</a:t>
            </a:r>
            <a:r>
              <a:rPr lang="zh-CN" altLang="en-US" dirty="0" smtClean="0">
                <a:solidFill>
                  <a:srgbClr val="0000FF"/>
                </a:solidFill>
                <a:ea typeface="宋体" panose="02010600030101010101" pitchFamily="2" charset="-122"/>
                <a:cs typeface="Times New Roman" panose="02020603050405020304" pitchFamily="18" charset="0"/>
              </a:rPr>
              <a:t>抽象的</a:t>
            </a:r>
            <a:r>
              <a:rPr lang="zh-CN" altLang="en-US" dirty="0" smtClean="0">
                <a:ea typeface="宋体" panose="02010600030101010101" pitchFamily="2" charset="-122"/>
                <a:cs typeface="Times New Roman" panose="02020603050405020304" pitchFamily="18" charset="0"/>
              </a:rPr>
              <a:t>、概念上的定义</a:t>
            </a:r>
            <a:endParaRPr lang="en-US" altLang="zh-CN" dirty="0" smtClean="0">
              <a:ea typeface="宋体" panose="02010600030101010101" pitchFamily="2" charset="-122"/>
              <a:cs typeface="Times New Roman" panose="02020603050405020304" pitchFamily="18" charset="0"/>
            </a:endParaRPr>
          </a:p>
          <a:p>
            <a:pPr lvl="1">
              <a:lnSpc>
                <a:spcPct val="90000"/>
              </a:lnSpc>
              <a:buClr>
                <a:schemeClr val="tx1"/>
              </a:buClr>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对象是实际存在的该类事物的每个个体，因而也称</a:t>
            </a:r>
            <a:r>
              <a:rPr lang="zh-CN" altLang="en-US" dirty="0" smtClean="0">
                <a:solidFill>
                  <a:srgbClr val="0000FF"/>
                </a:solidFill>
                <a:ea typeface="宋体" panose="02010600030101010101" pitchFamily="2" charset="-122"/>
                <a:cs typeface="Times New Roman" panose="02020603050405020304" pitchFamily="18" charset="0"/>
              </a:rPr>
              <a:t>实例</a:t>
            </a:r>
            <a:r>
              <a:rPr lang="en-US" altLang="zh-CN" dirty="0" smtClean="0">
                <a:ea typeface="宋体" panose="02010600030101010101" pitchFamily="2" charset="-122"/>
                <a:cs typeface="Times New Roman" panose="02020603050405020304" pitchFamily="18" charset="0"/>
              </a:rPr>
              <a:t>(instance)</a:t>
            </a:r>
            <a:r>
              <a:rPr lang="zh-CN" altLang="en-US" dirty="0" smtClean="0">
                <a:ea typeface="宋体" panose="02010600030101010101" pitchFamily="2" charset="-122"/>
                <a:cs typeface="Times New Roman" panose="02020603050405020304" pitchFamily="18" charset="0"/>
              </a:rPr>
              <a:t>。</a:t>
            </a:r>
            <a:endParaRPr lang="en-US" altLang="zh-CN" dirty="0" smtClean="0">
              <a:ea typeface="宋体" panose="02010600030101010101" pitchFamily="2" charset="-122"/>
              <a:cs typeface="Times New Roman" panose="02020603050405020304" pitchFamily="18" charset="0"/>
            </a:endParaRPr>
          </a:p>
          <a:p>
            <a:pPr marL="57150" lvl="1" indent="-342900">
              <a:lnSpc>
                <a:spcPct val="90000"/>
              </a:lnSpc>
              <a:buClr>
                <a:schemeClr val="tx1"/>
              </a:buClr>
              <a:buFont typeface="Wingdings" panose="05000000000000000000" pitchFamily="2" charset="2"/>
              <a:buChar char="l"/>
            </a:pPr>
            <a:r>
              <a:rPr lang="en-US" altLang="zh-CN" sz="2800" dirty="0" smtClean="0">
                <a:ea typeface="宋体" panose="02010600030101010101" pitchFamily="2" charset="-122"/>
                <a:cs typeface="Times New Roman" panose="02020603050405020304" pitchFamily="18" charset="0"/>
              </a:rPr>
              <a:t> </a:t>
            </a:r>
            <a:r>
              <a:rPr lang="zh-CN" altLang="en-US" sz="2800" dirty="0" smtClean="0">
                <a:ea typeface="宋体" panose="02010600030101010101" pitchFamily="2" charset="-122"/>
                <a:cs typeface="Times New Roman" panose="02020603050405020304" pitchFamily="18" charset="0"/>
              </a:rPr>
              <a:t>“</a:t>
            </a:r>
            <a:r>
              <a:rPr lang="zh-CN" altLang="en-US" sz="2800" dirty="0" smtClean="0">
                <a:solidFill>
                  <a:srgbClr val="FF0000"/>
                </a:solidFill>
                <a:ea typeface="宋体" panose="02010600030101010101" pitchFamily="2" charset="-122"/>
                <a:cs typeface="Times New Roman" panose="02020603050405020304" pitchFamily="18" charset="0"/>
              </a:rPr>
              <a:t>万事万物皆对象</a:t>
            </a:r>
            <a:r>
              <a:rPr lang="zh-CN" altLang="en-US" sz="2800" dirty="0" smtClean="0">
                <a:ea typeface="宋体" panose="02010600030101010101" pitchFamily="2" charset="-122"/>
                <a:cs typeface="Times New Roman" panose="02020603050405020304" pitchFamily="18" charset="0"/>
              </a:rPr>
              <a:t>”</a:t>
            </a:r>
            <a:endParaRPr lang="zh-CN" altLang="en-US" sz="2800" dirty="0" smtClean="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052736"/>
            <a:ext cx="3643946" cy="584775"/>
          </a:xfrm>
          <a:prstGeom prst="rect">
            <a:avLst/>
          </a:prstGeom>
        </p:spPr>
        <p:txBody>
          <a:bodyPr wrap="none">
            <a:spAutoFit/>
          </a:bodyPr>
          <a:lstStyle/>
          <a:p>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4" name="矩形 3"/>
          <p:cNvSpPr/>
          <p:nvPr/>
        </p:nvSpPr>
        <p:spPr>
          <a:xfrm>
            <a:off x="464755" y="2276872"/>
            <a:ext cx="8424936" cy="2893100"/>
          </a:xfrm>
          <a:prstGeom prst="rect">
            <a:avLst/>
          </a:prstGeom>
        </p:spPr>
        <p:txBody>
          <a:bodyPr wrap="square">
            <a:spAutoFit/>
          </a:bodyPr>
          <a:lstStyle/>
          <a:p>
            <a:pPr marL="342900" lvl="1" indent="-342900">
              <a:buFont typeface="Wingdings" panose="05000000000000000000" pitchFamily="2" charset="2"/>
              <a:buChar char="l"/>
            </a:pPr>
            <a:r>
              <a:rPr lang="zh-CN" altLang="en-US" sz="2400" dirty="0" smtClean="0">
                <a:latin typeface="Courier New" panose="02070309020205020404" pitchFamily="49" charset="0"/>
                <a:ea typeface="宋体" panose="02010600030101010101" pitchFamily="2" charset="-122"/>
                <a:cs typeface="Courier New" panose="02070309020205020404" pitchFamily="49" charset="0"/>
              </a:rPr>
              <a:t>现实世界万事万物是由</a:t>
            </a:r>
            <a:r>
              <a:rPr lang="zh-CN" altLang="en-US" sz="2400" dirty="0" smtClean="0">
                <a:solidFill>
                  <a:srgbClr val="C00000"/>
                </a:solidFill>
                <a:latin typeface="Courier New" panose="02070309020205020404" pitchFamily="49" charset="0"/>
                <a:ea typeface="宋体" panose="02010600030101010101" pitchFamily="2" charset="-122"/>
                <a:cs typeface="Courier New" panose="02070309020205020404" pitchFamily="49" charset="0"/>
              </a:rPr>
              <a:t>分子</a:t>
            </a:r>
            <a:r>
              <a:rPr lang="zh-CN" altLang="en-US" sz="2400" dirty="0" smtClean="0">
                <a:latin typeface="Courier New" panose="02070309020205020404" pitchFamily="49" charset="0"/>
                <a:ea typeface="宋体" panose="02010600030101010101" pitchFamily="2" charset="-122"/>
                <a:cs typeface="Courier New" panose="02070309020205020404" pitchFamily="49" charset="0"/>
              </a:rPr>
              <a:t>、</a:t>
            </a:r>
            <a:r>
              <a:rPr lang="zh-CN" altLang="en-US" sz="2400" dirty="0" smtClean="0">
                <a:solidFill>
                  <a:srgbClr val="C00000"/>
                </a:solidFill>
                <a:latin typeface="Courier New" panose="02070309020205020404" pitchFamily="49" charset="0"/>
                <a:ea typeface="宋体" panose="02010600030101010101" pitchFamily="2" charset="-122"/>
                <a:cs typeface="Courier New" panose="02070309020205020404" pitchFamily="49" charset="0"/>
              </a:rPr>
              <a:t>原子</a:t>
            </a:r>
            <a:r>
              <a:rPr lang="zh-CN" altLang="en-US" sz="2400" dirty="0" smtClean="0">
                <a:latin typeface="Courier New" panose="02070309020205020404" pitchFamily="49" charset="0"/>
                <a:ea typeface="宋体" panose="02010600030101010101" pitchFamily="2" charset="-122"/>
                <a:cs typeface="Courier New" panose="02070309020205020404" pitchFamily="49" charset="0"/>
              </a:rPr>
              <a:t>构成的。同理，</a:t>
            </a:r>
            <a:r>
              <a:rPr lang="en-US" altLang="zh-CN" sz="2400" dirty="0" smtClean="0">
                <a:latin typeface="Courier New" panose="02070309020205020404" pitchFamily="49" charset="0"/>
                <a:ea typeface="宋体" panose="02010600030101010101" pitchFamily="2" charset="-122"/>
                <a:cs typeface="Courier New" panose="02070309020205020404" pitchFamily="49" charset="0"/>
              </a:rPr>
              <a:t>Java</a:t>
            </a:r>
            <a:r>
              <a:rPr lang="zh-CN" altLang="en-US" sz="2400" dirty="0" smtClean="0">
                <a:latin typeface="Courier New" panose="02070309020205020404" pitchFamily="49" charset="0"/>
                <a:ea typeface="宋体" panose="02010600030101010101" pitchFamily="2" charset="-122"/>
                <a:cs typeface="Courier New" panose="02070309020205020404" pitchFamily="49" charset="0"/>
              </a:rPr>
              <a:t>代码世界是由诸多个不同功能的</a:t>
            </a:r>
            <a:r>
              <a:rPr lang="zh-CN" altLang="en-US" sz="2400" dirty="0" smtClean="0">
                <a:solidFill>
                  <a:srgbClr val="C00000"/>
                </a:solidFill>
                <a:latin typeface="Courier New" panose="02070309020205020404" pitchFamily="49" charset="0"/>
                <a:ea typeface="宋体" panose="02010600030101010101" pitchFamily="2" charset="-122"/>
                <a:cs typeface="Courier New" panose="02070309020205020404" pitchFamily="49" charset="0"/>
              </a:rPr>
              <a:t>类</a:t>
            </a:r>
            <a:r>
              <a:rPr lang="zh-CN" altLang="en-US" sz="2400" dirty="0" smtClean="0">
                <a:latin typeface="Courier New" panose="02070309020205020404" pitchFamily="49" charset="0"/>
                <a:ea typeface="宋体" panose="02010600030101010101" pitchFamily="2" charset="-122"/>
                <a:cs typeface="Courier New" panose="02070309020205020404" pitchFamily="49" charset="0"/>
              </a:rPr>
              <a:t>构成的。</a:t>
            </a:r>
            <a:endParaRPr lang="en-US" altLang="zh-CN" sz="2400" dirty="0" smtClean="0">
              <a:latin typeface="Courier New" panose="02070309020205020404" pitchFamily="49" charset="0"/>
              <a:ea typeface="宋体" panose="02010600030101010101" pitchFamily="2" charset="-122"/>
              <a:cs typeface="Courier New" panose="02070309020205020404" pitchFamily="49" charset="0"/>
            </a:endParaRPr>
          </a:p>
          <a:p>
            <a:endParaRPr lang="en-US" altLang="zh-CN" sz="2800" dirty="0" smtClean="0">
              <a:latin typeface="Courier New" panose="02070309020205020404" pitchFamily="49" charset="0"/>
              <a:ea typeface="新宋体" panose="02010609030101010101" pitchFamily="49" charset="-122"/>
              <a:cs typeface="Courier New" panose="02070309020205020404" pitchFamily="49" charset="0"/>
            </a:endParaRPr>
          </a:p>
          <a:p>
            <a:pPr marL="342900" indent="-342900">
              <a:buFont typeface="Wingdings" panose="05000000000000000000" pitchFamily="2" charset="2"/>
              <a:buChar char="l"/>
            </a:pPr>
            <a:r>
              <a:rPr lang="zh-CN" altLang="en-US" sz="2400" dirty="0" smtClean="0">
                <a:latin typeface="Courier New" panose="02070309020205020404" pitchFamily="49" charset="0"/>
                <a:ea typeface="新宋体" panose="02010609030101010101" pitchFamily="49" charset="-122"/>
                <a:cs typeface="Courier New" panose="02070309020205020404" pitchFamily="49" charset="0"/>
              </a:rPr>
              <a:t>现实世界中的分子、原子又是由什么构成的呢？原子核、电子！那么，</a:t>
            </a:r>
            <a:r>
              <a:rPr lang="en-US" altLang="zh-CN" sz="2400"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中用类</a:t>
            </a:r>
            <a:r>
              <a:rPr lang="en-US" altLang="zh-CN" sz="2400" dirty="0">
                <a:latin typeface="Courier New" panose="02070309020205020404" pitchFamily="49" charset="0"/>
                <a:ea typeface="新宋体" panose="02010609030101010101" pitchFamily="49" charset="-122"/>
                <a:cs typeface="Courier New" panose="02070309020205020404" pitchFamily="49" charset="0"/>
              </a:rPr>
              <a:t>class</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来描述事物也是如此</a:t>
            </a:r>
            <a:endParaRPr lang="zh-CN" altLang="en-US" sz="2400" dirty="0">
              <a:latin typeface="Courier New" panose="02070309020205020404" pitchFamily="49" charset="0"/>
              <a:ea typeface="新宋体" panose="02010609030101010101" pitchFamily="49" charset="-122"/>
              <a:cs typeface="Courier New" panose="02070309020205020404" pitchFamily="49" charset="0"/>
            </a:endParaRPr>
          </a:p>
          <a:p>
            <a:pPr marL="1085850" lvl="1" indent="-342900">
              <a:spcBef>
                <a:spcPts val="1200"/>
              </a:spcBef>
              <a:buFont typeface="Wingdings" panose="05000000000000000000" pitchFamily="2" charset="2"/>
              <a:buChar char="Ø"/>
            </a:pPr>
            <a:r>
              <a:rPr lang="zh-CN" altLang="en-US" sz="24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属 性</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：对应类中的成员变量</a:t>
            </a:r>
            <a:endParaRPr lang="zh-CN" altLang="en-US" sz="2400" dirty="0">
              <a:latin typeface="Courier New" panose="02070309020205020404" pitchFamily="49" charset="0"/>
              <a:ea typeface="新宋体" panose="02010609030101010101" pitchFamily="49" charset="-122"/>
              <a:cs typeface="Courier New" panose="02070309020205020404" pitchFamily="49" charset="0"/>
            </a:endParaRPr>
          </a:p>
          <a:p>
            <a:pPr marL="1085850" lvl="1" indent="-342900">
              <a:buFont typeface="Wingdings" panose="05000000000000000000" pitchFamily="2" charset="2"/>
              <a:buChar char="Ø"/>
            </a:pPr>
            <a:r>
              <a:rPr lang="zh-CN" altLang="en-US" sz="24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行 为</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：对应类中的成员</a:t>
            </a:r>
            <a:r>
              <a:rPr lang="zh-CN" altLang="en-US" sz="2400" dirty="0" smtClean="0">
                <a:latin typeface="Courier New" panose="02070309020205020404" pitchFamily="49" charset="0"/>
                <a:ea typeface="新宋体" panose="02010609030101010101" pitchFamily="49" charset="-122"/>
                <a:cs typeface="Courier New" panose="02070309020205020404" pitchFamily="49" charset="0"/>
              </a:rPr>
              <a:t>方法</a:t>
            </a:r>
            <a:endParaRPr lang="zh-CN" altLang="en-US" sz="2400"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5" name="矩形 4"/>
          <p:cNvSpPr/>
          <p:nvPr/>
        </p:nvSpPr>
        <p:spPr>
          <a:xfrm>
            <a:off x="891561" y="5877272"/>
            <a:ext cx="7560840" cy="461665"/>
          </a:xfrm>
          <a:prstGeom prst="rect">
            <a:avLst/>
          </a:prstGeom>
          <a:solidFill>
            <a:srgbClr val="FFFF00"/>
          </a:solidFill>
          <a:ln>
            <a:solidFill>
              <a:srgbClr val="FF0000"/>
            </a:solidFill>
          </a:ln>
          <a:effectLst>
            <a:outerShdw blurRad="50800" dist="50800" dir="5400000" algn="ctr" rotWithShape="0">
              <a:schemeClr val="accent6">
                <a:lumMod val="40000"/>
                <a:lumOff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0000FF"/>
                </a:solidFill>
                <a:ea typeface="宋体" panose="02010600030101010101" pitchFamily="2" charset="-122"/>
                <a:cs typeface="Times New Roman" panose="02020603050405020304" pitchFamily="18" charset="0"/>
              </a:rPr>
              <a:t>Field = </a:t>
            </a:r>
            <a:r>
              <a:rPr lang="zh-CN" altLang="en-US" sz="2400" b="1" dirty="0">
                <a:solidFill>
                  <a:srgbClr val="0000FF"/>
                </a:solidFill>
                <a:ea typeface="宋体" panose="02010600030101010101" pitchFamily="2" charset="-122"/>
                <a:cs typeface="Times New Roman" panose="02020603050405020304" pitchFamily="18" charset="0"/>
              </a:rPr>
              <a:t>属性 </a:t>
            </a:r>
            <a:r>
              <a:rPr lang="en-US" altLang="zh-CN" sz="2400" b="1" dirty="0">
                <a:solidFill>
                  <a:srgbClr val="0000FF"/>
                </a:solidFill>
                <a:ea typeface="宋体" panose="02010600030101010101" pitchFamily="2" charset="-122"/>
                <a:cs typeface="Times New Roman" panose="02020603050405020304" pitchFamily="18" charset="0"/>
              </a:rPr>
              <a:t>= </a:t>
            </a:r>
            <a:r>
              <a:rPr lang="zh-CN" altLang="en-US" sz="2400" b="1" dirty="0">
                <a:solidFill>
                  <a:srgbClr val="0000FF"/>
                </a:solidFill>
                <a:ea typeface="宋体" panose="02010600030101010101" pitchFamily="2" charset="-122"/>
                <a:cs typeface="Times New Roman" panose="02020603050405020304" pitchFamily="18" charset="0"/>
              </a:rPr>
              <a:t>成员变量，</a:t>
            </a:r>
            <a:r>
              <a:rPr lang="en-US" altLang="zh-CN" sz="2400" b="1" dirty="0">
                <a:solidFill>
                  <a:srgbClr val="0000FF"/>
                </a:solidFill>
                <a:ea typeface="宋体" panose="02010600030101010101" pitchFamily="2" charset="-122"/>
                <a:cs typeface="Times New Roman" panose="02020603050405020304" pitchFamily="18" charset="0"/>
              </a:rPr>
              <a:t>Method =  (</a:t>
            </a:r>
            <a:r>
              <a:rPr lang="zh-CN" altLang="en-US" sz="2400" b="1" dirty="0">
                <a:solidFill>
                  <a:srgbClr val="0000FF"/>
                </a:solidFill>
                <a:ea typeface="宋体" panose="02010600030101010101" pitchFamily="2" charset="-122"/>
                <a:cs typeface="Times New Roman" panose="02020603050405020304" pitchFamily="18" charset="0"/>
              </a:rPr>
              <a:t>成员</a:t>
            </a:r>
            <a:r>
              <a:rPr lang="en-US" altLang="zh-CN" sz="2400" b="1" dirty="0">
                <a:solidFill>
                  <a:srgbClr val="0000FF"/>
                </a:solidFill>
                <a:ea typeface="宋体" panose="02010600030101010101" pitchFamily="2" charset="-122"/>
                <a:cs typeface="Times New Roman" panose="02020603050405020304" pitchFamily="18" charset="0"/>
              </a:rPr>
              <a:t>)</a:t>
            </a:r>
            <a:r>
              <a:rPr lang="zh-CN" altLang="en-US" sz="2400" b="1" dirty="0">
                <a:solidFill>
                  <a:srgbClr val="0000FF"/>
                </a:solidFill>
                <a:ea typeface="宋体" panose="02010600030101010101" pitchFamily="2" charset="-122"/>
                <a:cs typeface="Times New Roman" panose="02020603050405020304" pitchFamily="18" charset="0"/>
              </a:rPr>
              <a:t>方法 </a:t>
            </a:r>
            <a:r>
              <a:rPr lang="en-US" altLang="zh-CN" sz="2400" b="1" dirty="0">
                <a:solidFill>
                  <a:srgbClr val="0000FF"/>
                </a:solidFill>
                <a:ea typeface="宋体" panose="02010600030101010101" pitchFamily="2" charset="-122"/>
                <a:cs typeface="Times New Roman" panose="02020603050405020304" pitchFamily="18" charset="0"/>
              </a:rPr>
              <a:t>= </a:t>
            </a:r>
            <a:r>
              <a:rPr lang="zh-CN" altLang="en-US" sz="2400" b="1" dirty="0">
                <a:solidFill>
                  <a:srgbClr val="0000FF"/>
                </a:solidFill>
                <a:ea typeface="宋体" panose="02010600030101010101" pitchFamily="2" charset="-122"/>
                <a:cs typeface="Times New Roman" panose="02020603050405020304" pitchFamily="18" charset="0"/>
              </a:rPr>
              <a:t>函数</a:t>
            </a:r>
            <a:endParaRPr lang="zh-CN" altLang="en-US" sz="2400" b="1" dirty="0">
              <a:solidFill>
                <a:srgbClr val="0000FF"/>
              </a:solidFill>
              <a:ea typeface="宋体" panose="02010600030101010101" pitchFamily="2" charset="-122"/>
              <a:cs typeface="Times New Roman" panose="02020603050405020304" pitchFamily="18" charset="0"/>
            </a:endParaRPr>
          </a:p>
        </p:txBody>
      </p:sp>
      <p:pic>
        <p:nvPicPr>
          <p:cNvPr id="1026" name="Picture 2" descr="C:\Users\shkstart\Desktop\222.jpg"/>
          <p:cNvPicPr>
            <a:picLocks noChangeAspect="1" noChangeArrowheads="1"/>
          </p:cNvPicPr>
          <p:nvPr/>
        </p:nvPicPr>
        <p:blipFill rotWithShape="1">
          <a:blip r:embed="rId1">
            <a:extLst>
              <a:ext uri="{28A0092B-C50C-407E-A947-70E740481C1C}">
                <a14:useLocalDpi xmlns:a14="http://schemas.microsoft.com/office/drawing/2010/main" val="0"/>
              </a:ext>
            </a:extLst>
          </a:blip>
          <a:srcRect t="8277"/>
          <a:stretch>
            <a:fillRect/>
          </a:stretch>
        </p:blipFill>
        <p:spPr bwMode="auto">
          <a:xfrm>
            <a:off x="6911847" y="13446"/>
            <a:ext cx="2232153" cy="2047401"/>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汽车1"/>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903288" y="1916113"/>
            <a:ext cx="7410450" cy="2232025"/>
          </a:xfrm>
          <a:prstGeom prst="rect">
            <a:avLst/>
          </a:prstGeom>
          <a:noFill/>
          <a:ln w="9525">
            <a:noFill/>
            <a:miter lim="800000"/>
            <a:headEnd/>
            <a:tailEnd/>
          </a:ln>
        </p:spPr>
      </p:pic>
      <p:sp>
        <p:nvSpPr>
          <p:cNvPr id="6147" name="Text Box 3"/>
          <p:cNvSpPr txBox="1">
            <a:spLocks noChangeArrowheads="1"/>
          </p:cNvSpPr>
          <p:nvPr/>
        </p:nvSpPr>
        <p:spPr bwMode="auto">
          <a:xfrm>
            <a:off x="395288" y="4724400"/>
            <a:ext cx="8424862" cy="1569660"/>
          </a:xfrm>
          <a:prstGeom prst="rect">
            <a:avLst/>
          </a:prstGeom>
          <a:noFill/>
          <a:ln w="9525">
            <a:noFill/>
            <a:miter lim="800000"/>
          </a:ln>
        </p:spPr>
        <p:txBody>
          <a:bodyPr>
            <a:spAutoFit/>
          </a:bodyPr>
          <a:lstStyle/>
          <a:p>
            <a:pPr marL="342900" indent="-342900">
              <a:spcBef>
                <a:spcPct val="50000"/>
              </a:spcBef>
              <a:buFont typeface="Wingdings" panose="05000000000000000000" pitchFamily="2" charset="2"/>
              <a:buChar char="Ø"/>
            </a:pPr>
            <a:r>
              <a:rPr kumimoji="0" lang="zh-CN" altLang="en-US" sz="2400" dirty="0" smtClean="0">
                <a:latin typeface="宋体" panose="02010600030101010101" pitchFamily="2" charset="-122"/>
                <a:ea typeface="宋体" panose="02010600030101010101" pitchFamily="2" charset="-122"/>
                <a:cs typeface="Arial Unicode MS" pitchFamily="34" charset="-122"/>
              </a:rPr>
              <a:t>可以理解为：</a:t>
            </a:r>
            <a:r>
              <a:rPr kumimoji="0" lang="zh-CN" altLang="en-US" sz="2400" b="1" dirty="0" smtClean="0">
                <a:solidFill>
                  <a:srgbClr val="0000FF"/>
                </a:solidFill>
                <a:latin typeface="宋体" panose="02010600030101010101" pitchFamily="2" charset="-122"/>
                <a:ea typeface="宋体" panose="02010600030101010101" pitchFamily="2" charset="-122"/>
                <a:cs typeface="Arial Unicode MS" pitchFamily="34" charset="-122"/>
              </a:rPr>
              <a:t>类 </a:t>
            </a:r>
            <a:r>
              <a:rPr kumimoji="0" lang="en-US" altLang="zh-CN" sz="2400" b="1" dirty="0" smtClean="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2400" b="1" dirty="0" smtClean="0">
                <a:solidFill>
                  <a:srgbClr val="0000FF"/>
                </a:solidFill>
                <a:latin typeface="宋体" panose="02010600030101010101" pitchFamily="2" charset="-122"/>
                <a:ea typeface="宋体" panose="02010600030101010101" pitchFamily="2" charset="-122"/>
                <a:cs typeface="Arial Unicode MS" pitchFamily="34" charset="-122"/>
              </a:rPr>
              <a:t>汽车设计图；对象 </a:t>
            </a:r>
            <a:r>
              <a:rPr lang="en-US" altLang="zh-CN" sz="2400" b="1" dirty="0" smtClean="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2400" b="1" dirty="0" smtClean="0">
                <a:solidFill>
                  <a:srgbClr val="0000FF"/>
                </a:solidFill>
                <a:latin typeface="宋体" panose="02010600030101010101" pitchFamily="2" charset="-122"/>
                <a:ea typeface="宋体" panose="02010600030101010101" pitchFamily="2" charset="-122"/>
                <a:cs typeface="Arial Unicode MS" pitchFamily="34" charset="-122"/>
              </a:rPr>
              <a:t>实实在在的汽车</a:t>
            </a:r>
            <a:endParaRPr lang="en-US" altLang="zh-CN" sz="2400" b="1" dirty="0" smtClean="0">
              <a:solidFill>
                <a:srgbClr val="0000FF"/>
              </a:solidFill>
              <a:latin typeface="宋体" panose="02010600030101010101" pitchFamily="2" charset="-122"/>
              <a:ea typeface="宋体" panose="02010600030101010101" pitchFamily="2" charset="-122"/>
              <a:cs typeface="Arial Unicode MS" pitchFamily="34" charset="-122"/>
            </a:endParaRPr>
          </a:p>
          <a:p>
            <a:pPr marL="342900" lvl="1" indent="-342900">
              <a:spcBef>
                <a:spcPct val="50000"/>
              </a:spcBef>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cs typeface="Courier New" panose="02070309020205020404" pitchFamily="49" charset="0"/>
              </a:rPr>
              <a:t>面向对象程序设计的重点是</a:t>
            </a:r>
            <a:r>
              <a:rPr lang="zh-CN" altLang="en-US" sz="2400" b="1" dirty="0">
                <a:solidFill>
                  <a:srgbClr val="C00000"/>
                </a:solidFill>
                <a:latin typeface="宋体" panose="02010600030101010101" pitchFamily="2" charset="-122"/>
                <a:ea typeface="宋体" panose="02010600030101010101" pitchFamily="2" charset="-122"/>
                <a:cs typeface="Courier New" panose="02070309020205020404" pitchFamily="49" charset="0"/>
              </a:rPr>
              <a:t>类的</a:t>
            </a:r>
            <a:r>
              <a:rPr lang="zh-CN" altLang="en-US" sz="2400" b="1" dirty="0" smtClean="0">
                <a:solidFill>
                  <a:srgbClr val="C00000"/>
                </a:solidFill>
                <a:latin typeface="宋体" panose="02010600030101010101" pitchFamily="2" charset="-122"/>
                <a:ea typeface="宋体" panose="02010600030101010101" pitchFamily="2" charset="-122"/>
                <a:cs typeface="Courier New" panose="02070309020205020404" pitchFamily="49" charset="0"/>
              </a:rPr>
              <a:t>设计</a:t>
            </a:r>
            <a:endParaRPr kumimoji="0" lang="en-US" altLang="zh-CN" sz="2400" b="1" dirty="0">
              <a:solidFill>
                <a:srgbClr val="0000FF"/>
              </a:solidFill>
              <a:latin typeface="宋体" panose="02010600030101010101" pitchFamily="2" charset="-122"/>
              <a:ea typeface="宋体" panose="02010600030101010101" pitchFamily="2" charset="-122"/>
              <a:cs typeface="Arial Unicode MS" pitchFamily="34" charset="-122"/>
            </a:endParaRPr>
          </a:p>
          <a:p>
            <a:pPr marL="342900" indent="-342900">
              <a:spcBef>
                <a:spcPct val="50000"/>
              </a:spcBef>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定义类其实是定义类中的成员</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成员变量和成员方法</a:t>
            </a:r>
            <a:r>
              <a:rPr lang="en-US" altLang="zh-CN" sz="2400" dirty="0">
                <a:latin typeface="宋体" panose="02010600030101010101" pitchFamily="2" charset="-122"/>
                <a:ea typeface="宋体" panose="02010600030101010101" pitchFamily="2" charset="-122"/>
              </a:rPr>
              <a:t>)</a:t>
            </a:r>
            <a:endParaRPr kumimoji="0" lang="en-US" altLang="zh-CN" sz="2400" b="1" dirty="0" smtClean="0">
              <a:solidFill>
                <a:srgbClr val="0000FF"/>
              </a:solidFill>
              <a:latin typeface="宋体" panose="02010600030101010101" pitchFamily="2" charset="-122"/>
              <a:ea typeface="宋体" panose="02010600030101010101" pitchFamily="2" charset="-122"/>
              <a:cs typeface="Arial Unicode MS" pitchFamily="34" charset="-122"/>
            </a:endParaRPr>
          </a:p>
        </p:txBody>
      </p:sp>
      <p:sp>
        <p:nvSpPr>
          <p:cNvPr id="6148" name="Rectangle 4"/>
          <p:cNvSpPr>
            <a:spLocks noGrp="1" noChangeArrowheads="1"/>
          </p:cNvSpPr>
          <p:nvPr>
            <p:ph type="title"/>
          </p:nvPr>
        </p:nvSpPr>
        <p:spPr>
          <a:xfrm>
            <a:off x="2123728" y="620688"/>
            <a:ext cx="5423602" cy="797163"/>
          </a:xfrm>
          <a:noFill/>
        </p:spPr>
        <p:txBody>
          <a:bodyPr anchor="b">
            <a:normAutofit/>
          </a:bodyPr>
          <a:lstStyle/>
          <a:p>
            <a:pPr eaLnBrk="1" hangingPunct="1"/>
            <a:r>
              <a:rPr lang="zh-CN" altLang="en-US" b="1" dirty="0" smtClean="0">
                <a:latin typeface="宋体" panose="02010600030101010101" pitchFamily="2" charset="-122"/>
                <a:ea typeface="宋体" panose="02010600030101010101" pitchFamily="2" charset="-122"/>
                <a:cs typeface="Arial Unicode MS" pitchFamily="34" charset="-122"/>
              </a:rPr>
              <a:t>面向对象的思想概述</a:t>
            </a:r>
            <a:endParaRPr lang="zh-CN" altLang="en-US" b="1" dirty="0" smtClean="0">
              <a:latin typeface="宋体" panose="02010600030101010101" pitchFamily="2" charset="-122"/>
              <a:ea typeface="宋体" panose="02010600030101010101" pitchFamily="2" charset="-122"/>
              <a:cs typeface="Arial Unicode MS" pitchFamily="34" charset="-122"/>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Fan</Template>
  <TotalTime>0</TotalTime>
  <Words>13241</Words>
  <Application>WPS 演示</Application>
  <PresentationFormat>全屏显示(4:3)</PresentationFormat>
  <Paragraphs>971</Paragraphs>
  <Slides>57</Slides>
  <Notes>3</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57</vt:i4>
      </vt:variant>
    </vt:vector>
  </HeadingPairs>
  <TitlesOfParts>
    <vt:vector size="76" baseType="lpstr">
      <vt:lpstr>Arial</vt:lpstr>
      <vt:lpstr>宋体</vt:lpstr>
      <vt:lpstr>Wingdings</vt:lpstr>
      <vt:lpstr>Wingdings 2</vt:lpstr>
      <vt:lpstr>Arial</vt:lpstr>
      <vt:lpstr>Times New Roman</vt:lpstr>
      <vt:lpstr>Courier New</vt:lpstr>
      <vt:lpstr>新宋体</vt:lpstr>
      <vt:lpstr>Arial Unicode MS</vt:lpstr>
      <vt:lpstr>华文新魏</vt:lpstr>
      <vt:lpstr>楷体_GB2312</vt:lpstr>
      <vt:lpstr>Calibri</vt:lpstr>
      <vt:lpstr>Franklin Gothic Book</vt:lpstr>
      <vt:lpstr>Segoe Print</vt:lpstr>
      <vt:lpstr>微软雅黑</vt:lpstr>
      <vt:lpstr>Wingdings</vt:lpstr>
      <vt:lpstr>Franklin Gothic Medium</vt:lpstr>
      <vt:lpstr>黑体</vt:lpstr>
      <vt:lpstr>暗香扑面</vt:lpstr>
      <vt:lpstr>PowerPoint 演示文稿</vt:lpstr>
      <vt:lpstr>PowerPoint 演示文稿</vt:lpstr>
      <vt:lpstr>学习内容</vt:lpstr>
      <vt:lpstr>3.1 面向对象与面向过程</vt:lpstr>
      <vt:lpstr>PowerPoint 演示文稿</vt:lpstr>
      <vt:lpstr>类与类之间的关系</vt:lpstr>
      <vt:lpstr>面向对象的思想概述</vt:lpstr>
      <vt:lpstr>PowerPoint 演示文稿</vt:lpstr>
      <vt:lpstr>面向对象的思想概述</vt:lpstr>
      <vt:lpstr>PowerPoint 演示文稿</vt:lpstr>
      <vt:lpstr>PowerPoint 演示文稿</vt:lpstr>
      <vt:lpstr>类的语法格式</vt:lpstr>
      <vt:lpstr>PowerPoint 演示文稿</vt:lpstr>
      <vt:lpstr>3.3 类的成员之一：属性</vt:lpstr>
      <vt:lpstr>PowerPoint 演示文稿</vt:lpstr>
      <vt:lpstr>PowerPoint 演示文稿</vt:lpstr>
      <vt:lpstr>3.4  类的成员之二：方  法</vt:lpstr>
      <vt:lpstr>3.5 对象的创建和使用</vt:lpstr>
      <vt:lpstr>对象的创建和使用</vt:lpstr>
      <vt:lpstr>PowerPoint 演示文稿</vt:lpstr>
      <vt:lpstr>对象的创建和使用</vt:lpstr>
      <vt:lpstr>提 示</vt:lpstr>
      <vt:lpstr>对象的产生</vt:lpstr>
      <vt:lpstr>匿名对象 </vt:lpstr>
      <vt:lpstr>3.6 再谈方法(method)</vt:lpstr>
      <vt:lpstr>方法的调用</vt:lpstr>
      <vt:lpstr>方法的调用</vt:lpstr>
      <vt:lpstr>PowerPoint 演示文稿</vt:lpstr>
      <vt:lpstr>方法的重载(overload)</vt:lpstr>
      <vt:lpstr>函数的重载 </vt:lpstr>
      <vt:lpstr>PowerPoint 演示文稿</vt:lpstr>
      <vt:lpstr>PowerPoint 演示文稿</vt:lpstr>
      <vt:lpstr>方法的参数传递</vt:lpstr>
      <vt:lpstr>PowerPoint 演示文稿</vt:lpstr>
      <vt:lpstr>PowerPoint 演示文稿</vt:lpstr>
      <vt:lpstr>3.7  面向对象特征之一：封装和隐藏</vt:lpstr>
      <vt:lpstr>PowerPoint 演示文稿</vt:lpstr>
      <vt:lpstr>信息的封装和隐藏 </vt:lpstr>
      <vt:lpstr>PowerPoint 演示文稿</vt:lpstr>
      <vt:lpstr>3.8  类的成员之三：构造器(构造方法)</vt:lpstr>
      <vt:lpstr>构造器</vt:lpstr>
      <vt:lpstr>构造器</vt:lpstr>
      <vt:lpstr>构造器重载</vt:lpstr>
      <vt:lpstr>构造器重载举例</vt:lpstr>
      <vt:lpstr>this是什么？ </vt:lpstr>
      <vt:lpstr>PowerPoint 演示文稿</vt:lpstr>
      <vt:lpstr>PowerPoint 演示文稿</vt:lpstr>
      <vt:lpstr>PowerPoint 演示文稿</vt:lpstr>
      <vt:lpstr>PowerPoint 演示文稿</vt:lpstr>
      <vt:lpstr>JavaBean</vt:lpstr>
      <vt:lpstr>JavaBean示例</vt:lpstr>
      <vt:lpstr>源文件布局：</vt:lpstr>
      <vt:lpstr>软件包：</vt:lpstr>
      <vt:lpstr>关键字—package</vt:lpstr>
      <vt:lpstr>关键字—import</vt:lpstr>
      <vt:lpstr>import语句</vt:lpstr>
      <vt:lpstr>JDK中主要的包介绍</vt:lpstr>
    </vt:vector>
  </TitlesOfParts>
  <Company>WwW.YlmF.CoM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Administrator</cp:lastModifiedBy>
  <cp:revision>1122</cp:revision>
  <dcterms:created xsi:type="dcterms:W3CDTF">2012-08-05T14:09:00Z</dcterms:created>
  <dcterms:modified xsi:type="dcterms:W3CDTF">2016-08-19T09:11:05Z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2052-10.1.0.5866</vt:lpwstr>
  </property>
</Properties>
</file>