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668" r:id="rId3"/>
    <p:sldId id="528" r:id="rId4"/>
    <p:sldId id="529" r:id="rId5"/>
    <p:sldId id="530" r:id="rId6"/>
    <p:sldId id="605" r:id="rId7"/>
    <p:sldId id="531" r:id="rId8"/>
    <p:sldId id="532" r:id="rId9"/>
    <p:sldId id="533" r:id="rId10"/>
    <p:sldId id="601" r:id="rId11"/>
    <p:sldId id="535" r:id="rId12"/>
    <p:sldId id="703" r:id="rId13"/>
    <p:sldId id="536" r:id="rId14"/>
    <p:sldId id="537" r:id="rId15"/>
    <p:sldId id="538" r:id="rId16"/>
    <p:sldId id="606" r:id="rId18"/>
    <p:sldId id="607" r:id="rId19"/>
    <p:sldId id="608" r:id="rId20"/>
    <p:sldId id="539" r:id="rId21"/>
    <p:sldId id="543" r:id="rId22"/>
    <p:sldId id="610" r:id="rId23"/>
    <p:sldId id="544" r:id="rId24"/>
    <p:sldId id="611" r:id="rId25"/>
    <p:sldId id="612" r:id="rId26"/>
    <p:sldId id="645" r:id="rId27"/>
    <p:sldId id="649" r:id="rId28"/>
    <p:sldId id="545" r:id="rId29"/>
    <p:sldId id="546" r:id="rId30"/>
    <p:sldId id="547" r:id="rId31"/>
    <p:sldId id="613" r:id="rId32"/>
    <p:sldId id="548" r:id="rId33"/>
    <p:sldId id="665" r:id="rId34"/>
    <p:sldId id="549" r:id="rId35"/>
    <p:sldId id="614" r:id="rId36"/>
    <p:sldId id="551" r:id="rId37"/>
    <p:sldId id="655" r:id="rId38"/>
    <p:sldId id="552" r:id="rId39"/>
    <p:sldId id="553" r:id="rId40"/>
    <p:sldId id="554" r:id="rId41"/>
    <p:sldId id="615" r:id="rId42"/>
    <p:sldId id="555" r:id="rId43"/>
    <p:sldId id="667" r:id="rId44"/>
    <p:sldId id="557" r:id="rId45"/>
    <p:sldId id="558" r:id="rId46"/>
    <p:sldId id="661" r:id="rId47"/>
    <p:sldId id="559" r:id="rId48"/>
    <p:sldId id="669" r:id="rId49"/>
    <p:sldId id="627" r:id="rId50"/>
    <p:sldId id="561" r:id="rId51"/>
    <p:sldId id="562" r:id="rId52"/>
    <p:sldId id="662" r:id="rId53"/>
    <p:sldId id="563" r:id="rId54"/>
    <p:sldId id="641" r:id="rId55"/>
    <p:sldId id="564" r:id="rId56"/>
    <p:sldId id="616" r:id="rId57"/>
    <p:sldId id="565" r:id="rId58"/>
    <p:sldId id="677" r:id="rId59"/>
    <p:sldId id="566" r:id="rId60"/>
    <p:sldId id="567" r:id="rId61"/>
    <p:sldId id="568" r:id="rId62"/>
    <p:sldId id="569" r:id="rId63"/>
    <p:sldId id="672" r:id="rId64"/>
    <p:sldId id="570" r:id="rId65"/>
    <p:sldId id="571" r:id="rId66"/>
    <p:sldId id="572" r:id="rId67"/>
    <p:sldId id="653" r:id="rId68"/>
    <p:sldId id="617" r:id="rId69"/>
    <p:sldId id="573" r:id="rId70"/>
    <p:sldId id="574" r:id="rId71"/>
    <p:sldId id="670" r:id="rId72"/>
    <p:sldId id="618" r:id="rId73"/>
    <p:sldId id="671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3" autoAdjust="0"/>
    <p:restoredTop sz="94660"/>
  </p:normalViewPr>
  <p:slideViewPr>
    <p:cSldViewPr>
      <p:cViewPr varScale="1">
        <p:scale>
          <a:sx n="89" d="100"/>
          <a:sy n="89" d="100"/>
        </p:scale>
        <p:origin x="-1134" y="-96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b=3+4 ，3和4都是常量，所以java在编译时期会检查该常量的和是否超出byte类型的范围。如果没有可以赋值。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b=b1+b2不可以，是因为b1和b2是变量，因为变量的值会变化，不确定具体的值，所以默认使用int类型进行存储。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smtClean="0">
                <a:ea typeface="宋体" panose="02010600030101010101" pitchFamily="2" charset="-122"/>
              </a:rPr>
              <a:t>表达式：就是具有一定语法规则的语句。</a:t>
            </a:r>
            <a:endParaRPr lang="zh-CN" smtClean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</a:fld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C3F416CD-67A3-4CF0-A210-F6AF31AC14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发展历程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环境搭建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基础程序设计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类和对象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设计模式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大特性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应用程序开发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异常处理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类库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多线程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连接数据库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新特性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泛型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枚举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拆箱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可变参数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tion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0" y="620688"/>
            <a:ext cx="6292889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变量的分类-按数据类型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97" y="1556792"/>
            <a:ext cx="8229600" cy="104298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对于每一种数据都定义了明确的具体数据类型，在内存中分配了不同大小的内存空间。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左大括号 9"/>
          <p:cNvSpPr/>
          <p:nvPr/>
        </p:nvSpPr>
        <p:spPr bwMode="auto">
          <a:xfrm>
            <a:off x="1689100" y="3765569"/>
            <a:ext cx="720725" cy="1511300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6725" y="4270394"/>
            <a:ext cx="14382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409825" y="3476644"/>
            <a:ext cx="20193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 基本</a:t>
            </a:r>
            <a:endParaRPr 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409825" y="4991119"/>
            <a:ext cx="20193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 引用</a:t>
            </a:r>
            <a:endParaRPr 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左大括号 13"/>
          <p:cNvSpPr/>
          <p:nvPr/>
        </p:nvSpPr>
        <p:spPr bwMode="auto">
          <a:xfrm>
            <a:off x="3635375" y="3187719"/>
            <a:ext cx="288925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左大括号 14"/>
          <p:cNvSpPr/>
          <p:nvPr/>
        </p:nvSpPr>
        <p:spPr bwMode="auto">
          <a:xfrm>
            <a:off x="3635375" y="4845069"/>
            <a:ext cx="215900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3924300" y="2971819"/>
            <a:ext cx="1295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数值型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924300" y="3797319"/>
            <a:ext cx="1727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字符型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(char)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3924300" y="4340244"/>
            <a:ext cx="22320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布尔型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(boolean)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左大括号 18"/>
          <p:cNvSpPr/>
          <p:nvPr/>
        </p:nvSpPr>
        <p:spPr bwMode="auto">
          <a:xfrm>
            <a:off x="4930775" y="2901969"/>
            <a:ext cx="215900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219700" y="2755919"/>
            <a:ext cx="35306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整数类型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byte,short,int,long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219700" y="3476644"/>
            <a:ext cx="33845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浮点类型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float,double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3851275" y="4702194"/>
            <a:ext cx="17303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(class)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3851275" y="5207019"/>
            <a:ext cx="25209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(interface)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3851275" y="5743594"/>
            <a:ext cx="17303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([ ])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2225" y="4845069"/>
            <a:ext cx="165735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字符串在这里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曲线连接符 21"/>
          <p:cNvCxnSpPr/>
          <p:nvPr/>
        </p:nvCxnSpPr>
        <p:spPr>
          <a:xfrm rot="10800000">
            <a:off x="5040313" y="4902219"/>
            <a:ext cx="1331912" cy="142875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466724" y="1027113"/>
            <a:ext cx="590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补充</a:t>
            </a:r>
            <a:r>
              <a:rPr lang="zh-CN" altLang="en-US" dirty="0"/>
              <a:t>：</a:t>
            </a:r>
            <a:r>
              <a:rPr lang="zh-CN" altLang="en-US" dirty="0" smtClean="0"/>
              <a:t>变量</a:t>
            </a:r>
            <a:r>
              <a:rPr lang="zh-CN" altLang="en-US" dirty="0"/>
              <a:t>的分类</a:t>
            </a:r>
            <a:r>
              <a:rPr lang="zh-CN" altLang="en-US" dirty="0" smtClean="0"/>
              <a:t>-按声明的位置的不同</a:t>
            </a:r>
            <a:endParaRPr lang="zh-CN" altLang="en-US" dirty="0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466725" y="1803400"/>
            <a:ext cx="8066088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在</a:t>
            </a:r>
            <a:r>
              <a:rPr lang="zh-CN" altLang="en-US" b="1" dirty="0"/>
              <a:t>方法体外，类体内声明的变量称为</a:t>
            </a:r>
            <a:r>
              <a:rPr lang="zh-CN" altLang="en-US" b="1" dirty="0">
                <a:solidFill>
                  <a:srgbClr val="FF0000"/>
                </a:solidFill>
              </a:rPr>
              <a:t>成员变量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在</a:t>
            </a:r>
            <a:r>
              <a:rPr lang="zh-CN" altLang="en-US" b="1" dirty="0"/>
              <a:t>方法体内部声明的变量称为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sz="2200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●</a:t>
            </a:r>
            <a:r>
              <a:rPr lang="zh-CN" altLang="en-US" b="1" dirty="0"/>
              <a:t>注意：二者在初始化值方面的异同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zh-CN" altLang="en-US" sz="2000" b="1" dirty="0"/>
              <a:t>同：</a:t>
            </a:r>
            <a:r>
              <a:rPr lang="zh-CN" altLang="en-US" sz="2000" dirty="0"/>
              <a:t>都有生命周期</a:t>
            </a:r>
            <a:r>
              <a:rPr lang="en-US" altLang="zh-CN" sz="2000" b="1" dirty="0"/>
              <a:t>      </a:t>
            </a:r>
            <a:r>
              <a:rPr lang="zh-CN" altLang="en-US" sz="2000" b="1" dirty="0"/>
              <a:t>异：</a:t>
            </a:r>
            <a:r>
              <a:rPr lang="zh-CN" altLang="en-US" sz="2000" dirty="0"/>
              <a:t>局部变量除形参外，需显式初始化。</a:t>
            </a:r>
            <a:endParaRPr lang="zh-CN" altLang="en-US" sz="2000" dirty="0"/>
          </a:p>
        </p:txBody>
      </p:sp>
      <p:sp>
        <p:nvSpPr>
          <p:cNvPr id="2" name="左大括号 1"/>
          <p:cNvSpPr/>
          <p:nvPr/>
        </p:nvSpPr>
        <p:spPr>
          <a:xfrm>
            <a:off x="1185863" y="3213100"/>
            <a:ext cx="215900" cy="1368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4" name="TextBox 3"/>
          <p:cNvSpPr txBox="1">
            <a:spLocks noChangeArrowheads="1"/>
          </p:cNvSpPr>
          <p:nvPr/>
        </p:nvSpPr>
        <p:spPr bwMode="auto">
          <a:xfrm>
            <a:off x="1401763" y="2998788"/>
            <a:ext cx="15128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/>
              <a:t>成员变量</a:t>
            </a:r>
            <a:endParaRPr lang="zh-CN" altLang="en-US" sz="2200" b="1" dirty="0"/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1401763" y="4335463"/>
            <a:ext cx="1512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/>
              <a:t>局部变量</a:t>
            </a:r>
            <a:endParaRPr lang="zh-CN" altLang="en-US" sz="2200" b="1" dirty="0"/>
          </a:p>
        </p:txBody>
      </p:sp>
      <p:sp>
        <p:nvSpPr>
          <p:cNvPr id="11" name="左大括号 10"/>
          <p:cNvSpPr/>
          <p:nvPr/>
        </p:nvSpPr>
        <p:spPr>
          <a:xfrm>
            <a:off x="2843213" y="2744788"/>
            <a:ext cx="252412" cy="1044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71775" y="3968750"/>
            <a:ext cx="250825" cy="1333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8" name="TextBox 13"/>
          <p:cNvSpPr txBox="1">
            <a:spLocks noChangeArrowheads="1"/>
          </p:cNvSpPr>
          <p:nvPr/>
        </p:nvSpPr>
        <p:spPr bwMode="auto">
          <a:xfrm>
            <a:off x="3059113" y="2559050"/>
            <a:ext cx="45386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实例变量（不以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  <a:endParaRPr lang="zh-CN" altLang="en-US" sz="2200"/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3059113" y="3398838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类变量（以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  <a:endParaRPr lang="zh-CN" altLang="en-US" sz="2200"/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3113088" y="3843338"/>
            <a:ext cx="45370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/>
              <a:t>形参（方法签名中定义的变量）</a:t>
            </a:r>
            <a:endParaRPr lang="zh-CN" altLang="en-US" sz="2200" dirty="0"/>
          </a:p>
        </p:txBody>
      </p:sp>
      <p:sp>
        <p:nvSpPr>
          <p:cNvPr id="14351" name="TextBox 16"/>
          <p:cNvSpPr txBox="1">
            <a:spLocks noChangeArrowheads="1"/>
          </p:cNvSpPr>
          <p:nvPr/>
        </p:nvSpPr>
        <p:spPr bwMode="auto">
          <a:xfrm>
            <a:off x="3059113" y="4335463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/>
              <a:t>方法局部变量（在方法内定义）</a:t>
            </a:r>
            <a:endParaRPr lang="zh-CN" altLang="en-US" sz="2200" dirty="0"/>
          </a:p>
        </p:txBody>
      </p:sp>
      <p:sp>
        <p:nvSpPr>
          <p:cNvPr id="14352" name="TextBox 17"/>
          <p:cNvSpPr txBox="1">
            <a:spLocks noChangeArrowheads="1"/>
          </p:cNvSpPr>
          <p:nvPr/>
        </p:nvSpPr>
        <p:spPr bwMode="auto">
          <a:xfrm>
            <a:off x="3121025" y="4911725"/>
            <a:ext cx="4908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/>
              <a:t>代码块局部变量（在代码块内定义）</a:t>
            </a:r>
            <a:endParaRPr lang="zh-CN" altLang="en-US" sz="2200" dirty="0"/>
          </a:p>
        </p:txBody>
      </p:sp>
      <p:sp>
        <p:nvSpPr>
          <p:cNvPr id="14353" name="TextBox 19"/>
          <p:cNvSpPr txBox="1">
            <a:spLocks noChangeArrowheads="1"/>
          </p:cNvSpPr>
          <p:nvPr/>
        </p:nvSpPr>
        <p:spPr bwMode="auto">
          <a:xfrm>
            <a:off x="414338" y="3398838"/>
            <a:ext cx="844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所有</a:t>
            </a:r>
            <a:endParaRPr lang="en-US" altLang="zh-CN"/>
          </a:p>
          <a:p>
            <a:pPr eaLnBrk="1" hangingPunct="1"/>
            <a:r>
              <a:rPr lang="zh-CN" altLang="en-US"/>
              <a:t>变量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764704"/>
            <a:ext cx="6931774" cy="79434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整数类型：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各整数类型有固定的表数范围和字段长度，不受具体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的影响，以保证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程序的可移植性。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的整型常量默认为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型，声明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型常量须后加‘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l’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或‘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L’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/>
          <p:nvPr/>
        </p:nvGraphicFramePr>
        <p:xfrm>
          <a:off x="857224" y="4257358"/>
          <a:ext cx="7635875" cy="2662873"/>
        </p:xfrm>
        <a:graphic>
          <a:graphicData uri="http://schemas.openxmlformats.org/drawingml/2006/table">
            <a:tbl>
              <a:tblPr/>
              <a:tblGrid>
                <a:gridCol w="2544762"/>
                <a:gridCol w="2544763"/>
                <a:gridCol w="25463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类   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占用存储空间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表数范围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yte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1字节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=8bit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-128 ~ 127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short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2字节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-32768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32767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之间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4字节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long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8字节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764704"/>
            <a:ext cx="5428718" cy="79434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浮点类型：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endParaRPr lang="zh-CN" altLang="en-US" sz="3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28289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与整数类型类似，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浮点类型也有固定的表数范围和字段长度，不受具体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的影响。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的浮点型常量默认为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型常量，须后加‘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f’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或‘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F’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浮点型常量有两种表示形式：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十进制数形式：如：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5.12       512.0f        .512   (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必须有小数点）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科学计数法形式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5.12e2      512E2     100E-2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/>
          <p:nvPr/>
        </p:nvGraphicFramePr>
        <p:xfrm>
          <a:off x="754063" y="4557713"/>
          <a:ext cx="7635875" cy="1320801"/>
        </p:xfrm>
        <a:graphic>
          <a:graphicData uri="http://schemas.openxmlformats.org/drawingml/2006/table">
            <a:tbl>
              <a:tblPr/>
              <a:tblGrid>
                <a:gridCol w="2017112"/>
                <a:gridCol w="1944891"/>
                <a:gridCol w="367387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类  型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占用存储空间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表数范围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单精度float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4字节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-3.403E38 ~ 3.403E38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双精度double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8字节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-1.798E308 ~ 1.798E308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92696"/>
            <a:ext cx="3988558" cy="78181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字符类型：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endParaRPr lang="zh-CN" altLang="en-US" sz="3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38450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型数据用来表示通常意义上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”(2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字符型常量的三种表现形式：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字符常量是用单引号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‘ ’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括起来的单个字符，涵盖世界上所有书面语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的字符。例如：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char c1 = 'a';   char c2 = '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'; char c3 =  '9';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az-Cyrl-AZ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中还允许使用转义字符‘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\’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来将其后的字符转变为特殊字符型常量。例如：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char c3 = ‘\n’; 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'\n'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表示换行符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直接使用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值来表示字符型常量：‘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uXXXX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。其中，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XXXX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代表一个十六进制整数。如：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\u000a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表示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类型是可以进行运算的。因为它都对应有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码。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53510" y="16846"/>
            <a:ext cx="1957302" cy="283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7528"/>
            <a:ext cx="5284702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ASCII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770" y="1457324"/>
            <a:ext cx="8237030" cy="49720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在计算机内部，所有数据都使用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二进制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表示。每一个二进制位（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bit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）有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两种状态，因此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个二进制位就可以组合出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256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种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状态，这被称为一个字节（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）。一个字节一共可以用来表示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256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种不同的状态，每一个状态对应一个符号，就是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256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个符号，从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0000000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到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11111111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码：上个世纪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年代，美国制定了一套字符编码，对英语字符与二进制位之间的关系，做了统一规定。这被称为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码。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码一共规定了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字符的编码，比如空格“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SPACE”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（二进制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00100000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），大写的字母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65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（二进制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01000001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）。这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个符号（包括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个不能打印出来的控制符号），只占用了一个字节的后面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位，最前面的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位统一规定为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endParaRPr lang="en-US" altLang="zh-CN" sz="20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不能表示所有字符。</a:t>
            </a:r>
            <a:endParaRPr lang="en-US" altLang="zh-CN" sz="1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相同的编码表示的字符不一样：比如，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130</a:t>
            </a: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在法语编码中代表了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é</a:t>
            </a: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，在希伯来语编码中却代表了字母</a:t>
            </a:r>
            <a:r>
              <a:rPr lang="en-US" altLang="zh-CN" sz="1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Gimel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(ג)</a:t>
            </a:r>
            <a:endParaRPr lang="en-US" altLang="zh-CN" sz="1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764704"/>
            <a:ext cx="5500726" cy="857256"/>
          </a:xfrm>
        </p:spPr>
        <p:txBody>
          <a:bodyPr/>
          <a:lstStyle/>
          <a:p>
            <a:r>
              <a:rPr 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8290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乱码：世界上存在着多种编码方式，同一个二进制数字可以被解释成不同的符号。因此，要想打开一个文本文件，就必须知道它的编码方式，否则用错误的编码方式解读，就会出现乱码。</a:t>
            </a:r>
            <a:endParaRPr lang="zh-CN" altLang="en-US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一种编码，将世界上所有的符号都纳入其中。每一个符号都给予一个独一无二的编码，使用 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没有乱码的问题。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UTF-8   gbk    gb2312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的缺点：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只是一个符号集，它只规定了符号的二进制代码，却没有规定这个二进制代码应该如何存储：无法区别 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：计算机无法区分三个字节表示一个符号还是分别表示三个符号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932774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UTF-8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是在互联网上使用最广的一种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的实现方式。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UTF-8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是一种变长的编码方式。它可以使用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1-6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个字节表示一个符号，根据不同的符号而变化字节长度。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的编码规则：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对于单字节的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编码，该字节的最高位为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，其余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位用来对字符进行编码（等同于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码）。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对于多字节的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编码，如果编码包含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个字节，那么第一个字节的前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位为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，第一个字节的第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n+1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位为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，该字节的剩余各位用来对字符进行编码。在第一个字节之后的所有的字节，都是最高两位为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"10"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，其余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位用来对字符进行编码。     </a:t>
            </a:r>
            <a:endParaRPr lang="zh-CN" altLang="en-US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356710" cy="79434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布尔类型：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348498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oolean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类型适于逻辑运算，一般用于程序流程控制：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条件控制语句；                 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循环控制语句；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do-while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循环控制语句；     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循环控制语句；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类型数据只允许取值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，无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不可以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或非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的整数替代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，这点和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语言不同。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7758" y="620688"/>
            <a:ext cx="5338801" cy="953746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自动类型转换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：容量小的类型自动转换为容量大的数据类型。数据类型按容量大小排序为： 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有多种类型的数据混合运算时，系统首先自动将所有数据转换成容量最大的那种数据类型，然后再进行计算。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byte,short,char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之间不会相互转换，他们三者在计算时首先转换为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类型。</a:t>
            </a:r>
            <a:endParaRPr lang="zh-CN" altLang="en-US" sz="2400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当把任何基本类型的值和字符串值进行连接运算时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(+)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，基本类型的值将自动转化为字符串类型。 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00166" y="2648292"/>
            <a:ext cx="9366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54063" y="3176582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66950" y="3176582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909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3236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00788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92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572396" y="2566298"/>
            <a:ext cx="79216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933256" y="3125086"/>
            <a:ext cx="7937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2422516" y="3122440"/>
            <a:ext cx="863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741738" y="2783159"/>
            <a:ext cx="7937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137159" y="2752723"/>
            <a:ext cx="79216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433982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7671895" y="2777775"/>
            <a:ext cx="11525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90688" y="3306757"/>
            <a:ext cx="57626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54288" y="2787644"/>
            <a:ext cx="865187" cy="101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203575" y="3105144"/>
            <a:ext cx="287338" cy="2016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535488" y="2946394"/>
            <a:ext cx="396875" cy="142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03913" y="2960682"/>
            <a:ext cx="396875" cy="142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308850" y="2946394"/>
            <a:ext cx="288925" cy="28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764704"/>
            <a:ext cx="6292814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本章内容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971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标识符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  量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</a:t>
            </a:r>
            <a:endParaRPr lang="en-US" altLang="zh-CN" sz="2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</a:t>
            </a:r>
            <a:endParaRPr lang="en-US" altLang="zh-CN" sz="2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程序流程控制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2.6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练习</a:t>
            </a:r>
            <a:r>
              <a:rPr lang="en-US" altLang="zh-CN" sz="3600" b="1" dirty="0" smtClean="0"/>
              <a:t>1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67544" y="1700808"/>
            <a:ext cx="856895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String str1 = 4;        //</a:t>
            </a:r>
            <a:r>
              <a:rPr lang="zh-CN" altLang="en-US" dirty="0"/>
              <a:t>判断对错</a:t>
            </a:r>
            <a:r>
              <a:rPr lang="zh-CN" altLang="en-US" dirty="0" smtClean="0"/>
              <a:t>：</a:t>
            </a:r>
            <a:r>
              <a:rPr lang="zh-CN" altLang="en-US" dirty="0"/>
              <a:t>错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String str2 = 3.5f + “”;             //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str2</a:t>
            </a:r>
            <a:r>
              <a:rPr lang="zh-CN" altLang="en-US" dirty="0" smtClean="0"/>
              <a:t>对错：对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(str2</a:t>
            </a:r>
            <a:r>
              <a:rPr lang="en-US" altLang="zh-CN" dirty="0"/>
              <a:t>);        //</a:t>
            </a: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3.5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</a:t>
            </a:r>
            <a:r>
              <a:rPr lang="en-US" altLang="zh-CN" dirty="0"/>
              <a:t> .</a:t>
            </a:r>
            <a:r>
              <a:rPr lang="en-US" altLang="zh-CN" dirty="0" err="1"/>
              <a:t>println</a:t>
            </a:r>
            <a:r>
              <a:rPr lang="en-US" altLang="zh-CN" dirty="0"/>
              <a:t>(3+4+“Hello!”);      //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7Hello!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(“Hello!”+3+4);      //</a:t>
            </a: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Hello!34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(‘a’+1+“Hello!”); 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98Hello!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(“Hello”+‘a’+1);            //</a:t>
            </a: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Hello!a1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764704"/>
            <a:ext cx="5860766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强制类型转换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085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自动类型转换的逆过程，将容量大的数据类型转换为容量小的数据类型。使用时要加上强制转换符（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），但可能造成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精度降低或溢出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格外要注意。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通常，字符串不能直接转换为基本类型，但通过基本类型对应的包装类则可以实现把字符串转换成基本类型。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如：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a = “43”;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Integer.parseInt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(a);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类型不可以转换为其它的数据类型。  </a:t>
            </a:r>
            <a:endParaRPr lang="zh-CN" altLang="en-US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54063" y="979488"/>
            <a:ext cx="30972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+mn-lt"/>
              </a:rPr>
              <a:t>补充</a:t>
            </a:r>
            <a:r>
              <a:rPr lang="zh-CN" altLang="en-US" sz="2800" b="1" dirty="0">
                <a:latin typeface="+mn-lt"/>
              </a:rPr>
              <a:t>：</a:t>
            </a:r>
            <a:r>
              <a:rPr lang="en-US" altLang="zh-CN" sz="2800" b="1" dirty="0">
                <a:latin typeface="+mn-lt"/>
              </a:rPr>
              <a:t> String</a:t>
            </a:r>
            <a:r>
              <a:rPr lang="zh-CN" altLang="en-US" sz="2800" b="1" dirty="0">
                <a:latin typeface="+mn-lt"/>
              </a:rPr>
              <a:t>类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533723" y="1536403"/>
            <a:ext cx="8139112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值</a:t>
            </a:r>
            <a:r>
              <a:rPr lang="en-US" altLang="zh-CN" dirty="0">
                <a:latin typeface="+mn-lt"/>
              </a:rPr>
              <a:t>null</a:t>
            </a:r>
            <a:r>
              <a:rPr lang="zh-CN" altLang="en-US" dirty="0">
                <a:latin typeface="+mn-lt"/>
              </a:rPr>
              <a:t>可以赋值给任何引用类型（类、接口、数组）的变量，用以表示这个引用类型变量中保存的地址为空。</a:t>
            </a:r>
            <a:endParaRPr lang="en-US" altLang="zh-CN" dirty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类属于引用类型，可用</a:t>
            </a:r>
            <a:r>
              <a:rPr lang="en-US" altLang="zh-CN" dirty="0">
                <a:latin typeface="+mn-lt"/>
              </a:rPr>
              <a:t>null</a:t>
            </a:r>
            <a:r>
              <a:rPr lang="zh-CN" altLang="en-US" dirty="0">
                <a:latin typeface="+mn-lt"/>
              </a:rPr>
              <a:t>赋值。</a:t>
            </a:r>
            <a:endParaRPr lang="en-US" altLang="zh-CN" dirty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类是一个典型的不可变类，</a:t>
            </a:r>
            <a:r>
              <a:rPr lang="en-US" altLang="zh-CN" dirty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对象创建出来就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>
                <a:latin typeface="+mn-lt"/>
              </a:rPr>
              <a:t>     </a:t>
            </a:r>
            <a:r>
              <a:rPr lang="zh-CN" altLang="en-US" dirty="0">
                <a:latin typeface="+mn-lt"/>
              </a:rPr>
              <a:t>不可能被改变。创建出的字符串将存放在数据区，保证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>
                <a:latin typeface="+mn-lt"/>
              </a:rPr>
              <a:t>     </a:t>
            </a:r>
            <a:r>
              <a:rPr lang="zh-CN" altLang="en-US" dirty="0">
                <a:latin typeface="+mn-lt"/>
              </a:rPr>
              <a:t>每个字符串常量只有一个，不会产生多个副本。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>
                <a:latin typeface="+mn-lt"/>
              </a:rPr>
              <a:t>      String s0 = “hello”;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>
                <a:latin typeface="+mn-lt"/>
              </a:rPr>
              <a:t>      String s1 = “hello”;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>
                <a:latin typeface="+mn-lt"/>
              </a:rPr>
              <a:t>      String s2 = “he” + “</a:t>
            </a:r>
            <a:r>
              <a:rPr lang="en-US" altLang="zh-CN" dirty="0" err="1">
                <a:latin typeface="+mn-lt"/>
              </a:rPr>
              <a:t>llo</a:t>
            </a:r>
            <a:r>
              <a:rPr lang="en-US" altLang="zh-CN" dirty="0">
                <a:latin typeface="+mn-lt"/>
              </a:rPr>
              <a:t>”;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>
                <a:latin typeface="+mn-lt"/>
              </a:rPr>
              <a:t>      </a:t>
            </a:r>
            <a:r>
              <a:rPr lang="en-US" altLang="zh-CN" dirty="0" err="1">
                <a:latin typeface="+mn-lt"/>
              </a:rPr>
              <a:t>System.out.println</a:t>
            </a:r>
            <a:r>
              <a:rPr lang="en-US" altLang="zh-CN" dirty="0">
                <a:latin typeface="+mn-lt"/>
              </a:rPr>
              <a:t>(s0 ==s1);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>
                <a:latin typeface="+mn-lt"/>
              </a:rPr>
              <a:t>      </a:t>
            </a:r>
            <a:r>
              <a:rPr lang="en-US" altLang="zh-CN" dirty="0" err="1">
                <a:latin typeface="+mn-lt"/>
              </a:rPr>
              <a:t>System.out.println</a:t>
            </a:r>
            <a:r>
              <a:rPr lang="en-US" altLang="zh-CN" dirty="0">
                <a:latin typeface="+mn-lt"/>
              </a:rPr>
              <a:t>(s0 ==s2);</a:t>
            </a:r>
            <a:endParaRPr lang="zh-CN" altLang="en-US" dirty="0">
              <a:latin typeface="+mn-lt"/>
            </a:endParaRPr>
          </a:p>
        </p:txBody>
      </p:sp>
      <p:sp>
        <p:nvSpPr>
          <p:cNvPr id="26631" name="TextBox 1"/>
          <p:cNvSpPr txBox="1">
            <a:spLocks noChangeArrowheads="1"/>
          </p:cNvSpPr>
          <p:nvPr/>
        </p:nvSpPr>
        <p:spPr bwMode="auto">
          <a:xfrm>
            <a:off x="5861050" y="4799013"/>
            <a:ext cx="2376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n-lt"/>
              </a:rPr>
              <a:t>输出：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 smtClean="0">
                <a:latin typeface="+mn-lt"/>
              </a:rPr>
              <a:t>true</a:t>
            </a:r>
            <a:endParaRPr lang="en-US" altLang="zh-CN" dirty="0">
              <a:latin typeface="+mn-lt"/>
            </a:endParaRPr>
          </a:p>
          <a:p>
            <a:pPr eaLnBrk="1" hangingPunct="1"/>
            <a:r>
              <a:rPr lang="en-US" altLang="zh-CN" dirty="0" smtClean="0">
                <a:latin typeface="+mn-lt"/>
              </a:rPr>
              <a:t>true</a:t>
            </a:r>
            <a:endParaRPr lang="zh-CN" altLang="en-US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1050" y="4799013"/>
            <a:ext cx="1447254" cy="12001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弧形箭头 2"/>
          <p:cNvSpPr/>
          <p:nvPr/>
        </p:nvSpPr>
        <p:spPr>
          <a:xfrm>
            <a:off x="728196" y="5805264"/>
            <a:ext cx="324793" cy="598189"/>
          </a:xfrm>
          <a:prstGeom prst="curved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988" y="6120167"/>
            <a:ext cx="5895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s3 = new String(“hello”);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又如何理解呢？</a:t>
            </a:r>
            <a:endParaRPr lang="zh-CN" altLang="en-US" sz="22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4139952" y="770587"/>
            <a:ext cx="19442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练习</a:t>
            </a:r>
            <a:r>
              <a:rPr lang="en-US" altLang="zh-CN" sz="3600" b="1" dirty="0" smtClean="0"/>
              <a:t>2</a:t>
            </a:r>
            <a:endParaRPr lang="zh-CN" altLang="en-US" sz="3200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464210" y="1791980"/>
            <a:ext cx="684409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short  s = 5;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s = s-2;                       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byte b = 3;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/>
              <a:t>b = </a:t>
            </a:r>
            <a:r>
              <a:rPr lang="en-US" altLang="zh-CN" dirty="0" smtClean="0"/>
              <a:t> b </a:t>
            </a:r>
            <a:r>
              <a:rPr lang="en-US" altLang="zh-CN" dirty="0"/>
              <a:t>+ 4;</a:t>
            </a:r>
            <a:r>
              <a:rPr lang="zh-CN" altLang="en-US" dirty="0"/>
              <a:t>                  </a:t>
            </a:r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</a:t>
            </a:r>
            <a:endParaRPr lang="zh-CN" altLang="en-US" dirty="0"/>
          </a:p>
          <a:p>
            <a:pPr eaLnBrk="1" hangingPunct="1"/>
            <a:r>
              <a:rPr lang="en-US" altLang="zh-CN" dirty="0"/>
              <a:t>       b = (byte)</a:t>
            </a:r>
            <a:r>
              <a:rPr lang="zh-CN" altLang="en-US" dirty="0"/>
              <a:t>(</a:t>
            </a:r>
            <a:r>
              <a:rPr lang="en-US" altLang="zh-CN" dirty="0"/>
              <a:t>b+4</a:t>
            </a:r>
            <a:r>
              <a:rPr lang="zh-CN" altLang="en-US" dirty="0"/>
              <a:t>)</a:t>
            </a:r>
            <a:r>
              <a:rPr lang="en-US" altLang="zh-CN" dirty="0"/>
              <a:t>;</a:t>
            </a:r>
            <a:r>
              <a:rPr lang="zh-CN" altLang="en-US" dirty="0"/>
              <a:t>        </a:t>
            </a:r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yes</a:t>
            </a:r>
            <a:endParaRPr 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char c = ‘a’;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 i = 5;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double d = </a:t>
            </a:r>
            <a:r>
              <a:rPr lang="en-US" altLang="zh-CN" dirty="0" smtClean="0"/>
              <a:t>3.14</a:t>
            </a:r>
            <a:r>
              <a:rPr lang="en-US" altLang="zh-CN" dirty="0"/>
              <a:t>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double result = </a:t>
            </a:r>
            <a:r>
              <a:rPr lang="en-US" altLang="zh-CN" dirty="0" err="1"/>
              <a:t>c+i+d</a:t>
            </a:r>
            <a:r>
              <a:rPr lang="en-US" altLang="zh-CN" dirty="0"/>
              <a:t>;     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yes</a:t>
            </a:r>
            <a:endParaRPr lang="en-US" altLang="zh-CN" dirty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byte b = 5;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short s = 3;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short t = s + b;</a:t>
            </a:r>
            <a:r>
              <a:rPr lang="zh-CN" altLang="en-US" dirty="0"/>
              <a:t>          </a:t>
            </a:r>
            <a:r>
              <a:rPr lang="en-US" altLang="zh-CN" dirty="0"/>
              <a:t>//</a:t>
            </a:r>
            <a:r>
              <a:rPr lang="zh-CN" altLang="en-US" dirty="0"/>
              <a:t>判断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37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判断是否能通过编译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50" y="4509120"/>
            <a:ext cx="3439950" cy="231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2880320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进  制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对于整数，有四种表示方式：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二进制：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0,1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，满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0b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0B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开头。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十进制：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0-9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，满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八进制：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0-7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，满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以数字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开头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表示。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十六进制：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0-9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A-F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，满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开头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表示。此处的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A-F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不区分大小写。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0x21AF +1= 0X21B0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4586" y="620688"/>
            <a:ext cx="485265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进制间转化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进制的基本转换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  二进制互转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二进制转成十进制  乘以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的幂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十进制转成二进制  除以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取余数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  八进制互转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   十六进制互转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 八进制互转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 十六进制互转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00100" y="5203847"/>
            <a:ext cx="1511300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44788" y="5924572"/>
            <a:ext cx="1512887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45013" y="5059384"/>
            <a:ext cx="1512887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73800" y="5059384"/>
            <a:ext cx="1512888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85852" y="5300336"/>
            <a:ext cx="11525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276599" y="6060206"/>
            <a:ext cx="11525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062549" y="5195729"/>
            <a:ext cx="11525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八进制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6654775" y="5159564"/>
            <a:ext cx="133191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十六进制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endCxn id="5" idx="2"/>
          </p:cNvCxnSpPr>
          <p:nvPr/>
        </p:nvCxnSpPr>
        <p:spPr>
          <a:xfrm>
            <a:off x="2368525" y="5737247"/>
            <a:ext cx="576263" cy="4746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457675" y="5635647"/>
            <a:ext cx="503238" cy="33972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57675" y="5635647"/>
            <a:ext cx="2197100" cy="5762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692696"/>
            <a:ext cx="3196470" cy="7920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2.4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92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运算符是一种特殊的符号，用以表示数据的运算、赋值和比较等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算术运算符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比较运算符（关系运算符）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三元运算符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548680"/>
            <a:ext cx="3816424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算术运算符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501680" y="1484313"/>
          <a:ext cx="8356600" cy="4875821"/>
        </p:xfrm>
        <a:graphic>
          <a:graphicData uri="http://schemas.openxmlformats.org/drawingml/2006/table">
            <a:tbl>
              <a:tblPr/>
              <a:tblGrid>
                <a:gridCol w="917575"/>
                <a:gridCol w="3260725"/>
                <a:gridCol w="2089150"/>
                <a:gridCol w="2089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范例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结果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正号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负号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b=4; -b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加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5+5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6-4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*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乘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/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除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5/5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%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取模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7%5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自增（前）：先运算后取值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自增（后）：先取值后运算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a=2;b=++a;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a=2;b=a++;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a=3,b=3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a=3,b=2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 -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 -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自减（前）：先运算后取值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自减（后）：先取值后运算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a=2;b=- -a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a=2;b=a- -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a=1,b=1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a=1,b=2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字符串相加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He”+”llo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”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“Hello”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5904656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算术运算符的注意问题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7992888" cy="46085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如果对负数取模，可以把模数负号忽略不记，如：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5%-2=1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 但被模数是负数则不可忽略。此外，取模运算的结果不一定总是整数。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对于除号“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/”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，它的整数除和小数除是有区别的：整数之间做除法时，只保留整数部分而舍弃小数部分。 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x=3510;x=x/1000*1000;  x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的结果是？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+”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除字符串相加功能外，还能把非字符串转换成字符串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System.out.println("5+5="+5+5); //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打印结果是？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以下二者的区别：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out.println</a:t>
            </a:r>
            <a:r>
              <a:rPr lang="en-US" altLang="zh-CN" sz="2000" i="1" dirty="0"/>
              <a:t>('*' + '\t' +'*');</a:t>
            </a:r>
            <a:endParaRPr lang="en-US" altLang="zh-CN" sz="20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System.</a:t>
            </a:r>
            <a:r>
              <a:rPr lang="en-US" altLang="zh-CN" sz="2000" i="1" dirty="0" err="1"/>
              <a:t>out.println</a:t>
            </a:r>
            <a:r>
              <a:rPr lang="en-US" altLang="zh-CN" sz="2000" i="1" dirty="0"/>
              <a:t>("*" + '\t' +'*');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练习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：算术运算</a:t>
            </a:r>
            <a:r>
              <a:rPr lang="zh-CN" altLang="en-US" b="1" dirty="0"/>
              <a:t>符：自加、自减</a:t>
            </a:r>
            <a:endParaRPr lang="zh-CN" altLang="en-US" b="1" dirty="0"/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511968" y="1412776"/>
            <a:ext cx="5644208" cy="527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public class TestSign{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){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i1 = 10,i2 = 20;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</a:t>
            </a:r>
            <a:r>
              <a:rPr lang="en-US" altLang="zh-CN" sz="2000" dirty="0" smtClean="0"/>
              <a:t>i1++;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++i1;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i2--;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i = </a:t>
            </a:r>
            <a:r>
              <a:rPr lang="en-US" altLang="zh-CN" sz="2000" dirty="0" smtClean="0"/>
              <a:t>--i2;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}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32775" name="圆角矩形 3"/>
          <p:cNvSpPr>
            <a:spLocks noChangeArrowheads="1"/>
          </p:cNvSpPr>
          <p:nvPr/>
        </p:nvSpPr>
        <p:spPr bwMode="auto">
          <a:xfrm>
            <a:off x="6156176" y="2349054"/>
            <a:ext cx="2501776" cy="208805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Arial Unicode MS" pitchFamily="34" charset="-122"/>
            </a:endParaRPr>
          </a:p>
        </p:txBody>
      </p:sp>
      <p:sp>
        <p:nvSpPr>
          <p:cNvPr id="32776" name="TextBox 1"/>
          <p:cNvSpPr txBox="1">
            <a:spLocks noChangeArrowheads="1"/>
          </p:cNvSpPr>
          <p:nvPr/>
        </p:nvSpPr>
        <p:spPr bwMode="auto">
          <a:xfrm>
            <a:off x="6300788" y="2215198"/>
            <a:ext cx="2554287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输出：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=  10    i1= 11 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12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i1= 12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= 20      i2= 19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= 18      i2= 18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476672"/>
            <a:ext cx="3240360" cy="93610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2.1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501122" cy="1357322"/>
          </a:xfrm>
        </p:spPr>
        <p:txBody>
          <a:bodyPr>
            <a:normAutofit fontScale="92500"/>
          </a:bodyPr>
          <a:lstStyle/>
          <a:p>
            <a:pPr eaLnBrk="0" fontAlgn="base" hangingPunct="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关键字的定义和特点</a:t>
            </a:r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定义：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语言赋予了特殊含义，用做专门用途的字符串（单词）</a:t>
            </a:r>
            <a:endParaRPr lang="zh-CN" altLang="en-US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特点：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关键字中所有字母都为小写</a:t>
            </a:r>
            <a:endParaRPr lang="zh-CN" altLang="en-US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251520" y="2420888"/>
          <a:ext cx="8499475" cy="3962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98625"/>
                <a:gridCol w="1700213"/>
                <a:gridCol w="1698625"/>
                <a:gridCol w="1698625"/>
                <a:gridCol w="1703387"/>
              </a:tblGrid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用于定义数据类型的关键字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lass 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interface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enum</a:t>
                      </a:r>
                      <a:endParaRPr lang="zh-CN" altLang="en-US" sz="20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byte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short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endParaRPr lang="zh-CN" altLang="en-US" sz="20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long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float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double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char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boolean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void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String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用于定义数据类型值的关键字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null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用于定义流程控制的关键字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if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else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switch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case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default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while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do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for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break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continue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17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return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符号：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”两侧数据类型不一致时，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可以使用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自动类型转换或使用强制类型转换原则进行处理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连续赋值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扩展赋值运算符：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+=,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=, *=, /=, %= a+=b  a=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思考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6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short </a:t>
            </a:r>
            <a:r>
              <a:rPr lang="en-US" altLang="zh-CN" sz="2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 = 3; </a:t>
            </a:r>
            <a:endParaRPr lang="en-US" altLang="zh-CN" sz="26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6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s=s+2;  </a:t>
            </a:r>
            <a:r>
              <a:rPr lang="zh-CN" altLang="en-US" sz="19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lang="en-US" altLang="zh-CN" sz="19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6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s+=2;    </a:t>
            </a:r>
            <a:r>
              <a:rPr lang="zh-CN" altLang="en-US" sz="19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endParaRPr lang="en-US" altLang="zh-CN" sz="19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2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6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26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什么区别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？ </a:t>
            </a:r>
            <a:endParaRPr lang="en-US" altLang="zh-CN" sz="2600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062" y="1484784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anose="02010600030101010101" pitchFamily="2" charset="-122"/>
              </a:rPr>
              <a:t>思考</a:t>
            </a:r>
            <a:r>
              <a:rPr lang="en-US" altLang="zh-CN" sz="2400" b="1" dirty="0" smtClean="0"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：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boolean b1 = false;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//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区分好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的区别。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if(b1=true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结果为真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        else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结果为假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");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思考</a:t>
            </a:r>
            <a:r>
              <a:rPr lang="en-US" altLang="zh-CN" sz="2400" b="1" dirty="0" smtClean="0"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：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= 1;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*= 0.1;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);</a:t>
            </a:r>
            <a:r>
              <a:rPr lang="en-US" altLang="zh-CN" sz="2400" dirty="0" smtClean="0">
                <a:solidFill>
                  <a:srgbClr val="0000FF"/>
                </a:solidFill>
              </a:rPr>
              <a:t>//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++;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);</a:t>
            </a:r>
            <a:r>
              <a:rPr lang="en-US" altLang="zh-CN" sz="2400" dirty="0" smtClean="0">
                <a:solidFill>
                  <a:srgbClr val="0000FF"/>
                </a:solidFill>
              </a:rPr>
              <a:t>//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0688"/>
            <a:ext cx="4824536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比较运算符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43512"/>
            <a:ext cx="8229600" cy="12858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比较运算符的结果都是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型，也就是要么是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，要么是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比较运算符“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==”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不能误写成“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=”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323528" y="1556792"/>
          <a:ext cx="8499723" cy="5318569"/>
        </p:xfrm>
        <a:graphic>
          <a:graphicData uri="http://schemas.openxmlformats.org/drawingml/2006/table">
            <a:tbl>
              <a:tblPr/>
              <a:tblGrid>
                <a:gridCol w="1441708"/>
                <a:gridCol w="705801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                                 范例                                         结果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70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==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相等于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4==3                                        false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!=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不等于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4!=3 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小于    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4&lt;3                                           false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大于        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4&gt;3  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&lt;=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小于等于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4&lt;=3                                         false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大于等于                  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4&gt;=3                                  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instanceof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检查是否是类的对象  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Hello”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instanceof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String       true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Group 5"/>
          <p:cNvGraphicFramePr>
            <a:graphicFrameLocks noGrp="1"/>
          </p:cNvGraphicFramePr>
          <p:nvPr/>
        </p:nvGraphicFramePr>
        <p:xfrm>
          <a:off x="359097" y="2636912"/>
          <a:ext cx="8461375" cy="3921187"/>
        </p:xfrm>
        <a:graphic>
          <a:graphicData uri="http://schemas.openxmlformats.org/drawingml/2006/table">
            <a:tbl>
              <a:tblPr/>
              <a:tblGrid>
                <a:gridCol w="864782"/>
                <a:gridCol w="864396"/>
                <a:gridCol w="1043565"/>
                <a:gridCol w="1189458"/>
                <a:gridCol w="1152528"/>
                <a:gridCol w="1152528"/>
                <a:gridCol w="1080495"/>
                <a:gridCol w="1113623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b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a&amp;b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a|b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!a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a^b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a&amp;&amp;b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a||b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9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6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2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true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false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5901" name="TextBox 1"/>
          <p:cNvSpPr txBox="1">
            <a:spLocks noChangeArrowheads="1"/>
          </p:cNvSpPr>
          <p:nvPr/>
        </p:nvSpPr>
        <p:spPr bwMode="auto">
          <a:xfrm>
            <a:off x="539552" y="1427142"/>
            <a:ext cx="82121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&amp;—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逻辑与   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|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逻辑或         ！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逻辑非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&amp;&amp;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短路与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||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短路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或        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^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逻辑异或 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771800" y="728268"/>
            <a:ext cx="3960440" cy="6988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0688"/>
            <a:ext cx="4752528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371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逻辑运算符用于连接布尔型表达式，在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中不可以写成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3&lt;x&lt;6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，应该写成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x&gt;3 &amp; x&lt;6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&amp;”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&amp;&amp;”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的区别：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单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时，左边无论真假，右边都进行运算；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双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时，如果左边为真，右边参与运算，如果左边为假，那么右边不参与运算。</a:t>
            </a:r>
            <a:endParaRPr lang="zh-CN" altLang="en-US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“|”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||”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的区别同理，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表示：当左边为真，右边不参与运算。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异或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 ^ 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与或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 | 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的不同之处是：当左右都为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时，结果为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u="sng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理解</a:t>
            </a:r>
            <a:r>
              <a:rPr lang="zh-CN" altLang="en-US" sz="2400" u="sng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：异或，追求的是“异”</a:t>
            </a:r>
            <a:r>
              <a:rPr lang="en-US" altLang="zh-CN" sz="2400" u="sng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endParaRPr lang="zh-CN" altLang="en-US" sz="2400" u="sng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练习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：请写出每题的输出结果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23528" y="1556792"/>
            <a:ext cx="3897052" cy="2599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</a:t>
            </a:r>
            <a:r>
              <a:rPr lang="es-ES" altLang="zh-CN" sz="2000" dirty="0" smtClean="0"/>
              <a:t>1;</a:t>
            </a:r>
            <a:endParaRPr lang="es-ES" altLang="zh-CN" sz="2000" dirty="0" smtClean="0"/>
          </a:p>
          <a:p>
            <a:r>
              <a:rPr lang="es-ES" altLang="zh-CN" sz="2000" dirty="0"/>
              <a:t>i</a:t>
            </a:r>
            <a:r>
              <a:rPr lang="es-ES" altLang="zh-CN" sz="2000" dirty="0" smtClean="0"/>
              <a:t>nt y=1</a:t>
            </a:r>
            <a:r>
              <a:rPr lang="es-ES" altLang="zh-CN" sz="2000" dirty="0"/>
              <a:t>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if(x++==2 &amp; ++y==2){</a:t>
            </a:r>
            <a:endParaRPr lang="es-ES" altLang="zh-CN" sz="2000" dirty="0"/>
          </a:p>
          <a:p>
            <a:r>
              <a:rPr lang="es-ES" altLang="zh-CN" sz="2000" dirty="0"/>
              <a:t>	x =7;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   </a:t>
            </a:r>
            <a:endParaRPr lang="en-US" altLang="es-ES" sz="2000" dirty="0"/>
          </a:p>
        </p:txBody>
      </p:sp>
      <p:sp>
        <p:nvSpPr>
          <p:cNvPr id="4" name="矩形 3"/>
          <p:cNvSpPr/>
          <p:nvPr/>
        </p:nvSpPr>
        <p:spPr>
          <a:xfrm>
            <a:off x="5004048" y="1556792"/>
            <a:ext cx="3960440" cy="229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 smtClean="0"/>
              <a:t>if(x++==2 &amp;&amp; ++y==2){</a:t>
            </a:r>
            <a:endParaRPr lang="es-ES" altLang="zh-CN" sz="2000" dirty="0"/>
          </a:p>
          <a:p>
            <a:r>
              <a:rPr lang="es-ES" altLang="zh-CN" sz="2000" dirty="0"/>
              <a:t>	x =7</a:t>
            </a:r>
            <a:r>
              <a:rPr lang="es-ES" altLang="zh-CN" sz="2000" dirty="0" smtClean="0"/>
              <a:t>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    </a:t>
            </a:r>
            <a:endParaRPr lang="en-US" altLang="es-E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3789040"/>
            <a:ext cx="8784976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55976" y="1556792"/>
            <a:ext cx="0" cy="4968552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9512" y="4221088"/>
            <a:ext cx="4041068" cy="229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if(x++==1 | ++y==1){</a:t>
            </a:r>
            <a:endParaRPr lang="es-ES" altLang="zh-CN" sz="2000" dirty="0"/>
          </a:p>
          <a:p>
            <a:r>
              <a:rPr lang="es-ES" altLang="zh-CN" sz="2000" dirty="0"/>
              <a:t>	x =7;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  </a:t>
            </a:r>
            <a:endParaRPr lang="en-US" altLang="es-ES" sz="2000" dirty="0"/>
          </a:p>
        </p:txBody>
      </p:sp>
      <p:sp>
        <p:nvSpPr>
          <p:cNvPr id="12" name="矩形 11"/>
          <p:cNvSpPr/>
          <p:nvPr/>
        </p:nvSpPr>
        <p:spPr>
          <a:xfrm>
            <a:off x="4969386" y="4221088"/>
            <a:ext cx="3851085" cy="229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if(x++==1 </a:t>
            </a:r>
            <a:r>
              <a:rPr lang="es-ES" altLang="zh-CN" sz="2000" dirty="0" smtClean="0"/>
              <a:t>|| ++y==1){</a:t>
            </a:r>
            <a:endParaRPr lang="es-ES" altLang="zh-CN" sz="2000" dirty="0"/>
          </a:p>
          <a:p>
            <a:r>
              <a:rPr lang="es-ES" altLang="zh-CN" sz="2000" dirty="0"/>
              <a:t>	x =7</a:t>
            </a:r>
            <a:r>
              <a:rPr lang="es-ES" altLang="zh-CN" sz="2000" dirty="0" smtClean="0"/>
              <a:t>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  </a:t>
            </a:r>
            <a:endParaRPr lang="en-US" alt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36563"/>
            <a:ext cx="3700526" cy="8640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720" y="5873750"/>
            <a:ext cx="7850505" cy="413385"/>
          </a:xfrm>
        </p:spPr>
        <p:txBody>
          <a:bodyPr>
            <a:normAutofit fontScale="6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位运算是直接对二进制进行运算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1381125" y="1236980"/>
          <a:ext cx="7120255" cy="4709160"/>
        </p:xfrm>
        <a:graphic>
          <a:graphicData uri="http://schemas.openxmlformats.org/drawingml/2006/table">
            <a:tbl>
              <a:tblPr/>
              <a:tblGrid>
                <a:gridCol w="1539875"/>
                <a:gridCol w="1860550"/>
                <a:gridCol w="3719830"/>
              </a:tblGrid>
              <a:tr h="42672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                     位运算符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范例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&lt;&lt;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左移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 &lt;&lt; 2 = 12 --&gt; 3*2*2=12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右移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 &gt;&gt; 1 = 1  --&gt; 3/2=1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&gt;&gt;&gt;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无符号右移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 &gt;&gt;&gt; 1 = 1 --&gt; 3/2=1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&amp;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与运算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 &amp; 3 = 2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|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或运算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 | 3 = 7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异或运算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 ^ 3 = 5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~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反码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~6 = -7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30655" y="874629"/>
            <a:ext cx="2179638" cy="4921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712842" y="836835"/>
            <a:ext cx="2027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注意：无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&lt;&lt;&lt;</a:t>
            </a:r>
            <a:endParaRPr lang="zh-CN" altLang="en-US" b="1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539552" y="1340768"/>
          <a:ext cx="8281989" cy="5110799"/>
        </p:xfrm>
        <a:graphic>
          <a:graphicData uri="http://schemas.openxmlformats.org/drawingml/2006/table">
            <a:tbl>
              <a:tblPr/>
              <a:tblGrid>
                <a:gridCol w="1356909"/>
                <a:gridCol w="6925080"/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位运算符的细节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&lt;&lt;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，被移除的高位丢弃，空缺位补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。</a:t>
                      </a:r>
                      <a:endParaRPr kumimoji="0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被移位的二进制最高位是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，右移后，空缺位补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；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最高位是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，空缺位补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。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&gt;&gt;&gt;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被移位二进制最高位无论是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或者是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，空缺位都用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补。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&amp;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二进制位进行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&amp;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1&amp;1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0;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|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二进制位进行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|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 | 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1;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相同二进制位进行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运算，结果是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；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1^1=0 , 0^0=0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不相同二进制位 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运算结果是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。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1^0=1 , 0^1=1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~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正数取反，各二进制码按补码各位取反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负数取反，各二进制码按补码各位取反</a:t>
                      </a:r>
                      <a:endParaRPr kumimoji="0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212694" cy="85382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三元运算符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4460"/>
            <a:ext cx="8229600" cy="455080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)?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：表达式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运算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后的结果是表达式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运算后的结果是表达式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和表达式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同种类型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宋体" panose="02010600030101010101" pitchFamily="2" charset="-122"/>
              </a:rPr>
              <a:t>三</a:t>
            </a:r>
            <a:r>
              <a:rPr lang="zh-CN" altLang="en-US" b="1" dirty="0">
                <a:ea typeface="宋体" panose="02010600030101010101" pitchFamily="2" charset="-122"/>
              </a:rPr>
              <a:t>元运算符与</a:t>
            </a:r>
            <a:r>
              <a:rPr lang="en-US" altLang="zh-CN" b="1" dirty="0">
                <a:ea typeface="宋体" panose="02010600030101010101" pitchFamily="2" charset="-122"/>
              </a:rPr>
              <a:t>if-else</a:t>
            </a:r>
            <a:r>
              <a:rPr lang="zh-CN" altLang="en-US" b="1" dirty="0">
                <a:ea typeface="宋体" panose="02010600030101010101" pitchFamily="2" charset="-122"/>
              </a:rPr>
              <a:t>的联系与区别：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1</a:t>
            </a:r>
            <a:r>
              <a:rPr lang="zh-CN" altLang="en-US" sz="2000" dirty="0">
                <a:ea typeface="宋体" panose="02010600030101010101" pitchFamily="2" charset="-122"/>
              </a:rPr>
              <a:t>）三元运算符可简化</a:t>
            </a:r>
            <a:r>
              <a:rPr lang="en-US" altLang="zh-CN" sz="2000" dirty="0">
                <a:ea typeface="宋体" panose="02010600030101010101" pitchFamily="2" charset="-122"/>
              </a:rPr>
              <a:t>if-else</a:t>
            </a:r>
            <a:r>
              <a:rPr lang="zh-CN" altLang="en-US" sz="2000" dirty="0">
                <a:ea typeface="宋体" panose="02010600030101010101" pitchFamily="2" charset="-122"/>
              </a:rPr>
              <a:t>语句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2</a:t>
            </a:r>
            <a:r>
              <a:rPr lang="zh-CN" altLang="en-US" sz="2000" dirty="0">
                <a:ea typeface="宋体" panose="02010600030101010101" pitchFamily="2" charset="-122"/>
              </a:rPr>
              <a:t>）三元运算符要求必须返回一个结果</a:t>
            </a:r>
            <a:r>
              <a:rPr lang="zh-CN" altLang="en-US" sz="2000" dirty="0" smtClean="0"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3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ea typeface="宋体" panose="02010600030101010101" pitchFamily="2" charset="-122"/>
              </a:rPr>
              <a:t>后的代码块可有多个语句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683896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 获取两个数中的较大数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获取三个数中的较大数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339752" y="1988840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08484" y="2708920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652591" y="2001416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52591" y="3153544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圆角矩形 3"/>
          <p:cNvSpPr>
            <a:spLocks noChangeArrowheads="1"/>
          </p:cNvSpPr>
          <p:nvPr/>
        </p:nvSpPr>
        <p:spPr bwMode="auto">
          <a:xfrm>
            <a:off x="393700" y="1700213"/>
            <a:ext cx="3746500" cy="4538662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Arial Unicode MS" pitchFamily="34" charset="-122"/>
            </a:endParaRP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718344" y="979488"/>
            <a:ext cx="30972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</a:rPr>
              <a:t>运算符</a:t>
            </a:r>
            <a:r>
              <a:rPr lang="zh-CN" altLang="en-US" sz="3200" b="1" dirty="0">
                <a:solidFill>
                  <a:srgbClr val="C00000"/>
                </a:solidFill>
              </a:rPr>
              <a:t>的优先级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538163" y="2114550"/>
            <a:ext cx="34575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●运算符有不同的优先级，所谓优先级就是表达式运算中的运算顺序。如右表，上一行运算符总优先于下一行。  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● 只有单目运算符、三元运算符、赋值运算符是从右向左运算的。</a:t>
            </a:r>
            <a:endParaRPr lang="en-US" altLang="zh-CN" dirty="0"/>
          </a:p>
          <a:p>
            <a:pPr eaLnBrk="1" hangingPunct="1"/>
            <a:endParaRPr lang="zh-CN" altLang="en-US" sz="2200" dirty="0"/>
          </a:p>
          <a:p>
            <a:pPr eaLnBrk="1" hangingPunct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427984" y="692696"/>
          <a:ext cx="3960440" cy="6202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4293"/>
                <a:gridCol w="306614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.    ()    {}    ;    ,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++    --    ~    !(data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anose="02020603050405020304" pitchFamily="18" charset="0"/>
                        </a:rPr>
                        <a:t> type)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*    /    %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+    -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&lt;&lt;    &gt;&gt;    &gt;&gt;&gt;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&lt;    &gt;  </a:t>
                      </a:r>
                      <a:r>
                        <a:rPr lang="en-US" altLang="zh-CN" b="0" baseline="0" dirty="0" smtClean="0">
                          <a:latin typeface="+mn-lt"/>
                          <a:cs typeface="Times New Roman" panose="02020603050405020304" pitchFamily="18" charset="0"/>
                        </a:rPr>
                        <a:t>  &lt;=    &gt;=    </a:t>
                      </a:r>
                      <a:r>
                        <a:rPr lang="en-US" altLang="zh-CN" b="0" baseline="0" dirty="0" err="1" smtClean="0">
                          <a:latin typeface="+mn-lt"/>
                          <a:cs typeface="Times New Roman" panose="02020603050405020304" pitchFamily="18" charset="0"/>
                        </a:rPr>
                        <a:t>instanceof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==    !=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&amp;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|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&amp;&amp;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L—&gt;R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||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?    :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R—&gt;L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=    *=     /=    %=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+=    -=    &lt;&lt;=    &gt;&gt;=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lt"/>
                          <a:cs typeface="Times New Roman" panose="02020603050405020304" pitchFamily="18" charset="0"/>
                        </a:rPr>
                        <a:t>&gt;&gt;&gt;=    &amp;=    ^=    |=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上箭头 1"/>
          <p:cNvSpPr/>
          <p:nvPr/>
        </p:nvSpPr>
        <p:spPr>
          <a:xfrm>
            <a:off x="8473707" y="1441450"/>
            <a:ext cx="562789" cy="47104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23692" y="941449"/>
            <a:ext cx="45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endParaRPr lang="zh-CN" altLang="en-US" sz="24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0255" y="6163641"/>
            <a:ext cx="47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</a:t>
            </a:r>
            <a:endParaRPr lang="zh-CN" altLang="en-US" sz="24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250825" y="908720"/>
          <a:ext cx="8639175" cy="58519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27200"/>
                <a:gridCol w="1727200"/>
                <a:gridCol w="1727200"/>
                <a:gridCol w="1700213"/>
                <a:gridCol w="1757362"/>
              </a:tblGrid>
              <a:tr h="36574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用于定义访问权限修饰符的关键字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private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protected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public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用于定义类，函数，变量修饰符的关键字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abstract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final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static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synchronized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用于定义类与类之间关系的关键字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extends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implements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用于定义建立实例及引用实例，判断实例的关键字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new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this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super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instanceof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用于异常处理的关键字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try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catch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finally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throw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throws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用于包的关键字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package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import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其他修饰符关键字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native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strictfp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transient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volatile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assert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4248472" cy="72008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程序流程控制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79" y="1628800"/>
            <a:ext cx="8613517" cy="453650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endParaRPr lang="zh-CN" altLang="en-US" sz="33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从上到下逐行地执行，中间没有任何判断和跳转。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分支</a:t>
            </a: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endParaRPr lang="zh-CN" altLang="en-US" sz="33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条件，选择性地执行某段代码。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if…else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两种分支语句。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endParaRPr lang="zh-CN" altLang="en-US" sz="33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循环条件，重复性的执行某段代码。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do…while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三种循环语句。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注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JDK1.5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提供了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foreach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循环，方便的遍历集合、数组元素。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3960440" cy="72008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程序流程控制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109461" cy="489654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500" b="1" dirty="0"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endParaRPr lang="zh-CN" altLang="en-US" sz="35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中定义成员变量时采用合法的</a:t>
            </a: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前向引用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。如：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num1 = 12;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num2 = num1 + 2;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错误形式：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num2 = num1 + 2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num1 = 12;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95536" y="1484784"/>
            <a:ext cx="3313113" cy="463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语句三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种格式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1.  if(true){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  if(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399280" y="1628283"/>
            <a:ext cx="3602038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  if(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 if (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83878"/>
            <a:ext cx="5688632" cy="80090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分支语句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if-else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581063"/>
            <a:ext cx="5401220" cy="105447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if-else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语句应用举例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77445" y="1628800"/>
            <a:ext cx="8352928" cy="4745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TestAge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static void main(String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age = 75;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(age&lt; 0)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不可能！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 else if (age&gt;250)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是个妖怪！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 else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人家芳龄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 + age +"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马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马乎乎啦！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836712"/>
            <a:ext cx="4148534" cy="72008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语句例题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ea typeface="宋体" panose="02010600030101010101" pitchFamily="2" charset="-122"/>
              </a:rPr>
              <a:t>当</a:t>
            </a:r>
            <a:r>
              <a:rPr lang="zh-CN" altLang="en-US" dirty="0">
                <a:ea typeface="宋体" panose="02010600030101010101" pitchFamily="2" charset="-122"/>
              </a:rPr>
              <a:t>成绩为</a:t>
            </a:r>
            <a:r>
              <a:rPr lang="en-US" altLang="zh-CN" dirty="0">
                <a:ea typeface="宋体" panose="02010600030101010101" pitchFamily="2" charset="-122"/>
              </a:rPr>
              <a:t>100</a:t>
            </a:r>
            <a:r>
              <a:rPr lang="zh-CN" altLang="en-US" dirty="0">
                <a:ea typeface="宋体" panose="02010600030101010101" pitchFamily="2" charset="-122"/>
              </a:rPr>
              <a:t>分时，奖励一辆</a:t>
            </a:r>
            <a:r>
              <a:rPr lang="en-US" altLang="zh-CN" dirty="0" smtClean="0">
                <a:ea typeface="宋体" panose="02010600030101010101" pitchFamily="2" charset="-122"/>
              </a:rPr>
              <a:t>BMW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当</a:t>
            </a:r>
            <a:r>
              <a:rPr lang="zh-CN" altLang="en-US" dirty="0">
                <a:ea typeface="宋体" panose="02010600030101010101" pitchFamily="2" charset="-122"/>
              </a:rPr>
              <a:t>成绩为（</a:t>
            </a:r>
            <a:r>
              <a:rPr lang="en-US" altLang="zh-CN" dirty="0">
                <a:ea typeface="宋体" panose="02010600030101010101" pitchFamily="2" charset="-122"/>
              </a:rPr>
              <a:t>80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99]</a:t>
            </a:r>
            <a:r>
              <a:rPr lang="zh-CN" altLang="en-US" dirty="0">
                <a:ea typeface="宋体" panose="02010600030101010101" pitchFamily="2" charset="-122"/>
              </a:rPr>
              <a:t>时，奖励一个台</a:t>
            </a:r>
            <a:r>
              <a:rPr lang="en-US" altLang="zh-CN" dirty="0" smtClean="0">
                <a:ea typeface="宋体" panose="02010600030101010101" pitchFamily="2" charset="-122"/>
              </a:rPr>
              <a:t>iphone6s</a:t>
            </a:r>
            <a:r>
              <a:rPr lang="zh-CN" altLang="en-US" dirty="0" smtClean="0">
                <a:ea typeface="宋体" panose="02010600030101010101" pitchFamily="2" charset="-122"/>
              </a:rPr>
              <a:t>；   </a:t>
            </a:r>
            <a:r>
              <a:rPr lang="en-US" altLang="zh-CN" dirty="0" smtClean="0">
                <a:ea typeface="宋体" panose="02010600030101010101" pitchFamily="2" charset="-122"/>
              </a:rPr>
              <a:t>80</a:t>
            </a:r>
            <a:r>
              <a:rPr lang="en-US" altLang="zh-CN" dirty="0" smtClean="0">
                <a:ea typeface="宋体" panose="02010600030101010101" pitchFamily="2" charset="-122"/>
              </a:rPr>
              <a:t>&lt;=</a:t>
            </a:r>
            <a:r>
              <a:rPr lang="en-US" altLang="zh-CN" dirty="0" smtClean="0">
                <a:ea typeface="宋体" panose="02010600030101010101" pitchFamily="2" charset="-122"/>
              </a:rPr>
              <a:t>x&amp;x&lt;=99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当成绩为</a:t>
            </a:r>
            <a:r>
              <a:rPr lang="en-US" altLang="zh-CN" dirty="0" smtClean="0">
                <a:ea typeface="宋体" panose="02010600030101010101" pitchFamily="2" charset="-122"/>
              </a:rPr>
              <a:t>[60,80]</a:t>
            </a:r>
            <a:r>
              <a:rPr lang="zh-CN" altLang="en-US" dirty="0" smtClean="0">
                <a:ea typeface="宋体" panose="02010600030101010101" pitchFamily="2" charset="-122"/>
              </a:rPr>
              <a:t>时，奖励一本参考书；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其它时，什么奖励也没有。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836712"/>
            <a:ext cx="4148534" cy="72008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语句例题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352035" cy="2016125"/>
          </a:xfrm>
          <a:noFill/>
        </p:spPr>
        <p:txBody>
          <a:bodyPr/>
          <a:lstStyle/>
          <a:p>
            <a:pPr eaLnBrk="1" hangingPunct="1">
              <a:lnSpc>
                <a:spcPts val="41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编写程序：由键盘输入三个整数分别存入变量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num1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num2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num3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，对它们进行排序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if-else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if-else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并且从小到大输出。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764704"/>
            <a:ext cx="3745036" cy="768718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640960" cy="5544616"/>
          </a:xfrm>
          <a:noFill/>
        </p:spPr>
        <p:txBody>
          <a:bodyPr>
            <a:normAutofit fontScale="550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对下列代码，若有输出，指出输出结果。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x = 4;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y = 1;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if (x &gt; 2) {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     if </a:t>
            </a:r>
            <a:r>
              <a:rPr lang="en-US" altLang="zh-CN" sz="3200" dirty="0"/>
              <a:t>(y &gt; 2)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       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 smtClean="0"/>
              <a:t>(x </a:t>
            </a:r>
            <a:r>
              <a:rPr lang="en-US" altLang="zh-CN" sz="3200" dirty="0"/>
              <a:t>+ y</a:t>
            </a:r>
            <a:r>
              <a:rPr lang="en-US" altLang="zh-CN" sz="3200" dirty="0" smtClean="0"/>
              <a:t>);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       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atguigu</a:t>
            </a:r>
            <a:r>
              <a:rPr lang="en-US" altLang="zh-CN" sz="3200" dirty="0" smtClean="0"/>
              <a:t>");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} else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/>
              <a:t>("x is " + x</a:t>
            </a:r>
            <a:r>
              <a:rPr lang="en-US" altLang="zh-CN" sz="3200" dirty="0" smtClean="0"/>
              <a:t>);</a:t>
            </a:r>
            <a:endParaRPr lang="en-US" altLang="zh-CN" sz="32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3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b = true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 if(b == 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false) 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如果写成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if(b=false)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能编译通过吗？如果能，结果是？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("a");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else 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if(b)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("b");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else 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if(!b)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("c");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else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("d");</a:t>
            </a:r>
            <a:endParaRPr lang="en-US" altLang="zh-CN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764704"/>
            <a:ext cx="3673028" cy="69671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4604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大家都知道，男大当婚，女大当嫁。那么女方家长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要嫁女儿，当然要提出一定的条件：高：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180cm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以上；富：财富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千万以上；帅：是。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这三个条件同时满足，则：“我一定要嫁给他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!!!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如果三个条件有为真的情况，则：“嫁吧，比上不足，比下有余。”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如果三个条件都不满足，则：“不嫁！”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4915034"/>
            <a:ext cx="63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新宋体" panose="02010609030101010101" pitchFamily="49" charset="-122"/>
              </a:rPr>
              <a:t>Sysout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身高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:   (cm)</a:t>
            </a:r>
            <a:r>
              <a:rPr lang="en-US" altLang="zh-CN" dirty="0" smtClean="0">
                <a:ea typeface="新宋体" panose="02010609030101010101" pitchFamily="49" charset="-122"/>
              </a:rPr>
              <a:t>)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ea typeface="新宋体" panose="02010609030101010101" pitchFamily="49" charset="-122"/>
              </a:rPr>
              <a:t>scanner.nextInt</a:t>
            </a:r>
            <a:r>
              <a:rPr lang="en-US" altLang="zh-CN" dirty="0" smtClean="0">
                <a:ea typeface="新宋体" panose="02010609030101010101" pitchFamily="49" charset="-122"/>
              </a:rPr>
              <a:t>();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r>
              <a:rPr lang="en-US" altLang="zh-CN" dirty="0" err="1">
                <a:ea typeface="新宋体" panose="02010609030101010101" pitchFamily="49" charset="-122"/>
              </a:rPr>
              <a:t>Sysout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财富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:   (</a:t>
            </a:r>
            <a:r>
              <a:rPr lang="zh-CN" altLang="en-US" dirty="0" smtClean="0">
                <a:ea typeface="新宋体" panose="02010609030101010101" pitchFamily="49" charset="-122"/>
                <a:sym typeface="Wingdings" panose="05000000000000000000" pitchFamily="2" charset="2"/>
              </a:rPr>
              <a:t>千万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)</a:t>
            </a:r>
            <a:r>
              <a:rPr lang="en-US" altLang="zh-CN" dirty="0" smtClean="0">
                <a:ea typeface="新宋体" panose="02010609030101010101" pitchFamily="49" charset="-122"/>
              </a:rPr>
              <a:t>)</a:t>
            </a:r>
            <a:endParaRPr lang="en-US" altLang="zh-CN" dirty="0"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ea typeface="新宋体" panose="02010609030101010101" pitchFamily="49" charset="-122"/>
              </a:rPr>
              <a:t>scanner.nextDouble</a:t>
            </a:r>
            <a:r>
              <a:rPr lang="en-US" altLang="zh-CN" dirty="0" smtClean="0">
                <a:ea typeface="新宋体" panose="02010609030101010101" pitchFamily="49" charset="-122"/>
              </a:rPr>
              <a:t>();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r>
              <a:rPr lang="en-US" altLang="zh-CN" dirty="0" err="1">
                <a:ea typeface="新宋体" panose="02010609030101010101" pitchFamily="49" charset="-122"/>
              </a:rPr>
              <a:t>Sysout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帅否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:   (true/false)</a:t>
            </a:r>
            <a:r>
              <a:rPr lang="en-US" altLang="zh-CN" dirty="0" smtClean="0">
                <a:ea typeface="新宋体" panose="02010609030101010101" pitchFamily="49" charset="-122"/>
              </a:rPr>
              <a:t>)   (</a:t>
            </a:r>
            <a:r>
              <a:rPr lang="zh-CN" altLang="en-US" dirty="0" smtClean="0">
                <a:ea typeface="新宋体" panose="02010609030101010101" pitchFamily="49" charset="-122"/>
              </a:rPr>
              <a:t>是</a:t>
            </a:r>
            <a:r>
              <a:rPr lang="en-US" altLang="zh-CN" dirty="0" smtClean="0">
                <a:ea typeface="新宋体" panose="02010609030101010101" pitchFamily="49" charset="-122"/>
              </a:rPr>
              <a:t>/</a:t>
            </a:r>
            <a:r>
              <a:rPr lang="zh-CN" altLang="en-US" dirty="0" smtClean="0">
                <a:ea typeface="新宋体" panose="02010609030101010101" pitchFamily="49" charset="-122"/>
              </a:rPr>
              <a:t>否</a:t>
            </a:r>
            <a:r>
              <a:rPr lang="en-US" altLang="zh-CN" dirty="0" smtClean="0">
                <a:ea typeface="新宋体" panose="02010609030101010101" pitchFamily="49" charset="-122"/>
              </a:rPr>
              <a:t>)</a:t>
            </a:r>
            <a:endParaRPr lang="en-US" altLang="zh-CN" dirty="0"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ea typeface="新宋体" panose="02010609030101010101" pitchFamily="49" charset="-122"/>
              </a:rPr>
              <a:t>scanner.nextBoolean</a:t>
            </a:r>
            <a:r>
              <a:rPr lang="en-US" altLang="zh-CN" dirty="0" smtClean="0">
                <a:ea typeface="新宋体" panose="02010609030101010101" pitchFamily="49" charset="-122"/>
              </a:rPr>
              <a:t>();   </a:t>
            </a:r>
            <a:r>
              <a:rPr lang="en-US" altLang="zh-CN" dirty="0" err="1" smtClean="0">
                <a:ea typeface="新宋体" panose="02010609030101010101" pitchFamily="49" charset="-122"/>
              </a:rPr>
              <a:t>scanner.next</a:t>
            </a:r>
            <a:r>
              <a:rPr lang="en-US" altLang="zh-CN" dirty="0" smtClean="0">
                <a:ea typeface="新宋体" panose="02010609030101010101" pitchFamily="49" charset="-122"/>
              </a:rPr>
              <a:t>();   </a:t>
            </a:r>
            <a:r>
              <a:rPr lang="en-US" altLang="zh-CN" dirty="0" err="1" smtClean="0">
                <a:ea typeface="新宋体" panose="02010609030101010101" pitchFamily="49" charset="-122"/>
              </a:rPr>
              <a:t>str.equals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是</a:t>
            </a:r>
            <a:r>
              <a:rPr lang="en-US" altLang="zh-CN" dirty="0" smtClean="0">
                <a:ea typeface="新宋体" panose="02010609030101010101" pitchFamily="49" charset="-122"/>
              </a:rPr>
              <a:t>”)  </a:t>
            </a:r>
            <a:endParaRPr lang="zh-CN" altLang="en-US" dirty="0"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20688"/>
            <a:ext cx="5452095" cy="79208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分支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84784"/>
            <a:ext cx="3600400" cy="50641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switch(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break;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break;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… …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break;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default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break;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 } 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476672"/>
            <a:ext cx="6314499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语句应用举例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9512" y="1268760"/>
            <a:ext cx="7632700" cy="5410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public class Test{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       public static void main(String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1;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switch 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case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0: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("zero");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case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1: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("one");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	default: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("default");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	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        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692696"/>
            <a:ext cx="3384376" cy="85494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保留字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14488"/>
            <a:ext cx="8186766" cy="2506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保留字：现有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版本尚未使用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但以后版本可能会作为关键字使用。自己命名标记符时要避免使用这些保留字 </a:t>
            </a:r>
            <a:b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byValue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cast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future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generic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inner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operator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outer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rest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-11400"/>
            <a:ext cx="5378395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语句应用举例</a:t>
            </a:r>
            <a:endParaRPr lang="zh-CN" altLang="en-US" b="1" dirty="0" smtClean="0">
              <a:solidFill>
                <a:srgbClr val="FFFF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9512" y="764704"/>
            <a:ext cx="8568952" cy="596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       public static void main(String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season = “summer”;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switch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(season)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case “spring”: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春暖花开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case “summer”: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夏日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炎炎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break;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	case “autumn”: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秋高气爽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	case “winter”: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冬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雪皑皑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	default: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季节输入有误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}}}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764704"/>
            <a:ext cx="5148666" cy="76700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语句有关规则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8405" y="1772816"/>
            <a:ext cx="8353425" cy="36009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中表达式的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返回值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必须是下述几种类型之一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，枚举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子句中的值必须是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，且所有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子句中的值应是不同的；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可任选的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，当没有匹配的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时，执行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语句用来在执行完一个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分支后使程序跳出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；如果没有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，程序会顺序执行到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结尾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692696"/>
            <a:ext cx="3312368" cy="72008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例  题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switch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把小写类型的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型转为大写。只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转换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a, b, c, d, e.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其它的输出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“other”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对学生成绩大于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分的，输出“合格”。低于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分的，输出“不合格”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根据用于指定月份，打印该月份所属的季节。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3,4,5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春季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6,7,8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夏季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9,10,11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秋季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12, 1, 2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冬季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编写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程序：从键盘上输入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2014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的“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month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”和“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day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”，要求通过程序输出输入的日期为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2014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的第几天。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92696"/>
            <a:ext cx="4710826" cy="768718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800"/>
            <a:ext cx="6337300" cy="48958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语句改写下列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语句：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a = 3;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	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x = 100;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	 if(a==1)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x+=5;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 else if(a==2)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x+=10;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 else if(a==3)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x+=16;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 else		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x+=34;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2411760" y="978113"/>
            <a:ext cx="50405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switch</a:t>
            </a:r>
            <a:r>
              <a:rPr lang="zh-CN" altLang="en-US" sz="3600" b="1" dirty="0">
                <a:latin typeface="+mn-lt"/>
              </a:rPr>
              <a:t>和</a:t>
            </a:r>
            <a:r>
              <a:rPr lang="en-US" altLang="zh-CN" sz="3600" b="1" dirty="0">
                <a:latin typeface="+mn-lt"/>
              </a:rPr>
              <a:t>if</a:t>
            </a:r>
            <a:r>
              <a:rPr lang="zh-CN" altLang="en-US" sz="3600" b="1" dirty="0">
                <a:latin typeface="+mn-lt"/>
              </a:rPr>
              <a:t>语句的对比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611188" y="1988840"/>
            <a:ext cx="79232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n-lt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语句很像，具体什么场景下，应用哪个语句呢？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如果</a:t>
            </a:r>
            <a:r>
              <a:rPr lang="zh-CN" altLang="en-US" dirty="0">
                <a:latin typeface="+mn-lt"/>
              </a:rPr>
              <a:t>判断的具体数值不多，</a:t>
            </a:r>
            <a:r>
              <a:rPr lang="zh-CN" altLang="en-US" dirty="0" smtClean="0">
                <a:latin typeface="+mn-lt"/>
              </a:rPr>
              <a:t>而</a:t>
            </a:r>
            <a:r>
              <a:rPr lang="zh-CN" altLang="en-US" dirty="0">
                <a:latin typeface="+mn-lt"/>
              </a:rPr>
              <a:t>且</a:t>
            </a:r>
            <a:r>
              <a:rPr lang="zh-CN" altLang="en-US" dirty="0" smtClean="0">
                <a:latin typeface="+mn-lt"/>
              </a:rPr>
              <a:t>符合</a:t>
            </a:r>
            <a:r>
              <a:rPr lang="en-US" altLang="zh-CN" dirty="0">
                <a:latin typeface="+mn-lt"/>
              </a:rPr>
              <a:t>byte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short 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 err="1">
                <a:latin typeface="+mn-lt"/>
              </a:rPr>
              <a:t>int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这四种类型。虽然两个语句都可以使用，建议使用</a:t>
            </a:r>
            <a:r>
              <a:rPr lang="en-US" altLang="zh-CN" dirty="0" err="1">
                <a:latin typeface="+mn-lt"/>
              </a:rPr>
              <a:t>swtich</a:t>
            </a:r>
            <a:r>
              <a:rPr lang="zh-CN" altLang="en-US" dirty="0">
                <a:latin typeface="+mn-lt"/>
              </a:rPr>
              <a:t>语句。因为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效率稍高</a:t>
            </a:r>
            <a:r>
              <a:rPr lang="zh-CN" altLang="en-US" dirty="0">
                <a:latin typeface="+mn-lt"/>
              </a:rPr>
              <a:t>。</a:t>
            </a:r>
            <a:endParaRPr lang="zh-CN" altLang="en-US" dirty="0">
              <a:latin typeface="+mn-lt"/>
            </a:endParaRP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其他</a:t>
            </a:r>
            <a:r>
              <a:rPr lang="zh-CN" altLang="en-US" dirty="0">
                <a:latin typeface="+mn-lt"/>
              </a:rPr>
              <a:t>情况：对区间判断，对结果为</a:t>
            </a:r>
            <a:r>
              <a:rPr lang="en-US" altLang="zh-CN" dirty="0">
                <a:latin typeface="+mn-lt"/>
              </a:rPr>
              <a:t>boolean</a:t>
            </a:r>
            <a:r>
              <a:rPr lang="zh-CN" altLang="en-US" dirty="0">
                <a:latin typeface="+mn-lt"/>
              </a:rPr>
              <a:t>类型判断，使用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的使用范围更广。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switch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语句练习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2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87368" y="1676378"/>
            <a:ext cx="8605112" cy="326479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编写程序：从键盘上读入一个学生成绩，存放在变量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中，根据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的值输出其对应的成绩等级：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score&gt;=90       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等级：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70=&lt;score&lt;90 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等级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 B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60=&lt;score&lt;70 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等级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 C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score&lt;60         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等级：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switch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语句练习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3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从键盘分别输入年、月、日，判断这一天是当年的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第几天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注：判断一年是否是闰年的标准：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1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）可以被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整除，但不可被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整除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2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）可以被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整除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3600326" cy="9131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循环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8064896" cy="511256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循环语句功能</a:t>
            </a:r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某些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条件满足的情况下，反复执行特定代码的功能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循环语句的四个组成部分</a:t>
            </a:r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init_statement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循环条件部分（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test_exp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循环体部分（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body_statement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迭代部分（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alter_statement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循环语句分类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do/while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 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20688"/>
            <a:ext cx="2967881" cy="72149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712968" cy="4800600"/>
          </a:xfrm>
          <a:noFill/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初始化表达式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⑤⑦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更改表达式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endParaRPr lang="zh-C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	语句或语句块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｝</a:t>
            </a:r>
            <a:endParaRPr lang="zh-C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6" y="3889423"/>
            <a:ext cx="7124118" cy="20628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7448" y="3964695"/>
            <a:ext cx="228601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97514" y="353606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40654" y="3964695"/>
            <a:ext cx="178595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12158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3021218" y="3076747"/>
            <a:ext cx="1883391" cy="880281"/>
          </a:xfrm>
          <a:custGeom>
            <a:avLst/>
            <a:gdLst>
              <a:gd name="connsiteX0" fmla="*/ 0 w 1883391"/>
              <a:gd name="connsiteY0" fmla="*/ 839337 h 880281"/>
              <a:gd name="connsiteX1" fmla="*/ 1119117 w 1883391"/>
              <a:gd name="connsiteY1" fmla="*/ 6824 h 880281"/>
              <a:gd name="connsiteX2" fmla="*/ 1883391 w 1883391"/>
              <a:gd name="connsiteY2" fmla="*/ 880281 h 8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3391" h="880281">
                <a:moveTo>
                  <a:pt x="0" y="839337"/>
                </a:moveTo>
                <a:cubicBezTo>
                  <a:pt x="402609" y="419668"/>
                  <a:pt x="805219" y="0"/>
                  <a:pt x="1119117" y="6824"/>
                </a:cubicBezTo>
                <a:cubicBezTo>
                  <a:pt x="1433015" y="13648"/>
                  <a:pt x="1658203" y="446964"/>
                  <a:pt x="1883391" y="8802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9" idx="2"/>
          </p:cNvCxnSpPr>
          <p:nvPr/>
        </p:nvCxnSpPr>
        <p:spPr>
          <a:xfrm rot="5400000">
            <a:off x="4855452" y="3843681"/>
            <a:ext cx="162505" cy="6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9" idx="2"/>
          </p:cNvCxnSpPr>
          <p:nvPr/>
        </p:nvCxnSpPr>
        <p:spPr>
          <a:xfrm>
            <a:off x="4683046" y="3794523"/>
            <a:ext cx="221563" cy="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25944" y="4607637"/>
            <a:ext cx="485778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091182" y="4120801"/>
            <a:ext cx="773373" cy="914400"/>
          </a:xfrm>
          <a:custGeom>
            <a:avLst/>
            <a:gdLst>
              <a:gd name="connsiteX0" fmla="*/ 136478 w 773373"/>
              <a:gd name="connsiteY0" fmla="*/ 0 h 914400"/>
              <a:gd name="connsiteX1" fmla="*/ 750627 w 773373"/>
              <a:gd name="connsiteY1" fmla="*/ 668741 h 914400"/>
              <a:gd name="connsiteX2" fmla="*/ 0 w 77337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373" h="914400">
                <a:moveTo>
                  <a:pt x="136478" y="0"/>
                </a:moveTo>
                <a:cubicBezTo>
                  <a:pt x="454925" y="258170"/>
                  <a:pt x="773373" y="516341"/>
                  <a:pt x="750627" y="668741"/>
                </a:cubicBezTo>
                <a:cubicBezTo>
                  <a:pt x="727881" y="821141"/>
                  <a:pt x="363940" y="867770"/>
                  <a:pt x="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2"/>
          </p:cNvCxnSpPr>
          <p:nvPr/>
        </p:nvCxnSpPr>
        <p:spPr>
          <a:xfrm rot="5400000">
            <a:off x="6016549" y="4896584"/>
            <a:ext cx="213250" cy="6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</p:cNvCxnSpPr>
          <p:nvPr/>
        </p:nvCxnSpPr>
        <p:spPr>
          <a:xfrm>
            <a:off x="6091182" y="5035201"/>
            <a:ext cx="206860" cy="2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97712" y="532201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4699110" y="4380109"/>
            <a:ext cx="3257266" cy="2001219"/>
          </a:xfrm>
          <a:custGeom>
            <a:avLst/>
            <a:gdLst>
              <a:gd name="connsiteX0" fmla="*/ 0 w 3257266"/>
              <a:gd name="connsiteY0" fmla="*/ 887104 h 3009331"/>
              <a:gd name="connsiteX1" fmla="*/ 791571 w 3257266"/>
              <a:gd name="connsiteY1" fmla="*/ 2852382 h 3009331"/>
              <a:gd name="connsiteX2" fmla="*/ 2988860 w 3257266"/>
              <a:gd name="connsiteY2" fmla="*/ 1828800 h 3009331"/>
              <a:gd name="connsiteX3" fmla="*/ 2402006 w 3257266"/>
              <a:gd name="connsiteY3" fmla="*/ 0 h 300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266" h="3009331">
                <a:moveTo>
                  <a:pt x="0" y="887104"/>
                </a:moveTo>
                <a:cubicBezTo>
                  <a:pt x="146714" y="1791268"/>
                  <a:pt x="293428" y="2695433"/>
                  <a:pt x="791571" y="2852382"/>
                </a:cubicBezTo>
                <a:cubicBezTo>
                  <a:pt x="1289714" y="3009331"/>
                  <a:pt x="2720454" y="2304197"/>
                  <a:pt x="2988860" y="1828800"/>
                </a:cubicBezTo>
                <a:cubicBezTo>
                  <a:pt x="3257266" y="1353403"/>
                  <a:pt x="2829636" y="676701"/>
                  <a:pt x="240200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83794" y="3964695"/>
            <a:ext cx="71438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6946209" y="4514128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24804" y="4406971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5232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5449737" y="2685511"/>
            <a:ext cx="1555845" cy="1271517"/>
          </a:xfrm>
          <a:custGeom>
            <a:avLst/>
            <a:gdLst>
              <a:gd name="connsiteX0" fmla="*/ 1555845 w 1555845"/>
              <a:gd name="connsiteY0" fmla="*/ 1257869 h 1271517"/>
              <a:gd name="connsiteX1" fmla="*/ 1201003 w 1555845"/>
              <a:gd name="connsiteY1" fmla="*/ 2275 h 1271517"/>
              <a:gd name="connsiteX2" fmla="*/ 0 w 1555845"/>
              <a:gd name="connsiteY2" fmla="*/ 1271517 h 127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1271517">
                <a:moveTo>
                  <a:pt x="1555845" y="1257869"/>
                </a:moveTo>
                <a:cubicBezTo>
                  <a:pt x="1508078" y="628934"/>
                  <a:pt x="1460311" y="0"/>
                  <a:pt x="1201003" y="2275"/>
                </a:cubicBezTo>
                <a:cubicBezTo>
                  <a:pt x="941696" y="4550"/>
                  <a:pt x="470848" y="638033"/>
                  <a:pt x="0" y="12715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8" idx="3"/>
            <a:endCxn id="22" idx="2"/>
          </p:cNvCxnSpPr>
          <p:nvPr/>
        </p:nvCxnSpPr>
        <p:spPr>
          <a:xfrm flipH="1">
            <a:off x="5449737" y="3649295"/>
            <a:ext cx="133925" cy="30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5449737" y="3821819"/>
            <a:ext cx="348239" cy="13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340768"/>
            <a:ext cx="79928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应用举例</a:t>
            </a:r>
            <a:endParaRPr lang="zh-CN" altLang="en-US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ForLoop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public static void main(String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 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result = 0;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  for(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=1;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&lt;=100;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	  result +=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  }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 	         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("result=" + result);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} 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764704"/>
            <a:ext cx="2420322" cy="72008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2.2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标识符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72560" cy="53285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标识符：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对各种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等要素命名时使用的字符序列称为标识符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凡是自己可以起名字的地方都叫标识符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定义合法标识符规则：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个英文字母大小写，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0-9 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组成  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数字不可以开头。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不可以使用关键字和保留字，但能包含关键字和保留字。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中严格区分大小写，长度无限制。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标识符不能包含空格。</a:t>
            </a:r>
            <a:endParaRPr lang="zh-CN" altLang="en-US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注意：在起名字时，为了提高阅读性，要尽量有意义，“见名知意”。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548680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语句例题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28800"/>
            <a:ext cx="8496300" cy="201612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编写程序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FooBizBaz.java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，从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循环到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并在每行打印一个值，另外在每个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的倍数行上打印出“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”,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在每个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的倍数行上打印“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biz”,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在每个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的倍数行上打印输出“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baz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645024"/>
            <a:ext cx="1571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 biz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baz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3645024"/>
            <a:ext cx="242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15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biz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….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105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biz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baz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92696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7920880" cy="3960440"/>
          </a:xfrm>
          <a:noFill/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1~100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之间所有奇数的和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1~100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之间所有是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倍数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的整数的个数及 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总和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（体会设置计数器的思想）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输出所有的水仙花数，所谓水仙花数是指一个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位数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，其各个位上数字立方和等于其本身。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153 = 1*1*1 + 3*3*3 + 5*5*5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548680"/>
            <a:ext cx="3832672" cy="890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640762" cy="5029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while( 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endParaRPr lang="zh-CN" altLang="en-US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		语句或语句块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更改语句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;]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应用举例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WhileLoop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public static void main(String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		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result = 0;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i=1;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while(i&lt;=100) {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result += i;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	       	        i++;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}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("result=" + result);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}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r>
              <a:rPr lang="en-US" altLang="zh-CN" sz="2200" b="1" dirty="0" smtClean="0">
                <a:solidFill>
                  <a:srgbClr val="0066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dirty="0" smtClean="0">
              <a:solidFill>
                <a:srgbClr val="0066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660007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o-while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8784976" cy="5256584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do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endParaRPr lang="zh-CN" altLang="en-US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	语句或语句块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更改语句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;]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while(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应用举例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WhileLoop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public static void main(String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		 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result = 0,  i=1;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do{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	   result += i;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		       	   i++;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 }while(i&lt;=100);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("result=" + result);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}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  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692696"/>
            <a:ext cx="4032448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循环语句练习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643050"/>
            <a:ext cx="8713787" cy="2879725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编写程序一：求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之间所有偶数的和。用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语句分别完成。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编写程序二：从键盘读入个数不确定的整数，并判断读入的正数和负数的个数，输入为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时结束程序。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94116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补充：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最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简单无限循环格式：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while(true) , for(;;),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无限循环存在的原因是并不知道循环多少次，需要根据某些条件，来控制循环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886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PositiveNegative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//while(true)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Scanner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= new Scanner(System.in);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 = 0;//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统计正数的个数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b = 0;//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统计负数的个数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for(;;){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请输入一个整数：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z =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scanner.nextInt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if(z&gt;0)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a++;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else if(z&lt;0)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b++;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else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 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正数的个数为：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"+a);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负数的个数为：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"+b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);  } }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5476895"/>
            <a:ext cx="4968552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3689498" y="764704"/>
            <a:ext cx="2485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嵌套循环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332573" y="1524848"/>
            <a:ext cx="842493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一个循环放在另一个循环体内，就形成了嵌套循环。其中，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 ,while ,do…while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均可以作为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外层循环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内层循环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实质上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，嵌套循环就是把内层循环当成外层循环的循环体。当只有内层循环的循环条件为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时，才会完全跳出内层循环，才可结束外层的当次循环，开始下一次的循环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外层循环次数为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次，内层为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次，则内层循环体实际上需要执行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m*n=</a:t>
            </a:r>
            <a:r>
              <a:rPr lang="en-US" altLang="zh-CN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次。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5476895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anose="02010600030101010101" pitchFamily="2" charset="-122"/>
              </a:rPr>
              <a:t>例题：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）九九乘法表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            2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）</a:t>
            </a:r>
            <a:r>
              <a:rPr lang="en-US" altLang="zh-CN" sz="2400" b="1" dirty="0" smtClean="0">
                <a:ea typeface="宋体" panose="02010600030101010101" pitchFamily="2" charset="-122"/>
              </a:rPr>
              <a:t>1—100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之间的所有质数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40089" cy="72008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97030"/>
            <a:ext cx="8064500" cy="451229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 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语句用于终止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某个语句块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的执行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    ……	 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break;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……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语句出现在多层嵌套的语句块中时，可以通过标签指明要终止的是哪一层语句块 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label1: 	{   ……        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label2:	         {   ……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label3:			{   ……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           break label2;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           ……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	}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  }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}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299967" cy="88774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6792"/>
            <a:ext cx="8208963" cy="4824536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语句用法举例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TestBreak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static void main(String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for(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 = 0; i&lt;10; i++){ 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	if(i==3)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break;	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	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 i =" + i);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}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("Game Over!");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248472" cy="86409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713788" cy="521495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 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语句用于跳过某个循环语句块的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一次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执行 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语句出现在多层嵌套的循环语句体中时，可以通过标签指明要跳过的是哪一层循环 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5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语句用法举例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ContinueTest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public static void main(String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	   for (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 100;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	         	  if (i%10==0)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		continue;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	               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	               }  }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} 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336704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中的名称命名规范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977" y="1600201"/>
            <a:ext cx="8370823" cy="35433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中的名称命名规范：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：多单词组成时所有字母都小写：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xxx.yyy.zzz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类名、接口名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：多单词组成时，所有单词的首字母大写：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变量名、方法名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：多单词组成时，第一个单词首字母小写，第二个单词开始每个单词首字母大写：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：所有字母都大写。多单词时每个单词用下划线连接：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XXX_YYY_ZZZ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Public static final String XXX_YYY_XXX=“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asdfsadf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”;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931" y="620688"/>
            <a:ext cx="5344145" cy="83844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3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：并非专门用于结束循环的，它的功能是结束一个方法。当一个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方法执行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到一个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语句时，这个方法将被结束。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不同的是，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直接结束整个方法，不管这个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处于多少层循环之内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824586" cy="814611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特殊流程控制语句说明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712968" cy="4536504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只能用于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只能用于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二者功能类似，但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是终止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本次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是终止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本层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reak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之后不能有其他的语句，因为程序永远不会执行其后的语句。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标号语句必须紧接在循环的头部。标号语句不能用在非循环语句的前面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580112" y="692150"/>
            <a:ext cx="3384376" cy="1584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476672"/>
            <a:ext cx="3315434" cy="1007839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2.3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  量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814" y="1657350"/>
            <a:ext cx="8229600" cy="45079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变量的概念：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内存中的一个存储区域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该区域有自己的名称（变量名）和类型（数据类型）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中每个变量必须先声明，后使用</a:t>
            </a:r>
            <a:endParaRPr lang="en-US" altLang="zh-CN" sz="20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该区域的数据可以在同一类型范围内不断变化</a:t>
            </a:r>
            <a:endParaRPr lang="zh-CN" altLang="en-US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使用变量注意：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变量的作用域：一对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{ }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之间有效	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初始化值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定义变量的格式：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    变量名 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= 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初始化值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变量是通过使用变量名来访问这块区域的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7276" y="981075"/>
            <a:ext cx="1333500" cy="4445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867276" y="981075"/>
            <a:ext cx="133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534026" y="1484313"/>
            <a:ext cx="198437" cy="1444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732463" y="16287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  <a:endParaRPr lang="zh-CN" altLang="en-US" sz="18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524626" y="763588"/>
            <a:ext cx="935037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40526" y="1268413"/>
            <a:ext cx="936625" cy="366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96063" y="1765300"/>
            <a:ext cx="936625" cy="3667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7740526" y="1195388"/>
            <a:ext cx="93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7596063" y="173196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668344" y="692150"/>
            <a:ext cx="57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圆角矩形 2"/>
          <p:cNvSpPr>
            <a:spLocks noChangeArrowheads="1"/>
          </p:cNvSpPr>
          <p:nvPr/>
        </p:nvSpPr>
        <p:spPr bwMode="auto">
          <a:xfrm>
            <a:off x="323850" y="982663"/>
            <a:ext cx="4176713" cy="503237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Arial Unicode MS" pitchFamily="34" charset="-122"/>
            </a:endParaRP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538163" y="979488"/>
            <a:ext cx="3602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（补充）程序的执行过程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77800" y="1916113"/>
            <a:ext cx="2593975" cy="439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9113" y="1916113"/>
            <a:ext cx="2736850" cy="1296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29350" y="1916113"/>
            <a:ext cx="2736850" cy="439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3850" y="2165350"/>
            <a:ext cx="1152525" cy="461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7" name="TextBox 7"/>
          <p:cNvSpPr txBox="1">
            <a:spLocks noChangeArrowheads="1"/>
          </p:cNvSpPr>
          <p:nvPr/>
        </p:nvSpPr>
        <p:spPr bwMode="auto">
          <a:xfrm>
            <a:off x="323850" y="2165350"/>
            <a:ext cx="115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程  序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619250" y="2397125"/>
            <a:ext cx="17287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48038" y="2165350"/>
            <a:ext cx="1079500" cy="461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43438" y="2174875"/>
            <a:ext cx="1081087" cy="749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01" name="TextBox 11"/>
          <p:cNvSpPr txBox="1">
            <a:spLocks noChangeArrowheads="1"/>
          </p:cNvSpPr>
          <p:nvPr/>
        </p:nvSpPr>
        <p:spPr bwMode="auto">
          <a:xfrm>
            <a:off x="3348038" y="2174875"/>
            <a:ext cx="1079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代码</a:t>
            </a:r>
            <a:endParaRPr lang="zh-CN" altLang="en-US" sz="2000"/>
          </a:p>
        </p:txBody>
      </p:sp>
      <p:sp>
        <p:nvSpPr>
          <p:cNvPr id="12302" name="TextBox 12"/>
          <p:cNvSpPr txBox="1">
            <a:spLocks noChangeArrowheads="1"/>
          </p:cNvSpPr>
          <p:nvPr/>
        </p:nvSpPr>
        <p:spPr bwMode="auto">
          <a:xfrm>
            <a:off x="4716463" y="2144713"/>
            <a:ext cx="1079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操作系统代码</a:t>
            </a:r>
            <a:endParaRPr lang="zh-CN" altLang="en-US" sz="2000"/>
          </a:p>
        </p:txBody>
      </p:sp>
      <p:sp>
        <p:nvSpPr>
          <p:cNvPr id="12303" name="TextBox 13"/>
          <p:cNvSpPr txBox="1">
            <a:spLocks noChangeArrowheads="1"/>
          </p:cNvSpPr>
          <p:nvPr/>
        </p:nvSpPr>
        <p:spPr bwMode="auto">
          <a:xfrm>
            <a:off x="5982936" y="2088644"/>
            <a:ext cx="576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内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存</a:t>
            </a:r>
            <a:endParaRPr lang="zh-CN" altLang="en-US" b="1" dirty="0"/>
          </a:p>
        </p:txBody>
      </p:sp>
      <p:sp>
        <p:nvSpPr>
          <p:cNvPr id="12304" name="TextBox 14"/>
          <p:cNvSpPr txBox="1">
            <a:spLocks noChangeArrowheads="1"/>
          </p:cNvSpPr>
          <p:nvPr/>
        </p:nvSpPr>
        <p:spPr bwMode="auto">
          <a:xfrm>
            <a:off x="1352550" y="3717925"/>
            <a:ext cx="5540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硬  盘</a:t>
            </a:r>
            <a:endParaRPr lang="zh-CN" altLang="en-US" b="1"/>
          </a:p>
        </p:txBody>
      </p:sp>
      <p:sp>
        <p:nvSpPr>
          <p:cNvPr id="19" name="矩形 18"/>
          <p:cNvSpPr/>
          <p:nvPr/>
        </p:nvSpPr>
        <p:spPr>
          <a:xfrm>
            <a:off x="6445250" y="2246313"/>
            <a:ext cx="2338388" cy="75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11913" y="3284538"/>
            <a:ext cx="2338387" cy="75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445250" y="4335463"/>
            <a:ext cx="2338388" cy="75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516688" y="5261138"/>
            <a:ext cx="2338387" cy="861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09" name="TextBox 19"/>
          <p:cNvSpPr txBox="1">
            <a:spLocks noChangeArrowheads="1"/>
          </p:cNvSpPr>
          <p:nvPr/>
        </p:nvSpPr>
        <p:spPr bwMode="auto">
          <a:xfrm>
            <a:off x="6877050" y="2397125"/>
            <a:ext cx="2233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栈（</a:t>
            </a:r>
            <a:r>
              <a:rPr lang="en-US" altLang="zh-CN" dirty="0"/>
              <a:t>stack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2310" name="TextBox 20"/>
          <p:cNvSpPr txBox="1">
            <a:spLocks noChangeArrowheads="1"/>
          </p:cNvSpPr>
          <p:nvPr/>
        </p:nvSpPr>
        <p:spPr bwMode="auto">
          <a:xfrm>
            <a:off x="6877050" y="3386138"/>
            <a:ext cx="2233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堆（</a:t>
            </a:r>
            <a:r>
              <a:rPr lang="en-US" altLang="zh-CN"/>
              <a:t>heap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2311" name="TextBox 21"/>
          <p:cNvSpPr txBox="1">
            <a:spLocks noChangeArrowheads="1"/>
          </p:cNvSpPr>
          <p:nvPr/>
        </p:nvSpPr>
        <p:spPr bwMode="auto">
          <a:xfrm>
            <a:off x="7004050" y="4479925"/>
            <a:ext cx="1169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静态域</a:t>
            </a:r>
            <a:endParaRPr lang="zh-CN" altLang="en-US" dirty="0"/>
          </a:p>
        </p:txBody>
      </p:sp>
      <p:sp>
        <p:nvSpPr>
          <p:cNvPr id="12312" name="TextBox 22"/>
          <p:cNvSpPr txBox="1">
            <a:spLocks noChangeArrowheads="1"/>
          </p:cNvSpPr>
          <p:nvPr/>
        </p:nvSpPr>
        <p:spPr bwMode="auto">
          <a:xfrm>
            <a:off x="7037387" y="5291991"/>
            <a:ext cx="1296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常量</a:t>
            </a:r>
            <a:r>
              <a:rPr lang="zh-CN" altLang="en-US" dirty="0" smtClean="0"/>
              <a:t>池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(</a:t>
            </a:r>
            <a:r>
              <a:rPr lang="zh-CN" altLang="en-US" dirty="0"/>
              <a:t>方法区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314" name="TextBox 13312"/>
          <p:cNvSpPr txBox="1">
            <a:spLocks noChangeArrowheads="1"/>
          </p:cNvSpPr>
          <p:nvPr/>
        </p:nvSpPr>
        <p:spPr bwMode="auto">
          <a:xfrm>
            <a:off x="3382541" y="3441194"/>
            <a:ext cx="1837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局部变量、对象声明的引用</a:t>
            </a:r>
            <a:endParaRPr lang="zh-CN" altLang="en-US" sz="2000" dirty="0"/>
          </a:p>
        </p:txBody>
      </p:sp>
      <p:sp>
        <p:nvSpPr>
          <p:cNvPr id="12315" name="TextBox 13317"/>
          <p:cNvSpPr txBox="1">
            <a:spLocks noChangeArrowheads="1"/>
          </p:cNvSpPr>
          <p:nvPr/>
        </p:nvSpPr>
        <p:spPr bwMode="auto">
          <a:xfrm>
            <a:off x="3563939" y="5261138"/>
            <a:ext cx="1337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静态变量</a:t>
            </a:r>
            <a:endParaRPr lang="en-US" altLang="zh-CN" sz="2000" dirty="0"/>
          </a:p>
        </p:txBody>
      </p:sp>
      <p:sp>
        <p:nvSpPr>
          <p:cNvPr id="13319" name="矩形 13318"/>
          <p:cNvSpPr/>
          <p:nvPr/>
        </p:nvSpPr>
        <p:spPr>
          <a:xfrm>
            <a:off x="3382540" y="3432175"/>
            <a:ext cx="1874391" cy="731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21" name="矩形 13320"/>
          <p:cNvSpPr/>
          <p:nvPr/>
        </p:nvSpPr>
        <p:spPr>
          <a:xfrm>
            <a:off x="3527425" y="5259610"/>
            <a:ext cx="1368425" cy="401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3323" name="直接箭头连接符 13322"/>
          <p:cNvCxnSpPr/>
          <p:nvPr/>
        </p:nvCxnSpPr>
        <p:spPr>
          <a:xfrm flipV="1">
            <a:off x="5256213" y="2852738"/>
            <a:ext cx="1260475" cy="9953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5" name="直接箭头连接符 13324"/>
          <p:cNvCxnSpPr/>
          <p:nvPr/>
        </p:nvCxnSpPr>
        <p:spPr>
          <a:xfrm flipV="1">
            <a:off x="5470525" y="3848100"/>
            <a:ext cx="1046163" cy="631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7" name="直接箭头连接符 13326"/>
          <p:cNvCxnSpPr/>
          <p:nvPr/>
        </p:nvCxnSpPr>
        <p:spPr>
          <a:xfrm flipV="1">
            <a:off x="4895850" y="4818063"/>
            <a:ext cx="1516063" cy="7000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5" name="曲线连接符 13344"/>
          <p:cNvCxnSpPr/>
          <p:nvPr/>
        </p:nvCxnSpPr>
        <p:spPr>
          <a:xfrm rot="5400000" flipH="1" flipV="1">
            <a:off x="4598988" y="1276350"/>
            <a:ext cx="12700" cy="1765300"/>
          </a:xfrm>
          <a:prstGeom prst="curvedConnector4">
            <a:avLst>
              <a:gd name="adj1" fmla="val 4650000"/>
              <a:gd name="adj2" fmla="val 10088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3" name="TextBox 13348"/>
          <p:cNvSpPr txBox="1">
            <a:spLocks noChangeArrowheads="1"/>
          </p:cNvSpPr>
          <p:nvPr/>
        </p:nvSpPr>
        <p:spPr bwMode="auto">
          <a:xfrm>
            <a:off x="4595813" y="884238"/>
            <a:ext cx="1584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</a:rPr>
              <a:t>2.</a:t>
            </a:r>
            <a:r>
              <a:rPr lang="zh-CN" altLang="en-US" sz="1800">
                <a:solidFill>
                  <a:srgbClr val="FF0000"/>
                </a:solidFill>
              </a:rPr>
              <a:t>找到</a:t>
            </a:r>
            <a:r>
              <a:rPr lang="en-US" altLang="zh-CN" sz="1800">
                <a:solidFill>
                  <a:srgbClr val="FF0000"/>
                </a:solidFill>
              </a:rPr>
              <a:t>main</a:t>
            </a:r>
            <a:r>
              <a:rPr lang="zh-CN" altLang="en-US" sz="1800">
                <a:solidFill>
                  <a:srgbClr val="FF0000"/>
                </a:solidFill>
              </a:rPr>
              <a:t>方法开始执行</a:t>
            </a:r>
            <a:endParaRPr lang="zh-CN" altLang="en-US" sz="1800">
              <a:solidFill>
                <a:srgbClr val="FF0000"/>
              </a:solidFill>
            </a:endParaRPr>
          </a:p>
        </p:txBody>
      </p:sp>
      <p:cxnSp>
        <p:nvCxnSpPr>
          <p:cNvPr id="13354" name="曲线连接符 13353"/>
          <p:cNvCxnSpPr>
            <a:endCxn id="6" idx="0"/>
          </p:cNvCxnSpPr>
          <p:nvPr/>
        </p:nvCxnSpPr>
        <p:spPr>
          <a:xfrm flipV="1">
            <a:off x="5724525" y="1916113"/>
            <a:ext cx="1873250" cy="458787"/>
          </a:xfrm>
          <a:prstGeom prst="curvedConnector4">
            <a:avLst>
              <a:gd name="adj1" fmla="val 13462"/>
              <a:gd name="adj2" fmla="val 20797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5" name="TextBox 13355"/>
          <p:cNvSpPr txBox="1">
            <a:spLocks noChangeArrowheads="1"/>
          </p:cNvSpPr>
          <p:nvPr/>
        </p:nvSpPr>
        <p:spPr bwMode="auto">
          <a:xfrm>
            <a:off x="6877050" y="979488"/>
            <a:ext cx="2089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3.</a:t>
            </a:r>
            <a:r>
              <a:rPr lang="zh-CN" altLang="en-US" sz="2000">
                <a:solidFill>
                  <a:srgbClr val="FF0000"/>
                </a:solidFill>
              </a:rPr>
              <a:t>执行过程中的内存管理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2326" name="TextBox 13356"/>
          <p:cNvSpPr txBox="1">
            <a:spLocks noChangeArrowheads="1"/>
          </p:cNvSpPr>
          <p:nvPr/>
        </p:nvSpPr>
        <p:spPr bwMode="auto">
          <a:xfrm>
            <a:off x="1352550" y="2549525"/>
            <a:ext cx="199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1.load</a:t>
            </a:r>
            <a:r>
              <a:rPr lang="zh-CN" altLang="en-US" sz="2000" dirty="0">
                <a:solidFill>
                  <a:srgbClr val="FF0000"/>
                </a:solidFill>
              </a:rPr>
              <a:t>到内存区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36980" y="590921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字符串常量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63888" y="5907682"/>
            <a:ext cx="1368425" cy="401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26" idx="1"/>
          </p:cNvCxnSpPr>
          <p:nvPr/>
        </p:nvCxnSpPr>
        <p:spPr>
          <a:xfrm flipV="1">
            <a:off x="5004048" y="5692063"/>
            <a:ext cx="1512640" cy="4172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3311"/>
          <p:cNvSpPr txBox="1">
            <a:spLocks noChangeArrowheads="1"/>
          </p:cNvSpPr>
          <p:nvPr/>
        </p:nvSpPr>
        <p:spPr bwMode="auto">
          <a:xfrm>
            <a:off x="3038684" y="4335464"/>
            <a:ext cx="2615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new</a:t>
            </a:r>
            <a:r>
              <a:rPr lang="zh-CN" altLang="en-US" sz="2000" dirty="0"/>
              <a:t>出来</a:t>
            </a:r>
            <a:r>
              <a:rPr lang="zh-CN" altLang="en-US" sz="2000" dirty="0" smtClean="0"/>
              <a:t>的类或数组的实例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含成员变量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3041997" y="4335464"/>
            <a:ext cx="2412206" cy="750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17346</Words>
  <Application>WPS 演示</Application>
  <PresentationFormat>全屏显示(4:3)</PresentationFormat>
  <Paragraphs>1628</Paragraphs>
  <Slides>71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7" baseType="lpstr">
      <vt:lpstr>Arial</vt:lpstr>
      <vt:lpstr>宋体</vt:lpstr>
      <vt:lpstr>Wingdings</vt:lpstr>
      <vt:lpstr>Wingdings 2</vt:lpstr>
      <vt:lpstr>Arial</vt:lpstr>
      <vt:lpstr>Times New Roman</vt:lpstr>
      <vt:lpstr>Calibri</vt:lpstr>
      <vt:lpstr>Arial Unicode MS</vt:lpstr>
      <vt:lpstr>新宋体</vt:lpstr>
      <vt:lpstr>Franklin Gothic Book</vt:lpstr>
      <vt:lpstr>Segoe Print</vt:lpstr>
      <vt:lpstr>微软雅黑</vt:lpstr>
      <vt:lpstr>Franklin Gothic Medium</vt:lpstr>
      <vt:lpstr>Wingdings</vt:lpstr>
      <vt:lpstr>黑体</vt:lpstr>
      <vt:lpstr>暗香扑面</vt:lpstr>
      <vt:lpstr>PowerPoint 演示文稿</vt:lpstr>
      <vt:lpstr>本章内容</vt:lpstr>
      <vt:lpstr>2.1  关键字</vt:lpstr>
      <vt:lpstr>PowerPoint 演示文稿</vt:lpstr>
      <vt:lpstr>保留字</vt:lpstr>
      <vt:lpstr>2.2  标识符</vt:lpstr>
      <vt:lpstr>Java中的名称命名规范</vt:lpstr>
      <vt:lpstr>2.3  变  量</vt:lpstr>
      <vt:lpstr>PowerPoint 演示文稿</vt:lpstr>
      <vt:lpstr>变量的分类-按数据类型</vt:lpstr>
      <vt:lpstr>PowerPoint 演示文稿</vt:lpstr>
      <vt:lpstr>整数类型：byte、short、int、long</vt:lpstr>
      <vt:lpstr>浮点类型：float、double</vt:lpstr>
      <vt:lpstr>字符类型：char</vt:lpstr>
      <vt:lpstr>ASCII 码</vt:lpstr>
      <vt:lpstr>Unicode 编码</vt:lpstr>
      <vt:lpstr>UTF-8</vt:lpstr>
      <vt:lpstr>布尔类型：boolean</vt:lpstr>
      <vt:lpstr>基本数据类型转换</vt:lpstr>
      <vt:lpstr>PowerPoint 演示文稿</vt:lpstr>
      <vt:lpstr>强制类型转换</vt:lpstr>
      <vt:lpstr>PowerPoint 演示文稿</vt:lpstr>
      <vt:lpstr>PowerPoint 演示文稿</vt:lpstr>
      <vt:lpstr>进  制</vt:lpstr>
      <vt:lpstr>进制间转化</vt:lpstr>
      <vt:lpstr>2.4  运算符</vt:lpstr>
      <vt:lpstr>1.算术运算符</vt:lpstr>
      <vt:lpstr>算术运算符的注意问题</vt:lpstr>
      <vt:lpstr>PowerPoint 演示文稿</vt:lpstr>
      <vt:lpstr>2.赋值运算符</vt:lpstr>
      <vt:lpstr>2.赋值运算符</vt:lpstr>
      <vt:lpstr>3.比较运算符</vt:lpstr>
      <vt:lpstr>PowerPoint 演示文稿</vt:lpstr>
      <vt:lpstr>4.逻辑运算符</vt:lpstr>
      <vt:lpstr>PowerPoint 演示文稿</vt:lpstr>
      <vt:lpstr>5.位运算符</vt:lpstr>
      <vt:lpstr>5.位运算符</vt:lpstr>
      <vt:lpstr>6.三元运算符</vt:lpstr>
      <vt:lpstr>PowerPoint 演示文稿</vt:lpstr>
      <vt:lpstr>2.5  程序流程控制</vt:lpstr>
      <vt:lpstr>2.5  程序流程控制</vt:lpstr>
      <vt:lpstr>分支语句1： if-else语句</vt:lpstr>
      <vt:lpstr>if-else语句应用举例</vt:lpstr>
      <vt:lpstr>if语句例题1</vt:lpstr>
      <vt:lpstr>if语句例题2</vt:lpstr>
      <vt:lpstr>if语句练习1</vt:lpstr>
      <vt:lpstr>if语句练习2</vt:lpstr>
      <vt:lpstr>分支结构2：switch语句</vt:lpstr>
      <vt:lpstr>switch语句应用举例</vt:lpstr>
      <vt:lpstr>switch语句应用举例</vt:lpstr>
      <vt:lpstr>switch语句有关规则</vt:lpstr>
      <vt:lpstr>例  题</vt:lpstr>
      <vt:lpstr>switch语句练习1</vt:lpstr>
      <vt:lpstr>PowerPoint 演示文稿</vt:lpstr>
      <vt:lpstr>switch语句练习2</vt:lpstr>
      <vt:lpstr>switch语句练习3</vt:lpstr>
      <vt:lpstr>循环结构</vt:lpstr>
      <vt:lpstr>for 循环语句</vt:lpstr>
      <vt:lpstr>PowerPoint 演示文稿</vt:lpstr>
      <vt:lpstr>for语句例题</vt:lpstr>
      <vt:lpstr>for语句练习</vt:lpstr>
      <vt:lpstr>while 循环语句</vt:lpstr>
      <vt:lpstr>do-while 循环语句</vt:lpstr>
      <vt:lpstr>循环语句练习</vt:lpstr>
      <vt:lpstr>PowerPoint 演示文稿</vt:lpstr>
      <vt:lpstr>PowerPoint 演示文稿</vt:lpstr>
      <vt:lpstr>特殊流程控制语句1</vt:lpstr>
      <vt:lpstr>特殊流程控制语句1</vt:lpstr>
      <vt:lpstr>特殊流程控制语句2</vt:lpstr>
      <vt:lpstr>特殊流程控制语句3</vt:lpstr>
      <vt:lpstr>特殊流程控制语句说明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Administrator</cp:lastModifiedBy>
  <cp:revision>1279</cp:revision>
  <dcterms:created xsi:type="dcterms:W3CDTF">2012-08-05T14:09:00Z</dcterms:created>
  <dcterms:modified xsi:type="dcterms:W3CDTF">2016-08-17T01:27:57Z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