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3.xml" ContentType="application/vnd.openxmlformats-officedocument.presentationml.slideMaster+xml"/>
  <Override PartName="/ppt/theme/theme14.xml" ContentType="application/vnd.openxmlformats-officedocument.theme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</p:sldMasterIdLst>
  <p:sldIdLst>
    <p:sldId id="256" r:id="rId15"/>
    <p:sldId id="262" r:id="rId16"/>
    <p:sldId id="268" r:id="rId17"/>
    <p:sldId id="274" r:id="rId18"/>
    <p:sldId id="280" r:id="rId19"/>
    <p:sldId id="286" r:id="rId20"/>
    <p:sldId id="292" r:id="rId21"/>
    <p:sldId id="298" r:id="rId22"/>
    <p:sldId id="304" r:id="rId23"/>
    <p:sldId id="310" r:id="rId24"/>
    <p:sldId id="316" r:id="rId25"/>
    <p:sldId id="322" r:id="rId26"/>
    <p:sldId id="328" r:id="rId27"/>
    <p:sldId id="334" r:id="rId28"/>
  </p:sldIdLst>
  <p:sldSz cx="9144000" cy="6858000" type="screen4x3"/>
  <p:notesSz cx="9144000" cy="6858000"/>
  <p:embeddedFontLst>
    <p:embeddedFont>
      <p:font typeface="FRVFEE+Arial Unicode MS" charset="-122"/>
      <p:regular r:id="rId29"/>
    </p:embeddedFont>
    <p:embeddedFont>
      <p:font typeface="微软雅黑" pitchFamily="34" charset="-122"/>
      <p:regular r:id="rId30"/>
      <p:bold r:id="rId31"/>
    </p:embeddedFont>
    <p:embeddedFont>
      <p:font typeface="IPDVAQ+Arial Unicode MS" charset="-122"/>
      <p:regular r:id="rId32"/>
    </p:embeddedFont>
    <p:embeddedFont>
      <p:font typeface="Calibri" pitchFamily="34" charset="0"/>
      <p:regular r:id="rId33"/>
      <p:bold r:id="rId34"/>
      <p:italic r:id="rId35"/>
      <p:boldItalic r:id="rId36"/>
    </p:embeddedFont>
    <p:embeddedFont>
      <p:font typeface="黑体" pitchFamily="49" charset="-122"/>
      <p:regular r:id="rId37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font" Target="fonts/font6.fntdata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font" Target="fonts/font8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/>
          <p:nvPr/>
        </p:nvGrpSpPr>
        <p:grpSpPr bwMode="auto">
          <a:xfrm>
            <a:off x="6365875" y="5786438"/>
            <a:ext cx="1723549" cy="489878"/>
            <a:chOff x="6365905" y="5786454"/>
            <a:chExt cx="1723549" cy="489878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1723549" cy="48987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实训中心</a:t>
              </a:r>
              <a:endParaRPr lang="en-US" altLang="zh-CN" sz="10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>
                  <a:latin typeface="微软雅黑" panose="020B0503020204020204" charset="-122"/>
                  <a:ea typeface="微软雅黑" panose="020B0503020204020204" charset="-122"/>
                </a:rPr>
                <a:t>武汉雅博信息技术有限公司</a:t>
              </a: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5FE59-7602-422B-9688-2F796516356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/19</a:t>
            </a:r>
            <a:endParaRPr lang="zh-CN" altLang="en-US" dirty="0"/>
          </a:p>
        </p:txBody>
      </p:sp>
      <p:pic>
        <p:nvPicPr>
          <p:cNvPr id="17" name="图片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9560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EB8E0-CE6F-4952-923B-9DA319D28AA2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/19</a:t>
            </a:r>
            <a:endParaRPr lang="zh-CN" altLang="en-US" dirty="0"/>
          </a:p>
        </p:txBody>
      </p:sp>
      <p:pic>
        <p:nvPicPr>
          <p:cNvPr id="5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-24624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E079-D1C9-4ACB-A4A8-C9104356F34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5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7792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1441D-CF9E-4A02-B545-EC409F2301B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6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7792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5B0A0-320B-4E19-AA33-D1D16B4A35F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8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-44363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11183-446E-434D-A981-B97E81842D8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/19</a:t>
            </a:r>
            <a:endParaRPr lang="zh-CN" altLang="en-US" dirty="0"/>
          </a:p>
        </p:txBody>
      </p:sp>
      <p:pic>
        <p:nvPicPr>
          <p:cNvPr id="4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1210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9DB68-D2FC-47F5-8817-91EB13502D92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3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7798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98623-98AB-4E88-85C2-20A6874B247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6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7792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C573C-7742-4200-909B-18533BCE387E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6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1210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14126-62DB-4355-8B1A-B0E17940B29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5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1210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0BF6D-8A22-4C94-BB34-6F8415536123}" type="slidenum">
              <a:rPr lang="zh-CN" altLang="en-US" smtClean="0"/>
              <a:pPr>
                <a:defRPr/>
              </a:pPr>
              <a:t>‹#›</a:t>
            </a:fld>
            <a:r>
              <a:rPr lang="en-US" altLang="zh-CN"/>
              <a:t>/</a:t>
            </a:r>
            <a:endParaRPr lang="zh-CN" altLang="en-US" dirty="0"/>
          </a:p>
        </p:txBody>
      </p:sp>
      <p:pic>
        <p:nvPicPr>
          <p:cNvPr id="5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-31206"/>
            <a:ext cx="27543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/>
          <p:cNvCxnSpPr/>
          <p:nvPr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charset="-122"/>
          <a:ea typeface="微软雅黑" panose="020B050302020402020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charset="-122"/>
          <a:ea typeface="微软雅黑" panose="020B050302020402020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charset="-122"/>
          <a:ea typeface="微软雅黑" panose="020B050302020402020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7549" y="1953519"/>
            <a:ext cx="8448713" cy="295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30"/>
              </a:lnSpc>
              <a:spcBef>
                <a:spcPct val="0"/>
              </a:spcBef>
              <a:spcAft>
                <a:spcPct val="0"/>
              </a:spcAft>
            </a:pPr>
            <a:r>
              <a:rPr sz="8800">
                <a:solidFill>
                  <a:srgbClr val="FFFF00"/>
                </a:solidFill>
                <a:latin typeface="JORDNI+»ªÎÄÐÂÎº" panose="02010800040101010101"/>
                <a:cs typeface="JORDNI+»ªÎÄÐÂÎº" panose="02010800040101010101"/>
              </a:rPr>
              <a:t>数据库和</a:t>
            </a:r>
            <a:r>
              <a:rPr sz="8800" b="1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8221" y="3343585"/>
            <a:ext cx="3912413" cy="2812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945"/>
              </a:lnSpc>
              <a:spcBef>
                <a:spcPct val="0"/>
              </a:spcBef>
              <a:spcAft>
                <a:spcPct val="0"/>
              </a:spcAft>
            </a:pPr>
            <a:r>
              <a:rPr sz="8800">
                <a:solidFill>
                  <a:srgbClr val="FFFF00"/>
                </a:solidFill>
                <a:latin typeface="JORDNI+»ªÎÄÐÂÎº" panose="02010800040101010101"/>
                <a:cs typeface="JORDNI+»ªÎÄÐÂÎº" panose="02010800040101010101"/>
              </a:rPr>
              <a:t>概述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21578" y="238323"/>
            <a:ext cx="3060191" cy="101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05"/>
              </a:lnSpc>
              <a:spcBef>
                <a:spcPct val="0"/>
              </a:spcBef>
              <a:spcAft>
                <a:spcPct val="0"/>
              </a:spcAft>
            </a:pPr>
            <a:r>
              <a:rPr sz="3200" spc="18">
                <a:solidFill>
                  <a:srgbClr val="000000"/>
                </a:solidFill>
                <a:latin typeface="AHBEQM+ËÎÌå" panose="02010600030101010101"/>
                <a:cs typeface="AHBEQM+ËÎÌå" panose="02010600030101010101"/>
              </a:rPr>
              <a:t>数据库的特点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0715" y="1744345"/>
            <a:ext cx="4816475" cy="31089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67018" y="219646"/>
            <a:ext cx="3078478" cy="1064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80"/>
              </a:lnSpc>
              <a:spcBef>
                <a:spcPct val="0"/>
              </a:spcBef>
              <a:spcAft>
                <a:spcPct val="0"/>
              </a:spcAft>
            </a:pPr>
            <a:r>
              <a:rPr sz="32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3200" spc="16">
                <a:solidFill>
                  <a:srgbClr val="000000"/>
                </a:solidFill>
                <a:latin typeface="BGEANO+ËÎÌå" panose="02010600030101010101"/>
                <a:cs typeface="BGEANO+ËÎÌå" panose="02010600030101010101"/>
              </a:rPr>
              <a:t>语言分类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490" y="1493520"/>
            <a:ext cx="8626475" cy="322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USMWG+»ªÎÄ¿¬Ìå" panose="02010600040101010101"/>
                <a:cs typeface="TUSMWG+»ªÎÄ¿¬Ìå" panose="02010600040101010101"/>
              </a:rPr>
              <a:t>1</a:t>
            </a:r>
            <a:r>
              <a:rPr sz="2400">
                <a:solidFill>
                  <a:srgbClr val="000000"/>
                </a:solidFill>
                <a:latin typeface="CHFUNI+»ªÎÄ¿¬Ìå" panose="02010600040101010101"/>
                <a:cs typeface="CHFUNI+»ªÎÄ¿¬Ìå" panose="02010600040101010101"/>
              </a:rPr>
              <a:t>、</a:t>
            </a:r>
            <a:r>
              <a:rPr sz="2400">
                <a:solidFill>
                  <a:srgbClr val="000000"/>
                </a:solidFill>
                <a:latin typeface="TUSMWG+»ªÎÄ¿¬Ìå" panose="02010600040101010101"/>
                <a:cs typeface="TUSMWG+»ªÎÄ¿¬Ìå" panose="02010600040101010101"/>
              </a:rPr>
              <a:t>DML</a:t>
            </a:r>
            <a:r>
              <a:rPr sz="2400">
                <a:solidFill>
                  <a:srgbClr val="000000"/>
                </a:solidFill>
                <a:latin typeface="CHFUNI+»ªÎÄ¿¬Ìå" panose="02010600040101010101"/>
                <a:cs typeface="CHFUNI+»ªÎÄ¿¬Ìå" panose="02010600040101010101"/>
              </a:rPr>
              <a:t>（</a:t>
            </a:r>
            <a:r>
              <a:rPr sz="2400">
                <a:solidFill>
                  <a:srgbClr val="000000"/>
                </a:solidFill>
                <a:latin typeface="TUSMWG+»ªÎÄ¿¬Ìå" panose="02010600040101010101"/>
                <a:cs typeface="TUSMWG+»ªÎÄ¿¬Ìå" panose="02010600040101010101"/>
              </a:rPr>
              <a:t>Data</a:t>
            </a:r>
            <a:r>
              <a:rPr sz="2400" spc="-11">
                <a:solidFill>
                  <a:srgbClr val="000000"/>
                </a:solidFill>
                <a:latin typeface="TUSMWG+»ªÎÄ¿¬Ìå" panose="02010600040101010101"/>
                <a:cs typeface="TUSMWG+»ªÎÄ¿¬Ìå" panose="02010600040101010101"/>
              </a:rPr>
              <a:t> </a:t>
            </a:r>
            <a:r>
              <a:rPr sz="2400">
                <a:solidFill>
                  <a:srgbClr val="000000"/>
                </a:solidFill>
                <a:latin typeface="TUSMWG+»ªÎÄ¿¬Ìå" panose="02010600040101010101"/>
                <a:cs typeface="TUSMWG+»ªÎÄ¿¬Ìå" panose="02010600040101010101"/>
              </a:rPr>
              <a:t>Manipulation Language):</a:t>
            </a:r>
            <a:r>
              <a:rPr sz="2400">
                <a:solidFill>
                  <a:srgbClr val="000000"/>
                </a:solidFill>
                <a:latin typeface="CHFUNI+»ªÎÄ¿¬Ìå" panose="02010600040101010101"/>
                <a:cs typeface="CHFUNI+»ªÎÄ¿¬Ìå" panose="02010600040101010101"/>
              </a:rPr>
              <a:t>数据操纵语句，用于添</a:t>
            </a:r>
          </a:p>
          <a:p>
            <a:pPr marL="0" marR="0">
              <a:lnSpc>
                <a:spcPts val="2690"/>
              </a:lnSpc>
              <a:spcBef>
                <a:spcPts val="19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HFUNI+»ªÎÄ¿¬Ìå" panose="02010600040101010101"/>
                <a:cs typeface="CHFUNI+»ªÎÄ¿¬Ìå" panose="02010600040101010101"/>
              </a:rPr>
              <a:t>加、删除、修改、查询数据库记录，并检查数据完整性</a:t>
            </a:r>
          </a:p>
          <a:p>
            <a:pPr marL="0" marR="0">
              <a:lnSpc>
                <a:spcPts val="2690"/>
              </a:lnSpc>
              <a:spcBef>
                <a:spcPts val="14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USMWG+»ªÎÄ¿¬Ìå" panose="02010600040101010101"/>
                <a:cs typeface="TUSMWG+»ªÎÄ¿¬Ìå" panose="02010600040101010101"/>
              </a:rPr>
              <a:t>2</a:t>
            </a:r>
            <a:r>
              <a:rPr sz="2400">
                <a:solidFill>
                  <a:srgbClr val="000000"/>
                </a:solidFill>
                <a:latin typeface="CHFUNI+»ªÎÄ¿¬Ìå" panose="02010600040101010101"/>
                <a:cs typeface="CHFUNI+»ªÎÄ¿¬Ìå" panose="02010600040101010101"/>
              </a:rPr>
              <a:t>、</a:t>
            </a:r>
            <a:r>
              <a:rPr sz="2400">
                <a:solidFill>
                  <a:srgbClr val="000000"/>
                </a:solidFill>
                <a:latin typeface="TUSMWG+»ªÎÄ¿¬Ìå" panose="02010600040101010101"/>
                <a:cs typeface="TUSMWG+»ªÎÄ¿¬Ìå" panose="02010600040101010101"/>
              </a:rPr>
              <a:t>DDL</a:t>
            </a:r>
            <a:r>
              <a:rPr sz="2400">
                <a:solidFill>
                  <a:srgbClr val="000000"/>
                </a:solidFill>
                <a:latin typeface="CHFUNI+»ªÎÄ¿¬Ìå" panose="02010600040101010101"/>
                <a:cs typeface="CHFUNI+»ªÎÄ¿¬Ìå" panose="02010600040101010101"/>
              </a:rPr>
              <a:t>（</a:t>
            </a:r>
            <a:r>
              <a:rPr sz="2400">
                <a:solidFill>
                  <a:srgbClr val="000000"/>
                </a:solidFill>
                <a:latin typeface="TUSMWG+»ªÎÄ¿¬Ìå" panose="02010600040101010101"/>
                <a:cs typeface="TUSMWG+»ªÎÄ¿¬Ìå" panose="02010600040101010101"/>
              </a:rPr>
              <a:t>Data Definition Language):</a:t>
            </a:r>
            <a:r>
              <a:rPr sz="2400">
                <a:solidFill>
                  <a:srgbClr val="000000"/>
                </a:solidFill>
                <a:latin typeface="CHFUNI+»ªÎÄ¿¬Ìå" panose="02010600040101010101"/>
                <a:cs typeface="CHFUNI+»ªÎÄ¿¬Ìå" panose="02010600040101010101"/>
              </a:rPr>
              <a:t>数据定义语句，用于库和</a:t>
            </a:r>
          </a:p>
          <a:p>
            <a:pPr marL="0" marR="0">
              <a:lnSpc>
                <a:spcPts val="2690"/>
              </a:lnSpc>
              <a:spcBef>
                <a:spcPts val="19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HFUNI+»ªÎÄ¿¬Ìå" panose="02010600040101010101"/>
                <a:cs typeface="CHFUNI+»ªÎÄ¿¬Ìå" panose="02010600040101010101"/>
              </a:rPr>
              <a:t>表的创建、修改、删除。</a:t>
            </a:r>
          </a:p>
          <a:p>
            <a:pPr marL="0" marR="0">
              <a:lnSpc>
                <a:spcPts val="2690"/>
              </a:lnSpc>
              <a:spcBef>
                <a:spcPts val="19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USMWG+»ªÎÄ¿¬Ìå" panose="02010600040101010101"/>
                <a:cs typeface="TUSMWG+»ªÎÄ¿¬Ìå" panose="02010600040101010101"/>
              </a:rPr>
              <a:t>3</a:t>
            </a:r>
            <a:r>
              <a:rPr sz="2400">
                <a:solidFill>
                  <a:srgbClr val="000000"/>
                </a:solidFill>
                <a:latin typeface="CHFUNI+»ªÎÄ¿¬Ìå" panose="02010600040101010101"/>
                <a:cs typeface="CHFUNI+»ªÎÄ¿¬Ìå" panose="02010600040101010101"/>
              </a:rPr>
              <a:t>、</a:t>
            </a:r>
            <a:r>
              <a:rPr sz="2400">
                <a:solidFill>
                  <a:srgbClr val="000000"/>
                </a:solidFill>
                <a:latin typeface="TUSMWG+»ªÎÄ¿¬Ìå" panose="02010600040101010101"/>
                <a:cs typeface="TUSMWG+»ªÎÄ¿¬Ìå" panose="02010600040101010101"/>
              </a:rPr>
              <a:t>DCL</a:t>
            </a:r>
            <a:r>
              <a:rPr sz="2400">
                <a:solidFill>
                  <a:srgbClr val="000000"/>
                </a:solidFill>
                <a:latin typeface="CHFUNI+»ªÎÄ¿¬Ìå" panose="02010600040101010101"/>
                <a:cs typeface="CHFUNI+»ªÎÄ¿¬Ìå" panose="02010600040101010101"/>
              </a:rPr>
              <a:t>（</a:t>
            </a:r>
            <a:r>
              <a:rPr sz="2400">
                <a:solidFill>
                  <a:srgbClr val="000000"/>
                </a:solidFill>
                <a:latin typeface="TUSMWG+»ªÎÄ¿¬Ìå" panose="02010600040101010101"/>
                <a:cs typeface="TUSMWG+»ªÎÄ¿¬Ìå" panose="02010600040101010101"/>
              </a:rPr>
              <a:t>Data Control Language):</a:t>
            </a:r>
            <a:r>
              <a:rPr sz="2400">
                <a:solidFill>
                  <a:srgbClr val="000000"/>
                </a:solidFill>
                <a:latin typeface="CHFUNI+»ªÎÄ¿¬Ìå" panose="02010600040101010101"/>
                <a:cs typeface="CHFUNI+»ªÎÄ¿¬Ìå" panose="02010600040101010101"/>
              </a:rPr>
              <a:t>数据控制语句，用于定义用</a:t>
            </a:r>
          </a:p>
          <a:p>
            <a:pPr marL="0" marR="0">
              <a:lnSpc>
                <a:spcPts val="2690"/>
              </a:lnSpc>
              <a:spcBef>
                <a:spcPts val="19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HFUNI+»ªÎÄ¿¬Ìå" panose="02010600040101010101"/>
                <a:cs typeface="CHFUNI+»ªÎÄ¿¬Ìå" panose="02010600040101010101"/>
              </a:rPr>
              <a:t>户的访问权限和安全级别。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19549" y="802419"/>
            <a:ext cx="1566936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143" y="1697156"/>
            <a:ext cx="9403780" cy="931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3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RLPMC+»ªÎÄ¿¬Ìå" panose="02010600040101010101"/>
                <a:cs typeface="SRLPMC+»ªÎÄ¿¬Ìå" panose="02010600040101010101"/>
              </a:rPr>
              <a:t>DML</a:t>
            </a:r>
            <a:r>
              <a:rPr sz="2800">
                <a:solidFill>
                  <a:srgbClr val="000000"/>
                </a:solidFill>
                <a:latin typeface="RTVIWO+»ªÎÄ¿¬Ìå" panose="02010600040101010101"/>
                <a:cs typeface="RTVIWO+»ªÎÄ¿¬Ìå" panose="02010600040101010101"/>
              </a:rPr>
              <a:t>用于查询与修改数据记录，包括如下</a:t>
            </a:r>
            <a:r>
              <a:rPr sz="2800">
                <a:solidFill>
                  <a:srgbClr val="000000"/>
                </a:solidFill>
                <a:latin typeface="SRLPMC+»ªÎÄ¿¬Ìå" panose="02010600040101010101"/>
                <a:cs typeface="SRLPMC+»ªÎÄ¿¬Ìå" panose="02010600040101010101"/>
              </a:rPr>
              <a:t>SQL</a:t>
            </a:r>
            <a:r>
              <a:rPr sz="2800">
                <a:solidFill>
                  <a:srgbClr val="000000"/>
                </a:solidFill>
                <a:latin typeface="RTVIWO+»ªÎÄ¿¬Ìå" panose="02010600040101010101"/>
                <a:cs typeface="RTVIWO+»ªÎÄ¿¬Ìå" panose="02010600040101010101"/>
              </a:rPr>
              <a:t>语句：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143" y="2593416"/>
            <a:ext cx="6044540" cy="1969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30"/>
              </a:lnSpc>
              <a:spcBef>
                <a:spcPct val="0"/>
              </a:spcBef>
              <a:spcAft>
                <a:spcPct val="0"/>
              </a:spcAft>
            </a:pPr>
            <a:r>
              <a:rPr sz="2800" spc="16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000000"/>
                </a:solidFill>
                <a:latin typeface="SRLPMC+»ªÎÄ¿¬Ìå" panose="02010600040101010101"/>
                <a:cs typeface="SRLPMC+»ªÎÄ¿¬Ìå" panose="02010600040101010101"/>
              </a:rPr>
              <a:t>INSERT</a:t>
            </a:r>
            <a:r>
              <a:rPr sz="2800">
                <a:solidFill>
                  <a:srgbClr val="000000"/>
                </a:solidFill>
                <a:latin typeface="RTVIWO+»ªÎÄ¿¬Ìå" panose="02010600040101010101"/>
                <a:cs typeface="RTVIWO+»ªÎÄ¿¬Ìå" panose="02010600040101010101"/>
              </a:rPr>
              <a:t>：添加数据到数据库中</a:t>
            </a:r>
          </a:p>
          <a:p>
            <a:pPr marL="0" marR="0">
              <a:lnSpc>
                <a:spcPts val="3130"/>
              </a:lnSpc>
              <a:spcBef>
                <a:spcPts val="950"/>
              </a:spcBef>
              <a:spcAft>
                <a:spcPct val="0"/>
              </a:spcAft>
            </a:pPr>
            <a:r>
              <a:rPr sz="2800" spc="16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000000"/>
                </a:solidFill>
                <a:latin typeface="SRLPMC+»ªÎÄ¿¬Ìå" panose="02010600040101010101"/>
                <a:cs typeface="SRLPMC+»ªÎÄ¿¬Ìå" panose="02010600040101010101"/>
              </a:rPr>
              <a:t>UPDATE</a:t>
            </a:r>
            <a:r>
              <a:rPr sz="2800">
                <a:solidFill>
                  <a:srgbClr val="000000"/>
                </a:solidFill>
                <a:latin typeface="RTVIWO+»ªÎÄ¿¬Ìå" panose="02010600040101010101"/>
                <a:cs typeface="RTVIWO+»ªÎÄ¿¬Ìå" panose="02010600040101010101"/>
              </a:rPr>
              <a:t>：修改数据库中的数据</a:t>
            </a:r>
          </a:p>
          <a:p>
            <a:pPr marL="0" marR="0">
              <a:lnSpc>
                <a:spcPts val="3135"/>
              </a:lnSpc>
              <a:spcBef>
                <a:spcPts val="900"/>
              </a:spcBef>
              <a:spcAft>
                <a:spcPct val="0"/>
              </a:spcAft>
            </a:pPr>
            <a:r>
              <a:rPr sz="2800" spc="16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000000"/>
                </a:solidFill>
                <a:latin typeface="SRLPMC+»ªÎÄ¿¬Ìå" panose="02010600040101010101"/>
                <a:cs typeface="SRLPMC+»ªÎÄ¿¬Ìå" panose="02010600040101010101"/>
              </a:rPr>
              <a:t>DELETE</a:t>
            </a:r>
            <a:r>
              <a:rPr sz="2800">
                <a:solidFill>
                  <a:srgbClr val="000000"/>
                </a:solidFill>
                <a:latin typeface="RTVIWO+»ªÎÄ¿¬Ìå" panose="02010600040101010101"/>
                <a:cs typeface="RTVIWO+»ªÎÄ¿¬Ìå" panose="02010600040101010101"/>
              </a:rPr>
              <a:t>：删除数据库中的数据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7243" y="4094429"/>
            <a:ext cx="5493404" cy="94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30"/>
              </a:lnSpc>
              <a:spcBef>
                <a:spcPct val="0"/>
              </a:spcBef>
              <a:spcAft>
                <a:spcPct val="0"/>
              </a:spcAft>
            </a:pPr>
            <a:r>
              <a:rPr sz="2800" spc="166">
                <a:solidFill>
                  <a:srgbClr val="C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 spc="10">
                <a:solidFill>
                  <a:srgbClr val="C00000"/>
                </a:solidFill>
                <a:latin typeface="SRLPMC+»ªÎÄ¿¬Ìå" panose="02010600040101010101"/>
                <a:cs typeface="SRLPMC+»ªÎÄ¿¬Ìå" panose="02010600040101010101"/>
              </a:rPr>
              <a:t>SELECT</a:t>
            </a:r>
            <a:r>
              <a:rPr sz="2800">
                <a:solidFill>
                  <a:srgbClr val="C00000"/>
                </a:solidFill>
                <a:latin typeface="RTVIWO+»ªÎÄ¿¬Ìå" panose="02010600040101010101"/>
                <a:cs typeface="RTVIWO+»ªÎÄ¿¬Ìå" panose="02010600040101010101"/>
              </a:rPr>
              <a:t>：选择（查询）数据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343" y="4632398"/>
            <a:ext cx="6507754" cy="81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2400" spc="19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SRLPMC+»ªÎÄ¿¬Ìå" panose="02010600040101010101"/>
                <a:cs typeface="SRLPMC+»ªÎÄ¿¬Ìå" panose="02010600040101010101"/>
              </a:rPr>
              <a:t>SELECT</a:t>
            </a:r>
            <a:r>
              <a:rPr sz="2400">
                <a:solidFill>
                  <a:srgbClr val="000000"/>
                </a:solidFill>
                <a:latin typeface="RTVIWO+»ªÎÄ¿¬Ìå" panose="02010600040101010101"/>
                <a:cs typeface="RTVIWO+»ªÎÄ¿¬Ìå" panose="02010600040101010101"/>
              </a:rPr>
              <a:t>是</a:t>
            </a:r>
            <a:r>
              <a:rPr sz="2400">
                <a:solidFill>
                  <a:srgbClr val="000000"/>
                </a:solidFill>
                <a:latin typeface="SRLPMC+»ªÎÄ¿¬Ìå" panose="02010600040101010101"/>
                <a:cs typeface="SRLPMC+»ªÎÄ¿¬Ìå" panose="02010600040101010101"/>
              </a:rPr>
              <a:t>SQL</a:t>
            </a:r>
            <a:r>
              <a:rPr sz="2400">
                <a:solidFill>
                  <a:srgbClr val="000000"/>
                </a:solidFill>
                <a:latin typeface="RTVIWO+»ªÎÄ¿¬Ìå" panose="02010600040101010101"/>
                <a:cs typeface="RTVIWO+»ªÎÄ¿¬Ìå" panose="02010600040101010101"/>
              </a:rPr>
              <a:t>语言的基础，最为重要。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75150" y="873757"/>
            <a:ext cx="1456052" cy="124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DDL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0766" y="1722548"/>
            <a:ext cx="9447247" cy="135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3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KPCPLV+»ªÎÄ¿¬Ìå" panose="02010600040101010101"/>
                <a:cs typeface="KPCPLV+»ªÎÄ¿¬Ìå" panose="02010600040101010101"/>
              </a:rPr>
              <a:t>DDL</a:t>
            </a:r>
            <a:r>
              <a:rPr sz="2800">
                <a:solidFill>
                  <a:srgbClr val="000000"/>
                </a:solidFill>
                <a:latin typeface="IAGUQF+»ªÎÄ¿¬Ìå" panose="02010600040101010101"/>
                <a:cs typeface="IAGUQF+»ªÎÄ¿¬Ìå" panose="02010600040101010101"/>
              </a:rPr>
              <a:t>用于定义数据库的结构，比如创建、修改或删除</a:t>
            </a:r>
          </a:p>
          <a:p>
            <a:pPr marL="0" marR="0">
              <a:lnSpc>
                <a:spcPts val="3130"/>
              </a:lnSpc>
              <a:spcBef>
                <a:spcPts val="28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IAGUQF+»ªÎÄ¿¬Ìå" panose="02010600040101010101"/>
                <a:cs typeface="IAGUQF+»ªÎÄ¿¬Ìå" panose="02010600040101010101"/>
              </a:rPr>
              <a:t>数据库对象，包括如下</a:t>
            </a:r>
            <a:r>
              <a:rPr sz="2800">
                <a:solidFill>
                  <a:srgbClr val="000000"/>
                </a:solidFill>
                <a:latin typeface="KPCPLV+»ªÎÄ¿¬Ìå" panose="02010600040101010101"/>
                <a:cs typeface="KPCPLV+»ªÎÄ¿¬Ìå" panose="02010600040101010101"/>
              </a:rPr>
              <a:t>SQL</a:t>
            </a:r>
            <a:r>
              <a:rPr sz="2800">
                <a:solidFill>
                  <a:srgbClr val="000000"/>
                </a:solidFill>
                <a:latin typeface="IAGUQF+»ªÎÄ¿¬Ìå" panose="02010600040101010101"/>
                <a:cs typeface="IAGUQF+»ªÎÄ¿¬Ìå" panose="02010600040101010101"/>
              </a:rPr>
              <a:t>语句：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0766" y="3045516"/>
            <a:ext cx="9710683" cy="195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35"/>
              </a:lnSpc>
              <a:spcBef>
                <a:spcPct val="0"/>
              </a:spcBef>
              <a:spcAft>
                <a:spcPct val="0"/>
              </a:spcAft>
            </a:pPr>
            <a:r>
              <a:rPr sz="2800" spc="166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FF0000"/>
                </a:solidFill>
                <a:latin typeface="KPCPLV+»ªÎÄ¿¬Ìå" panose="02010600040101010101"/>
                <a:cs typeface="KPCPLV+»ªÎÄ¿¬Ìå" panose="02010600040101010101"/>
              </a:rPr>
              <a:t>CREATE </a:t>
            </a:r>
            <a:r>
              <a:rPr sz="2800">
                <a:solidFill>
                  <a:srgbClr val="000000"/>
                </a:solidFill>
                <a:latin typeface="KPCPLV+»ªÎÄ¿¬Ìå" panose="02010600040101010101"/>
                <a:cs typeface="KPCPLV+»ªÎÄ¿¬Ìå" panose="02010600040101010101"/>
              </a:rPr>
              <a:t>TABLE</a:t>
            </a:r>
            <a:r>
              <a:rPr sz="2800">
                <a:solidFill>
                  <a:srgbClr val="000000"/>
                </a:solidFill>
                <a:latin typeface="IAGUQF+»ªÎÄ¿¬Ìå" panose="02010600040101010101"/>
                <a:cs typeface="IAGUQF+»ªÎÄ¿¬Ìå" panose="02010600040101010101"/>
              </a:rPr>
              <a:t>：创建数据库表</a:t>
            </a:r>
          </a:p>
          <a:p>
            <a:pPr marL="0" marR="0">
              <a:lnSpc>
                <a:spcPts val="3130"/>
              </a:lnSpc>
              <a:spcBef>
                <a:spcPts val="950"/>
              </a:spcBef>
              <a:spcAft>
                <a:spcPct val="0"/>
              </a:spcAft>
            </a:pPr>
            <a:r>
              <a:rPr sz="2800" spc="166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FF0000"/>
                </a:solidFill>
                <a:latin typeface="KPCPLV+»ªÎÄ¿¬Ìå" panose="02010600040101010101"/>
                <a:cs typeface="KPCPLV+»ªÎÄ¿¬Ìå" panose="02010600040101010101"/>
              </a:rPr>
              <a:t>ALTER</a:t>
            </a:r>
            <a:r>
              <a:rPr sz="2800" spc="700">
                <a:solidFill>
                  <a:srgbClr val="FF0000"/>
                </a:solidFill>
                <a:latin typeface="KPCPLV+»ªÎÄ¿¬Ìå" panose="02010600040101010101"/>
                <a:cs typeface="KPCPLV+»ªÎÄ¿¬Ìå" panose="02010600040101010101"/>
              </a:rPr>
              <a:t> </a:t>
            </a:r>
            <a:r>
              <a:rPr sz="2800">
                <a:solidFill>
                  <a:srgbClr val="000000"/>
                </a:solidFill>
                <a:latin typeface="KPCPLV+»ªÎÄ¿¬Ìå" panose="02010600040101010101"/>
                <a:cs typeface="KPCPLV+»ªÎÄ¿¬Ìå" panose="02010600040101010101"/>
              </a:rPr>
              <a:t>TABLE</a:t>
            </a:r>
            <a:r>
              <a:rPr sz="2800">
                <a:solidFill>
                  <a:srgbClr val="000000"/>
                </a:solidFill>
                <a:latin typeface="IAGUQF+»ªÎÄ¿¬Ìå" panose="02010600040101010101"/>
                <a:cs typeface="IAGUQF+»ªÎÄ¿¬Ìå" panose="02010600040101010101"/>
              </a:rPr>
              <a:t>：</a:t>
            </a:r>
            <a:r>
              <a:rPr sz="2500">
                <a:solidFill>
                  <a:srgbClr val="000000"/>
                </a:solidFill>
                <a:latin typeface="IAGUQF+»ªÎÄ¿¬Ìå" panose="02010600040101010101"/>
                <a:cs typeface="IAGUQF+»ªÎÄ¿¬Ìå" panose="02010600040101010101"/>
              </a:rPr>
              <a:t>更改表结构、添加、删除、修改列长度</a:t>
            </a:r>
          </a:p>
          <a:p>
            <a:pPr marL="0" marR="0">
              <a:lnSpc>
                <a:spcPts val="3130"/>
              </a:lnSpc>
              <a:spcBef>
                <a:spcPts val="900"/>
              </a:spcBef>
              <a:spcAft>
                <a:spcPct val="0"/>
              </a:spcAft>
            </a:pPr>
            <a:r>
              <a:rPr sz="2800" spc="166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FF0000"/>
                </a:solidFill>
                <a:latin typeface="KPCPLV+»ªÎÄ¿¬Ìå" panose="02010600040101010101"/>
                <a:cs typeface="KPCPLV+»ªÎÄ¿¬Ìå" panose="02010600040101010101"/>
              </a:rPr>
              <a:t>DROP </a:t>
            </a:r>
            <a:r>
              <a:rPr sz="2800">
                <a:solidFill>
                  <a:srgbClr val="000000"/>
                </a:solidFill>
                <a:latin typeface="KPCPLV+»ªÎÄ¿¬Ìå" panose="02010600040101010101"/>
                <a:cs typeface="KPCPLV+»ªÎÄ¿¬Ìå" panose="02010600040101010101"/>
              </a:rPr>
              <a:t>TABLE</a:t>
            </a:r>
            <a:r>
              <a:rPr sz="2800">
                <a:solidFill>
                  <a:srgbClr val="000000"/>
                </a:solidFill>
                <a:latin typeface="IAGUQF+»ªÎÄ¿¬Ìå" panose="02010600040101010101"/>
                <a:cs typeface="IAGUQF+»ªÎÄ¿¬Ìå" panose="02010600040101010101"/>
              </a:rPr>
              <a:t>：删除表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0766" y="4581962"/>
            <a:ext cx="6606309" cy="1457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35"/>
              </a:lnSpc>
              <a:spcBef>
                <a:spcPct val="0"/>
              </a:spcBef>
              <a:spcAft>
                <a:spcPct val="0"/>
              </a:spcAft>
            </a:pPr>
            <a:r>
              <a:rPr sz="2800" spc="16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000000"/>
                </a:solidFill>
                <a:latin typeface="KPCPLV+»ªÎÄ¿¬Ìå" panose="02010600040101010101"/>
                <a:cs typeface="KPCPLV+»ªÎÄ¿¬Ìå" panose="02010600040101010101"/>
              </a:rPr>
              <a:t>CREATE INDEX</a:t>
            </a:r>
            <a:r>
              <a:rPr sz="2800">
                <a:solidFill>
                  <a:srgbClr val="000000"/>
                </a:solidFill>
                <a:latin typeface="IAGUQF+»ªÎÄ¿¬Ìå" panose="02010600040101010101"/>
                <a:cs typeface="IAGUQF+»ªÎÄ¿¬Ìå" panose="02010600040101010101"/>
              </a:rPr>
              <a:t>：在表上建立索引</a:t>
            </a:r>
          </a:p>
          <a:p>
            <a:pPr marL="0" marR="0">
              <a:lnSpc>
                <a:spcPts val="3130"/>
              </a:lnSpc>
              <a:spcBef>
                <a:spcPts val="950"/>
              </a:spcBef>
              <a:spcAft>
                <a:spcPct val="0"/>
              </a:spcAft>
            </a:pPr>
            <a:r>
              <a:rPr sz="2800" spc="16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000000"/>
                </a:solidFill>
                <a:latin typeface="KPCPLV+»ªÎÄ¿¬Ìå" panose="02010600040101010101"/>
                <a:cs typeface="KPCPLV+»ªÎÄ¿¬Ìå" panose="02010600040101010101"/>
              </a:rPr>
              <a:t>DROP INDEX</a:t>
            </a:r>
            <a:r>
              <a:rPr sz="2800">
                <a:solidFill>
                  <a:srgbClr val="000000"/>
                </a:solidFill>
                <a:latin typeface="IAGUQF+»ªÎÄ¿¬Ìå" panose="02010600040101010101"/>
                <a:cs typeface="IAGUQF+»ªÎÄ¿¬Ìå" panose="02010600040101010101"/>
              </a:rPr>
              <a:t>：删除索引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19549" y="873757"/>
            <a:ext cx="1409810" cy="124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5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DCL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393" y="1697156"/>
            <a:ext cx="8907765" cy="931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3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VDMPF+»ªÎÄ¿¬Ìå" panose="02010600040101010101"/>
                <a:cs typeface="TVDMPF+»ªÎÄ¿¬Ìå" panose="02010600040101010101"/>
              </a:rPr>
              <a:t>DCL</a:t>
            </a:r>
            <a:r>
              <a:rPr sz="2800">
                <a:solidFill>
                  <a:srgbClr val="000000"/>
                </a:solidFill>
                <a:latin typeface="KANTMI+»ªÎÄ¿¬Ìå" panose="02010600040101010101"/>
                <a:cs typeface="KANTMI+»ªÎÄ¿¬Ìå" panose="02010600040101010101"/>
              </a:rPr>
              <a:t>用来控制数据库的访问，包括如下</a:t>
            </a:r>
            <a:r>
              <a:rPr sz="2800">
                <a:solidFill>
                  <a:srgbClr val="000000"/>
                </a:solidFill>
                <a:latin typeface="TVDMPF+»ªÎÄ¿¬Ìå" panose="02010600040101010101"/>
                <a:cs typeface="TVDMPF+»ªÎÄ¿¬Ìå" panose="02010600040101010101"/>
              </a:rPr>
              <a:t>SQL</a:t>
            </a:r>
            <a:r>
              <a:rPr sz="2800">
                <a:solidFill>
                  <a:srgbClr val="000000"/>
                </a:solidFill>
                <a:latin typeface="KANTMI+»ªÎÄ¿¬Ìå" panose="02010600040101010101"/>
                <a:cs typeface="KANTMI+»ªÎÄ¿¬Ìå" panose="02010600040101010101"/>
              </a:rPr>
              <a:t>语句：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8393" y="2593416"/>
            <a:ext cx="4602356" cy="94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30"/>
              </a:lnSpc>
              <a:spcBef>
                <a:spcPct val="0"/>
              </a:spcBef>
              <a:spcAft>
                <a:spcPct val="0"/>
              </a:spcAft>
            </a:pPr>
            <a:r>
              <a:rPr sz="2800" spc="16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000000"/>
                </a:solidFill>
                <a:latin typeface="TVDMPF+»ªÎÄ¿¬Ìå" panose="02010600040101010101"/>
                <a:cs typeface="TVDMPF+»ªÎÄ¿¬Ìå" panose="02010600040101010101"/>
              </a:rPr>
              <a:t>GRANT</a:t>
            </a:r>
            <a:r>
              <a:rPr sz="2800">
                <a:solidFill>
                  <a:srgbClr val="000000"/>
                </a:solidFill>
                <a:latin typeface="KANTMI+»ªÎÄ¿¬Ìå" panose="02010600040101010101"/>
                <a:cs typeface="KANTMI+»ªÎÄ¿¬Ìå" panose="02010600040101010101"/>
              </a:rPr>
              <a:t>：授予访问权限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8393" y="3105480"/>
            <a:ext cx="7161152" cy="2993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30"/>
              </a:lnSpc>
              <a:spcBef>
                <a:spcPct val="0"/>
              </a:spcBef>
              <a:spcAft>
                <a:spcPct val="0"/>
              </a:spcAft>
            </a:pPr>
            <a:r>
              <a:rPr sz="2800" spc="16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000000"/>
                </a:solidFill>
                <a:latin typeface="TVDMPF+»ªÎÄ¿¬Ìå" panose="02010600040101010101"/>
                <a:cs typeface="TVDMPF+»ªÎÄ¿¬Ìå" panose="02010600040101010101"/>
              </a:rPr>
              <a:t>REVOKE</a:t>
            </a:r>
            <a:r>
              <a:rPr sz="2800">
                <a:solidFill>
                  <a:srgbClr val="000000"/>
                </a:solidFill>
                <a:latin typeface="KANTMI+»ªÎÄ¿¬Ìå" panose="02010600040101010101"/>
                <a:cs typeface="KANTMI+»ªÎÄ¿¬Ìå" panose="02010600040101010101"/>
              </a:rPr>
              <a:t>：撤销访问权限</a:t>
            </a:r>
          </a:p>
          <a:p>
            <a:pPr marL="0" marR="0">
              <a:lnSpc>
                <a:spcPts val="3135"/>
              </a:lnSpc>
              <a:spcBef>
                <a:spcPts val="950"/>
              </a:spcBef>
              <a:spcAft>
                <a:spcPct val="0"/>
              </a:spcAft>
            </a:pPr>
            <a:r>
              <a:rPr sz="2800" spc="166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FF0000"/>
                </a:solidFill>
                <a:latin typeface="TVDMPF+»ªÎÄ¿¬Ìå" panose="02010600040101010101"/>
                <a:cs typeface="TVDMPF+»ªÎÄ¿¬Ìå" panose="02010600040101010101"/>
              </a:rPr>
              <a:t>COMMIT</a:t>
            </a:r>
            <a:r>
              <a:rPr sz="2800">
                <a:solidFill>
                  <a:srgbClr val="000000"/>
                </a:solidFill>
                <a:latin typeface="KANTMI+»ªÎÄ¿¬Ìå" panose="02010600040101010101"/>
                <a:cs typeface="KANTMI+»ªÎÄ¿¬Ìå" panose="02010600040101010101"/>
              </a:rPr>
              <a:t>：提交事务处理</a:t>
            </a:r>
          </a:p>
          <a:p>
            <a:pPr marL="0" marR="0">
              <a:lnSpc>
                <a:spcPts val="3130"/>
              </a:lnSpc>
              <a:spcBef>
                <a:spcPts val="900"/>
              </a:spcBef>
              <a:spcAft>
                <a:spcPct val="0"/>
              </a:spcAft>
            </a:pPr>
            <a:r>
              <a:rPr sz="2800" spc="166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FF0000"/>
                </a:solidFill>
                <a:latin typeface="TVDMPF+»ªÎÄ¿¬Ìå" panose="02010600040101010101"/>
                <a:cs typeface="TVDMPF+»ªÎÄ¿¬Ìå" panose="02010600040101010101"/>
              </a:rPr>
              <a:t>ROLLBACK</a:t>
            </a:r>
            <a:r>
              <a:rPr sz="2800">
                <a:solidFill>
                  <a:srgbClr val="000000"/>
                </a:solidFill>
                <a:latin typeface="KANTMI+»ªÎÄ¿¬Ìå" panose="02010600040101010101"/>
                <a:cs typeface="KANTMI+»ªÎÄ¿¬Ìå" panose="02010600040101010101"/>
              </a:rPr>
              <a:t>：事务处理回退</a:t>
            </a:r>
          </a:p>
          <a:p>
            <a:pPr marL="0" marR="0">
              <a:lnSpc>
                <a:spcPts val="3130"/>
              </a:lnSpc>
              <a:spcBef>
                <a:spcPts val="900"/>
              </a:spcBef>
              <a:spcAft>
                <a:spcPct val="0"/>
              </a:spcAft>
            </a:pPr>
            <a:r>
              <a:rPr sz="2800" spc="166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FF0000"/>
                </a:solidFill>
                <a:latin typeface="TVDMPF+»ªÎÄ¿¬Ìå" panose="02010600040101010101"/>
                <a:cs typeface="TVDMPF+»ªÎÄ¿¬Ìå" panose="02010600040101010101"/>
              </a:rPr>
              <a:t>SAVEPOINT</a:t>
            </a:r>
            <a:r>
              <a:rPr sz="2800">
                <a:solidFill>
                  <a:srgbClr val="000000"/>
                </a:solidFill>
                <a:latin typeface="KANTMI+»ªÎÄ¿¬Ìå" panose="02010600040101010101"/>
                <a:cs typeface="KANTMI+»ªÎÄ¿¬Ìå" panose="02010600040101010101"/>
              </a:rPr>
              <a:t>：设置保存点</a:t>
            </a:r>
          </a:p>
          <a:p>
            <a:pPr marL="0" marR="0">
              <a:lnSpc>
                <a:spcPts val="3130"/>
              </a:lnSpc>
              <a:spcBef>
                <a:spcPts val="950"/>
              </a:spcBef>
              <a:spcAft>
                <a:spcPct val="0"/>
              </a:spcAft>
            </a:pPr>
            <a:r>
              <a:rPr sz="2800" spc="166">
                <a:solidFill>
                  <a:srgbClr val="000000"/>
                </a:solidFill>
                <a:latin typeface="Wingdings" panose="05000000000000000000"/>
                <a:cs typeface="Wingdings" panose="05000000000000000000"/>
              </a:rPr>
              <a:t></a:t>
            </a:r>
            <a:r>
              <a:rPr sz="2800">
                <a:solidFill>
                  <a:srgbClr val="000000"/>
                </a:solidFill>
                <a:latin typeface="TVDMPF+»ªÎÄ¿¬Ìå" panose="02010600040101010101"/>
                <a:cs typeface="TVDMPF+»ªÎÄ¿¬Ìå" panose="02010600040101010101"/>
              </a:rPr>
              <a:t>LOCK</a:t>
            </a:r>
            <a:r>
              <a:rPr sz="2800">
                <a:solidFill>
                  <a:srgbClr val="000000"/>
                </a:solidFill>
                <a:latin typeface="KANTMI+»ªÎÄ¿¬Ìå" panose="02010600040101010101"/>
                <a:cs typeface="KANTMI+»ªÎÄ¿¬Ìå" panose="02010600040101010101"/>
              </a:rPr>
              <a:t>：对数据库的特定部分进行锁定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21578" y="238323"/>
            <a:ext cx="3060191" cy="101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05"/>
              </a:lnSpc>
              <a:spcBef>
                <a:spcPct val="0"/>
              </a:spcBef>
              <a:spcAft>
                <a:spcPct val="0"/>
              </a:spcAft>
            </a:pPr>
            <a:r>
              <a:rPr sz="3200" spc="18">
                <a:solidFill>
                  <a:srgbClr val="000000"/>
                </a:solidFill>
                <a:latin typeface="ITPAQR+ËÎÌå" panose="02010600030101010101"/>
                <a:cs typeface="ITPAQR+ËÎÌå" panose="02010600030101010101"/>
              </a:rPr>
              <a:t>数据库的好处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4568" y="1161303"/>
            <a:ext cx="3484423" cy="888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ITPAQR+ËÎÌå" panose="02010600030101010101"/>
                <a:cs typeface="ITPAQR+ËÎÌå" panose="02010600030101010101"/>
              </a:rPr>
              <a:t>保存数据</a:t>
            </a:r>
            <a:r>
              <a:rPr sz="2800" spc="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ITPAQR+ËÎÌå" panose="02010600030101010101"/>
                <a:cs typeface="ITPAQR+ËÎÌå" panose="02010600030101010101"/>
              </a:rPr>
              <a:t>的容器：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1945" y="1931050"/>
            <a:ext cx="801624" cy="2232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ITPAQR+ËÎÌå" panose="02010600030101010101"/>
                <a:cs typeface="ITPAQR+ËÎÌå" panose="02010600030101010101"/>
              </a:rPr>
              <a:t>数组</a:t>
            </a:r>
          </a:p>
          <a:p>
            <a:pPr marL="0" marR="0">
              <a:lnSpc>
                <a:spcPts val="1800"/>
              </a:lnSpc>
              <a:spcBef>
                <a:spcPts val="252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ITPAQR+ËÎÌå" panose="02010600030101010101"/>
                <a:cs typeface="ITPAQR+ËÎÌå" panose="02010600030101010101"/>
              </a:rPr>
              <a:t>集合</a:t>
            </a:r>
          </a:p>
          <a:p>
            <a:pPr marL="0" marR="0">
              <a:lnSpc>
                <a:spcPts val="1800"/>
              </a:lnSpc>
              <a:spcBef>
                <a:spcPts val="252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ITPAQR+ËÎÌå" panose="02010600030101010101"/>
                <a:cs typeface="ITPAQR+ËÎÌå" panose="02010600030101010101"/>
              </a:rPr>
              <a:t>文件</a:t>
            </a:r>
          </a:p>
          <a:p>
            <a:pPr marL="0" marR="0">
              <a:lnSpc>
                <a:spcPts val="2015"/>
              </a:lnSpc>
              <a:spcBef>
                <a:spcPts val="2345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…</a:t>
            </a:r>
          </a:p>
        </p:txBody>
      </p:sp>
      <p:pic>
        <p:nvPicPr>
          <p:cNvPr id="8" name="图片 7" descr="2018-08-10_09490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3395" y="2846705"/>
            <a:ext cx="2148840" cy="2133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21578" y="238323"/>
            <a:ext cx="3060191" cy="101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05"/>
              </a:lnSpc>
              <a:spcBef>
                <a:spcPct val="0"/>
              </a:spcBef>
              <a:spcAft>
                <a:spcPct val="0"/>
              </a:spcAft>
            </a:pPr>
            <a:r>
              <a:rPr sz="3200" spc="18">
                <a:solidFill>
                  <a:srgbClr val="000000"/>
                </a:solidFill>
                <a:latin typeface="RSMJBW+ËÎÌå" panose="02010600030101010101"/>
                <a:cs typeface="RSMJBW+ËÎÌå" panose="02010600030101010101"/>
              </a:rPr>
              <a:t>数据库的好处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6135" y="1484630"/>
            <a:ext cx="7491095" cy="42678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21578" y="238323"/>
            <a:ext cx="3060191" cy="101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05"/>
              </a:lnSpc>
              <a:spcBef>
                <a:spcPct val="0"/>
              </a:spcBef>
              <a:spcAft>
                <a:spcPct val="0"/>
              </a:spcAft>
            </a:pPr>
            <a:r>
              <a:rPr sz="3200" spc="18">
                <a:solidFill>
                  <a:srgbClr val="000000"/>
                </a:solidFill>
                <a:latin typeface="QVOJHV+ËÎÌå" panose="02010600030101010101"/>
                <a:cs typeface="QVOJHV+ËÎÌå" panose="02010600030101010101"/>
              </a:rPr>
              <a:t>数据库的好处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6185" y="1040130"/>
            <a:ext cx="6690995" cy="47783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08725" y="201115"/>
            <a:ext cx="3430828" cy="129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2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FRVFEE+Arial Unicode MS" panose="020B0604020202020204"/>
                <a:cs typeface="FRVFEE+Arial Unicode MS" panose="020B0604020202020204"/>
              </a:rPr>
              <a:t>数据库的好处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6445" y="1827700"/>
            <a:ext cx="6437999" cy="117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>
                <a:solidFill>
                  <a:srgbClr val="FF0000"/>
                </a:solidFill>
                <a:latin typeface="SPCTGH+»ªÎÄ¿¬Ìå" panose="02010600040101010101"/>
                <a:cs typeface="SPCTGH+»ªÎÄ¿¬Ìå" panose="02010600040101010101"/>
              </a:rPr>
              <a:t>实现数据持久化</a:t>
            </a:r>
          </a:p>
          <a:p>
            <a:pPr marL="0" marR="0">
              <a:lnSpc>
                <a:spcPts val="2690"/>
              </a:lnSpc>
              <a:spcBef>
                <a:spcPts val="19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2400">
                <a:solidFill>
                  <a:srgbClr val="FF0000"/>
                </a:solidFill>
                <a:latin typeface="SPCTGH+»ªÎÄ¿¬Ìå" panose="02010600040101010101"/>
                <a:cs typeface="SPCTGH+»ªÎÄ¿¬Ìå" panose="02010600040101010101"/>
              </a:rPr>
              <a:t>使用完整的管理系统统一管理，易于查询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6021578" y="238323"/>
            <a:ext cx="3060191" cy="101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05"/>
              </a:lnSpc>
              <a:spcBef>
                <a:spcPct val="0"/>
              </a:spcBef>
              <a:spcAft>
                <a:spcPct val="0"/>
              </a:spcAft>
            </a:pPr>
            <a:r>
              <a:rPr sz="3200" spc="18">
                <a:solidFill>
                  <a:srgbClr val="000000"/>
                </a:solidFill>
                <a:latin typeface="KAFUCD+ËÎÌå" panose="02010600030101010101"/>
                <a:cs typeface="KAFUCD+ËÎÌå" panose="02010600030101010101"/>
              </a:rPr>
              <a:t>数据库的概念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1204532"/>
            <a:ext cx="67307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1793" y="1492060"/>
            <a:ext cx="896842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FF"/>
                </a:solidFill>
                <a:latin typeface="KAFUCD+ËÎÌå" panose="02010600030101010101"/>
                <a:cs typeface="KAFUCD+ËÎÌå" panose="02010600030101010101"/>
              </a:rPr>
              <a:t>数据库（</a:t>
            </a:r>
            <a:r>
              <a:rPr sz="1800" i="1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1800">
                <a:solidFill>
                  <a:srgbClr val="0000FF"/>
                </a:solidFill>
                <a:latin typeface="KAFUCD+ËÎÌå" panose="02010600030101010101"/>
                <a:cs typeface="KAFUCD+ËÎÌå" panose="02010600030101010101"/>
              </a:rPr>
              <a:t>）：存储数据的“仓库”。它保存了一系列有组织的数据。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940" y="2302193"/>
            <a:ext cx="9399486" cy="1260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DBMS</a:t>
            </a:r>
          </a:p>
          <a:p>
            <a:pPr marL="428625" marR="0">
              <a:lnSpc>
                <a:spcPts val="2010"/>
              </a:lnSpc>
              <a:spcBef>
                <a:spcPts val="1175"/>
              </a:spcBef>
              <a:spcAft>
                <a:spcPct val="0"/>
              </a:spcAft>
            </a:pPr>
            <a:r>
              <a:rPr sz="1800">
                <a:solidFill>
                  <a:srgbClr val="0000FF"/>
                </a:solidFill>
                <a:latin typeface="KAFUCD+ËÎÌå" panose="02010600030101010101"/>
                <a:cs typeface="KAFUCD+ËÎÌå" panose="02010600030101010101"/>
              </a:rPr>
              <a:t>数据库管理系统（</a:t>
            </a:r>
            <a:r>
              <a:rPr sz="1800" i="1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Database Management</a:t>
            </a:r>
            <a:r>
              <a:rPr sz="1800" i="1" spc="47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800">
                <a:solidFill>
                  <a:srgbClr val="0000FF"/>
                </a:solidFill>
                <a:latin typeface="KAFUCD+ËÎÌå" panose="02010600030101010101"/>
                <a:cs typeface="KAFUCD+ËÎÌå" panose="02010600030101010101"/>
              </a:rPr>
              <a:t>）。数据库是通过</a:t>
            </a:r>
            <a:r>
              <a:rPr sz="1800" i="1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DBMS</a:t>
            </a:r>
            <a:r>
              <a:rPr sz="1800">
                <a:solidFill>
                  <a:srgbClr val="0000FF"/>
                </a:solidFill>
                <a:latin typeface="KAFUCD+ËÎÌå" panose="02010600030101010101"/>
                <a:cs typeface="KAFUCD+ËÎÌå" panose="02010600030101010101"/>
              </a:rPr>
              <a:t>创</a:t>
            </a:r>
          </a:p>
          <a:p>
            <a:pPr marL="428625" marR="0">
              <a:lnSpc>
                <a:spcPts val="1800"/>
              </a:lnSpc>
              <a:spcBef>
                <a:spcPts val="360"/>
              </a:spcBef>
              <a:spcAft>
                <a:spcPct val="0"/>
              </a:spcAft>
            </a:pPr>
            <a:r>
              <a:rPr sz="1800">
                <a:solidFill>
                  <a:srgbClr val="0000FF"/>
                </a:solidFill>
                <a:latin typeface="KAFUCD+ËÎÌå" panose="02010600030101010101"/>
                <a:cs typeface="KAFUCD+ËÎÌå" panose="02010600030101010101"/>
              </a:rPr>
              <a:t>建和操作的容器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2940" y="3674047"/>
            <a:ext cx="81286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SQL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1793" y="4135543"/>
            <a:ext cx="8874523" cy="85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FF"/>
                </a:solidFill>
                <a:latin typeface="KAFUCD+ËÎÌå" panose="02010600030101010101"/>
                <a:cs typeface="KAFUCD+ËÎÌå" panose="02010600030101010101"/>
              </a:rPr>
              <a:t>结构化查询语言（</a:t>
            </a:r>
            <a:r>
              <a:rPr sz="1800" i="1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Structure</a:t>
            </a:r>
            <a:r>
              <a:rPr sz="1800" i="1" spc="-18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Query Language</a:t>
            </a:r>
            <a:r>
              <a:rPr sz="1800">
                <a:solidFill>
                  <a:srgbClr val="0000FF"/>
                </a:solidFill>
                <a:latin typeface="KAFUCD+ËÎÌå" panose="02010600030101010101"/>
                <a:cs typeface="KAFUCD+ËÎÌå" panose="02010600030101010101"/>
              </a:rPr>
              <a:t>）：专门用来与数据库通信的语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ct val="0"/>
              </a:spcAft>
            </a:pPr>
            <a:r>
              <a:rPr sz="1800">
                <a:solidFill>
                  <a:srgbClr val="0000FF"/>
                </a:solidFill>
                <a:latin typeface="KAFUCD+ËÎÌå" panose="02010600030101010101"/>
                <a:cs typeface="KAFUCD+ËÎÌå" panose="02010600030101010101"/>
              </a:rPr>
              <a:t>言。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51525" y="-13189"/>
            <a:ext cx="3886200" cy="1298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2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IPDVAQ+Arial Unicode MS" panose="020B0604020202020204"/>
                <a:cs typeface="IPDVAQ+Arial Unicode MS" panose="020B0604020202020204"/>
              </a:rPr>
              <a:t>数据库管理系统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519" y="5493424"/>
            <a:ext cx="7437363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HGREBE+ËÎÌå" panose="02010600030101010101"/>
                <a:cs typeface="HGREBE+ËÎÌå" panose="02010600030101010101"/>
              </a:rPr>
              <a:t>常见的数据库管理系统：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MySQL</a:t>
            </a:r>
            <a:r>
              <a:rPr sz="1800" spc="12">
                <a:solidFill>
                  <a:srgbClr val="000000"/>
                </a:solidFill>
                <a:latin typeface="HGREBE+ËÎÌå" panose="02010600030101010101"/>
                <a:cs typeface="HGREBE+ËÎÌå" panose="02010600030101010101"/>
              </a:rPr>
              <a:t>、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Oracle</a:t>
            </a:r>
            <a:r>
              <a:rPr sz="1800" spc="12">
                <a:solidFill>
                  <a:srgbClr val="000000"/>
                </a:solidFill>
                <a:latin typeface="HGREBE+ËÎÌå" panose="02010600030101010101"/>
                <a:cs typeface="HGREBE+ËÎÌå" panose="02010600030101010101"/>
              </a:rPr>
              <a:t>、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DB2</a:t>
            </a:r>
            <a:r>
              <a:rPr sz="1800" spc="12">
                <a:solidFill>
                  <a:srgbClr val="000000"/>
                </a:solidFill>
                <a:latin typeface="HGREBE+ËÎÌå" panose="02010600030101010101"/>
                <a:cs typeface="HGREBE+ËÎÌå" panose="02010600030101010101"/>
              </a:rPr>
              <a:t>、</a:t>
            </a:r>
            <a:r>
              <a:rPr sz="18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SqlServer</a:t>
            </a:r>
            <a:r>
              <a:rPr sz="1800">
                <a:solidFill>
                  <a:srgbClr val="000000"/>
                </a:solidFill>
                <a:latin typeface="HGREBE+ËÎÌå" panose="02010600030101010101"/>
                <a:cs typeface="HGREBE+ËÎÌå" panose="02010600030101010101"/>
              </a:rPr>
              <a:t>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265" y="1449070"/>
            <a:ext cx="7506335" cy="37344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67018" y="219646"/>
            <a:ext cx="3078478" cy="1064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80"/>
              </a:lnSpc>
              <a:spcBef>
                <a:spcPct val="0"/>
              </a:spcBef>
              <a:spcAft>
                <a:spcPct val="0"/>
              </a:spcAft>
            </a:pPr>
            <a:r>
              <a:rPr sz="3200" b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3200" spc="16">
                <a:solidFill>
                  <a:srgbClr val="000000"/>
                </a:solidFill>
                <a:latin typeface="PJKJUC+ËÎÌå" panose="02010600030101010101"/>
                <a:cs typeface="PJKJUC+ËÎÌå" panose="02010600030101010101"/>
              </a:rPr>
              <a:t>语言概述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540" y="1859025"/>
            <a:ext cx="9278644" cy="153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4">
                <a:solidFill>
                  <a:srgbClr val="000000"/>
                </a:solidFill>
                <a:latin typeface="OEJTGR+»ªÎÄ¿¬Ìå" panose="02010600040101010101"/>
                <a:cs typeface="OEJTGR+»ªÎÄ¿¬Ìå" panose="02010600040101010101"/>
              </a:rPr>
              <a:t>SQL</a:t>
            </a:r>
            <a:r>
              <a:rPr sz="2400">
                <a:solidFill>
                  <a:srgbClr val="000000"/>
                </a:solidFill>
                <a:latin typeface="DKQSPM+»ªÎÄ¿¬Ìå" panose="02010600040101010101"/>
                <a:cs typeface="DKQSPM+»ªÎÄ¿¬Ìå" panose="02010600040101010101"/>
              </a:rPr>
              <a:t>的优点：</a:t>
            </a:r>
          </a:p>
          <a:p>
            <a:pPr marL="914400" marR="0">
              <a:lnSpc>
                <a:spcPts val="2690"/>
              </a:lnSpc>
              <a:spcBef>
                <a:spcPts val="19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EJTGR+»ªÎÄ¿¬Ìå" panose="02010600040101010101"/>
                <a:cs typeface="OEJTGR+»ªÎÄ¿¬Ìå" panose="02010600040101010101"/>
              </a:rPr>
              <a:t>1</a:t>
            </a:r>
            <a:r>
              <a:rPr sz="2400">
                <a:solidFill>
                  <a:srgbClr val="000000"/>
                </a:solidFill>
                <a:latin typeface="DKQSPM+»ªÎÄ¿¬Ìå" panose="02010600040101010101"/>
                <a:cs typeface="DKQSPM+»ªÎÄ¿¬Ìå" panose="02010600040101010101"/>
              </a:rPr>
              <a:t>、不是某个特定数据库供应商专有的语言，几乎所有</a:t>
            </a:r>
          </a:p>
          <a:p>
            <a:pPr marL="0" marR="0">
              <a:lnSpc>
                <a:spcPts val="2690"/>
              </a:lnSpc>
              <a:spcBef>
                <a:spcPts val="19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EJTGR+»ªÎÄ¿¬Ìå" panose="02010600040101010101"/>
                <a:cs typeface="OEJTGR+»ªÎÄ¿¬Ìå" panose="02010600040101010101"/>
              </a:rPr>
              <a:t>DBMS</a:t>
            </a:r>
            <a:r>
              <a:rPr sz="2400">
                <a:solidFill>
                  <a:srgbClr val="000000"/>
                </a:solidFill>
                <a:latin typeface="DKQSPM+»ªÎÄ¿¬Ìå" panose="02010600040101010101"/>
                <a:cs typeface="DKQSPM+»ªÎÄ¿¬Ìå" panose="02010600040101010101"/>
              </a:rPr>
              <a:t>都支持</a:t>
            </a:r>
            <a:r>
              <a:rPr sz="2400">
                <a:solidFill>
                  <a:srgbClr val="000000"/>
                </a:solidFill>
                <a:latin typeface="OEJTGR+»ªÎÄ¿¬Ìå" panose="02010600040101010101"/>
                <a:cs typeface="OEJTGR+»ªÎÄ¿¬Ìå" panose="02010600040101010101"/>
              </a:rPr>
              <a:t>SQL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78890" y="2956560"/>
            <a:ext cx="2124837" cy="7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EJTGR+»ªÎÄ¿¬Ìå" panose="02010600040101010101"/>
                <a:cs typeface="OEJTGR+»ªÎÄ¿¬Ìå" panose="02010600040101010101"/>
              </a:rPr>
              <a:t>2</a:t>
            </a:r>
            <a:r>
              <a:rPr sz="2400">
                <a:solidFill>
                  <a:srgbClr val="000000"/>
                </a:solidFill>
                <a:latin typeface="DKQSPM+»ªÎÄ¿¬Ìå" panose="02010600040101010101"/>
                <a:cs typeface="DKQSPM+»ªÎÄ¿¬Ìå" panose="02010600040101010101"/>
              </a:rPr>
              <a:t>、简单易学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4540" y="3322319"/>
            <a:ext cx="9278644" cy="116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0" marR="0">
              <a:lnSpc>
                <a:spcPts val="26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EJTGR+»ªÎÄ¿¬Ìå" panose="02010600040101010101"/>
                <a:cs typeface="OEJTGR+»ªÎÄ¿¬Ìå" panose="02010600040101010101"/>
              </a:rPr>
              <a:t>3</a:t>
            </a:r>
            <a:r>
              <a:rPr sz="2400">
                <a:solidFill>
                  <a:srgbClr val="000000"/>
                </a:solidFill>
                <a:latin typeface="DKQSPM+»ªÎÄ¿¬Ìå" panose="02010600040101010101"/>
                <a:cs typeface="DKQSPM+»ªÎÄ¿¬Ìå" panose="02010600040101010101"/>
              </a:rPr>
              <a:t>、虽然简单，但实际上是一种强有力的语言，灵活使</a:t>
            </a:r>
          </a:p>
          <a:p>
            <a:pPr marL="0" marR="0">
              <a:lnSpc>
                <a:spcPts val="2690"/>
              </a:lnSpc>
              <a:spcBef>
                <a:spcPts val="19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KQSPM+»ªÎÄ¿¬Ìå" panose="02010600040101010101"/>
                <a:cs typeface="DKQSPM+»ªÎÄ¿¬Ìå" panose="02010600040101010101"/>
              </a:rPr>
              <a:t>用其语言元素，可以进行非常复杂和高级的数据库操作。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41066" y="1205500"/>
            <a:ext cx="80162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QMGVSI+ËÎÌå" panose="02010600030101010101"/>
                <a:cs typeface="QMGVSI+ËÎÌå" panose="02010600030101010101"/>
              </a:rPr>
              <a:t>管家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43727" y="1205500"/>
            <a:ext cx="1031747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000000"/>
                </a:solidFill>
                <a:latin typeface="QMGVSI+ËÎÌå" panose="02010600030101010101"/>
                <a:cs typeface="QMGVSI+ËÎÌå" panose="02010600030101010101"/>
              </a:rPr>
              <a:t>文件柜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48887" y="2688097"/>
            <a:ext cx="8001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MGVSI+ËÎÌå" panose="02010600030101010101"/>
                <a:cs typeface="QMGVSI+ËÎÌå" panose="02010600030101010101"/>
              </a:rPr>
              <a:t>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0575" y="1976755"/>
            <a:ext cx="1927860" cy="2705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7720" y="1688465"/>
            <a:ext cx="3268980" cy="3627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42690" y="3072130"/>
            <a:ext cx="864235" cy="28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全屏显示(4:3)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14</vt:i4>
      </vt:variant>
    </vt:vector>
  </HeadingPairs>
  <TitlesOfParts>
    <vt:vector size="59" baseType="lpstr">
      <vt:lpstr>Arial</vt:lpstr>
      <vt:lpstr>宋体</vt:lpstr>
      <vt:lpstr>JORDNI+»ªÎÄÐÂÎº</vt:lpstr>
      <vt:lpstr>ITPAQR+ËÎÌå</vt:lpstr>
      <vt:lpstr>Times New Roman</vt:lpstr>
      <vt:lpstr>RSMJBW+ËÎÌå</vt:lpstr>
      <vt:lpstr>QVOJHV+ËÎÌå</vt:lpstr>
      <vt:lpstr>FRVFEE+Arial Unicode MS</vt:lpstr>
      <vt:lpstr>SPCTGH+»ªÎÄ¿¬Ìå</vt:lpstr>
      <vt:lpstr>微软雅黑</vt:lpstr>
      <vt:lpstr>KAFUCD+ËÎÌå</vt:lpstr>
      <vt:lpstr>IPDVAQ+Arial Unicode MS</vt:lpstr>
      <vt:lpstr>HGREBE+ËÎÌå</vt:lpstr>
      <vt:lpstr>PJKJUC+ËÎÌå</vt:lpstr>
      <vt:lpstr>OEJTGR+»ªÎÄ¿¬Ìå</vt:lpstr>
      <vt:lpstr>DKQSPM+»ªÎÄ¿¬Ìå</vt:lpstr>
      <vt:lpstr>QMGVSI+ËÎÌå</vt:lpstr>
      <vt:lpstr>Calibri</vt:lpstr>
      <vt:lpstr>AHBEQM+ËÎÌå</vt:lpstr>
      <vt:lpstr>BGEANO+ËÎÌå</vt:lpstr>
      <vt:lpstr>TUSMWG+»ªÎÄ¿¬Ìå</vt:lpstr>
      <vt:lpstr>CHFUNI+»ªÎÄ¿¬Ìå</vt:lpstr>
      <vt:lpstr>SRLPMC+»ªÎÄ¿¬Ìå</vt:lpstr>
      <vt:lpstr>RTVIWO+»ªÎÄ¿¬Ìå</vt:lpstr>
      <vt:lpstr>Wingdings</vt:lpstr>
      <vt:lpstr>KPCPLV+»ªÎÄ¿¬Ìå</vt:lpstr>
      <vt:lpstr>IAGUQF+»ªÎÄ¿¬Ìå</vt:lpstr>
      <vt:lpstr>TVDMPF+»ªÎÄ¿¬Ìå</vt:lpstr>
      <vt:lpstr>KANTMI+»ªÎÄ¿¬Ìå</vt:lpstr>
      <vt:lpstr>楷体_GB2312</vt:lpstr>
      <vt:lpstr>黑体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xbany</cp:lastModifiedBy>
  <cp:revision>9</cp:revision>
  <dcterms:created xsi:type="dcterms:W3CDTF">2018-08-07T14:43:00Z</dcterms:created>
  <dcterms:modified xsi:type="dcterms:W3CDTF">2018-09-19T01:31:23Z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