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</p:sldMasterIdLst>
  <p:sldIdLst>
    <p:sldId id="256" r:id="rId10"/>
    <p:sldId id="262" r:id="rId11"/>
    <p:sldId id="268" r:id="rId12"/>
    <p:sldId id="274" r:id="rId13"/>
    <p:sldId id="280" r:id="rId14"/>
    <p:sldId id="286" r:id="rId15"/>
    <p:sldId id="292" r:id="rId16"/>
    <p:sldId id="298" r:id="rId17"/>
    <p:sldId id="304" r:id="rId18"/>
  </p:sldIdLst>
  <p:sldSz cx="9144000" cy="6858000" type="screen4x3"/>
  <p:notesSz cx="9144000" cy="6858000"/>
  <p:embeddedFontLst>
    <p:embeddedFont>
      <p:font typeface="QSPRUR+»ªÎÄÐÂÎº" charset="-122"/>
      <p:regular r:id="rId19"/>
    </p:embeddedFont>
    <p:embeddedFont>
      <p:font typeface="BHGPMW+ËÎÌå" charset="-122"/>
      <p:regular r:id="rId20"/>
    </p:embeddedFont>
    <p:embeddedFont>
      <p:font typeface="EBFIQJ+ËÎÌå" charset="-122"/>
      <p:regular r:id="rId21"/>
    </p:embeddedFont>
    <p:embeddedFont>
      <p:font typeface="MFOCJH+ËÎÌå" charset="-122"/>
      <p:regular r:id="rId22"/>
    </p:embeddedFont>
    <p:embeddedFont>
      <p:font typeface="VFDPHF+Arial Unicode MS" charset="-122"/>
      <p:regular r:id="rId23"/>
    </p:embeddedFont>
    <p:embeddedFont>
      <p:font typeface="OKCOED+»ªÎÄ·ÂËÎ" charset="-122"/>
      <p:regular r:id="rId24"/>
    </p:embeddedFont>
    <p:embeddedFont>
      <p:font typeface="ORIUGW+»ªÎÄ·ÂËÎ" charset="-122"/>
      <p:regular r:id="rId25"/>
    </p:embeddedFont>
    <p:embeddedFont>
      <p:font typeface="OVOWUI+Arial Unicode MS" charset="-122"/>
      <p:regular r:id="rId26"/>
    </p:embeddedFont>
    <p:embeddedFont>
      <p:font typeface="RWISBW+Á¥Êé" charset="-122"/>
      <p:regular r:id="rId27"/>
    </p:embeddedFont>
    <p:embeddedFont>
      <p:font typeface="RPADFK+Á¥Êé" charset="-122"/>
      <p:regular r:id="rId28"/>
    </p:embeddedFont>
    <p:embeddedFont>
      <p:font typeface="QRSGQH+ËÎÌå" charset="-122"/>
      <p:regular r:id="rId29"/>
    </p:embeddedFont>
    <p:embeddedFont>
      <p:font typeface="SVIEOJ+»ªÎÄ·ÂËÎ" charset="-122"/>
      <p:regular r:id="rId30"/>
    </p:embeddedFont>
    <p:embeddedFont>
      <p:font typeface="CUCCGF+»ªÎÄ·ÂËÎ" charset="-122"/>
      <p:regular r:id="rId31"/>
    </p:embeddedFont>
    <p:embeddedFont>
      <p:font typeface="NRQQEO+ËÎÌå" charset="-122"/>
      <p:regular r:id="rId32"/>
    </p:embeddedFont>
    <p:embeddedFont>
      <p:font typeface="NJDKGL+»ªÎÄ·ÂËÎ" charset="-122"/>
      <p:regular r:id="rId33"/>
    </p:embeddedFont>
    <p:embeddedFont>
      <p:font typeface="QSICTO+»ªÎÄ·ÂËÎ" charset="-122"/>
      <p:regular r:id="rId34"/>
    </p:embeddedFont>
    <p:embeddedFont>
      <p:font typeface="JTPWJT+»ªÎÄ·ÂËÎ" charset="-122"/>
      <p:regular r:id="rId35"/>
    </p:embeddedFont>
    <p:embeddedFont>
      <p:font typeface="JMARIL+»ªÎÄ·ÂËÎ" charset="-122"/>
      <p:regular r:id="rId36"/>
    </p:embeddedFont>
    <p:embeddedFont>
      <p:font typeface="NVEOEM+ËÎÌå" charset="-122"/>
      <p:regular r:id="rId37"/>
    </p:embeddedFont>
    <p:embeddedFont>
      <p:font typeface="WORNJG+»ªÎÄ·ÂËÎ" charset="-122"/>
      <p:regular r:id="rId38"/>
    </p:embeddedFont>
    <p:embeddedFont>
      <p:font typeface="FDUBWM+ËÎÌå" charset="-122"/>
      <p:regular r:id="rId39"/>
    </p:embeddedFont>
    <p:embeddedFont>
      <p:font typeface="GGWSHJ+»ªÎÄ·ÂËÎ" charset="-122"/>
      <p:regular r:id="rId40"/>
    </p:embeddedFont>
    <p:embeddedFont>
      <p:font typeface="PVQSSO+»ªÎÄ·ÂËÎ" charset="-122"/>
      <p:regular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04439" y="1720347"/>
            <a:ext cx="5156251" cy="295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QSPRUR+»ªÎÄÐÂÎº" panose="02010800040101010101"/>
                <a:cs typeface="QSPRUR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8800">
                <a:solidFill>
                  <a:srgbClr val="FFFF00"/>
                </a:solidFill>
                <a:latin typeface="QSPRUR+»ªÎÄÐÂÎº" panose="02010800040101010101"/>
                <a:cs typeface="QSPRUR+»ªÎÄÐÂÎº" panose="02010800040101010101"/>
              </a:rPr>
              <a:t>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6231" y="3200710"/>
            <a:ext cx="3912412" cy="281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945"/>
              </a:lnSpc>
              <a:spcBef>
                <a:spcPct val="0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QSPRUR+»ªÎÄÐÂÎº" panose="02010800040101010101"/>
                <a:cs typeface="QSPRUR+»ªÎÄÐÂÎº" panose="02010800040101010101"/>
              </a:rPr>
              <a:t>视图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0446" y="1272190"/>
            <a:ext cx="206044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BHGPMW+ËÎÌå" panose="02010600030101010101"/>
                <a:cs typeface="BHGPMW+ËÎÌå" panose="02010600030101010101"/>
              </a:rPr>
              <a:t>目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BHGPMW+ËÎÌå" panose="02010600030101010101"/>
                <a:cs typeface="BHGPMW+ËÎÌå" panose="02010600030101010101"/>
              </a:rPr>
              <a:t>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752" y="2237311"/>
            <a:ext cx="4538883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HGPMW+ËÎÌå" panose="02010600030101010101"/>
                <a:cs typeface="BHGPMW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EBFIQJ+ËÎÌå" panose="02010600030101010101"/>
                <a:cs typeface="EBFIQJ+ËÎÌå" panose="02010600030101010101"/>
              </a:rPr>
              <a:t> 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752" y="3024982"/>
            <a:ext cx="3257854" cy="1679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HGPMW+ËÎÌå" panose="02010600030101010101"/>
                <a:cs typeface="BHGPMW+ËÎÌå" panose="02010600030101010101"/>
              </a:rPr>
              <a:t>什么是视图</a:t>
            </a:r>
          </a:p>
          <a:p>
            <a:pPr marL="0" marR="0">
              <a:lnSpc>
                <a:spcPts val="3020"/>
              </a:lnSpc>
              <a:spcBef>
                <a:spcPts val="5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HGPMW+ËÎÌå" panose="02010600030101010101"/>
                <a:cs typeface="BHGPMW+ËÎÌå" panose="02010600030101010101"/>
              </a:rPr>
              <a:t>创建或修改视图</a:t>
            </a:r>
          </a:p>
          <a:p>
            <a:pPr marL="0" marR="0">
              <a:lnSpc>
                <a:spcPts val="3015"/>
              </a:lnSpc>
              <a:spcBef>
                <a:spcPts val="6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HGPMW+ËÎÌå" panose="02010600030101010101"/>
                <a:cs typeface="BHGPMW+ËÎÌå" panose="02010600030101010101"/>
              </a:rPr>
              <a:t>删除视图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752" y="4197320"/>
            <a:ext cx="222885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HGPMW+ËÎÌå" panose="02010600030101010101"/>
                <a:cs typeface="BHGPMW+ËÎÌå" panose="02010600030101010101"/>
              </a:rPr>
              <a:t>查看视图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25768" y="90455"/>
            <a:ext cx="297789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MFOCJH+ËÎÌå" panose="02010600030101010101"/>
                <a:cs typeface="MFOCJH+ËÎÌå" panose="02010600030101010101"/>
              </a:rPr>
              <a:t>什么是视图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077713"/>
            <a:ext cx="9189642" cy="201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VFDPHF+Arial Unicode MS" panose="020B0604020202020204"/>
                <a:cs typeface="VFDPHF+Arial Unicode MS" panose="020B0604020202020204"/>
              </a:rPr>
              <a:t>视图：</a:t>
            </a:r>
            <a:r>
              <a:rPr sz="24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MySQL</a:t>
            </a:r>
            <a:r>
              <a:rPr sz="24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从</a:t>
            </a:r>
            <a:r>
              <a:rPr sz="24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5.0.1</a:t>
            </a:r>
            <a:r>
              <a:rPr sz="24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版本开始提供视图功能。一种虚拟</a:t>
            </a:r>
          </a:p>
          <a:p>
            <a:pPr marL="342900" marR="0">
              <a:lnSpc>
                <a:spcPts val="2690"/>
              </a:lnSpc>
              <a:spcBef>
                <a:spcPts val="20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存在的表，行和列的数据来自定义视图的查询中使用的表</a:t>
            </a:r>
          </a:p>
          <a:p>
            <a:pPr marL="34290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，并且是在使用视图时</a:t>
            </a:r>
            <a:r>
              <a:rPr sz="2400">
                <a:solidFill>
                  <a:srgbClr val="FF0000"/>
                </a:solidFill>
                <a:latin typeface="ORIUGW+»ªÎÄ·ÂËÎ" panose="02010600040101010101"/>
                <a:cs typeface="ORIUGW+»ªÎÄ·ÂËÎ" panose="02010600040101010101"/>
              </a:rPr>
              <a:t>动态生成的，</a:t>
            </a:r>
            <a:r>
              <a:rPr sz="2400">
                <a:solidFill>
                  <a:srgbClr val="1804AC"/>
                </a:solidFill>
                <a:latin typeface="ORIUGW+»ªÎÄ·ÂËÎ" panose="02010600040101010101"/>
                <a:cs typeface="ORIUGW+»ªÎÄ·ÂËÎ" panose="02010600040101010101"/>
              </a:rPr>
              <a:t>只保存了</a:t>
            </a:r>
            <a:r>
              <a:rPr sz="2400">
                <a:solidFill>
                  <a:srgbClr val="1804AC"/>
                </a:solidFill>
                <a:latin typeface="OKCOED+»ªÎÄ·ÂËÎ" panose="02010600040101010101"/>
                <a:cs typeface="OKCOED+»ªÎÄ·ÂËÎ" panose="02010600040101010101"/>
              </a:rPr>
              <a:t>sql</a:t>
            </a:r>
            <a:r>
              <a:rPr sz="2400">
                <a:solidFill>
                  <a:srgbClr val="1804AC"/>
                </a:solidFill>
                <a:latin typeface="ORIUGW+»ªÎÄ·ÂËÎ" panose="02010600040101010101"/>
                <a:cs typeface="ORIUGW+»ªÎÄ·ÂËÎ" panose="02010600040101010101"/>
              </a:rPr>
              <a:t>逻辑，不</a:t>
            </a:r>
          </a:p>
          <a:p>
            <a:pPr marL="34290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1804AC"/>
                </a:solidFill>
                <a:latin typeface="ORIUGW+»ªÎÄ·ÂËÎ" panose="02010600040101010101"/>
                <a:cs typeface="ORIUGW+»ªÎÄ·ÂËÎ" panose="02010600040101010101"/>
              </a:rPr>
              <a:t>保存查询结果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2719621"/>
            <a:ext cx="2325624" cy="81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应用场景：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0444" y="3133621"/>
            <a:ext cx="3612488" cy="833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600" spc="96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多个地方用到同样的查询结果</a:t>
            </a:r>
          </a:p>
          <a:p>
            <a:pPr marL="0" marR="0">
              <a:lnSpc>
                <a:spcPts val="1785"/>
              </a:lnSpc>
              <a:spcBef>
                <a:spcPts val="515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600" spc="96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该查询结果使用的</a:t>
            </a: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sql</a:t>
            </a:r>
            <a:r>
              <a:rPr sz="16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语句较复杂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40" y="3743854"/>
            <a:ext cx="1715719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ORIUGW+»ªÎÄ·ÂËÎ" panose="02010600040101010101"/>
                <a:cs typeface="ORIUGW+»ªÎÄ·ÂËÎ" panose="02010600040101010101"/>
              </a:rPr>
              <a:t>示例：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0444" y="4167306"/>
            <a:ext cx="2243954" cy="824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CREATE</a:t>
            </a:r>
            <a:r>
              <a:rPr sz="1600" spc="2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 </a:t>
            </a: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VIEW my_v1</a:t>
            </a:r>
          </a:p>
          <a:p>
            <a:pPr marL="0" marR="0">
              <a:lnSpc>
                <a:spcPts val="1785"/>
              </a:lnSpc>
              <a:spcBef>
                <a:spcPts val="515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0444" y="4752523"/>
            <a:ext cx="3124182" cy="824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SELECT</a:t>
            </a:r>
            <a:r>
              <a:rPr sz="1600" spc="1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 </a:t>
            </a: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studentname,majorname</a:t>
            </a:r>
          </a:p>
          <a:p>
            <a:pPr marL="0" marR="0">
              <a:lnSpc>
                <a:spcPts val="1785"/>
              </a:lnSpc>
              <a:spcBef>
                <a:spcPts val="515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FROM student</a:t>
            </a:r>
            <a:r>
              <a:rPr sz="1600" spc="12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 </a:t>
            </a: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0444" y="5337993"/>
            <a:ext cx="2330503" cy="111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INNER</a:t>
            </a:r>
            <a:r>
              <a:rPr sz="1600" spc="-11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 </a:t>
            </a: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JOIN</a:t>
            </a:r>
            <a:r>
              <a:rPr sz="1600" spc="2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 </a:t>
            </a: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major m</a:t>
            </a:r>
          </a:p>
          <a:p>
            <a:pPr marL="0" marR="0">
              <a:lnSpc>
                <a:spcPts val="1785"/>
              </a:lnSpc>
              <a:spcBef>
                <a:spcPts val="515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ON s.majorid=m.majorid</a:t>
            </a:r>
          </a:p>
          <a:p>
            <a:pPr marL="0" marR="0">
              <a:lnSpc>
                <a:spcPts val="1785"/>
              </a:lnSpc>
              <a:spcBef>
                <a:spcPts val="515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KCOED+»ªÎÄ·ÂËÎ" panose="02010600040101010101"/>
                <a:cs typeface="OKCOED+»ªÎÄ·ÂËÎ" panose="02010600040101010101"/>
              </a:rPr>
              <a:t>WHERE s.majorid=1;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0606" y="238199"/>
            <a:ext cx="2515819" cy="129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OVOWUI+Arial Unicode MS" panose="020B0604020202020204"/>
                <a:cs typeface="OVOWUI+Arial Unicode MS" panose="020B0604020202020204"/>
              </a:rPr>
              <a:t>常见题目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708420"/>
            <a:ext cx="9209413" cy="1315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RWISBW+Á¥Êé" panose="02010509060101010101"/>
                <a:cs typeface="RWISBW+Á¥Êé" panose="02010509060101010101"/>
              </a:rPr>
              <a:t>1.</a:t>
            </a:r>
            <a:r>
              <a:rPr sz="2800">
                <a:solidFill>
                  <a:srgbClr val="000000"/>
                </a:solidFill>
                <a:latin typeface="RPADFK+Á¥Êé" panose="02010509060101010101"/>
                <a:cs typeface="RPADFK+Á¥Êé" panose="02010509060101010101"/>
              </a:rPr>
              <a:t>查询邮箱中包含</a:t>
            </a:r>
            <a:r>
              <a:rPr sz="2800">
                <a:solidFill>
                  <a:srgbClr val="000000"/>
                </a:solidFill>
                <a:latin typeface="RWISBW+Á¥Êé" panose="02010509060101010101"/>
                <a:cs typeface="RWISBW+Á¥Êé" panose="02010509060101010101"/>
              </a:rPr>
              <a:t>a</a:t>
            </a:r>
            <a:r>
              <a:rPr sz="2800">
                <a:solidFill>
                  <a:srgbClr val="000000"/>
                </a:solidFill>
                <a:latin typeface="RPADFK+Á¥Êé" panose="02010509060101010101"/>
                <a:cs typeface="RPADFK+Á¥Êé" panose="02010509060101010101"/>
              </a:rPr>
              <a:t>字符的员工名、部门名和工种信</a:t>
            </a:r>
          </a:p>
          <a:p>
            <a:pPr marL="342900" marR="0">
              <a:lnSpc>
                <a:spcPts val="2795"/>
              </a:lnSpc>
              <a:spcBef>
                <a:spcPts val="5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RPADFK+Á¥Êé" panose="02010509060101010101"/>
                <a:cs typeface="RPADFK+Á¥Êé" panose="02010509060101010101"/>
              </a:rPr>
              <a:t>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647465"/>
            <a:ext cx="5730997" cy="1400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RWISBW+Á¥Êé" panose="02010509060101010101"/>
                <a:cs typeface="RWISBW+Á¥Êé" panose="02010509060101010101"/>
              </a:rPr>
              <a:t>2.</a:t>
            </a:r>
            <a:r>
              <a:rPr sz="2800">
                <a:solidFill>
                  <a:srgbClr val="000000"/>
                </a:solidFill>
                <a:latin typeface="RPADFK+Á¥Êé" panose="02010509060101010101"/>
                <a:cs typeface="RPADFK+Á¥Êé" panose="02010509060101010101"/>
              </a:rPr>
              <a:t>查询各部门的平均工资级别</a:t>
            </a:r>
          </a:p>
          <a:p>
            <a:pPr marL="0" marR="0">
              <a:lnSpc>
                <a:spcPts val="2800"/>
              </a:lnSpc>
              <a:spcBef>
                <a:spcPts val="123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RWISBW+Á¥Êé" panose="02010509060101010101"/>
                <a:cs typeface="RWISBW+Á¥Êé" panose="02010509060101010101"/>
              </a:rPr>
              <a:t>3.</a:t>
            </a:r>
            <a:r>
              <a:rPr sz="2800">
                <a:solidFill>
                  <a:srgbClr val="000000"/>
                </a:solidFill>
                <a:latin typeface="RPADFK+Á¥Êé" panose="02010509060101010101"/>
                <a:cs typeface="RPADFK+Á¥Êé" panose="02010509060101010101"/>
              </a:rPr>
              <a:t>查询平均工资最低的部门信息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4183911"/>
            <a:ext cx="6549679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RWISBW+Á¥Êé" panose="02010509060101010101"/>
                <a:cs typeface="RWISBW+Á¥Êé" panose="02010509060101010101"/>
              </a:rPr>
              <a:t>4.</a:t>
            </a:r>
            <a:r>
              <a:rPr sz="2800">
                <a:solidFill>
                  <a:srgbClr val="000000"/>
                </a:solidFill>
                <a:latin typeface="RPADFK+Á¥Êé" panose="02010509060101010101"/>
                <a:cs typeface="RPADFK+Á¥Êé" panose="02010509060101010101"/>
              </a:rPr>
              <a:t>查询平均工资最低的部门名和工资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25768" y="90455"/>
            <a:ext cx="297789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QRSGQH+ËÎÌå" panose="02010600030101010101"/>
                <a:cs typeface="QRSGQH+ËÎÌå" panose="02010600030101010101"/>
              </a:rPr>
              <a:t>视图的好处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21939"/>
            <a:ext cx="2350871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SVIEOJ+»ªÎÄ·ÂËÎ" panose="02010600040101010101"/>
                <a:cs typeface="SVIEOJ+»ªÎÄ·ÂËÎ" panose="02010600040101010101"/>
              </a:rPr>
              <a:t>重用</a:t>
            </a:r>
            <a:r>
              <a:rPr sz="2400">
                <a:solidFill>
                  <a:srgbClr val="000000"/>
                </a:solidFill>
                <a:latin typeface="CUCCGF+»ªÎÄ·ÂËÎ" panose="02010600040101010101"/>
                <a:cs typeface="CUCCGF+»ªÎÄ·ÂËÎ" panose="02010600040101010101"/>
              </a:rPr>
              <a:t>sql</a:t>
            </a:r>
            <a:r>
              <a:rPr sz="2400">
                <a:solidFill>
                  <a:srgbClr val="000000"/>
                </a:solidFill>
                <a:latin typeface="SVIEOJ+»ªÎÄ·ÂËÎ" panose="02010600040101010101"/>
                <a:cs typeface="SVIEOJ+»ªÎÄ·ÂËÎ" panose="02010600040101010101"/>
              </a:rPr>
              <a:t>语句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1561127"/>
            <a:ext cx="7088945" cy="1251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SVIEOJ+»ªÎÄ·ÂËÎ" panose="02010600040101010101"/>
                <a:cs typeface="SVIEOJ+»ªÎÄ·ÂËÎ" panose="02010600040101010101"/>
              </a:rPr>
              <a:t>简化复杂的</a:t>
            </a:r>
            <a:r>
              <a:rPr sz="2400">
                <a:solidFill>
                  <a:srgbClr val="000000"/>
                </a:solidFill>
                <a:latin typeface="CUCCGF+»ªÎÄ·ÂËÎ" panose="02010600040101010101"/>
                <a:cs typeface="CUCCGF+»ªÎÄ·ÂËÎ" panose="02010600040101010101"/>
              </a:rPr>
              <a:t>sql</a:t>
            </a:r>
            <a:r>
              <a:rPr sz="2400">
                <a:solidFill>
                  <a:srgbClr val="000000"/>
                </a:solidFill>
                <a:latin typeface="SVIEOJ+»ªÎÄ·ÂËÎ" panose="02010600040101010101"/>
                <a:cs typeface="SVIEOJ+»ªÎÄ·ÂËÎ" panose="02010600040101010101"/>
              </a:rPr>
              <a:t>操作，不必知道它的查询细节</a:t>
            </a:r>
          </a:p>
          <a:p>
            <a:pPr marL="0" marR="0">
              <a:lnSpc>
                <a:spcPts val="2690"/>
              </a:lnSpc>
              <a:spcBef>
                <a:spcPts val="7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SVIEOJ+»ªÎÄ·ÂËÎ" panose="02010600040101010101"/>
                <a:cs typeface="SVIEOJ+»ªÎÄ·ÂËÎ" panose="02010600040101010101"/>
              </a:rPr>
              <a:t>保护数据，提高安全性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49342" y="90455"/>
            <a:ext cx="435406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NRQQEO+ËÎÌå" panose="02010600030101010101"/>
                <a:cs typeface="NRQQEO+ËÎÌå" panose="02010600030101010101"/>
              </a:rPr>
              <a:t>创建或者修改视图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21939"/>
            <a:ext cx="3241243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JDKGL+»ªÎÄ·ÂËÎ" panose="02010600040101010101"/>
                <a:cs typeface="NJDKGL+»ªÎÄ·ÂËÎ" panose="02010600040101010101"/>
              </a:rPr>
              <a:t>创建视图的语法：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1574926"/>
            <a:ext cx="4749896" cy="1237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create [or replace] view view_name</a:t>
            </a:r>
          </a:p>
          <a:p>
            <a:pPr marL="0" marR="0">
              <a:lnSpc>
                <a:spcPts val="2690"/>
              </a:lnSpc>
              <a:spcBef>
                <a:spcPts val="7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As</a:t>
            </a:r>
            <a:r>
              <a:rPr sz="2400" spc="-17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select_statement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452743"/>
            <a:ext cx="4904117" cy="7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[with|cascaded|local|check</a:t>
            </a:r>
            <a:r>
              <a:rPr sz="2400" spc="25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option]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40" y="3317029"/>
            <a:ext cx="3391814" cy="125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24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JDKGL+»ªÎÄ·ÂËÎ" panose="02010600040101010101"/>
                <a:cs typeface="NJDKGL+»ªÎÄ·ÂËÎ" panose="02010600040101010101"/>
              </a:rPr>
              <a:t>修改视图的语法：</a:t>
            </a:r>
          </a:p>
          <a:p>
            <a:pPr marL="0" marR="0">
              <a:lnSpc>
                <a:spcPts val="2690"/>
              </a:lnSpc>
              <a:spcBef>
                <a:spcPts val="7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alter view view_name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940" y="4209034"/>
            <a:ext cx="2794101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As</a:t>
            </a:r>
            <a:r>
              <a:rPr sz="2400" spc="-17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select_statement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7616" y="4647946"/>
            <a:ext cx="4905877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[with|cascaded|local|check</a:t>
            </a:r>
            <a:r>
              <a:rPr sz="2400" spc="38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QSICTO+»ªÎÄ·ÂËÎ" panose="02010600040101010101"/>
                <a:cs typeface="QSICTO+»ªÎÄ·ÂËÎ" panose="02010600040101010101"/>
              </a:rPr>
              <a:t>option]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6144" y="1135752"/>
            <a:ext cx="8819438" cy="116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视图的可更新性和视图中查询的定义有关系，以下类型的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视图是不能更新的。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926887"/>
            <a:ext cx="9029453" cy="117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包含以下关键字的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sql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语句：分组函数、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distinct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、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group</a:t>
            </a:r>
            <a:r>
              <a:rPr sz="2400" spc="586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by</a:t>
            </a:r>
          </a:p>
          <a:p>
            <a:pPr marL="34290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、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having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、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union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或者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union</a:t>
            </a:r>
            <a:r>
              <a:rPr sz="2400" spc="-14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2731813"/>
            <a:ext cx="2020519" cy="81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常量视图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3170725"/>
            <a:ext cx="3314954" cy="125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Select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中包含子查询</a:t>
            </a:r>
          </a:p>
          <a:p>
            <a:pPr marL="0" marR="0">
              <a:lnSpc>
                <a:spcPts val="2690"/>
              </a:lnSpc>
              <a:spcBef>
                <a:spcPts val="7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join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40" y="4048930"/>
            <a:ext cx="6804265" cy="1251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from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一个不能更新的视图</a:t>
            </a:r>
          </a:p>
          <a:p>
            <a:pPr marL="0" marR="0">
              <a:lnSpc>
                <a:spcPts val="2690"/>
              </a:lnSpc>
              <a:spcBef>
                <a:spcPts val="7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where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子句的子查询引用了</a:t>
            </a:r>
            <a:r>
              <a:rPr sz="2400">
                <a:solidFill>
                  <a:srgbClr val="000000"/>
                </a:solidFill>
                <a:latin typeface="JMARIL+»ªÎÄ·ÂËÎ" panose="02010600040101010101"/>
                <a:cs typeface="JMARIL+»ªÎÄ·ÂËÎ" panose="02010600040101010101"/>
              </a:rPr>
              <a:t>from</a:t>
            </a:r>
            <a:r>
              <a:rPr sz="2400">
                <a:solidFill>
                  <a:srgbClr val="000000"/>
                </a:solidFill>
                <a:latin typeface="JTPWJT+»ªÎÄ·ÂËÎ" panose="02010600040101010101"/>
                <a:cs typeface="JTPWJT+»ªÎÄ·ÂËÎ" panose="02010600040101010101"/>
              </a:rPr>
              <a:t>子句中的表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NVEOEM+ËÎÌå" panose="02010600030101010101"/>
                <a:cs typeface="NVEOEM+ËÎÌå" panose="02010600030101010101"/>
              </a:rPr>
              <a:t>删除视图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21939"/>
            <a:ext cx="3244904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WORNJG+»ªÎÄ·ÂËÎ" panose="02010600040101010101"/>
                <a:cs typeface="WORNJG+»ªÎÄ·ÂËÎ" panose="02010600040101010101"/>
              </a:rPr>
              <a:t>删除视图的语法：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6520" y="1574926"/>
            <a:ext cx="8771410" cy="1164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ORNJG+»ªÎÄ·ÂËÎ" panose="02010600040101010101"/>
                <a:cs typeface="WORNJG+»ªÎÄ·ÂËÎ" panose="02010600040101010101"/>
              </a:rPr>
              <a:t>用户可以一次删除一个或者多个视图，前提是必须有该视</a:t>
            </a:r>
          </a:p>
          <a:p>
            <a:pPr marL="3937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ORNJG+»ªÎÄ·ÂËÎ" panose="02010600040101010101"/>
                <a:cs typeface="WORNJG+»ªÎÄ·ÂËÎ" panose="02010600040101010101"/>
              </a:rPr>
              <a:t>图的drop权限。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2720" y="2818765"/>
            <a:ext cx="8755639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ORNJG+»ªÎÄ·ÂËÎ" panose="02010600040101010101"/>
                <a:cs typeface="WORNJG+»ªÎÄ·ÂËÎ" panose="02010600040101010101"/>
              </a:rPr>
              <a:t>drop view [if exists]</a:t>
            </a:r>
            <a:r>
              <a:rPr sz="2400" spc="592">
                <a:solidFill>
                  <a:srgbClr val="000000"/>
                </a:solidFill>
                <a:latin typeface="WORNJG+»ªÎÄ·ÂËÎ" panose="02010600040101010101"/>
                <a:cs typeface="WORNJG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WORNJG+»ªÎÄ·ÂËÎ" panose="02010600040101010101"/>
                <a:cs typeface="WORNJG+»ªÎÄ·ÂËÎ" panose="02010600040101010101"/>
              </a:rPr>
              <a:t>view_name,view_name</a:t>
            </a:r>
            <a:r>
              <a:rPr sz="2400" spc="18">
                <a:solidFill>
                  <a:srgbClr val="000000"/>
                </a:solidFill>
                <a:latin typeface="WORNJG+»ªÎÄ·ÂËÎ" panose="02010600040101010101"/>
                <a:cs typeface="WORNJG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WORNJG+»ªÎÄ·ÂËÎ" panose="02010600040101010101"/>
                <a:cs typeface="WORNJG+»ªÎÄ·ÂËÎ" panose="02010600040101010101"/>
              </a:rPr>
              <a:t>…[restrict|cascade]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FDUBWM+ËÎÌå" panose="02010600030101010101"/>
                <a:cs typeface="FDUBWM+ËÎÌå" panose="02010600030101010101"/>
              </a:rPr>
              <a:t>查看视图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21939"/>
            <a:ext cx="3244904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GWSHJ+»ªÎÄ·ÂËÎ" panose="02010600040101010101"/>
                <a:cs typeface="GGWSHJ+»ªÎÄ·ÂËÎ" panose="02010600040101010101"/>
              </a:rPr>
              <a:t>查看视图的语法：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6520" y="1574926"/>
            <a:ext cx="1900732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VQSSO+»ªÎÄ·ÂËÎ" panose="02010600040101010101"/>
                <a:cs typeface="PVQSSO+»ªÎÄ·ÂËÎ" panose="02010600040101010101"/>
              </a:rPr>
              <a:t>show tables;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6520" y="2013838"/>
            <a:ext cx="8629073" cy="116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GGWSHJ+»ªÎÄ·ÂËÎ" panose="02010600040101010101"/>
                <a:cs typeface="GGWSHJ+»ªÎÄ·ÂËÎ" panose="02010600040101010101"/>
              </a:rPr>
              <a:t>如果需要查询某个视图的定义，可以使用</a:t>
            </a:r>
            <a:r>
              <a:rPr sz="2400">
                <a:solidFill>
                  <a:srgbClr val="000000"/>
                </a:solidFill>
                <a:latin typeface="PVQSSO+»ªÎÄ·ÂËÎ" panose="02010600040101010101"/>
                <a:cs typeface="PVQSSO+»ªÎÄ·ÂËÎ" panose="02010600040101010101"/>
              </a:rPr>
              <a:t>show create</a:t>
            </a:r>
            <a:r>
              <a:rPr sz="2400" spc="20">
                <a:solidFill>
                  <a:srgbClr val="000000"/>
                </a:solidFill>
                <a:latin typeface="PVQSSO+»ªÎÄ·ÂËÎ" panose="02010600040101010101"/>
                <a:cs typeface="PVQSSO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PVQSSO+»ªÎÄ·ÂËÎ" panose="02010600040101010101"/>
                <a:cs typeface="PVQSSO+»ªÎÄ·ÂËÎ" panose="02010600040101010101"/>
              </a:rPr>
              <a:t>view</a:t>
            </a:r>
          </a:p>
          <a:p>
            <a:pPr marL="3937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GGWSHJ+»ªÎÄ·ÂËÎ" panose="02010600040101010101"/>
                <a:cs typeface="GGWSHJ+»ªÎÄ·ÂËÎ" panose="02010600040101010101"/>
              </a:rPr>
              <a:t>命令进行查看：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2720" y="3257677"/>
            <a:ext cx="4477162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VQSSO+»ªÎÄ·ÂËÎ" panose="02010600040101010101"/>
                <a:cs typeface="PVQSSO+»ªÎÄ·ÂËÎ" panose="02010600040101010101"/>
              </a:rPr>
              <a:t>show create</a:t>
            </a:r>
            <a:r>
              <a:rPr sz="2400" spc="20">
                <a:solidFill>
                  <a:srgbClr val="000000"/>
                </a:solidFill>
                <a:latin typeface="PVQSSO+»ªÎÄ·ÂËÎ" panose="02010600040101010101"/>
                <a:cs typeface="PVQSSO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PVQSSO+»ªÎÄ·ÂËÎ" panose="02010600040101010101"/>
                <a:cs typeface="PVQSSO+»ªÎÄ·ÂËÎ" panose="02010600040101010101"/>
              </a:rPr>
              <a:t>view view_name \G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9</vt:i4>
      </vt:variant>
    </vt:vector>
  </HeadingPairs>
  <TitlesOfParts>
    <vt:vector size="45" baseType="lpstr">
      <vt:lpstr>Arial</vt:lpstr>
      <vt:lpstr>宋体</vt:lpstr>
      <vt:lpstr>QSPRUR+»ªÎÄÐÂÎº</vt:lpstr>
      <vt:lpstr>BHGPMW+ËÎÌå</vt:lpstr>
      <vt:lpstr>Times New Roman</vt:lpstr>
      <vt:lpstr>EBFIQJ+ËÎÌå</vt:lpstr>
      <vt:lpstr>MFOCJH+ËÎÌå</vt:lpstr>
      <vt:lpstr>VFDPHF+Arial Unicode MS</vt:lpstr>
      <vt:lpstr>OKCOED+»ªÎÄ·ÂËÎ</vt:lpstr>
      <vt:lpstr>ORIUGW+»ªÎÄ·ÂËÎ</vt:lpstr>
      <vt:lpstr>OVOWUI+Arial Unicode MS</vt:lpstr>
      <vt:lpstr>RWISBW+Á¥Êé</vt:lpstr>
      <vt:lpstr>RPADFK+Á¥Êé</vt:lpstr>
      <vt:lpstr>QRSGQH+ËÎÌå</vt:lpstr>
      <vt:lpstr>SVIEOJ+»ªÎÄ·ÂËÎ</vt:lpstr>
      <vt:lpstr>CUCCGF+»ªÎÄ·ÂËÎ</vt:lpstr>
      <vt:lpstr>NRQQEO+ËÎÌå</vt:lpstr>
      <vt:lpstr>NJDKGL+»ªÎÄ·ÂËÎ</vt:lpstr>
      <vt:lpstr>QSICTO+»ªÎÄ·ÂËÎ</vt:lpstr>
      <vt:lpstr>JTPWJT+»ªÎÄ·ÂËÎ</vt:lpstr>
      <vt:lpstr>JMARIL+»ªÎÄ·ÂËÎ</vt:lpstr>
      <vt:lpstr>NVEOEM+ËÎÌå</vt:lpstr>
      <vt:lpstr>WORNJG+»ªÎÄ·ÂËÎ</vt:lpstr>
      <vt:lpstr>FDUBWM+ËÎÌå</vt:lpstr>
      <vt:lpstr>GGWSHJ+»ªÎÄ·ÂËÎ</vt:lpstr>
      <vt:lpstr>PVQSSO+»ªÎÄ·ÂËÎ</vt:lpstr>
      <vt:lpstr>Calibri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3</cp:revision>
  <dcterms:created xsi:type="dcterms:W3CDTF">2018-08-13T05:31:52Z</dcterms:created>
  <dcterms:modified xsi:type="dcterms:W3CDTF">2018-09-19T01:36:16Z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