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62" r:id="rId13"/>
    <p:sldId id="268" r:id="rId14"/>
    <p:sldId id="274" r:id="rId15"/>
    <p:sldId id="280" r:id="rId16"/>
    <p:sldId id="286" r:id="rId17"/>
    <p:sldId id="292" r:id="rId18"/>
    <p:sldId id="298" r:id="rId19"/>
    <p:sldId id="304" r:id="rId20"/>
    <p:sldId id="310" r:id="rId21"/>
    <p:sldId id="316" r:id="rId22"/>
  </p:sldIdLst>
  <p:sldSz cx="9144000" cy="6858000" type="screen4x3"/>
  <p:notesSz cx="9144000" cy="6858000"/>
  <p:embeddedFontLst>
    <p:embeddedFont>
      <p:font typeface="BNAFLU+Arial Unicode MS" charset="-122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QNOIPR+Arial Unicode MS" charset="-122"/>
      <p:regular r:id="rId28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54"/>
        <p:guide pos="24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7621" y="1863349"/>
            <a:ext cx="9505772" cy="4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5355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 spc="11">
                <a:solidFill>
                  <a:srgbClr val="FFFF00"/>
                </a:solidFill>
                <a:latin typeface="BDMOLI+»ªÎÄÐÂÎº" panose="02010800040101010101"/>
                <a:cs typeface="BDMOLI+»ªÎÄÐÂÎº" panose="02010800040101010101"/>
              </a:rPr>
              <a:t>第</a:t>
            </a:r>
            <a:r>
              <a:rPr sz="8800" b="1" spc="-239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11</a:t>
            </a:r>
            <a:r>
              <a:rPr sz="8800">
                <a:solidFill>
                  <a:srgbClr val="FFFF00"/>
                </a:solidFill>
                <a:latin typeface="BDMOLI+»ªÎÄÐÂÎº" panose="02010800040101010101"/>
                <a:cs typeface="BDMOLI+»ªÎÄÐÂÎº" panose="02010800040101010101"/>
              </a:rPr>
              <a:t>节</a:t>
            </a: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BDMOLI+»ªÎÄÐÂÎº" panose="02010800040101010101"/>
                <a:cs typeface="BDMOLI+»ªÎÄÐÂÎº" panose="02010800040101010101"/>
              </a:rPr>
              <a:t>存储过程和函数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0618" y="90455"/>
            <a:ext cx="481279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RLWBTR+ËÎÌå" panose="02010600030101010101"/>
                <a:cs typeface="RLWBTR+ËÎÌå" panose="02010600030101010101"/>
              </a:rPr>
              <a:t>删除存储过程或函数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35752"/>
            <a:ext cx="9125728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RLKD+»ªÎÄ·ÂËÎ" panose="02010600040101010101"/>
                <a:cs typeface="EERLKD+»ªÎÄ·ÂËÎ" panose="02010600040101010101"/>
              </a:rPr>
              <a:t>说明：一次只能删除一个存储过程或者函数，并且要求有该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144" y="1501775"/>
            <a:ext cx="4541717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RLKD+»ªÎÄ·ÂËÎ" panose="02010600040101010101"/>
                <a:cs typeface="EERLKD+»ªÎÄ·ÂËÎ" panose="02010600040101010101"/>
              </a:rPr>
              <a:t>过程或函数的</a:t>
            </a:r>
            <a:r>
              <a:rPr sz="2400">
                <a:solidFill>
                  <a:srgbClr val="000000"/>
                </a:solidFill>
                <a:latin typeface="CWPEJS+»ªÎÄ·ÂËÎ" panose="02010600040101010101"/>
                <a:cs typeface="CWPEJS+»ªÎÄ·ÂËÎ" panose="02010600040101010101"/>
              </a:rPr>
              <a:t>alter routine</a:t>
            </a:r>
            <a:r>
              <a:rPr sz="2400" spc="11">
                <a:solidFill>
                  <a:srgbClr val="000000"/>
                </a:solidFill>
                <a:latin typeface="CWPEJS+»ªÎÄ·ÂËÎ" panose="02010600040101010101"/>
                <a:cs typeface="CWPEJS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EERLKD+»ªÎÄ·ÂËÎ" panose="02010600040101010101"/>
                <a:cs typeface="EERLKD+»ªÎÄ·ÂËÎ" panose="02010600040101010101"/>
              </a:rPr>
              <a:t>权限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379590"/>
            <a:ext cx="2596595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RLKD+»ªÎÄ·ÂËÎ" panose="02010600040101010101"/>
                <a:cs typeface="EERLKD+»ªÎÄ·ÂËÎ" panose="02010600040101010101"/>
              </a:rPr>
              <a:t>删除存储过程：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120" y="2818765"/>
            <a:ext cx="5259582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WPEJS+»ªÎÄ·ÂËÎ" panose="02010600040101010101"/>
                <a:cs typeface="CWPEJS+»ªÎÄ·ÂËÎ" panose="02010600040101010101"/>
              </a:rPr>
              <a:t>drop procedure [if exists] </a:t>
            </a:r>
            <a:r>
              <a:rPr sz="2400">
                <a:solidFill>
                  <a:srgbClr val="000000"/>
                </a:solidFill>
                <a:latin typeface="EERLKD+»ªÎÄ·ÂËÎ" panose="02010600040101010101"/>
                <a:cs typeface="EERLKD+»ªÎÄ·ÂËÎ" panose="02010600040101010101"/>
              </a:rPr>
              <a:t>存储过程名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940" y="3696707"/>
            <a:ext cx="1986385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0">
                <a:solidFill>
                  <a:srgbClr val="000000"/>
                </a:solidFill>
                <a:latin typeface="EERLKD+»ªÎÄ·ÂËÎ" panose="02010600040101010101"/>
                <a:cs typeface="EERLKD+»ªÎÄ·ÂËÎ" panose="02010600040101010101"/>
              </a:rPr>
              <a:t>删除函数：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5120" y="4135881"/>
            <a:ext cx="4331755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WPEJS+»ªÎÄ·ÂËÎ" panose="02010600040101010101"/>
                <a:cs typeface="CWPEJS+»ªÎÄ·ÂËÎ" panose="02010600040101010101"/>
              </a:rPr>
              <a:t>drop function [if exists] </a:t>
            </a:r>
            <a:r>
              <a:rPr sz="2400">
                <a:solidFill>
                  <a:srgbClr val="000000"/>
                </a:solidFill>
                <a:latin typeface="EERLKD+»ªÎÄ·ÂËÎ" panose="02010600040101010101"/>
                <a:cs typeface="EERLKD+»ªÎÄ·ÂËÎ" panose="02010600040101010101"/>
              </a:rPr>
              <a:t>函数名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0618" y="90455"/>
            <a:ext cx="481279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UNJBSK+ËÎÌå" panose="02010600030101010101"/>
                <a:cs typeface="UNJBSK+ËÎÌå" panose="02010600030101010101"/>
              </a:rPr>
              <a:t>查看存储过程或函数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35752"/>
            <a:ext cx="4808084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1.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查看存储过程或函数的状态：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8920" y="1574926"/>
            <a:ext cx="8159725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show {procedure|function}</a:t>
            </a:r>
            <a:r>
              <a:rPr sz="2400" spc="15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status like 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存储过程或函数名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452743"/>
            <a:ext cx="4808084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2.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查看存储过程或函数的定义：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120" y="2891917"/>
            <a:ext cx="7626935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show create</a:t>
            </a:r>
            <a:r>
              <a:rPr sz="2400" spc="2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{procedure|function}</a:t>
            </a:r>
            <a:r>
              <a:rPr sz="2400" spc="1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存储过程或函数名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940" y="3330829"/>
            <a:ext cx="9145739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3.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通过查看</a:t>
            </a: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information_schema.routines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了解存储过程和函数的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6144" y="3696707"/>
            <a:ext cx="2291490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信息（了解）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6144" y="4574793"/>
            <a:ext cx="8813182" cy="116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select * from rountines where</a:t>
            </a:r>
            <a:r>
              <a:rPr sz="2400" spc="12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rounine_name </a:t>
            </a:r>
            <a:r>
              <a:rPr sz="2400" spc="15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=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存储过程名</a:t>
            </a:r>
            <a:r>
              <a:rPr sz="2400">
                <a:solidFill>
                  <a:srgbClr val="000000"/>
                </a:solidFill>
                <a:latin typeface="JTRUWK+»ªÎÄ·ÂËÎ" panose="02010600040101010101"/>
                <a:cs typeface="JTRUWK+»ªÎÄ·ÂËÎ" panose="02010600040101010101"/>
              </a:rPr>
              <a:t>|</a:t>
            </a: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函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LLJFNF+»ªÎÄ·ÂËÎ" panose="02010600040101010101"/>
                <a:cs typeface="LLJFNF+»ªÎÄ·ÂËÎ" panose="02010600040101010101"/>
              </a:rPr>
              <a:t>数名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0446" y="1272190"/>
            <a:ext cx="206044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目</a:t>
            </a:r>
            <a:r>
              <a:rPr sz="3600" spc="27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752" y="2237311"/>
            <a:ext cx="4538883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通过本章学习，您将可以</a:t>
            </a:r>
            <a:r>
              <a:rPr sz="2700">
                <a:solidFill>
                  <a:srgbClr val="000000"/>
                </a:solidFill>
                <a:latin typeface="CUGFMQ+ËÎÌå" panose="02010600030101010101"/>
                <a:cs typeface="CUGFMQ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752" y="3024982"/>
            <a:ext cx="5126705" cy="2851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什么是存储过程和函数</a:t>
            </a:r>
          </a:p>
          <a:p>
            <a:pPr marL="0" marR="0">
              <a:lnSpc>
                <a:spcPts val="3020"/>
              </a:lnSpc>
              <a:spcBef>
                <a:spcPts val="5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使用存储过程和函数的好处</a:t>
            </a:r>
          </a:p>
          <a:p>
            <a:pPr marL="0" marR="0">
              <a:lnSpc>
                <a:spcPts val="3015"/>
              </a:lnSpc>
              <a:spcBef>
                <a:spcPts val="6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创建存储过程和函数</a:t>
            </a:r>
          </a:p>
          <a:p>
            <a:pPr marL="0" marR="0">
              <a:lnSpc>
                <a:spcPts val="3015"/>
              </a:lnSpc>
              <a:spcBef>
                <a:spcPts val="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修改存储过程和函数</a:t>
            </a:r>
          </a:p>
          <a:p>
            <a:pPr marL="0" marR="0">
              <a:lnSpc>
                <a:spcPts val="3020"/>
              </a:lnSpc>
              <a:spcBef>
                <a:spcPts val="6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调用存储过程和函数</a:t>
            </a:r>
          </a:p>
          <a:p>
            <a:pPr marL="0" marR="0">
              <a:lnSpc>
                <a:spcPts val="3015"/>
              </a:lnSpc>
              <a:spcBef>
                <a:spcPts val="55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FFTGQA+ËÎÌå" panose="02010600030101010101"/>
                <a:cs typeface="FFTGQA+ËÎÌå" panose="02010600030101010101"/>
              </a:rPr>
              <a:t>查看存储过程和函数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290" y="1281430"/>
            <a:ext cx="7696835" cy="3221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31894" y="90455"/>
            <a:ext cx="527357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UJKUSC+ËÎÌå" panose="02010600030101010101"/>
                <a:cs typeface="UJKUSC+ËÎÌå" panose="02010600030101010101"/>
              </a:rPr>
              <a:t>什么是存储过程和函数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2188" y="1073142"/>
            <a:ext cx="3376574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BNAFLU+Arial Unicode MS" panose="020B0604020202020204"/>
                <a:cs typeface="BNAFLU+Arial Unicode MS" panose="020B0604020202020204"/>
              </a:rPr>
              <a:t>存储过程和函数：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144" y="1585531"/>
            <a:ext cx="8640377" cy="143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4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BNAFLU+Arial Unicode MS" panose="020B0604020202020204"/>
                <a:cs typeface="BNAFLU+Arial Unicode MS" panose="020B0604020202020204"/>
              </a:rPr>
              <a:t>事先经过编译并存储在数据库中的一段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sql</a:t>
            </a:r>
            <a:r>
              <a:rPr sz="2800">
                <a:solidFill>
                  <a:srgbClr val="000000"/>
                </a:solidFill>
                <a:latin typeface="BNAFLU+Arial Unicode MS" panose="020B0604020202020204"/>
                <a:cs typeface="BNAFLU+Arial Unicode MS" panose="020B0604020202020204"/>
              </a:rPr>
              <a:t>语句的</a:t>
            </a:r>
          </a:p>
          <a:p>
            <a:pPr marL="0" marR="0">
              <a:lnSpc>
                <a:spcPts val="336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BNAFLU+Arial Unicode MS" panose="020B0604020202020204"/>
                <a:cs typeface="BNAFLU+Arial Unicode MS" panose="020B0604020202020204"/>
              </a:rPr>
              <a:t>集合。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574925"/>
            <a:ext cx="1985771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RVJBM+»ªÎÄ·ÂËÎ" panose="02010600040101010101"/>
                <a:cs typeface="ERVJBM+»ªÎÄ·ÂËÎ" panose="02010600040101010101"/>
              </a:rPr>
              <a:t>使用好处：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2720" y="3013837"/>
            <a:ext cx="7181802" cy="16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ECNQU+»ªÎÄ·ÂËÎ" panose="02010600040101010101"/>
                <a:cs typeface="OECNQU+»ªÎÄ·ÂËÎ" panose="02010600040101010101"/>
              </a:rPr>
              <a:t>1</a:t>
            </a:r>
            <a:r>
              <a:rPr sz="2400">
                <a:solidFill>
                  <a:srgbClr val="000000"/>
                </a:solidFill>
                <a:latin typeface="ERVJBM+»ªÎÄ·ÂËÎ" panose="02010600040101010101"/>
                <a:cs typeface="ERVJBM+»ªÎÄ·ÂËÎ" panose="02010600040101010101"/>
              </a:rPr>
              <a:t>、简化应用开发人员的很多工作</a:t>
            </a:r>
          </a:p>
          <a:p>
            <a:pPr marL="0" marR="0">
              <a:lnSpc>
                <a:spcPts val="2690"/>
              </a:lnSpc>
              <a:spcBef>
                <a:spcPts val="7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ECNQU+»ªÎÄ·ÂËÎ" panose="02010600040101010101"/>
                <a:cs typeface="OECNQU+»ªÎÄ·ÂËÎ" panose="02010600040101010101"/>
              </a:rPr>
              <a:t>2</a:t>
            </a:r>
            <a:r>
              <a:rPr sz="2400">
                <a:solidFill>
                  <a:srgbClr val="000000"/>
                </a:solidFill>
                <a:latin typeface="ERVJBM+»ªÎÄ·ÂËÎ" panose="02010600040101010101"/>
                <a:cs typeface="ERVJBM+»ªÎÄ·ÂËÎ" panose="02010600040101010101"/>
              </a:rPr>
              <a:t>、减少数据在数据库和应用服务器之间的传输</a:t>
            </a:r>
          </a:p>
          <a:p>
            <a:pPr marL="0" marR="0">
              <a:lnSpc>
                <a:spcPts val="2690"/>
              </a:lnSpc>
              <a:spcBef>
                <a:spcPts val="7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ECNQU+»ªÎÄ·ÂËÎ" panose="02010600040101010101"/>
                <a:cs typeface="OECNQU+»ªÎÄ·ÂËÎ" panose="02010600040101010101"/>
              </a:rPr>
              <a:t>3</a:t>
            </a:r>
            <a:r>
              <a:rPr sz="2400">
                <a:solidFill>
                  <a:srgbClr val="000000"/>
                </a:solidFill>
                <a:latin typeface="ERVJBM+»ªÎÄ·ÂËÎ" panose="02010600040101010101"/>
                <a:cs typeface="ERVJBM+»ªÎÄ·ÂËÎ" panose="02010600040101010101"/>
              </a:rPr>
              <a:t>、提高了数据处理的效率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9508" y="81565"/>
            <a:ext cx="481279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FCFEJF+ËÎÌå" panose="02010600030101010101"/>
                <a:cs typeface="FCFEJF+ËÎÌå" panose="02010600030101010101"/>
              </a:rPr>
              <a:t>创建存储过程或函数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21939"/>
            <a:ext cx="2936138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LOASUI+»ªÎÄ·ÂËÎ" panose="02010600040101010101"/>
                <a:cs typeface="LOASUI+»ªÎÄ·ÂËÎ" panose="02010600040101010101"/>
              </a:rPr>
              <a:t>创建存储过程：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1574926"/>
            <a:ext cx="7357794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WOQGT+»ªÎÄ·ÂËÎ" panose="02010600040101010101"/>
                <a:cs typeface="OWOQGT+»ªÎÄ·ÂËÎ" panose="02010600040101010101"/>
              </a:rPr>
              <a:t>create procedure </a:t>
            </a:r>
            <a:r>
              <a:rPr sz="2400">
                <a:solidFill>
                  <a:srgbClr val="000000"/>
                </a:solidFill>
                <a:latin typeface="LOASUI+»ªÎÄ·ÂËÎ" panose="02010600040101010101"/>
                <a:cs typeface="LOASUI+»ªÎÄ·ÂËÎ" panose="02010600040101010101"/>
              </a:rPr>
              <a:t>存储过程名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LOASUI+»ªÎÄ·ÂËÎ" panose="02010600040101010101"/>
                <a:cs typeface="LOASUI+»ªÎÄ·ÂËÎ" panose="02010600040101010101"/>
              </a:rPr>
              <a:t>([proc_parameter[,…]])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560" y="2276872"/>
            <a:ext cx="4144198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LOASUI+»ªÎÄ·ÂËÎ" panose="02010600040101010101"/>
                <a:cs typeface="LOASUI+»ªÎÄ·ÂËÎ" panose="02010600040101010101"/>
              </a:rPr>
              <a:t>[characteristic…]routine_body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2878117"/>
            <a:ext cx="2325624" cy="81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LOASUI+»ªÎÄ·ÂËÎ" panose="02010600040101010101"/>
                <a:cs typeface="LOASUI+»ªÎÄ·ÂËÎ" panose="02010600040101010101"/>
              </a:rPr>
              <a:t>创建函数：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568" y="3356992"/>
            <a:ext cx="6332523" cy="1237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OWOQGT+»ªÎÄ·ÂËÎ" panose="02010600040101010101"/>
                <a:cs typeface="OWOQGT+»ªÎÄ·ÂËÎ" panose="02010600040101010101"/>
              </a:rPr>
              <a:t>create function</a:t>
            </a:r>
            <a:r>
              <a:rPr sz="2400" spc="12" dirty="0">
                <a:solidFill>
                  <a:srgbClr val="000000"/>
                </a:solidFill>
                <a:latin typeface="OWOQGT+»ªÎÄ·ÂËÎ" panose="02010600040101010101"/>
                <a:cs typeface="OWOQGT+»ªÎÄ·ÂËÎ" panose="02010600040101010101"/>
              </a:rPr>
              <a:t> </a:t>
            </a:r>
            <a:r>
              <a:rPr sz="2400" dirty="0">
                <a:solidFill>
                  <a:srgbClr val="000000"/>
                </a:solidFill>
                <a:latin typeface="LOASUI+»ªÎÄ·ÂËÎ" panose="02010600040101010101"/>
                <a:cs typeface="LOASUI+»ªÎÄ·ÂËÎ" panose="02010600040101010101"/>
              </a:rPr>
              <a:t>函数名([func_parameter[,…]])</a:t>
            </a:r>
          </a:p>
          <a:p>
            <a:pPr marL="379730" marR="0">
              <a:lnSpc>
                <a:spcPts val="2690"/>
              </a:lnSpc>
              <a:spcBef>
                <a:spcPts val="72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OWOQGT+»ªÎÄ·ÂËÎ" panose="02010600040101010101"/>
                <a:cs typeface="OWOQGT+»ªÎÄ·ÂËÎ" panose="02010600040101010101"/>
              </a:rPr>
              <a:t>returns type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7584" y="4725144"/>
            <a:ext cx="4144198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LOASUI+»ªÎÄ·ÂËÎ" panose="02010600040101010101"/>
                <a:cs typeface="LOASUI+»ªÎÄ·ÂËÎ" panose="02010600040101010101"/>
              </a:rPr>
              <a:t>[characteristic…]routine_body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0618" y="90455"/>
            <a:ext cx="481279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BVQDCO+ËÎÌå" panose="02010600030101010101"/>
                <a:cs typeface="BVQDCO+ËÎÌå" panose="02010600030101010101"/>
              </a:rPr>
              <a:t>创建存储过程或函数</a:t>
            </a:r>
          </a:p>
        </p:txBody>
      </p:sp>
      <p:sp>
        <p:nvSpPr>
          <p:cNvPr id="2" name="object 4"/>
          <p:cNvSpPr txBox="1"/>
          <p:nvPr/>
        </p:nvSpPr>
        <p:spPr>
          <a:xfrm>
            <a:off x="1039495" y="355113"/>
            <a:ext cx="5438288" cy="342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•</a:t>
            </a:r>
            <a:r>
              <a:rPr sz="2400" spc="1262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proc_parameter:</a:t>
            </a:r>
          </a:p>
          <a:p>
            <a:pPr marL="836930" marR="0">
              <a:lnSpc>
                <a:spcPts val="2690"/>
              </a:lnSpc>
              <a:spcBef>
                <a:spcPts val="7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[in|out|inout]</a:t>
            </a:r>
            <a:r>
              <a:rPr sz="2400" spc="10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param_name</a:t>
            </a:r>
            <a:r>
              <a:rPr sz="2400" spc="10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type</a:t>
            </a:r>
          </a:p>
          <a:p>
            <a:pPr marL="0" marR="0">
              <a:lnSpc>
                <a:spcPts val="2690"/>
              </a:lnSpc>
              <a:spcBef>
                <a:spcPts val="76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•</a:t>
            </a:r>
            <a:r>
              <a:rPr sz="2400" spc="1262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Func_paramter:</a:t>
            </a:r>
          </a:p>
          <a:p>
            <a:pPr marL="836930" marR="0">
              <a:lnSpc>
                <a:spcPts val="2690"/>
              </a:lnSpc>
              <a:spcBef>
                <a:spcPts val="7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param_name</a:t>
            </a:r>
            <a:r>
              <a:rPr sz="2400" spc="11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type</a:t>
            </a:r>
          </a:p>
          <a:p>
            <a:pPr marL="0" marR="0">
              <a:lnSpc>
                <a:spcPts val="2690"/>
              </a:lnSpc>
              <a:spcBef>
                <a:spcPts val="7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•</a:t>
            </a:r>
            <a:r>
              <a:rPr sz="2400" spc="1262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Type:</a:t>
            </a:r>
          </a:p>
          <a:p>
            <a:pPr marL="836930" marR="0">
              <a:lnSpc>
                <a:spcPts val="2690"/>
              </a:lnSpc>
              <a:spcBef>
                <a:spcPts val="76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任何有效的mysql数据类型</a:t>
            </a:r>
          </a:p>
          <a:p>
            <a:pPr marL="0" marR="0">
              <a:lnSpc>
                <a:spcPts val="2690"/>
              </a:lnSpc>
              <a:spcBef>
                <a:spcPts val="7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•</a:t>
            </a:r>
            <a:r>
              <a:rPr sz="2400" spc="1262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Characteristic:</a:t>
            </a:r>
          </a:p>
          <a:p>
            <a:pPr marL="1141730" marR="0">
              <a:lnSpc>
                <a:spcPts val="2690"/>
              </a:lnSpc>
              <a:spcBef>
                <a:spcPts val="765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+mj-cs"/>
                <a:cs typeface="+mj-cs"/>
              </a:rPr>
              <a:t>language sql(默认，且推荐)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1926209" y="3947286"/>
            <a:ext cx="7577308" cy="1676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|{contains sql|no sql|reads sql data|modifies</a:t>
            </a:r>
            <a:r>
              <a:rPr sz="2400" spc="18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sql</a:t>
            </a:r>
            <a:r>
              <a:rPr sz="2400" spc="-10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data}</a:t>
            </a:r>
          </a:p>
          <a:p>
            <a:pPr marL="0" marR="0">
              <a:lnSpc>
                <a:spcPts val="2690"/>
              </a:lnSpc>
              <a:spcBef>
                <a:spcPts val="7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|sql</a:t>
            </a:r>
            <a:r>
              <a:rPr sz="2400" spc="-10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security{definer|invoker}</a:t>
            </a:r>
          </a:p>
          <a:p>
            <a:pPr marL="0" marR="0">
              <a:lnSpc>
                <a:spcPts val="2690"/>
              </a:lnSpc>
              <a:spcBef>
                <a:spcPts val="7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|comment ‘string’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1039495" y="5623248"/>
            <a:ext cx="3973173" cy="1251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•</a:t>
            </a:r>
            <a:r>
              <a:rPr sz="2400" spc="1262">
                <a:solidFill>
                  <a:srgbClr val="000000"/>
                </a:solidFill>
                <a:latin typeface="+mj-cs"/>
                <a:cs typeface="+mj-cs"/>
              </a:rPr>
              <a:t> </a:t>
            </a: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Rountine_body:</a:t>
            </a:r>
          </a:p>
          <a:p>
            <a:pPr marL="914400" marR="0">
              <a:lnSpc>
                <a:spcPts val="2690"/>
              </a:lnSpc>
              <a:spcBef>
                <a:spcPts val="7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j-cs"/>
                <a:cs typeface="+mj-cs"/>
              </a:rPr>
              <a:t>有效的sql 过程语句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0618" y="90455"/>
            <a:ext cx="481279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EVWGCI+ËÎÌå" panose="02010600030101010101"/>
                <a:cs typeface="EVWGCI+ËÎÌå" panose="02010600030101010101"/>
              </a:rPr>
              <a:t>调用存储过程或函数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21939"/>
            <a:ext cx="2936138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TBOIW+»ªÎÄ·ÂËÎ" panose="02010600040101010101"/>
                <a:cs typeface="JTBOIW+»ªÎÄ·ÂËÎ" panose="02010600040101010101"/>
              </a:rPr>
              <a:t>调用存储过程：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1574926"/>
            <a:ext cx="3893955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TJDBD+»ªÎÄ·ÂËÎ" panose="02010600040101010101"/>
                <a:cs typeface="STJDBD+»ªÎÄ·ÂËÎ" panose="02010600040101010101"/>
              </a:rPr>
              <a:t>call</a:t>
            </a:r>
            <a:r>
              <a:rPr sz="2400" spc="-12">
                <a:solidFill>
                  <a:srgbClr val="000000"/>
                </a:solidFill>
                <a:latin typeface="STJDBD+»ªÎÄ·ÂËÎ" panose="02010600040101010101"/>
                <a:cs typeface="STJDBD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JTBOIW+»ªÎÄ·ÂËÎ" panose="02010600040101010101"/>
                <a:cs typeface="JTBOIW+»ªÎÄ·ÂËÎ" panose="02010600040101010101"/>
              </a:rPr>
              <a:t>存储过程名</a:t>
            </a:r>
            <a:r>
              <a:rPr sz="2400">
                <a:solidFill>
                  <a:srgbClr val="000000"/>
                </a:solidFill>
                <a:latin typeface="STJDBD+»ªÎÄ·ÂËÎ" panose="02010600040101010101"/>
                <a:cs typeface="STJDBD+»ªÎÄ·ÂËÎ" panose="02010600040101010101"/>
              </a:rPr>
              <a:t>(</a:t>
            </a:r>
            <a:r>
              <a:rPr sz="2400">
                <a:solidFill>
                  <a:srgbClr val="000000"/>
                </a:solidFill>
                <a:latin typeface="JTBOIW+»ªÎÄ·ÂËÎ" panose="02010600040101010101"/>
                <a:cs typeface="JTBOIW+»ªÎÄ·ÂËÎ" panose="02010600040101010101"/>
              </a:rPr>
              <a:t>参数列表</a:t>
            </a:r>
            <a:r>
              <a:rPr sz="2400">
                <a:solidFill>
                  <a:srgbClr val="000000"/>
                </a:solidFill>
                <a:latin typeface="STJDBD+»ªÎÄ·ÂËÎ" panose="02010600040101010101"/>
                <a:cs typeface="STJDBD+»ªÎÄ·ÂËÎ" panose="02010600040101010101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365777"/>
            <a:ext cx="2325929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JTBOIW+»ªÎÄ·ÂËÎ" panose="02010600040101010101"/>
                <a:cs typeface="JTBOIW+»ªÎÄ·ÂËÎ" panose="02010600040101010101"/>
              </a:rPr>
              <a:t>调用函数：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2818765"/>
            <a:ext cx="3532920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TJDBD+»ªÎÄ·ÂËÎ" panose="02010600040101010101"/>
                <a:cs typeface="STJDBD+»ªÎÄ·ÂËÎ" panose="02010600040101010101"/>
              </a:rPr>
              <a:t>Select </a:t>
            </a:r>
            <a:r>
              <a:rPr sz="2400">
                <a:solidFill>
                  <a:srgbClr val="000000"/>
                </a:solidFill>
                <a:latin typeface="JTBOIW+»ªÎÄ·ÂËÎ" panose="02010600040101010101"/>
                <a:cs typeface="JTBOIW+»ªÎÄ·ÂËÎ" panose="02010600040101010101"/>
              </a:rPr>
              <a:t>函数名</a:t>
            </a:r>
            <a:r>
              <a:rPr sz="2400">
                <a:solidFill>
                  <a:srgbClr val="000000"/>
                </a:solidFill>
                <a:latin typeface="STJDBD+»ªÎÄ·ÂËÎ" panose="02010600040101010101"/>
                <a:cs typeface="STJDBD+»ªÎÄ·ÂËÎ" panose="02010600040101010101"/>
              </a:rPr>
              <a:t>(</a:t>
            </a:r>
            <a:r>
              <a:rPr sz="2400">
                <a:solidFill>
                  <a:srgbClr val="000000"/>
                </a:solidFill>
                <a:latin typeface="JTBOIW+»ªÎÄ·ÂËÎ" panose="02010600040101010101"/>
                <a:cs typeface="JTBOIW+»ªÎÄ·ÂËÎ" panose="02010600040101010101"/>
              </a:rPr>
              <a:t>参数列表</a:t>
            </a:r>
            <a:r>
              <a:rPr sz="2400">
                <a:solidFill>
                  <a:srgbClr val="000000"/>
                </a:solidFill>
                <a:latin typeface="STJDBD+»ªÎÄ·ÂËÎ" panose="02010600040101010101"/>
                <a:cs typeface="STJDBD+»ªÎÄ·ÂËÎ" panose="02010600040101010101"/>
              </a:rPr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00726" y="24021"/>
            <a:ext cx="1600200" cy="1298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案例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8665" y="1506952"/>
            <a:ext cx="5301615" cy="2621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查询员工名为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king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的所有记录</a:t>
            </a:r>
          </a:p>
          <a:p>
            <a:pPr marL="0" marR="0">
              <a:lnSpc>
                <a:spcPts val="3215"/>
              </a:lnSpc>
              <a:spcBef>
                <a:spcPts val="370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根据输入的员工名，查询部门名</a:t>
            </a:r>
          </a:p>
          <a:p>
            <a:pPr marL="0" marR="0">
              <a:lnSpc>
                <a:spcPts val="3215"/>
              </a:lnSpc>
              <a:spcBef>
                <a:spcPts val="370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根据指定的员工编号，返回工资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8665" y="4141059"/>
            <a:ext cx="6703694" cy="1743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根据指定的员工编号，返回工资和部门号</a:t>
            </a:r>
          </a:p>
          <a:p>
            <a:pPr marL="0" marR="0">
              <a:lnSpc>
                <a:spcPts val="3215"/>
              </a:lnSpc>
              <a:spcBef>
                <a:spcPts val="370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将输入的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和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400">
                <a:solidFill>
                  <a:srgbClr val="000000"/>
                </a:solidFill>
                <a:latin typeface="QNOIPR+Arial Unicode MS" panose="020B0604020202020204"/>
                <a:cs typeface="QNOIPR+Arial Unicode MS" panose="020B0604020202020204"/>
              </a:rPr>
              <a:t>都翻倍并返回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0618" y="90455"/>
            <a:ext cx="481279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FKRBBK+ËÎÌå" panose="02010600030101010101"/>
                <a:cs typeface="FKRBBK+ËÎÌå" panose="02010600030101010101"/>
              </a:rPr>
              <a:t>修改存储过程或函数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121939"/>
            <a:ext cx="2936138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修改存储过程：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1574926"/>
            <a:ext cx="6233326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HTMGG+»ªÎÄ·ÂËÎ" panose="02010600040101010101"/>
                <a:cs typeface="OHTMGG+»ªÎÄ·ÂËÎ" panose="02010600040101010101"/>
              </a:rPr>
              <a:t>alter procedure</a:t>
            </a:r>
            <a:r>
              <a:rPr sz="2400" spc="15">
                <a:solidFill>
                  <a:srgbClr val="000000"/>
                </a:solidFill>
                <a:latin typeface="OHTMGG+»ªÎÄ·ÂËÎ" panose="02010600040101010101"/>
                <a:cs typeface="OHTMGG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存储过程名</a:t>
            </a:r>
            <a:r>
              <a:rPr sz="2400" spc="591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[charactristic…]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438929"/>
            <a:ext cx="2325929" cy="81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修改函数：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2891917"/>
            <a:ext cx="5306201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HTMGG+»ªÎÄ·ÂËÎ" panose="02010600040101010101"/>
                <a:cs typeface="OHTMGG+»ªÎÄ·ÂËÎ" panose="02010600040101010101"/>
              </a:rPr>
              <a:t>alter function</a:t>
            </a:r>
            <a:r>
              <a:rPr sz="2400" spc="13">
                <a:solidFill>
                  <a:srgbClr val="000000"/>
                </a:solidFill>
                <a:latin typeface="OHTMGG+»ªÎÄ·ÂËÎ" panose="02010600040101010101"/>
                <a:cs typeface="OHTMGG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函数名</a:t>
            </a:r>
            <a:r>
              <a:rPr sz="2400" spc="596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NVLRAM+»ªÎÄ·ÂËÎ" panose="02010600040101010101"/>
                <a:cs typeface="NVLRAM+»ªÎÄ·ÂËÎ" panose="02010600040101010101"/>
              </a:rPr>
              <a:t>[charactristic…]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940" y="3769859"/>
            <a:ext cx="2068763" cy="798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characteristic: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7594" y="4209034"/>
            <a:ext cx="7400178" cy="1676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{contains sql|no sql|reads</a:t>
            </a:r>
            <a:r>
              <a:rPr sz="2400" spc="-12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 </a:t>
            </a:r>
            <a:r>
              <a:rPr sz="240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sql data|modifies</a:t>
            </a:r>
            <a:r>
              <a:rPr sz="2400" spc="13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 </a:t>
            </a:r>
            <a:r>
              <a:rPr sz="240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sql</a:t>
            </a:r>
            <a:r>
              <a:rPr sz="2400" spc="-1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 </a:t>
            </a:r>
            <a:r>
              <a:rPr sz="240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data}</a:t>
            </a:r>
          </a:p>
          <a:p>
            <a:pPr marL="0" marR="0">
              <a:lnSpc>
                <a:spcPts val="2690"/>
              </a:lnSpc>
              <a:spcBef>
                <a:spcPts val="715"/>
              </a:spcBef>
              <a:spcAft>
                <a:spcPct val="0"/>
              </a:spcAft>
            </a:pPr>
            <a:r>
              <a:rPr sz="240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|sql</a:t>
            </a:r>
            <a:r>
              <a:rPr sz="2400" spc="-1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 </a:t>
            </a:r>
            <a:r>
              <a:rPr sz="2400">
                <a:solidFill>
                  <a:srgbClr val="1804AC"/>
                </a:solidFill>
                <a:latin typeface="OHTMGG+»ªÎÄ·ÂËÎ" panose="02010600040101010101"/>
                <a:cs typeface="OHTMGG+»ªÎÄ·ÂËÎ" panose="02010600040101010101"/>
              </a:rPr>
              <a:t>security{definer|invoker}</a:t>
            </a:r>
          </a:p>
          <a:p>
            <a:pPr marL="0" marR="0">
              <a:lnSpc>
                <a:spcPts val="2690"/>
              </a:lnSpc>
              <a:spcBef>
                <a:spcPts val="765"/>
              </a:spcBef>
              <a:spcAft>
                <a:spcPct val="0"/>
              </a:spcAft>
            </a:pPr>
            <a:r>
              <a:rPr sz="2400">
                <a:solidFill>
                  <a:srgbClr val="1804AC"/>
                </a:solidFill>
                <a:latin typeface="NVLRAM+»ªÎÄ·ÂËÎ" panose="02010600040101010101"/>
                <a:cs typeface="NVLRAM+»ªÎÄ·ÂËÎ" panose="02010600040101010101"/>
              </a:rPr>
              <a:t>|comment</a:t>
            </a:r>
            <a:r>
              <a:rPr sz="2400" spc="-10">
                <a:solidFill>
                  <a:srgbClr val="1804AC"/>
                </a:solidFill>
                <a:latin typeface="NVLRAM+»ªÎÄ·ÂËÎ" panose="02010600040101010101"/>
                <a:cs typeface="NVLRAM+»ªÎÄ·ÂËÎ" panose="02010600040101010101"/>
              </a:rPr>
              <a:t> </a:t>
            </a:r>
            <a:r>
              <a:rPr sz="2400">
                <a:solidFill>
                  <a:srgbClr val="1804AC"/>
                </a:solidFill>
                <a:latin typeface="NVLRAM+»ªÎÄ·ÂËÎ" panose="02010600040101010101"/>
                <a:cs typeface="NVLRAM+»ªÎÄ·ÂËÎ" panose="02010600040101010101"/>
              </a:rPr>
              <a:t>‘string’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全屏显示(4:3)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11</vt:i4>
      </vt:variant>
    </vt:vector>
  </HeadingPairs>
  <TitlesOfParts>
    <vt:vector size="50" baseType="lpstr">
      <vt:lpstr>Arial</vt:lpstr>
      <vt:lpstr>宋体</vt:lpstr>
      <vt:lpstr>BDMOLI+»ªÎÄÐÂÎº</vt:lpstr>
      <vt:lpstr>FFTGQA+ËÎÌå</vt:lpstr>
      <vt:lpstr>Times New Roman</vt:lpstr>
      <vt:lpstr>CUGFMQ+ËÎÌå</vt:lpstr>
      <vt:lpstr>UJKUSC+ËÎÌå</vt:lpstr>
      <vt:lpstr>BNAFLU+Arial Unicode MS</vt:lpstr>
      <vt:lpstr>Calibri</vt:lpstr>
      <vt:lpstr>ERVJBM+»ªÎÄ·ÂËÎ</vt:lpstr>
      <vt:lpstr>OECNQU+»ªÎÄ·ÂËÎ</vt:lpstr>
      <vt:lpstr>FCFEJF+ËÎÌå</vt:lpstr>
      <vt:lpstr>LOASUI+»ªÎÄ·ÂËÎ</vt:lpstr>
      <vt:lpstr>OWOQGT+»ªÎÄ·ÂËÎ</vt:lpstr>
      <vt:lpstr>BVQDCO+ËÎÌå</vt:lpstr>
      <vt:lpstr>EVWGCI+ËÎÌå</vt:lpstr>
      <vt:lpstr>JTBOIW+»ªÎÄ·ÂËÎ</vt:lpstr>
      <vt:lpstr>STJDBD+»ªÎÄ·ÂËÎ</vt:lpstr>
      <vt:lpstr>QNOIPR+Arial Unicode MS</vt:lpstr>
      <vt:lpstr>FKRBBK+ËÎÌå</vt:lpstr>
      <vt:lpstr>NVLRAM+»ªÎÄ·ÂËÎ</vt:lpstr>
      <vt:lpstr>OHTMGG+»ªÎÄ·ÂËÎ</vt:lpstr>
      <vt:lpstr>RLWBTR+ËÎÌå</vt:lpstr>
      <vt:lpstr>EERLKD+»ªÎÄ·ÂËÎ</vt:lpstr>
      <vt:lpstr>CWPEJS+»ªÎÄ·ÂËÎ</vt:lpstr>
      <vt:lpstr>UNJBSK+ËÎÌå</vt:lpstr>
      <vt:lpstr>JTRUWK+»ªÎÄ·ÂËÎ</vt:lpstr>
      <vt:lpstr>LLJFNF+»ªÎÄ·ÂËÎ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5</cp:revision>
  <dcterms:created xsi:type="dcterms:W3CDTF">2018-08-13T05:32:00Z</dcterms:created>
  <dcterms:modified xsi:type="dcterms:W3CDTF">2018-09-19T01:37:09Z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