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  <p:sldMasterId id="2147483654" r:id="rId4"/>
  </p:sldMasterIdLst>
  <p:sldIdLst>
    <p:sldId id="256" r:id="rId5"/>
    <p:sldId id="262" r:id="rId6"/>
    <p:sldId id="268" r:id="rId7"/>
    <p:sldId id="274" r:id="rId8"/>
  </p:sldIdLst>
  <p:sldSz cx="9144000" cy="6858000" type="screen4x3"/>
  <p:notesSz cx="9144000" cy="6858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JUNELF+Arial Unicode MS" charset="-122"/>
      <p:regular r:id="rId13"/>
    </p:embeddedFont>
    <p:embeddedFont>
      <p:font typeface="BEGAJH+Arial Unicode MS" charset="-122"/>
      <p:regular r:id="rId14"/>
    </p:embeddedFont>
    <p:embeddedFont>
      <p:font typeface="KENVWT+Arial Unicode MS" charset="-122"/>
      <p:regular r:id="rId15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3168"/>
        <p:guide pos="24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70127" y="1862968"/>
            <a:ext cx="8387130" cy="429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5440" marR="0">
              <a:lnSpc>
                <a:spcPts val="9830"/>
              </a:lnSpc>
              <a:spcBef>
                <a:spcPct val="0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RNNFHE+»ªÎÄÐÂÎº" panose="02010800040101010101"/>
                <a:cs typeface="RNNFHE+»ªÎÄÐÂÎº" panose="02010800040101010101"/>
              </a:rPr>
              <a:t>第</a:t>
            </a:r>
            <a:r>
              <a:rPr sz="8800" b="1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12</a:t>
            </a:r>
            <a:r>
              <a:rPr sz="8800">
                <a:solidFill>
                  <a:srgbClr val="FFFF00"/>
                </a:solidFill>
                <a:latin typeface="RNNFHE+»ªÎÄÐÂÎº" panose="02010800040101010101"/>
                <a:cs typeface="RNNFHE+»ªÎÄÐÂÎº" panose="02010800040101010101"/>
              </a:rPr>
              <a:t>节</a:t>
            </a:r>
          </a:p>
          <a:p>
            <a:pPr marL="0" marR="0">
              <a:lnSpc>
                <a:spcPts val="8945"/>
              </a:lnSpc>
              <a:spcBef>
                <a:spcPts val="1665"/>
              </a:spcBef>
              <a:spcAft>
                <a:spcPct val="0"/>
              </a:spcAft>
            </a:pPr>
            <a:r>
              <a:rPr sz="8800">
                <a:solidFill>
                  <a:srgbClr val="FFFF00"/>
                </a:solidFill>
                <a:latin typeface="RNNFHE+»ªÎÄÐÂÎº" panose="02010800040101010101"/>
                <a:cs typeface="RNNFHE+»ªÎÄÐÂÎº" panose="02010800040101010101"/>
              </a:rPr>
              <a:t>流程控制结构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32427" y="24021"/>
            <a:ext cx="5575751" cy="1298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36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结构</a:t>
            </a: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——</a:t>
            </a:r>
            <a:r>
              <a:rPr sz="36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作为表达式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0570" y="1588072"/>
            <a:ext cx="801928" cy="64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JUNELF+Arial Unicode MS" panose="020B0604020202020204"/>
                <a:cs typeface="JUNELF+Arial Unicode MS" panose="020B0604020202020204"/>
              </a:rPr>
              <a:t>语法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3206" y="1588072"/>
            <a:ext cx="801929" cy="64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JUNELF+Arial Unicode MS" panose="020B0604020202020204"/>
                <a:cs typeface="JUNELF+Arial Unicode MS" panose="020B0604020202020204"/>
              </a:rPr>
              <a:t>位置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2483367"/>
            <a:ext cx="1028700" cy="2661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情况一</a:t>
            </a:r>
          </a:p>
          <a:p>
            <a:pPr marL="0" marR="0">
              <a:lnSpc>
                <a:spcPts val="2410"/>
              </a:lnSpc>
              <a:spcBef>
                <a:spcPts val="1348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情况二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20570" y="2483367"/>
            <a:ext cx="2190280" cy="147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1800" spc="41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表达式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值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 then</a:t>
            </a:r>
            <a:r>
              <a:rPr sz="1800" spc="428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JUNELF+Arial Unicode MS" panose="020B0604020202020204"/>
                <a:cs typeface="JUNELF+Arial Unicode MS" panose="020B0604020202020204"/>
              </a:rPr>
              <a:t>值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值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 then</a:t>
            </a:r>
            <a:r>
              <a:rPr sz="1800" spc="428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JUNELF+Arial Unicode MS" panose="020B0604020202020204"/>
                <a:cs typeface="JUNELF+Arial Unicode MS" panose="020B0604020202020204"/>
              </a:rPr>
              <a:t>值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</a:t>
            </a:r>
          </a:p>
          <a:p>
            <a:pPr marL="0" marR="0">
              <a:lnSpc>
                <a:spcPts val="215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3206" y="2483367"/>
            <a:ext cx="1725168" cy="923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Begin</a:t>
            </a:r>
            <a:r>
              <a:rPr sz="1800" spc="-1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end</a:t>
            </a: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中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Begin</a:t>
            </a:r>
            <a:r>
              <a:rPr sz="1800" spc="-1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end</a:t>
            </a: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外面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20570" y="3580901"/>
            <a:ext cx="1164298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else</a:t>
            </a:r>
            <a:r>
              <a:rPr sz="1800" spc="40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JUNELF+Arial Unicode MS" panose="020B0604020202020204"/>
                <a:cs typeface="JUNELF+Arial Unicode MS" panose="020B0604020202020204"/>
              </a:rPr>
              <a:t>值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20570" y="3880374"/>
            <a:ext cx="81029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end 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20570" y="4520709"/>
            <a:ext cx="752214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20570" y="4769875"/>
            <a:ext cx="2420404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条件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 then</a:t>
            </a:r>
            <a:r>
              <a:rPr sz="1800" spc="44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JUNELF+Arial Unicode MS" panose="020B0604020202020204"/>
                <a:cs typeface="JUNELF+Arial Unicode MS" panose="020B0604020202020204"/>
              </a:rPr>
              <a:t>值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20570" y="5044195"/>
            <a:ext cx="2367064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条件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 then</a:t>
            </a:r>
            <a:r>
              <a:rPr sz="1800" spc="2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JUNELF+Arial Unicode MS" panose="020B0604020202020204"/>
                <a:cs typeface="JUNELF+Arial Unicode MS" panose="020B0604020202020204"/>
              </a:rPr>
              <a:t>值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20570" y="5343669"/>
            <a:ext cx="50073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20570" y="5592865"/>
            <a:ext cx="1164458" cy="921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else</a:t>
            </a:r>
            <a:r>
              <a:rPr sz="1800" spc="40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JUNELF+Arial Unicode MS" panose="020B0604020202020204"/>
                <a:cs typeface="JUNELF+Arial Unicode MS" panose="020B0604020202020204"/>
              </a:rPr>
              <a:t>值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</a:t>
            </a:r>
          </a:p>
          <a:p>
            <a:pPr marL="0" marR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end 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18027" y="24021"/>
            <a:ext cx="6626873" cy="1298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36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结构</a:t>
            </a:r>
            <a:r>
              <a:rPr sz="36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——</a:t>
            </a:r>
            <a:r>
              <a:rPr sz="36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作为独立的语句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0570" y="1588072"/>
            <a:ext cx="801928" cy="64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BEGAJH+Arial Unicode MS" panose="020B0604020202020204"/>
                <a:cs typeface="BEGAJH+Arial Unicode MS" panose="020B0604020202020204"/>
              </a:rPr>
              <a:t>语法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3206" y="1588072"/>
            <a:ext cx="801929" cy="64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BEGAJH+Arial Unicode MS" panose="020B0604020202020204"/>
                <a:cs typeface="BEGAJH+Arial Unicode MS" panose="020B0604020202020204"/>
              </a:rPr>
              <a:t>位置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940" y="2483367"/>
            <a:ext cx="1028700" cy="2661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情况一</a:t>
            </a:r>
          </a:p>
          <a:p>
            <a:pPr marL="0" marR="0">
              <a:lnSpc>
                <a:spcPts val="2410"/>
              </a:lnSpc>
              <a:spcBef>
                <a:spcPts val="1348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情况二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20570" y="2483367"/>
            <a:ext cx="1539494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1800" spc="41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表达式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3206" y="2483367"/>
            <a:ext cx="1496568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Begin</a:t>
            </a:r>
            <a:r>
              <a:rPr sz="1800" spc="-1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end</a:t>
            </a: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中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20570" y="2757687"/>
            <a:ext cx="2480010" cy="11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值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 then</a:t>
            </a:r>
            <a:r>
              <a:rPr sz="1800" spc="428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BEGAJH+Arial Unicode MS" panose="020B0604020202020204"/>
                <a:cs typeface="BEGAJH+Arial Unicode MS" panose="020B0604020202020204"/>
              </a:rPr>
              <a:t>语句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1;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值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 then</a:t>
            </a:r>
            <a:r>
              <a:rPr sz="1800" spc="2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BEGAJH+Arial Unicode MS" panose="020B0604020202020204"/>
                <a:cs typeface="BEGAJH+Arial Unicode MS" panose="020B0604020202020204"/>
              </a:rPr>
              <a:t>语句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2;</a:t>
            </a:r>
          </a:p>
          <a:p>
            <a:pPr marL="0" marR="0">
              <a:lnSpc>
                <a:spcPts val="215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20570" y="3580901"/>
            <a:ext cx="1454358" cy="92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else</a:t>
            </a:r>
            <a:r>
              <a:rPr sz="1800" spc="405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语句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n;</a:t>
            </a:r>
          </a:p>
          <a:p>
            <a:pPr marL="0" marR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end 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20570" y="4520709"/>
            <a:ext cx="752214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case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20570" y="4769875"/>
            <a:ext cx="2722319" cy="1195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条件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 then</a:t>
            </a:r>
            <a:r>
              <a:rPr sz="1800" spc="44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BEGAJH+Arial Unicode MS" panose="020B0604020202020204"/>
                <a:cs typeface="BEGAJH+Arial Unicode MS" panose="020B0604020202020204"/>
              </a:rPr>
              <a:t>语句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1;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when </a:t>
            </a: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条件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2 then</a:t>
            </a:r>
            <a:r>
              <a:rPr sz="1800" spc="2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BEGAJH+Arial Unicode MS" panose="020B0604020202020204"/>
                <a:cs typeface="BEGAJH+Arial Unicode MS" panose="020B0604020202020204"/>
              </a:rPr>
              <a:t>语句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2;</a:t>
            </a:r>
          </a:p>
          <a:p>
            <a:pPr marL="0" marR="0">
              <a:lnSpc>
                <a:spcPts val="215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…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20570" y="5592865"/>
            <a:ext cx="1454439" cy="64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else</a:t>
            </a:r>
            <a:r>
              <a:rPr sz="1800" spc="401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BEGAJH+Arial Unicode MS" panose="020B0604020202020204"/>
                <a:cs typeface="BEGAJH+Arial Unicode MS" panose="020B0604020202020204"/>
              </a:rPr>
              <a:t>语句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20570" y="5892664"/>
            <a:ext cx="12196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end 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;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506" y="-47352"/>
            <a:ext cx="2514600" cy="1298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25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KENVWT+Arial Unicode MS" panose="020B0604020202020204"/>
                <a:cs typeface="KENVWT+Arial Unicode MS" panose="020B0604020202020204"/>
              </a:rPr>
              <a:t>循环结构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394" y="1087946"/>
            <a:ext cx="1576730" cy="64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4">
                <a:solidFill>
                  <a:srgbClr val="FFFFFF"/>
                </a:solidFill>
                <a:latin typeface="KENVWT+Arial Unicode MS" panose="020B0604020202020204"/>
                <a:cs typeface="KENVWT+Arial Unicode MS" panose="020B0604020202020204"/>
              </a:rPr>
              <a:t>名称</a:t>
            </a:r>
            <a:r>
              <a:rPr sz="1800" spc="2021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">
                <a:solidFill>
                  <a:srgbClr val="FF0000"/>
                </a:solidFill>
                <a:latin typeface="KENVWT+Arial Unicode MS" panose="020B0604020202020204"/>
                <a:cs typeface="KENVWT+Arial Unicode MS" panose="020B0604020202020204"/>
              </a:rPr>
              <a:t>语法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83075" y="1087946"/>
            <a:ext cx="801928" cy="64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KENVWT+Arial Unicode MS" panose="020B0604020202020204"/>
                <a:cs typeface="KENVWT+Arial Unicode MS" panose="020B0604020202020204"/>
              </a:rPr>
              <a:t>特点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98207" y="1087946"/>
            <a:ext cx="801928" cy="649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5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0000"/>
                </a:solidFill>
                <a:latin typeface="KENVWT+Arial Unicode MS" panose="020B0604020202020204"/>
                <a:cs typeface="KENVWT+Arial Unicode MS" panose="020B0604020202020204"/>
              </a:rPr>
              <a:t>位置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2940" y="2008267"/>
            <a:ext cx="84508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while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68196" y="1983114"/>
            <a:ext cx="4699450" cy="92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Label:while</a:t>
            </a:r>
            <a:r>
              <a:rPr sz="1800" spc="31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loop_condition</a:t>
            </a:r>
            <a:r>
              <a:rPr sz="1800" spc="1187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KENVWT+Arial Unicode MS" panose="020B0604020202020204"/>
                <a:cs typeface="KENVWT+Arial Unicode MS" panose="020B0604020202020204"/>
              </a:rPr>
              <a:t>先判断后执行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do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98207" y="1983114"/>
            <a:ext cx="1496822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Begin</a:t>
            </a:r>
            <a:r>
              <a:rPr sz="1800" spc="-12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end</a:t>
            </a:r>
            <a:r>
              <a:rPr sz="1800">
                <a:solidFill>
                  <a:srgbClr val="000000"/>
                </a:solidFill>
                <a:latin typeface="KENVWT+Arial Unicode MS" panose="020B0604020202020204"/>
                <a:cs typeface="KENVWT+Arial Unicode MS" panose="020B0604020202020204"/>
              </a:rPr>
              <a:t>中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68196" y="2557288"/>
            <a:ext cx="1810720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loop_list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End while</a:t>
            </a:r>
            <a:r>
              <a:rPr sz="1800" spc="19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label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2940" y="3471688"/>
            <a:ext cx="2460023" cy="896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repeat</a:t>
            </a:r>
            <a:r>
              <a:rPr sz="1800" spc="1926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Label:</a:t>
            </a:r>
            <a:r>
              <a:rPr sz="1800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repeat</a:t>
            </a:r>
          </a:p>
          <a:p>
            <a:pPr marL="1322705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loop_list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83075" y="3446535"/>
            <a:ext cx="1714500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KENVWT+Arial Unicode MS" panose="020B0604020202020204"/>
                <a:cs typeface="KENVWT+Arial Unicode MS" panose="020B0604020202020204"/>
              </a:rPr>
              <a:t>先执行后判断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68196" y="4020583"/>
            <a:ext cx="2184895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Until 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end_condition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end repeat 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label</a:t>
            </a: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2940" y="5209557"/>
            <a:ext cx="75656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loop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68196" y="5209557"/>
            <a:ext cx="1309650" cy="896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Label:loop</a:t>
            </a:r>
          </a:p>
          <a:p>
            <a:pPr marL="155575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loop_list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83075" y="5184403"/>
            <a:ext cx="2171700" cy="649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KENVWT+Arial Unicode MS" panose="020B0604020202020204"/>
                <a:cs typeface="KENVWT+Arial Unicode MS" panose="020B0604020202020204"/>
              </a:rPr>
              <a:t>没有条件的死循环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68196" y="5758247"/>
            <a:ext cx="1722328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End loop</a:t>
            </a:r>
            <a:r>
              <a:rPr sz="1800" spc="15">
                <a:solidFill>
                  <a:srgbClr val="1804A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label;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全屏显示(4:3)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RNNFHE+»ªÎÄÐÂÎº</vt:lpstr>
      <vt:lpstr>Calibri</vt:lpstr>
      <vt:lpstr>JUNELF+Arial Unicode MS</vt:lpstr>
      <vt:lpstr>BEGAJH+Arial Unicode MS</vt:lpstr>
      <vt:lpstr>KENVWT+Arial Unicode MS</vt:lpstr>
      <vt:lpstr>Times New Roman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xbany</cp:lastModifiedBy>
  <cp:revision>4</cp:revision>
  <dcterms:created xsi:type="dcterms:W3CDTF">2018-08-13T05:33:00Z</dcterms:created>
  <dcterms:modified xsi:type="dcterms:W3CDTF">2018-09-19T01:37:26Z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