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Masters/slideMaster17.xml" ContentType="application/vnd.openxmlformats-officedocument.presentationml.slideMaster+xml"/>
  <Override PartName="/ppt/slides/slide14.xml" ContentType="application/vnd.openxmlformats-officedocument.presentationml.slide+xml"/>
  <Default Extension="fntdata" ContentType="application/x-fontdata"/>
  <Override PartName="/ppt/slideLayouts/slideLayout13.xml" ContentType="application/vnd.openxmlformats-officedocument.presentationml.slideLayout+xml"/>
  <Override PartName="/ppt/theme/theme18.xml" ContentType="application/vnd.openxmlformats-officedocument.theme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heme/theme16.xml" ContentType="application/vnd.openxmlformats-officedocument.theme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3.xml" ContentType="application/vnd.openxmlformats-officedocument.presentationml.slideMaster+xml"/>
  <Override PartName="/ppt/theme/theme14.xml" ContentType="application/vnd.openxmlformats-officedocument.them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9.xml" ContentType="application/vnd.openxmlformats-officedocument.theme+xml"/>
  <Override PartName="/docProps/app.xml" ContentType="application/vnd.openxmlformats-officedocument.extended-properties+xml"/>
  <Override PartName="/ppt/slideMasters/slideMaster14.xml" ContentType="application/vnd.openxmlformats-officedocument.presentationml.slideMaster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17.xml" ContentType="application/vnd.openxmlformats-officedocument.them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</p:sldMasterIdLst>
  <p:sldIdLst>
    <p:sldId id="256" r:id="rId20"/>
    <p:sldId id="260" r:id="rId21"/>
    <p:sldId id="263" r:id="rId22"/>
    <p:sldId id="266" r:id="rId23"/>
    <p:sldId id="269" r:id="rId24"/>
    <p:sldId id="272" r:id="rId25"/>
    <p:sldId id="275" r:id="rId26"/>
    <p:sldId id="278" r:id="rId27"/>
    <p:sldId id="281" r:id="rId28"/>
    <p:sldId id="284" r:id="rId29"/>
    <p:sldId id="287" r:id="rId30"/>
    <p:sldId id="290" r:id="rId31"/>
    <p:sldId id="293" r:id="rId32"/>
    <p:sldId id="296" r:id="rId33"/>
    <p:sldId id="299" r:id="rId34"/>
    <p:sldId id="302" r:id="rId35"/>
    <p:sldId id="305" r:id="rId36"/>
    <p:sldId id="308" r:id="rId37"/>
    <p:sldId id="311" r:id="rId38"/>
  </p:sldIdLst>
  <p:sldSz cx="9144000" cy="6858000" type="screen4x3"/>
  <p:notesSz cx="9144000" cy="6858000"/>
  <p:embeddedFontLst>
    <p:embeddedFont>
      <p:font typeface="Calibri" pitchFamily="34" charset="0"/>
      <p:regular r:id="rId39"/>
      <p:bold r:id="rId40"/>
      <p:italic r:id="rId41"/>
      <p:boldItalic r:id="rId42"/>
    </p:embeddedFont>
  </p:embeddedFont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font" Target="fonts/font4.fntdata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32915" y="1720215"/>
            <a:ext cx="6741160" cy="262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7155" marR="0">
              <a:lnSpc>
                <a:spcPts val="9830"/>
              </a:lnSpc>
              <a:spcBef>
                <a:spcPct val="0"/>
              </a:spcBef>
              <a:spcAft>
                <a:spcPct val="0"/>
              </a:spcAft>
            </a:pPr>
            <a:r>
              <a:rPr sz="8800" spc="10">
                <a:solidFill>
                  <a:srgbClr val="FFFF00"/>
                </a:solidFill>
                <a:latin typeface="LAPDGE+»ªÎÄÐÂÎº" panose="02010800040101010101"/>
                <a:cs typeface="LAPDGE+»ªÎÄÐÂÎº" panose="02010800040101010101"/>
              </a:rPr>
              <a:t>第</a:t>
            </a:r>
            <a:r>
              <a:rPr sz="8800" b="1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8800">
                <a:solidFill>
                  <a:srgbClr val="FFFF00"/>
                </a:solidFill>
                <a:latin typeface="LAPDGE+»ªÎÄÐÂÎº" panose="02010800040101010101"/>
                <a:cs typeface="LAPDGE+»ªÎÄÐÂÎº" panose="02010800040101010101"/>
              </a:rPr>
              <a:t>节</a:t>
            </a:r>
          </a:p>
          <a:p>
            <a:pPr marL="0" marR="0">
              <a:lnSpc>
                <a:spcPts val="8945"/>
              </a:lnSpc>
              <a:spcBef>
                <a:spcPts val="1665"/>
              </a:spcBef>
              <a:spcAft>
                <a:spcPct val="0"/>
              </a:spcAft>
            </a:pPr>
            <a:r>
              <a:rPr sz="8800">
                <a:solidFill>
                  <a:srgbClr val="FFFF00"/>
                </a:solidFill>
                <a:latin typeface="LAPDGE+»ªÎÄÐÂÎº" panose="02010800040101010101"/>
                <a:cs typeface="LAPDGE+»ªÎÄÐÂÎº" panose="02010800040101010101"/>
              </a:rPr>
              <a:t>安装与使用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69971" y="189972"/>
            <a:ext cx="6489285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MySQL</a:t>
            </a:r>
            <a:r>
              <a:rPr sz="3600">
                <a:solidFill>
                  <a:srgbClr val="000000"/>
                </a:solidFill>
                <a:latin typeface="TDLPJO+ËÎÌå" panose="02010600030101010101"/>
                <a:cs typeface="TDLPJO+ËÎÌå" panose="02010600030101010101"/>
              </a:rPr>
              <a:t>服务端的登录和退出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76075"/>
            <a:ext cx="6490899" cy="1440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</a:t>
            </a:r>
            <a:r>
              <a:rPr sz="2800">
                <a:solidFill>
                  <a:srgbClr val="000000"/>
                </a:solidFill>
                <a:latin typeface="TDLPJO+ËÎÌå" panose="02010600030101010101"/>
                <a:cs typeface="TDLPJO+ËÎÌå" panose="02010600030101010101"/>
              </a:rPr>
              <a:t>登录</a:t>
            </a:r>
          </a:p>
          <a:p>
            <a:pPr marL="286385" marR="0">
              <a:lnSpc>
                <a:spcPts val="3125"/>
              </a:lnSpc>
              <a:spcBef>
                <a:spcPts val="91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mysql –h </a:t>
            </a:r>
            <a:r>
              <a:rPr sz="2800">
                <a:solidFill>
                  <a:srgbClr val="000000"/>
                </a:solidFill>
                <a:latin typeface="TDLPJO+ËÎÌå" panose="02010600030101010101"/>
                <a:cs typeface="TDLPJO+ËÎÌå" panose="02010600030101010101"/>
              </a:rPr>
              <a:t>主机名</a:t>
            </a:r>
            <a:r>
              <a:rPr sz="2800" spc="9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–u</a:t>
            </a:r>
            <a:r>
              <a:rPr sz="2800">
                <a:solidFill>
                  <a:srgbClr val="000000"/>
                </a:solidFill>
                <a:latin typeface="TDLPJO+ËÎÌå" panose="02010600030101010101"/>
                <a:cs typeface="TDLPJO+ËÎÌå" panose="02010600030101010101"/>
              </a:rPr>
              <a:t>用户名</a:t>
            </a:r>
            <a:r>
              <a:rPr sz="2800" spc="9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–p</a:t>
            </a:r>
            <a:r>
              <a:rPr sz="2800">
                <a:solidFill>
                  <a:srgbClr val="000000"/>
                </a:solidFill>
                <a:latin typeface="TDLPJO+ËÎÌå" panose="02010600030101010101"/>
                <a:cs typeface="TDLPJO+ËÎÌå" panose="02010600030101010101"/>
              </a:rPr>
              <a:t>密码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700477"/>
            <a:ext cx="1595628" cy="927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</a:t>
            </a:r>
            <a:r>
              <a:rPr sz="2800">
                <a:solidFill>
                  <a:srgbClr val="000000"/>
                </a:solidFill>
                <a:latin typeface="TDLPJO+ËÎÌå" panose="02010600030101010101"/>
                <a:cs typeface="TDLPJO+ËÎÌå" panose="02010600030101010101"/>
              </a:rPr>
              <a:t>退出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2136" y="3207217"/>
            <a:ext cx="1087048" cy="930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exit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25294" y="3053822"/>
            <a:ext cx="5189905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3-MySql</a:t>
            </a:r>
            <a:r>
              <a:rPr sz="3600" spc="12">
                <a:solidFill>
                  <a:srgbClr val="000000"/>
                </a:solidFill>
                <a:latin typeface="QUTOLO+ËÎÌå" panose="02010600030101010101"/>
                <a:cs typeface="QUTOLO+ËÎÌå" panose="02010600030101010101"/>
              </a:rPr>
              <a:t>数据库的使用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6225" y="189972"/>
            <a:ext cx="4041133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MySQL</a:t>
            </a:r>
            <a:r>
              <a:rPr sz="3600">
                <a:solidFill>
                  <a:srgbClr val="000000"/>
                </a:solidFill>
                <a:latin typeface="UAKKVI+ËÎÌå" panose="02010600030101010101"/>
                <a:cs typeface="UAKKVI+ËÎÌå" panose="02010600030101010101"/>
              </a:rPr>
              <a:t>语法规范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76075"/>
            <a:ext cx="3016318" cy="927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</a:t>
            </a:r>
            <a:r>
              <a:rPr sz="2800">
                <a:solidFill>
                  <a:srgbClr val="000000"/>
                </a:solidFill>
                <a:latin typeface="UAKKVI+ËÎÌå" panose="02010600030101010101"/>
                <a:cs typeface="UAKKVI+ËÎÌå" panose="02010600030101010101"/>
              </a:rPr>
              <a:t>不区分大小写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186159"/>
            <a:ext cx="3766439" cy="1441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</a:t>
            </a:r>
            <a:r>
              <a:rPr sz="2800">
                <a:solidFill>
                  <a:srgbClr val="000000"/>
                </a:solidFill>
                <a:latin typeface="UAKKVI+ËÎÌå" panose="02010600030101010101"/>
                <a:cs typeface="UAKKVI+ËÎÌå" panose="02010600030101010101"/>
              </a:rPr>
              <a:t>每句话用</a:t>
            </a: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;</a:t>
            </a:r>
            <a:r>
              <a:rPr sz="2800">
                <a:solidFill>
                  <a:srgbClr val="000000"/>
                </a:solidFill>
                <a:latin typeface="UAKKVI+ËÎÌå" panose="02010600030101010101"/>
                <a:cs typeface="UAKKVI+ËÎÌå" panose="02010600030101010101"/>
              </a:rPr>
              <a:t>或</a:t>
            </a: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\g</a:t>
            </a:r>
            <a:r>
              <a:rPr sz="2800">
                <a:solidFill>
                  <a:srgbClr val="000000"/>
                </a:solidFill>
                <a:latin typeface="UAKKVI+ËÎÌå" panose="02010600030101010101"/>
                <a:cs typeface="UAKKVI+ËÎÌå" panose="02010600030101010101"/>
              </a:rPr>
              <a:t>结尾</a:t>
            </a:r>
          </a:p>
          <a:p>
            <a:pPr marL="0" marR="0">
              <a:lnSpc>
                <a:spcPts val="3105"/>
              </a:lnSpc>
              <a:spcBef>
                <a:spcPts val="98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</a:t>
            </a:r>
            <a:r>
              <a:rPr sz="2800">
                <a:solidFill>
                  <a:srgbClr val="000000"/>
                </a:solidFill>
                <a:latin typeface="UAKKVI+ËÎÌå" panose="02010600030101010101"/>
                <a:cs typeface="UAKKVI+ËÎÌå" panose="02010600030101010101"/>
              </a:rPr>
              <a:t>各子句一般分行写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3212521"/>
            <a:ext cx="5307594" cy="1439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</a:t>
            </a:r>
            <a:r>
              <a:rPr sz="2800">
                <a:solidFill>
                  <a:srgbClr val="000000"/>
                </a:solidFill>
                <a:latin typeface="UAKKVI+ËÎÌå" panose="02010600030101010101"/>
                <a:cs typeface="UAKKVI+ËÎÌå" panose="02010600030101010101"/>
              </a:rPr>
              <a:t>关键字不能缩写也不能分行</a:t>
            </a:r>
          </a:p>
          <a:p>
            <a:pPr marL="0" marR="0">
              <a:lnSpc>
                <a:spcPts val="3105"/>
              </a:lnSpc>
              <a:spcBef>
                <a:spcPts val="93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</a:t>
            </a:r>
            <a:r>
              <a:rPr sz="2800">
                <a:solidFill>
                  <a:srgbClr val="000000"/>
                </a:solidFill>
                <a:latin typeface="UAKKVI+ËÎÌå" panose="02010600030101010101"/>
                <a:cs typeface="UAKKVI+ËÎÌå" panose="02010600030101010101"/>
              </a:rPr>
              <a:t>用缩进提高语句的可读性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6240" y="991807"/>
            <a:ext cx="9347902" cy="1421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1.</a:t>
            </a:r>
            <a:r>
              <a:rPr sz="1800" spc="70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FEILIQ+ËÎÌå" panose="02010600030101010101"/>
                <a:cs typeface="FEILIQ+ËÎÌå" panose="02010600030101010101"/>
              </a:rPr>
              <a:t>进入</a:t>
            </a:r>
            <a:r>
              <a:rPr sz="1800" spc="5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mysql,</a:t>
            </a:r>
            <a:r>
              <a:rPr sz="1800" spc="12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FEILIQ+ËÎÌå" panose="02010600030101010101"/>
                <a:cs typeface="FEILIQ+ËÎÌå" panose="02010600030101010101"/>
              </a:rPr>
              <a:t>在命令行中输入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mysql</a:t>
            </a:r>
            <a:r>
              <a:rPr sz="1800" b="1" spc="12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–uroot –p####</a:t>
            </a:r>
            <a:r>
              <a:rPr sz="1800" b="1" spc="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>
                <a:solidFill>
                  <a:srgbClr val="000000"/>
                </a:solidFill>
                <a:latin typeface="FEILIQ+ËÎÌå" panose="02010600030101010101"/>
                <a:cs typeface="FEILIQ+ËÎÌå" panose="02010600030101010101"/>
              </a:rPr>
              <a:t>其中：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####</a:t>
            </a:r>
            <a:r>
              <a:rPr sz="1800">
                <a:solidFill>
                  <a:srgbClr val="000000"/>
                </a:solidFill>
                <a:latin typeface="FEILIQ+ËÎÌå" panose="02010600030101010101"/>
                <a:cs typeface="FEILIQ+ËÎÌå" panose="02010600030101010101"/>
              </a:rPr>
              <a:t>表示密码）</a:t>
            </a:r>
          </a:p>
          <a:p>
            <a:pPr marL="0" marR="0">
              <a:lnSpc>
                <a:spcPts val="2010"/>
              </a:lnSpc>
              <a:spcBef>
                <a:spcPts val="128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2.</a:t>
            </a:r>
            <a:r>
              <a:rPr sz="1800" spc="70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FEILIQ+ËÎÌå" panose="02010600030101010101"/>
                <a:cs typeface="FEILIQ+ËÎÌå" panose="02010600030101010101"/>
              </a:rPr>
              <a:t>查看</a:t>
            </a:r>
            <a:r>
              <a:rPr sz="1800" spc="4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mysql</a:t>
            </a:r>
            <a:r>
              <a:rPr sz="1800" spc="25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FEILIQ+ËÎÌå" panose="02010600030101010101"/>
                <a:cs typeface="FEILIQ+ËÎÌå" panose="02010600030101010101"/>
              </a:rPr>
              <a:t>中有哪些个数据库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show database</a:t>
            </a:r>
            <a:r>
              <a:rPr sz="1800" b="1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;</a:t>
            </a:r>
            <a:r>
              <a:rPr sz="1800" b="1" spc="16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(2)</a:t>
            </a:r>
          </a:p>
          <a:p>
            <a:pPr marL="0" marR="0">
              <a:lnSpc>
                <a:spcPts val="2010"/>
              </a:lnSpc>
              <a:spcBef>
                <a:spcPts val="123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3.</a:t>
            </a:r>
            <a:r>
              <a:rPr sz="1800" spc="70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FEILIQ+ËÎÌå" panose="02010600030101010101"/>
                <a:cs typeface="FEILIQ+ËÎÌå" panose="02010600030101010101"/>
              </a:rPr>
              <a:t>使用一个数据库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1800" spc="-16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1800" spc="12">
                <a:solidFill>
                  <a:srgbClr val="000000"/>
                </a:solidFill>
                <a:latin typeface="FEILIQ+ËÎÌå" panose="02010600030101010101"/>
                <a:cs typeface="FEILIQ+ËÎÌå" panose="02010600030101010101"/>
              </a:rPr>
              <a:t>数据库名称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;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(3. atguigu)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240" y="2226352"/>
            <a:ext cx="7053837" cy="1010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5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4.</a:t>
            </a:r>
            <a:r>
              <a:rPr sz="1800" b="1" spc="709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2">
                <a:solidFill>
                  <a:srgbClr val="FF0000"/>
                </a:solidFill>
                <a:latin typeface="FEILIQ+ËÎÌå" panose="02010600030101010101"/>
                <a:cs typeface="FEILIQ+ËÎÌå" panose="02010600030101010101"/>
              </a:rPr>
              <a:t>新建一个数据库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: create</a:t>
            </a:r>
            <a:r>
              <a:rPr sz="1800" b="1" spc="1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1800" b="1" spc="15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2">
                <a:solidFill>
                  <a:srgbClr val="000000"/>
                </a:solidFill>
                <a:latin typeface="FEILIQ+ËÎÌå" panose="02010600030101010101"/>
                <a:cs typeface="FEILIQ+ËÎÌå" panose="02010600030101010101"/>
              </a:rPr>
              <a:t>数据库名</a:t>
            </a:r>
            <a:r>
              <a:rPr sz="1800" spc="5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(1.</a:t>
            </a:r>
            <a:r>
              <a:rPr sz="1800" spc="1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atguigu)</a:t>
            </a:r>
          </a:p>
          <a:p>
            <a:pPr marL="0" marR="0">
              <a:lnSpc>
                <a:spcPts val="2010"/>
              </a:lnSpc>
              <a:spcBef>
                <a:spcPts val="128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5.</a:t>
            </a:r>
            <a:r>
              <a:rPr sz="1800" spc="70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FEILIQ+ËÎÌå" panose="02010600030101010101"/>
                <a:cs typeface="FEILIQ+ËÎÌå" panose="02010600030101010101"/>
              </a:rPr>
              <a:t>查看指定的数据库中有哪些数据表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1800" spc="-16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show tables;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(4, 6, 9)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240" y="3049588"/>
            <a:ext cx="120986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6.</a:t>
            </a:r>
            <a:r>
              <a:rPr sz="1800" b="1" spc="709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3">
                <a:solidFill>
                  <a:srgbClr val="FF0000"/>
                </a:solidFill>
                <a:latin typeface="FEILIQ+ËÎÌå" panose="02010600030101010101"/>
                <a:cs typeface="FEILIQ+ËÎÌå" panose="02010600030101010101"/>
              </a:rPr>
              <a:t>建表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25745" y="3049588"/>
            <a:ext cx="6222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(5)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6240" y="4696016"/>
            <a:ext cx="3828936" cy="1009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7.</a:t>
            </a:r>
            <a:r>
              <a:rPr sz="1800" spc="70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FEILIQ+ËÎÌå" panose="02010600030101010101"/>
                <a:cs typeface="FEILIQ+ËÎÌå" panose="02010600030101010101"/>
              </a:rPr>
              <a:t>查看表的结构：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desc </a:t>
            </a:r>
            <a:r>
              <a:rPr sz="1800" spc="12">
                <a:solidFill>
                  <a:srgbClr val="000000"/>
                </a:solidFill>
                <a:latin typeface="FEILIQ+ËÎÌå" panose="02010600030101010101"/>
                <a:cs typeface="FEILIQ+ËÎÌå" panose="02010600030101010101"/>
              </a:rPr>
              <a:t>表名</a:t>
            </a:r>
            <a:r>
              <a:rPr sz="1800" spc="5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(7)</a:t>
            </a:r>
          </a:p>
          <a:p>
            <a:pPr marL="0" marR="0">
              <a:lnSpc>
                <a:spcPts val="2010"/>
              </a:lnSpc>
              <a:spcBef>
                <a:spcPts val="128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8.</a:t>
            </a:r>
            <a:r>
              <a:rPr sz="1800" spc="70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FEILIQ+ËÎÌå" panose="02010600030101010101"/>
                <a:cs typeface="FEILIQ+ËÎÌå" panose="02010600030101010101"/>
              </a:rPr>
              <a:t>删除表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1800" spc="-16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drop table </a:t>
            </a:r>
            <a:r>
              <a:rPr sz="1800" spc="12">
                <a:solidFill>
                  <a:srgbClr val="000000"/>
                </a:solidFill>
                <a:latin typeface="FEILIQ+ËÎÌå" panose="02010600030101010101"/>
                <a:cs typeface="FEILIQ+ËÎÌå" panose="02010600030101010101"/>
              </a:rPr>
              <a:t>表名</a:t>
            </a:r>
            <a:r>
              <a:rPr sz="1800" spc="5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(8)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840" y="6172852"/>
            <a:ext cx="5802918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LAMP: LINUX</a:t>
            </a:r>
            <a:r>
              <a:rPr sz="1800" spc="-9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23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APACHE</a:t>
            </a:r>
            <a:r>
              <a:rPr sz="1800" spc="23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MYSQL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PHP/Perl/Python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9775" y="3148965"/>
            <a:ext cx="2842260" cy="12344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2605" y="5705475"/>
            <a:ext cx="1729740" cy="8763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6240" y="874840"/>
            <a:ext cx="539193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1.</a:t>
            </a:r>
            <a:r>
              <a:rPr sz="1800" spc="70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LKSTMV+ËÎÌå" panose="02010600030101010101"/>
                <a:cs typeface="LKSTMV+ËÎÌå" panose="02010600030101010101"/>
              </a:rPr>
              <a:t>查看表中的所有记录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1800" spc="1487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1800" b="1" spc="18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* from </a:t>
            </a:r>
            <a:r>
              <a:rPr sz="1800" spc="13">
                <a:solidFill>
                  <a:srgbClr val="000000"/>
                </a:solidFill>
                <a:latin typeface="LKSTMV+ËÎÌå" panose="02010600030101010101"/>
                <a:cs typeface="LKSTMV+ËÎÌå" panose="02010600030101010101"/>
              </a:rPr>
              <a:t>表名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240" y="1286320"/>
            <a:ext cx="8869531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2.</a:t>
            </a:r>
            <a:r>
              <a:rPr sz="1800" spc="70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LKSTMV+ËÎÌå" panose="02010600030101010101"/>
                <a:cs typeface="LKSTMV+ËÎÌå" panose="02010600030101010101"/>
              </a:rPr>
              <a:t>向表中插入记录：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insert</a:t>
            </a:r>
            <a:r>
              <a:rPr sz="1800" b="1" spc="-12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1800" spc="12">
                <a:solidFill>
                  <a:srgbClr val="000000"/>
                </a:solidFill>
                <a:latin typeface="LKSTMV+ËÎÌå" panose="02010600030101010101"/>
                <a:cs typeface="LKSTMV+ËÎÌå" panose="02010600030101010101"/>
              </a:rPr>
              <a:t>表名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spc="12">
                <a:solidFill>
                  <a:srgbClr val="000000"/>
                </a:solidFill>
                <a:latin typeface="LKSTMV+ËÎÌå" panose="02010600030101010101"/>
                <a:cs typeface="LKSTMV+ËÎÌå" panose="02010600030101010101"/>
              </a:rPr>
              <a:t>列名列表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) values(</a:t>
            </a:r>
            <a:r>
              <a:rPr sz="1800" spc="12">
                <a:solidFill>
                  <a:srgbClr val="000000"/>
                </a:solidFill>
                <a:latin typeface="LKSTMV+ËÎÌå" panose="02010600030101010101"/>
                <a:cs typeface="LKSTMV+ËÎÌå" panose="02010600030101010101"/>
              </a:rPr>
              <a:t>列对应的值的列表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240" y="4579049"/>
            <a:ext cx="702894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3.</a:t>
            </a:r>
            <a:r>
              <a:rPr sz="1800" spc="70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LKSTMV+ËÎÌå" panose="02010600030101010101"/>
                <a:cs typeface="LKSTMV+ËÎÌå" panose="02010600030101010101"/>
              </a:rPr>
              <a:t>注意：插入</a:t>
            </a:r>
            <a:r>
              <a:rPr sz="1800" spc="4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varchar</a:t>
            </a:r>
            <a:r>
              <a:rPr sz="1800" b="1" spc="57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LKSTMV+ËÎÌå" panose="02010600030101010101"/>
                <a:cs typeface="LKSTMV+ËÎÌå" panose="02010600030101010101"/>
              </a:rPr>
              <a:t>或</a:t>
            </a:r>
            <a:r>
              <a:rPr sz="1800" spc="5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date </a:t>
            </a:r>
            <a:r>
              <a:rPr sz="1800">
                <a:solidFill>
                  <a:srgbClr val="000000"/>
                </a:solidFill>
                <a:latin typeface="LKSTMV+ËÎÌå" panose="02010600030101010101"/>
                <a:cs typeface="LKSTMV+ËÎÌå" panose="02010600030101010101"/>
              </a:rPr>
              <a:t>型的数据要用</a:t>
            </a:r>
            <a:r>
              <a:rPr sz="1800" spc="5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">
                <a:solidFill>
                  <a:srgbClr val="FF0000"/>
                </a:solidFill>
                <a:latin typeface="LKSTMV+ËÎÌå" panose="02010600030101010101"/>
                <a:cs typeface="LKSTMV+ËÎÌå" panose="02010600030101010101"/>
              </a:rPr>
              <a:t>单引号</a:t>
            </a:r>
            <a:r>
              <a:rPr sz="1800" spc="42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LKSTMV+ËÎÌå" panose="02010600030101010101"/>
                <a:cs typeface="LKSTMV+ËÎÌå" panose="02010600030101010101"/>
              </a:rPr>
              <a:t>引起来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6240" y="4990529"/>
            <a:ext cx="819600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4.</a:t>
            </a:r>
            <a:r>
              <a:rPr sz="1800" spc="70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LKSTMV+ËÎÌå" panose="02010600030101010101"/>
                <a:cs typeface="LKSTMV+ËÎÌå" panose="02010600030101010101"/>
              </a:rPr>
              <a:t>修改记录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1800" spc="-16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update </a:t>
            </a:r>
            <a:r>
              <a:rPr sz="1800" spc="12">
                <a:solidFill>
                  <a:srgbClr val="000000"/>
                </a:solidFill>
                <a:latin typeface="LKSTMV+ËÎÌå" panose="02010600030101010101"/>
                <a:cs typeface="LKSTMV+ËÎÌå" panose="02010600030101010101"/>
              </a:rPr>
              <a:t>表名</a:t>
            </a:r>
            <a:r>
              <a:rPr sz="1800" spc="4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1800" b="1" spc="2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2">
                <a:solidFill>
                  <a:srgbClr val="000000"/>
                </a:solidFill>
                <a:latin typeface="LKSTMV+ËÎÌå" panose="02010600030101010101"/>
                <a:cs typeface="LKSTMV+ËÎÌå" panose="02010600030101010101"/>
              </a:rPr>
              <a:t>列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 = </a:t>
            </a:r>
            <a:r>
              <a:rPr sz="1800" spc="12">
                <a:solidFill>
                  <a:srgbClr val="000000"/>
                </a:solidFill>
                <a:latin typeface="LKSTMV+ËÎÌå" panose="02010600030101010101"/>
                <a:cs typeface="LKSTMV+ËÎÌå" panose="02010600030101010101"/>
              </a:rPr>
              <a:t>列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spc="13">
                <a:solidFill>
                  <a:srgbClr val="000000"/>
                </a:solidFill>
                <a:latin typeface="LKSTMV+ËÎÌå" panose="02010600030101010101"/>
                <a:cs typeface="LKSTMV+ËÎÌå" panose="02010600030101010101"/>
              </a:rPr>
              <a:t>的值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spc="12">
                <a:solidFill>
                  <a:srgbClr val="000000"/>
                </a:solidFill>
                <a:latin typeface="LKSTMV+ËÎÌå" panose="02010600030101010101"/>
                <a:cs typeface="LKSTMV+ËÎÌå" panose="02010600030101010101"/>
              </a:rPr>
              <a:t>列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2 = </a:t>
            </a:r>
            <a:r>
              <a:rPr sz="1800" spc="12">
                <a:solidFill>
                  <a:srgbClr val="000000"/>
                </a:solidFill>
                <a:latin typeface="LKSTMV+ËÎÌå" panose="02010600030101010101"/>
                <a:cs typeface="LKSTMV+ËÎÌå" panose="02010600030101010101"/>
              </a:rPr>
              <a:t>列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spc="12">
                <a:solidFill>
                  <a:srgbClr val="000000"/>
                </a:solidFill>
                <a:latin typeface="LKSTMV+ËÎÌå" panose="02010600030101010101"/>
                <a:cs typeface="LKSTMV+ËÎÌå" panose="02010600030101010101"/>
              </a:rPr>
              <a:t>的值</a:t>
            </a:r>
            <a:r>
              <a:rPr sz="1800" spc="5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1800" b="1" spc="-46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6240" y="5950929"/>
            <a:ext cx="489499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5.</a:t>
            </a:r>
            <a:r>
              <a:rPr sz="1800" spc="987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LKSTMV+ËÎÌå" panose="02010600030101010101"/>
                <a:cs typeface="LKSTMV+ËÎÌå" panose="02010600030101010101"/>
              </a:rPr>
              <a:t>删除记录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delete from </a:t>
            </a:r>
            <a:r>
              <a:rPr sz="1800" spc="12">
                <a:solidFill>
                  <a:srgbClr val="000000"/>
                </a:solidFill>
                <a:latin typeface="LKSTMV+ËÎÌå" panose="02010600030101010101"/>
                <a:cs typeface="LKSTMV+ËÎÌå" panose="02010600030101010101"/>
              </a:rPr>
              <a:t>表名</a:t>
            </a:r>
            <a:r>
              <a:rPr sz="1800" spc="5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1800" b="1" spc="-46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….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5160" y="1692910"/>
            <a:ext cx="6264275" cy="2590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015" y="5425440"/>
            <a:ext cx="5494655" cy="3657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015" y="6341110"/>
            <a:ext cx="4222115" cy="2819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0040" y="1358456"/>
            <a:ext cx="412100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1.</a:t>
            </a:r>
            <a:r>
              <a:rPr sz="1800" spc="70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ONAUOI+ËÎÌå" panose="02010600030101010101"/>
                <a:cs typeface="ONAUOI+ËÎÌå" panose="02010600030101010101"/>
              </a:rPr>
              <a:t>查询所有列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1800" spc="-16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1800" b="1" spc="18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* from </a:t>
            </a:r>
            <a:r>
              <a:rPr sz="1800" spc="12">
                <a:solidFill>
                  <a:srgbClr val="000000"/>
                </a:solidFill>
                <a:latin typeface="ONAUOI+ËÎÌå" panose="02010600030101010101"/>
                <a:cs typeface="ONAUOI+ËÎÌå" panose="02010600030101010101"/>
              </a:rPr>
              <a:t>表名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0040" y="1769936"/>
            <a:ext cx="604048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2.</a:t>
            </a:r>
            <a:r>
              <a:rPr sz="1800" spc="70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ONAUOI+ËÎÌå" panose="02010600030101010101"/>
                <a:cs typeface="ONAUOI+ËÎÌå" panose="02010600030101010101"/>
              </a:rPr>
              <a:t>查询特定的列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: select </a:t>
            </a:r>
            <a:r>
              <a:rPr sz="1800" spc="12">
                <a:solidFill>
                  <a:srgbClr val="000000"/>
                </a:solidFill>
                <a:latin typeface="ONAUOI+ËÎÌå" panose="02010600030101010101"/>
                <a:cs typeface="ONAUOI+ËÎÌå" panose="02010600030101010101"/>
              </a:rPr>
              <a:t>列名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1,</a:t>
            </a:r>
            <a:r>
              <a:rPr sz="1800" spc="12">
                <a:solidFill>
                  <a:srgbClr val="000000"/>
                </a:solidFill>
                <a:latin typeface="ONAUOI+ËÎÌå" panose="02010600030101010101"/>
                <a:cs typeface="ONAUOI+ËÎÌå" panose="02010600030101010101"/>
              </a:rPr>
              <a:t>列名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2, … from </a:t>
            </a:r>
            <a:r>
              <a:rPr sz="1800" spc="12">
                <a:solidFill>
                  <a:srgbClr val="000000"/>
                </a:solidFill>
                <a:latin typeface="ONAUOI+ËÎÌå" panose="02010600030101010101"/>
                <a:cs typeface="ONAUOI+ËÎÌå" panose="02010600030101010101"/>
              </a:rPr>
              <a:t>表名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040" y="3004757"/>
            <a:ext cx="524801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3.</a:t>
            </a:r>
            <a:r>
              <a:rPr sz="1800" spc="70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ONAUOI+ËÎÌå" panose="02010600030101010101"/>
                <a:cs typeface="ONAUOI+ËÎÌå" panose="02010600030101010101"/>
              </a:rPr>
              <a:t>对查询的数据进行过滤：使用</a:t>
            </a:r>
            <a:r>
              <a:rPr sz="1800" spc="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1800" b="1" spc="-5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2">
                <a:solidFill>
                  <a:srgbClr val="000000"/>
                </a:solidFill>
                <a:latin typeface="ONAUOI+ËÎÌå" panose="02010600030101010101"/>
                <a:cs typeface="ONAUOI+ËÎÌå" panose="02010600030101010101"/>
              </a:rPr>
              <a:t>子句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0040" y="4239451"/>
            <a:ext cx="160020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4.</a:t>
            </a:r>
            <a:r>
              <a:rPr sz="1800" spc="70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ONAUOI+ËÎÌå" panose="02010600030101010101"/>
                <a:cs typeface="ONAUOI+ËÎÌå" panose="02010600030101010101"/>
              </a:rPr>
              <a:t>运算符：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1715" y="2178050"/>
            <a:ext cx="3726815" cy="358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0" y="3382645"/>
            <a:ext cx="5852795" cy="5257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4650" y="4239260"/>
            <a:ext cx="4488815" cy="1905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16929" y="2208594"/>
            <a:ext cx="2447925" cy="1009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%</a:t>
            </a:r>
            <a:r>
              <a:rPr sz="1800" b="1" spc="-1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2">
                <a:solidFill>
                  <a:srgbClr val="000000"/>
                </a:solidFill>
                <a:latin typeface="IRJPVR+ËÎÌå" panose="02010600030101010101"/>
                <a:cs typeface="IRJPVR+ËÎÌå" panose="02010600030101010101"/>
              </a:rPr>
              <a:t>匹配任意多字符；</a:t>
            </a:r>
          </a:p>
          <a:p>
            <a:pPr marL="0" marR="0">
              <a:lnSpc>
                <a:spcPts val="2010"/>
              </a:lnSpc>
              <a:spcBef>
                <a:spcPts val="128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_</a:t>
            </a:r>
            <a:r>
              <a:rPr sz="1800" spc="12">
                <a:solidFill>
                  <a:srgbClr val="000000"/>
                </a:solidFill>
                <a:latin typeface="IRJPVR+ËÎÌå" panose="02010600030101010101"/>
                <a:cs typeface="IRJPVR+ËÎÌå" panose="02010600030101010101"/>
              </a:rPr>
              <a:t>只匹配一个字符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80002" y="3721926"/>
            <a:ext cx="345963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RJPVR+ËÎÌå" panose="02010600030101010101"/>
                <a:cs typeface="IRJPVR+ËÎÌå" panose="02010600030101010101"/>
              </a:rPr>
              <a:t>查询</a:t>
            </a:r>
            <a:r>
              <a:rPr sz="1800" spc="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name </a:t>
            </a:r>
            <a:r>
              <a:rPr sz="1800">
                <a:solidFill>
                  <a:srgbClr val="000000"/>
                </a:solidFill>
                <a:latin typeface="IRJPVR+ËÎÌå" panose="02010600030101010101"/>
                <a:cs typeface="IRJPVR+ËÎÌå" panose="02010600030101010101"/>
              </a:rPr>
              <a:t>中有</a:t>
            </a:r>
            <a:r>
              <a:rPr sz="1800" spc="5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 </a:t>
            </a:r>
            <a:r>
              <a:rPr sz="1800">
                <a:solidFill>
                  <a:srgbClr val="000000"/>
                </a:solidFill>
                <a:latin typeface="IRJPVR+ËÎÌå" panose="02010600030101010101"/>
                <a:cs typeface="IRJPVR+ËÎÌå" panose="02010600030101010101"/>
              </a:rPr>
              <a:t>的人的名字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13581" y="4860967"/>
            <a:ext cx="4818686" cy="1693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RJPVR+ËÎÌå" panose="02010600030101010101"/>
                <a:cs typeface="IRJPVR+ËÎÌå" panose="02010600030101010101"/>
              </a:rPr>
              <a:t>查询</a:t>
            </a:r>
            <a:r>
              <a:rPr sz="1800" spc="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name </a:t>
            </a:r>
            <a:r>
              <a:rPr sz="1800">
                <a:solidFill>
                  <a:srgbClr val="000000"/>
                </a:solidFill>
                <a:latin typeface="IRJPVR+ËÎÌå" panose="02010600030101010101"/>
                <a:cs typeface="IRJPVR+ËÎÌå" panose="02010600030101010101"/>
              </a:rPr>
              <a:t>中</a:t>
            </a:r>
            <a:r>
              <a:rPr sz="1800" spc="5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IRJPVR+ËÎÌå" panose="02010600030101010101"/>
                <a:cs typeface="IRJPVR+ËÎÌå" panose="02010600030101010101"/>
              </a:rPr>
              <a:t>第</a:t>
            </a:r>
            <a:r>
              <a:rPr sz="1800" spc="5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3 </a:t>
            </a:r>
            <a:r>
              <a:rPr sz="1800">
                <a:solidFill>
                  <a:srgbClr val="000000"/>
                </a:solidFill>
                <a:latin typeface="IRJPVR+ËÎÌå" panose="02010600030101010101"/>
                <a:cs typeface="IRJPVR+ËÎÌå" panose="02010600030101010101"/>
              </a:rPr>
              <a:t>个字母是</a:t>
            </a:r>
            <a:r>
              <a:rPr sz="1800" spc="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1800">
                <a:solidFill>
                  <a:srgbClr val="000000"/>
                </a:solidFill>
                <a:latin typeface="IRJPVR+ËÎÌå" panose="02010600030101010101"/>
                <a:cs typeface="IRJPVR+ËÎÌå" panose="02010600030101010101"/>
              </a:rPr>
              <a:t>的人的名字</a:t>
            </a:r>
          </a:p>
          <a:p>
            <a:pPr marL="9525" marR="0">
              <a:lnSpc>
                <a:spcPts val="2015"/>
              </a:lnSpc>
              <a:spcBef>
                <a:spcPts val="660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RJPVR+ËÎÌå" panose="02010600030101010101"/>
                <a:cs typeface="IRJPVR+ËÎÌå" panose="02010600030101010101"/>
              </a:rPr>
              <a:t>查询</a:t>
            </a:r>
            <a:r>
              <a:rPr sz="1800" spc="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email </a:t>
            </a:r>
            <a:r>
              <a:rPr sz="1800">
                <a:solidFill>
                  <a:srgbClr val="000000"/>
                </a:solidFill>
                <a:latin typeface="IRJPVR+ËÎÌå" panose="02010600030101010101"/>
                <a:cs typeface="IRJPVR+ËÎÌå" panose="02010600030101010101"/>
              </a:rPr>
              <a:t>为</a:t>
            </a:r>
            <a:r>
              <a:rPr sz="1800" spc="4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IRJPVR+ËÎÌå" panose="02010600030101010101"/>
                <a:cs typeface="IRJPVR+ËÎÌå" panose="02010600030101010101"/>
              </a:rPr>
              <a:t>空</a:t>
            </a:r>
            <a:r>
              <a:rPr sz="1800" spc="5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IRJPVR+ËÎÌå" panose="02010600030101010101"/>
                <a:cs typeface="IRJPVR+ËÎÌå" panose="02010600030101010101"/>
              </a:rPr>
              <a:t>的所有人的信息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8310" y="1052830"/>
            <a:ext cx="8276590" cy="438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DKQGV+ËÎÌå" panose="02010600030101010101"/>
                <a:cs typeface="PDKQGV+ËÎÌå" panose="02010600030101010101"/>
              </a:rPr>
              <a:t>查询</a:t>
            </a:r>
            <a:r>
              <a:rPr sz="1800" spc="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email</a:t>
            </a:r>
            <a:r>
              <a:rPr sz="1800" spc="1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PDKQGV+ËÎÌå" panose="02010600030101010101"/>
                <a:cs typeface="PDKQGV+ËÎÌå" panose="02010600030101010101"/>
              </a:rPr>
              <a:t>不为</a:t>
            </a:r>
            <a:r>
              <a:rPr sz="1800" spc="4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PDKQGV+ËÎÌå" panose="02010600030101010101"/>
                <a:cs typeface="PDKQGV+ËÎÌå" panose="02010600030101010101"/>
              </a:rPr>
              <a:t>空</a:t>
            </a:r>
            <a:r>
              <a:rPr sz="1800" spc="5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PDKQGV+ËÎÌå" panose="02010600030101010101"/>
                <a:cs typeface="PDKQGV+ËÎÌå" panose="02010600030101010101"/>
              </a:rPr>
              <a:t>的所有人的信息</a:t>
            </a:r>
          </a:p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endParaRPr sz="1800">
              <a:solidFill>
                <a:srgbClr val="000000"/>
              </a:solidFill>
              <a:latin typeface="PDKQGV+ËÎÌå" panose="02010600030101010101"/>
              <a:cs typeface="PDKQGV+ËÎÌå" panose="02010600030101010101"/>
            </a:endParaRPr>
          </a:p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endParaRPr sz="1800">
              <a:solidFill>
                <a:srgbClr val="000000"/>
              </a:solidFill>
              <a:latin typeface="PDKQGV+ËÎÌå" panose="02010600030101010101"/>
              <a:cs typeface="PDKQGV+ËÎÌå" panose="02010600030101010101"/>
            </a:endParaRPr>
          </a:p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endParaRPr sz="1800">
              <a:solidFill>
                <a:srgbClr val="000000"/>
              </a:solidFill>
              <a:latin typeface="PDKQGV+ËÎÌå" panose="02010600030101010101"/>
              <a:cs typeface="PDKQGV+ËÎÌå" panose="02010600030101010101"/>
            </a:endParaRPr>
          </a:p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endParaRPr sz="1800">
              <a:solidFill>
                <a:srgbClr val="000000"/>
              </a:solidFill>
              <a:latin typeface="PDKQGV+ËÎÌå" panose="02010600030101010101"/>
              <a:cs typeface="PDKQGV+ËÎÌå" panose="02010600030101010101"/>
            </a:endParaRPr>
          </a:p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endParaRPr sz="1800">
              <a:solidFill>
                <a:srgbClr val="000000"/>
              </a:solidFill>
              <a:latin typeface="PDKQGV+ËÎÌå" panose="02010600030101010101"/>
              <a:cs typeface="PDKQGV+ËÎÌå" panose="02010600030101010101"/>
            </a:endParaRPr>
          </a:p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DKQGV+ËÎÌå" panose="02010600030101010101"/>
                <a:cs typeface="PDKQGV+ËÎÌå" panose="02010600030101010101"/>
                <a:sym typeface="+mn-ea"/>
              </a:rPr>
              <a:t>查询所有客户信息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,</a:t>
            </a:r>
            <a:r>
              <a:rPr sz="1800" spc="-16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800">
                <a:solidFill>
                  <a:srgbClr val="000000"/>
                </a:solidFill>
                <a:latin typeface="PDKQGV+ËÎÌå" panose="02010600030101010101"/>
                <a:cs typeface="PDKQGV+ËÎÌå" panose="02010600030101010101"/>
                <a:sym typeface="+mn-ea"/>
              </a:rPr>
              <a:t>且按</a:t>
            </a:r>
            <a:r>
              <a:rPr sz="1800" spc="5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salary</a:t>
            </a:r>
            <a:r>
              <a:rPr sz="1800" spc="16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800">
                <a:solidFill>
                  <a:srgbClr val="000000"/>
                </a:solidFill>
                <a:latin typeface="PDKQGV+ËÎÌå" panose="02010600030101010101"/>
                <a:cs typeface="PDKQGV+ËÎÌå" panose="02010600030101010101"/>
                <a:sym typeface="+mn-ea"/>
              </a:rPr>
              <a:t>升序排列</a:t>
            </a:r>
          </a:p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endParaRPr sz="1800">
              <a:solidFill>
                <a:srgbClr val="000000"/>
              </a:solidFill>
              <a:latin typeface="PDKQGV+ËÎÌå" panose="02010600030101010101"/>
              <a:cs typeface="PDKQGV+ËÎÌå" panose="02010600030101010101"/>
              <a:sym typeface="+mn-ea"/>
            </a:endParaRPr>
          </a:p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endParaRPr sz="1800">
              <a:solidFill>
                <a:srgbClr val="000000"/>
              </a:solidFill>
              <a:latin typeface="PDKQGV+ËÎÌå" panose="02010600030101010101"/>
              <a:cs typeface="PDKQGV+ËÎÌå" panose="02010600030101010101"/>
              <a:sym typeface="+mn-ea"/>
            </a:endParaRPr>
          </a:p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endParaRPr sz="1800">
              <a:solidFill>
                <a:srgbClr val="000000"/>
              </a:solidFill>
              <a:latin typeface="PDKQGV+ËÎÌå" panose="02010600030101010101"/>
              <a:cs typeface="PDKQGV+ËÎÌå" panose="02010600030101010101"/>
              <a:sym typeface="+mn-ea"/>
            </a:endParaRPr>
          </a:p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endParaRPr sz="1800">
              <a:solidFill>
                <a:srgbClr val="000000"/>
              </a:solidFill>
              <a:latin typeface="PDKQGV+ËÎÌå" panose="02010600030101010101"/>
              <a:cs typeface="PDKQGV+ËÎÌå" panose="02010600030101010101"/>
              <a:sym typeface="+mn-ea"/>
            </a:endParaRPr>
          </a:p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endParaRPr sz="1800">
              <a:solidFill>
                <a:srgbClr val="000000"/>
              </a:solidFill>
              <a:latin typeface="PDKQGV+ËÎÌå" panose="02010600030101010101"/>
              <a:cs typeface="PDKQGV+ËÎÌå" panose="02010600030101010101"/>
              <a:sym typeface="+mn-ea"/>
            </a:endParaRPr>
          </a:p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endParaRPr sz="1800">
              <a:solidFill>
                <a:srgbClr val="000000"/>
              </a:solidFill>
              <a:latin typeface="PDKQGV+ËÎÌå" panose="02010600030101010101"/>
              <a:cs typeface="PDKQGV+ËÎÌå" panose="02010600030101010101"/>
              <a:sym typeface="+mn-ea"/>
            </a:endParaRPr>
          </a:p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endParaRPr sz="1800">
              <a:solidFill>
                <a:srgbClr val="000000"/>
              </a:solidFill>
              <a:latin typeface="PDKQGV+ËÎÌå" panose="02010600030101010101"/>
              <a:cs typeface="PDKQGV+ËÎÌå" panose="02010600030101010101"/>
              <a:sym typeface="+mn-ea"/>
            </a:endParaRPr>
          </a:p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endParaRPr sz="1800">
              <a:solidFill>
                <a:srgbClr val="000000"/>
              </a:solidFill>
              <a:latin typeface="PDKQGV+ËÎÌå" panose="02010600030101010101"/>
              <a:cs typeface="PDKQGV+ËÎÌå" panose="02010600030101010101"/>
              <a:sym typeface="+mn-ea"/>
            </a:endParaRPr>
          </a:p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DKQGV+ËÎÌå" panose="02010600030101010101"/>
                <a:cs typeface="PDKQGV+ËÎÌå" panose="02010600030101010101"/>
                <a:sym typeface="+mn-ea"/>
              </a:rPr>
              <a:t>查询所有客户信息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,</a:t>
            </a:r>
            <a:r>
              <a:rPr sz="1800" spc="-16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800">
                <a:solidFill>
                  <a:srgbClr val="000000"/>
                </a:solidFill>
                <a:latin typeface="PDKQGV+ËÎÌå" panose="02010600030101010101"/>
                <a:cs typeface="PDKQGV+ËÎÌå" panose="02010600030101010101"/>
                <a:sym typeface="+mn-ea"/>
              </a:rPr>
              <a:t>且按</a:t>
            </a:r>
            <a:r>
              <a:rPr sz="1800" spc="5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salary</a:t>
            </a:r>
            <a:r>
              <a:rPr sz="1800" spc="16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800">
                <a:solidFill>
                  <a:srgbClr val="000000"/>
                </a:solidFill>
                <a:latin typeface="PDKQGV+ËÎÌå" panose="02010600030101010101"/>
                <a:cs typeface="PDKQGV+ËÎÌå" panose="02010600030101010101"/>
                <a:sym typeface="+mn-ea"/>
              </a:rPr>
              <a:t>降序排列</a:t>
            </a:r>
            <a:endParaRPr sz="1800">
              <a:solidFill>
                <a:srgbClr val="000000"/>
              </a:solidFill>
              <a:latin typeface="PDKQGV+ËÎÌå" panose="02010600030101010101"/>
              <a:cs typeface="PDKQGV+ËÎÌå" panose="02010600030101010101"/>
            </a:endParaRPr>
          </a:p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endParaRPr sz="1800">
              <a:solidFill>
                <a:srgbClr val="000000"/>
              </a:solidFill>
              <a:latin typeface="PDKQGV+ËÎÌå" panose="02010600030101010101"/>
              <a:cs typeface="PDKQGV+ËÎÌå" panose="02010600030101010101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14449" y="2519173"/>
            <a:ext cx="6269049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4-</a:t>
            </a:r>
            <a:r>
              <a:rPr sz="3600" spc="12">
                <a:solidFill>
                  <a:srgbClr val="000000"/>
                </a:solidFill>
                <a:latin typeface="GSRJCO+ËÎÌå" panose="02010600030101010101"/>
                <a:cs typeface="GSRJCO+ËÎÌå" panose="02010600030101010101"/>
              </a:rPr>
              <a:t>图形化界面客户端的使用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685" y="889635"/>
            <a:ext cx="7700010" cy="50793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30094" y="978917"/>
            <a:ext cx="501246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3">
                <a:solidFill>
                  <a:srgbClr val="000000"/>
                </a:solidFill>
                <a:latin typeface="KHDUBF+ËÎÌå" panose="02010600030101010101"/>
                <a:cs typeface="KHDUBF+ËÎÌå" panose="02010600030101010101"/>
              </a:rPr>
              <a:t>图解</a:t>
            </a:r>
            <a:r>
              <a:rPr sz="36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MySQL</a:t>
            </a:r>
            <a:r>
              <a:rPr sz="3600" spc="14">
                <a:solidFill>
                  <a:srgbClr val="000000"/>
                </a:solidFill>
                <a:latin typeface="KHDUBF+ËÎÌå" panose="02010600030101010101"/>
                <a:cs typeface="KHDUBF+ËÎÌå" panose="02010600030101010101"/>
              </a:rPr>
              <a:t>程序结构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7330" y="1971040"/>
            <a:ext cx="6149975" cy="41078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06194" y="3004800"/>
            <a:ext cx="6234786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1-MySql</a:t>
            </a:r>
            <a:r>
              <a:rPr sz="3600" spc="12">
                <a:solidFill>
                  <a:srgbClr val="000000"/>
                </a:solidFill>
                <a:latin typeface="DFJBHC+ËÎÌå" panose="02010600030101010101"/>
                <a:cs typeface="DFJBHC+ËÎÌå" panose="02010600030101010101"/>
              </a:rPr>
              <a:t>数据库产品的介绍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69945" y="278765"/>
            <a:ext cx="565721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20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MySQL</a:t>
            </a:r>
            <a:r>
              <a:rPr sz="4400">
                <a:solidFill>
                  <a:srgbClr val="000000"/>
                </a:solidFill>
                <a:latin typeface="WIUUJD+ËÎÌå" panose="02010600030101010101"/>
                <a:cs typeface="WIUUJD+ËÎÌå" panose="02010600030101010101"/>
              </a:rPr>
              <a:t>产品的特点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77204"/>
            <a:ext cx="8939371" cy="1552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8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3200" spc="7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MySQL</a:t>
            </a:r>
            <a:r>
              <a:rPr sz="3200">
                <a:solidFill>
                  <a:srgbClr val="000000"/>
                </a:solidFill>
                <a:latin typeface="WIUUJD+ËÎÌå" panose="02010600030101010101"/>
                <a:cs typeface="WIUUJD+ËÎÌå" panose="02010600030101010101"/>
              </a:rPr>
              <a:t>数据库隶属于</a:t>
            </a:r>
            <a:r>
              <a:rPr sz="32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MySQL</a:t>
            </a:r>
            <a:r>
              <a:rPr sz="3200" spc="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AB</a:t>
            </a:r>
            <a:r>
              <a:rPr sz="3200">
                <a:solidFill>
                  <a:srgbClr val="000000"/>
                </a:solidFill>
                <a:latin typeface="WIUUJD+ËÎÌå" panose="02010600030101010101"/>
                <a:cs typeface="WIUUJD+ËÎÌå" panose="02010600030101010101"/>
              </a:rPr>
              <a:t>公司，总</a:t>
            </a:r>
          </a:p>
          <a:p>
            <a:pPr marL="342900" marR="0">
              <a:lnSpc>
                <a:spcPts val="3580"/>
              </a:lnSpc>
              <a:spcBef>
                <a:spcPts val="21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WIUUJD+ËÎÌå" panose="02010600030101010101"/>
                <a:cs typeface="WIUUJD+ËÎÌå" panose="02010600030101010101"/>
              </a:rPr>
              <a:t>部位于瑞典，后被</a:t>
            </a:r>
            <a:r>
              <a:rPr sz="32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oracle</a:t>
            </a:r>
            <a:r>
              <a:rPr sz="3200">
                <a:solidFill>
                  <a:srgbClr val="000000"/>
                </a:solidFill>
                <a:latin typeface="WIUUJD+ËÎÌå" panose="02010600030101010101"/>
                <a:cs typeface="WIUUJD+ËÎÌå" panose="02010600030101010101"/>
              </a:rPr>
              <a:t>收购。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750376"/>
            <a:ext cx="2173833" cy="1064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8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3200" spc="7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WIUUJD+ËÎÌå" panose="02010600030101010101"/>
                <a:cs typeface="WIUUJD+ËÎÌå" panose="02010600030101010101"/>
              </a:rPr>
              <a:t>优点：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6144" y="3319993"/>
            <a:ext cx="7687369" cy="1442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WIUUJD+ËÎÌå" panose="02010600030101010101"/>
                <a:cs typeface="WIUUJD+ËÎÌå" panose="02010600030101010101"/>
              </a:rPr>
              <a:t>成本低：开放源代码，一般可以免费试用</a:t>
            </a:r>
          </a:p>
          <a:p>
            <a:pPr marL="0" marR="0">
              <a:lnSpc>
                <a:spcPts val="3125"/>
              </a:lnSpc>
              <a:spcBef>
                <a:spcPts val="96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WIUUJD+ËÎÌå" panose="02010600030101010101"/>
                <a:cs typeface="WIUUJD+ËÎÌå" panose="02010600030101010101"/>
              </a:rPr>
              <a:t>性能高：执行很快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6144" y="4353288"/>
            <a:ext cx="4824849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WIUUJD+ËÎÌå" panose="02010600030101010101"/>
                <a:cs typeface="WIUUJD+ËÎÌå" panose="02010600030101010101"/>
              </a:rPr>
              <a:t>简单：很容易安装和使用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53894" y="3004800"/>
            <a:ext cx="5191430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2-MySql</a:t>
            </a:r>
            <a:r>
              <a:rPr sz="3600" spc="14">
                <a:solidFill>
                  <a:srgbClr val="000000"/>
                </a:solidFill>
                <a:latin typeface="HRQCUR+ËÎÌå" panose="02010600030101010101"/>
                <a:cs typeface="HRQCUR+ËÎÌå" panose="02010600030101010101"/>
              </a:rPr>
              <a:t>数据库的安装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750" y="1677204"/>
            <a:ext cx="4163821" cy="1064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8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3200" spc="7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DBMS</a:t>
            </a:r>
            <a:r>
              <a:rPr sz="3200">
                <a:solidFill>
                  <a:srgbClr val="000000"/>
                </a:solidFill>
                <a:latin typeface="CSAFFU+ËÎÌå" panose="02010600030101010101"/>
                <a:cs typeface="CSAFFU+ËÎÌå" panose="02010600030101010101"/>
              </a:rPr>
              <a:t>分为两类：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6144" y="2247119"/>
            <a:ext cx="7027283" cy="1870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CSAFFU+ËÎÌå" panose="02010600030101010101"/>
                <a:cs typeface="CSAFFU+ËÎÌå" panose="02010600030101010101"/>
              </a:rPr>
              <a:t>基于共享文件系统的</a:t>
            </a: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DBMS</a:t>
            </a:r>
            <a:r>
              <a:rPr sz="2800" spc="5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>
                <a:solidFill>
                  <a:srgbClr val="000000"/>
                </a:solidFill>
                <a:latin typeface="CSAFFU+ËÎÌå" panose="02010600030101010101"/>
                <a:cs typeface="CSAFFU+ËÎÌå" panose="02010600030101010101"/>
              </a:rPr>
              <a:t>（</a:t>
            </a:r>
            <a:r>
              <a:rPr sz="2000">
                <a:solidFill>
                  <a:srgbClr val="0070C0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2000" spc="-30">
                <a:solidFill>
                  <a:srgbClr val="007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CSAFFU+ËÎÌå" panose="02010600030101010101"/>
                <a:cs typeface="CSAFFU+ËÎÌå" panose="02010600030101010101"/>
              </a:rPr>
              <a:t>）</a:t>
            </a:r>
          </a:p>
          <a:p>
            <a:pPr marL="0" marR="0">
              <a:lnSpc>
                <a:spcPts val="3125"/>
              </a:lnSpc>
              <a:spcBef>
                <a:spcPts val="96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CSAFFU+ËÎÌå" panose="02010600030101010101"/>
                <a:cs typeface="CSAFFU+ËÎÌå" panose="02010600030101010101"/>
              </a:rPr>
              <a:t>基于客户机</a:t>
            </a: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——</a:t>
            </a:r>
            <a:r>
              <a:rPr sz="2800">
                <a:solidFill>
                  <a:srgbClr val="000000"/>
                </a:solidFill>
                <a:latin typeface="CSAFFU+ËÎÌå" panose="02010600030101010101"/>
                <a:cs typeface="CSAFFU+ËÎÌå" panose="02010600030101010101"/>
              </a:rPr>
              <a:t>服务器的</a:t>
            </a: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DBMS</a:t>
            </a:r>
          </a:p>
          <a:p>
            <a:pPr marL="0" marR="0">
              <a:lnSpc>
                <a:spcPts val="2800"/>
              </a:lnSpc>
              <a:spcBef>
                <a:spcPts val="123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SAFFU+ËÎÌå" panose="02010600030101010101"/>
                <a:cs typeface="CSAFFU+ËÎÌå" panose="02010600030101010101"/>
              </a:rPr>
              <a:t>（</a:t>
            </a:r>
            <a:r>
              <a:rPr sz="2000">
                <a:solidFill>
                  <a:srgbClr val="0070C0"/>
                </a:solidFill>
                <a:latin typeface="Arial" panose="020B0604020202020204"/>
                <a:cs typeface="Arial" panose="020B0604020202020204"/>
              </a:rPr>
              <a:t>MySQL</a:t>
            </a:r>
            <a:r>
              <a:rPr sz="2000">
                <a:solidFill>
                  <a:srgbClr val="0070C0"/>
                </a:solidFill>
                <a:latin typeface="CSAFFU+ËÎÌå" panose="02010600030101010101"/>
                <a:cs typeface="CSAFFU+ËÎÌå" panose="02010600030101010101"/>
              </a:rPr>
              <a:t>、</a:t>
            </a:r>
            <a:r>
              <a:rPr sz="2000">
                <a:solidFill>
                  <a:srgbClr val="0070C0"/>
                </a:solidFill>
                <a:latin typeface="Arial" panose="020B0604020202020204"/>
                <a:cs typeface="Arial" panose="020B0604020202020204"/>
              </a:rPr>
              <a:t>Oracle</a:t>
            </a:r>
            <a:r>
              <a:rPr sz="2000">
                <a:solidFill>
                  <a:srgbClr val="0070C0"/>
                </a:solidFill>
                <a:latin typeface="CSAFFU+ËÎÌå" panose="02010600030101010101"/>
                <a:cs typeface="CSAFFU+ËÎÌå" panose="02010600030101010101"/>
              </a:rPr>
              <a:t>、</a:t>
            </a:r>
            <a:r>
              <a:rPr sz="2000">
                <a:solidFill>
                  <a:srgbClr val="0070C0"/>
                </a:solidFill>
                <a:latin typeface="Arial" panose="020B0604020202020204"/>
                <a:cs typeface="Arial" panose="020B0604020202020204"/>
              </a:rPr>
              <a:t>SqlServer</a:t>
            </a:r>
            <a:r>
              <a:rPr sz="2800">
                <a:solidFill>
                  <a:srgbClr val="000000"/>
                </a:solidFill>
                <a:latin typeface="CSAFFU+ËÎÌå" panose="02010600030101010101"/>
                <a:cs typeface="CSAFFU+ËÎÌå" panose="02010600030101010101"/>
              </a:rPr>
              <a:t>）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65725" y="135636"/>
            <a:ext cx="4382795" cy="1463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20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MySQL</a:t>
            </a:r>
            <a:r>
              <a:rPr sz="4400">
                <a:solidFill>
                  <a:srgbClr val="000000"/>
                </a:solidFill>
                <a:latin typeface="EHJQBN+ËÎÌå" panose="02010600030101010101"/>
                <a:cs typeface="EHJQBN+ËÎÌå" panose="02010600030101010101"/>
              </a:rPr>
              <a:t>的版本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77204"/>
            <a:ext cx="3802989" cy="1649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8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3200" spc="7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EHJQBN+ËÎÌå" panose="02010600030101010101"/>
                <a:cs typeface="EHJQBN+ËÎÌå" panose="02010600030101010101"/>
              </a:rPr>
              <a:t>社区版（免费）</a:t>
            </a:r>
          </a:p>
          <a:p>
            <a:pPr marL="0" marR="0">
              <a:lnSpc>
                <a:spcPts val="3580"/>
              </a:lnSpc>
              <a:spcBef>
                <a:spcPts val="103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3200" spc="7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EHJQBN+ËÎÌå" panose="02010600030101010101"/>
                <a:cs typeface="EHJQBN+ËÎÌå" panose="02010600030101010101"/>
              </a:rPr>
              <a:t>企业版（收费）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4568" y="3063812"/>
            <a:ext cx="714398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Windows</a:t>
            </a:r>
            <a:r>
              <a:rPr sz="1800">
                <a:solidFill>
                  <a:srgbClr val="000000"/>
                </a:solidFill>
                <a:latin typeface="EHJQBN+ËÎÌå" panose="02010600030101010101"/>
                <a:cs typeface="EHJQBN+ËÎÌå" panose="02010600030101010101"/>
              </a:rPr>
              <a:t>平台下下载：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http://dev.mysql.com/downloads/mysql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4568" y="3788806"/>
            <a:ext cx="2644673" cy="1685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EHJQBN+ËÎÌå" panose="02010600030101010101"/>
                <a:cs typeface="EHJQBN+ËÎÌå" panose="02010600030101010101"/>
              </a:rPr>
              <a:t>目前可以下载的版本：</a:t>
            </a:r>
          </a:p>
          <a:p>
            <a:pPr marL="0" marR="0">
              <a:lnSpc>
                <a:spcPts val="2010"/>
              </a:lnSpc>
              <a:spcBef>
                <a:spcPts val="19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5.5</a:t>
            </a:r>
          </a:p>
          <a:p>
            <a:pPr marL="0" marR="0">
              <a:lnSpc>
                <a:spcPts val="2010"/>
              </a:lnSpc>
              <a:spcBef>
                <a:spcPts val="15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5.6</a:t>
            </a:r>
          </a:p>
          <a:p>
            <a:pPr marL="0" marR="0">
              <a:lnSpc>
                <a:spcPts val="2010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5.7</a:t>
            </a:r>
          </a:p>
          <a:p>
            <a:pPr marL="0" marR="0">
              <a:lnSpc>
                <a:spcPts val="2010"/>
              </a:lnSpc>
              <a:spcBef>
                <a:spcPts val="11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8.0</a:t>
            </a:r>
            <a:r>
              <a:rPr sz="1800" spc="-14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EHJQBN+ËÎÌå" panose="02010600030101010101"/>
                <a:cs typeface="EHJQBN+ËÎÌå" panose="02010600030101010101"/>
              </a:rPr>
              <a:t>测试版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27858" y="135636"/>
            <a:ext cx="6650484" cy="1463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20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TKAJVP+ËÎÌå" panose="02010600030101010101"/>
                <a:cs typeface="TKAJVP+ËÎÌå" panose="02010600030101010101"/>
              </a:rPr>
              <a:t>启动和停止</a:t>
            </a:r>
            <a:r>
              <a:rPr sz="4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MySQL</a:t>
            </a:r>
            <a:r>
              <a:rPr sz="4400">
                <a:solidFill>
                  <a:srgbClr val="000000"/>
                </a:solidFill>
                <a:latin typeface="TKAJVP+ËÎÌå" panose="02010600030101010101"/>
                <a:cs typeface="TKAJVP+ËÎÌå" panose="02010600030101010101"/>
              </a:rPr>
              <a:t>服务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" y="1677204"/>
            <a:ext cx="6498991" cy="1064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8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3200" spc="7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16">
                <a:solidFill>
                  <a:srgbClr val="000000"/>
                </a:solidFill>
                <a:latin typeface="TKAJVP+ËÎÌå" panose="02010600030101010101"/>
                <a:cs typeface="TKAJVP+ËÎÌå" panose="02010600030101010101"/>
              </a:rPr>
              <a:t>方式一：通过计算机管理方式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152" y="2247119"/>
            <a:ext cx="9125496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KAJVP+ËÎÌå" panose="02010600030101010101"/>
                <a:cs typeface="TKAJVP+ËÎÌå" panose="02010600030101010101"/>
              </a:rPr>
              <a:t>右击计算机</a:t>
            </a: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—</a:t>
            </a:r>
            <a:r>
              <a:rPr sz="2800">
                <a:solidFill>
                  <a:srgbClr val="000000"/>
                </a:solidFill>
                <a:latin typeface="TKAJVP+ËÎÌå" panose="02010600030101010101"/>
                <a:cs typeface="TKAJVP+ËÎÌå" panose="02010600030101010101"/>
              </a:rPr>
              <a:t>管理</a:t>
            </a: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—</a:t>
            </a:r>
            <a:r>
              <a:rPr sz="2800">
                <a:solidFill>
                  <a:srgbClr val="000000"/>
                </a:solidFill>
                <a:latin typeface="TKAJVP+ËÎÌå" panose="02010600030101010101"/>
                <a:cs typeface="TKAJVP+ËÎÌå" panose="02010600030101010101"/>
              </a:rPr>
              <a:t>服务</a:t>
            </a: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—</a:t>
            </a:r>
            <a:r>
              <a:rPr sz="2800">
                <a:solidFill>
                  <a:srgbClr val="000000"/>
                </a:solidFill>
                <a:latin typeface="TKAJVP+ËÎÌå" panose="02010600030101010101"/>
                <a:cs typeface="TKAJVP+ËÎÌå" panose="02010600030101010101"/>
              </a:rPr>
              <a:t>启动或停止</a:t>
            </a: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MySQL</a:t>
            </a:r>
            <a:r>
              <a:rPr sz="2800">
                <a:solidFill>
                  <a:srgbClr val="000000"/>
                </a:solidFill>
                <a:latin typeface="TKAJVP+ËÎÌå" panose="02010600030101010101"/>
                <a:cs typeface="TKAJVP+ËÎÌå" panose="02010600030101010101"/>
              </a:rPr>
              <a:t>服务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" y="2774760"/>
            <a:ext cx="5977447" cy="2037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8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3200" spc="7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16">
                <a:solidFill>
                  <a:srgbClr val="000000"/>
                </a:solidFill>
                <a:latin typeface="TKAJVP+ËÎÌå" panose="02010600030101010101"/>
                <a:cs typeface="TKAJVP+ËÎÌå" panose="02010600030101010101"/>
              </a:rPr>
              <a:t>方式二：通过命令行方式</a:t>
            </a:r>
          </a:p>
          <a:p>
            <a:pPr marL="751205" marR="0">
              <a:lnSpc>
                <a:spcPts val="3125"/>
              </a:lnSpc>
              <a:spcBef>
                <a:spcPts val="9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KAJVP+ËÎÌå" panose="02010600030101010101"/>
                <a:cs typeface="TKAJVP+ËÎÌå" panose="02010600030101010101"/>
              </a:rPr>
              <a:t>启动：</a:t>
            </a: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net</a:t>
            </a:r>
            <a:r>
              <a:rPr sz="2800" spc="1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start mysql</a:t>
            </a:r>
            <a:r>
              <a:rPr sz="2800">
                <a:solidFill>
                  <a:srgbClr val="000000"/>
                </a:solidFill>
                <a:latin typeface="TKAJVP+ËÎÌå" panose="02010600030101010101"/>
                <a:cs typeface="TKAJVP+ËÎÌå" panose="02010600030101010101"/>
              </a:rPr>
              <a:t>服务名</a:t>
            </a:r>
          </a:p>
          <a:p>
            <a:pPr marL="743585" marR="0">
              <a:lnSpc>
                <a:spcPts val="3125"/>
              </a:lnSpc>
              <a:spcBef>
                <a:spcPts val="91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KAJVP+ËÎÌå" panose="02010600030101010101"/>
                <a:cs typeface="TKAJVP+ËÎÌå" panose="02010600030101010101"/>
              </a:rPr>
              <a:t>停止：</a:t>
            </a: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net stop mysql</a:t>
            </a:r>
            <a:r>
              <a:rPr sz="2800">
                <a:solidFill>
                  <a:srgbClr val="000000"/>
                </a:solidFill>
                <a:latin typeface="TKAJVP+ËÎÌå" panose="02010600030101010101"/>
                <a:cs typeface="TKAJVP+ËÎÌå" panose="02010600030101010101"/>
              </a:rPr>
              <a:t>服务名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12871" y="46970"/>
            <a:ext cx="6489285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MySQL</a:t>
            </a:r>
            <a:r>
              <a:rPr sz="3600">
                <a:solidFill>
                  <a:srgbClr val="000000"/>
                </a:solidFill>
                <a:latin typeface="HFFTOT+ËÎÌå" panose="02010600030101010101"/>
                <a:cs typeface="HFFTOT+ËÎÌå" panose="02010600030101010101"/>
              </a:rPr>
              <a:t>服务端的登录和退出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21578" y="930671"/>
            <a:ext cx="801623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HFFTOT+ËÎÌå" panose="02010600030101010101"/>
                <a:cs typeface="HFFTOT+ËÎÌå" panose="02010600030101010101"/>
              </a:rPr>
              <a:t>仓库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全屏显示(4:3)</PresentationFormat>
  <Paragraphs>86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19</vt:i4>
      </vt:variant>
      <vt:variant>
        <vt:lpstr>幻灯片标题</vt:lpstr>
      </vt:variant>
      <vt:variant>
        <vt:i4>19</vt:i4>
      </vt:variant>
    </vt:vector>
  </HeadingPairs>
  <TitlesOfParts>
    <vt:vector size="61" baseType="lpstr">
      <vt:lpstr>Arial</vt:lpstr>
      <vt:lpstr>宋体</vt:lpstr>
      <vt:lpstr>LAPDGE+»ªÎÄÐÂÎº</vt:lpstr>
      <vt:lpstr>KHDUBF+ËÎÌå</vt:lpstr>
      <vt:lpstr>DFJBHC+ËÎÌå</vt:lpstr>
      <vt:lpstr>WIUUJD+ËÎÌå</vt:lpstr>
      <vt:lpstr>Times New Roman</vt:lpstr>
      <vt:lpstr>HRQCUR+ËÎÌå</vt:lpstr>
      <vt:lpstr>CSAFFU+ËÎÌå</vt:lpstr>
      <vt:lpstr>EHJQBN+ËÎÌå</vt:lpstr>
      <vt:lpstr>TKAJVP+ËÎÌå</vt:lpstr>
      <vt:lpstr>HFFTOT+ËÎÌå</vt:lpstr>
      <vt:lpstr>TDLPJO+ËÎÌå</vt:lpstr>
      <vt:lpstr>Wingdings</vt:lpstr>
      <vt:lpstr>QUTOLO+ËÎÌå</vt:lpstr>
      <vt:lpstr>UAKKVI+ËÎÌå</vt:lpstr>
      <vt:lpstr>FEILIQ+ËÎÌå</vt:lpstr>
      <vt:lpstr>LKSTMV+ËÎÌå</vt:lpstr>
      <vt:lpstr>ONAUOI+ËÎÌå</vt:lpstr>
      <vt:lpstr>IRJPVR+ËÎÌå</vt:lpstr>
      <vt:lpstr>PDKQGV+ËÎÌå</vt:lpstr>
      <vt:lpstr>GSRJCO+ËÎÌå</vt:lpstr>
      <vt:lpstr>Calibri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xbany</cp:lastModifiedBy>
  <cp:revision>6</cp:revision>
  <dcterms:created xsi:type="dcterms:W3CDTF">2018-08-07T15:05:00Z</dcterms:created>
  <dcterms:modified xsi:type="dcterms:W3CDTF">2018-09-19T01:31:32Z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