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s/slide36.xml" ContentType="application/vnd.openxmlformats-officedocument.presentationml.slide+xml"/>
  <Override PartName="/ppt/slideLayouts/slideLayout46.xml" ContentType="application/vnd.openxmlformats-officedocument.presentationml.slideLayout+xml"/>
  <Override PartName="/ppt/slideMasters/slideMaster19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66.xml" ContentType="application/vnd.openxmlformats-officedocument.presentationml.slideMaster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slideMasters/slideMaster44.xml" ContentType="application/vnd.openxmlformats-officedocument.presentationml.slideMaster+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Layouts/slideLayout13.xml" ContentType="application/vnd.openxmlformats-officedocument.presentationml.slideLayout+xml"/>
  <Override PartName="/ppt/theme/theme18.xml" ContentType="application/vnd.openxmlformats-officedocument.theme+xml"/>
  <Override PartName="/ppt/slideLayouts/slideLayout24.xml" ContentType="application/vnd.openxmlformats-officedocument.presentationml.slideLayout+xml"/>
  <Override PartName="/ppt/theme/theme29.xml" ContentType="application/vnd.openxmlformats-officedocument.theme+xml"/>
  <Override PartName="/ppt/slideLayouts/slideLayout60.xml" ContentType="application/vnd.openxmlformats-officedocument.presentationml.slideLayout+xml"/>
  <Override PartName="/ppt/theme/theme65.xml" ContentType="application/vnd.openxmlformats-officedocument.theme+xml"/>
  <Override PartName="/ppt/slideMasters/slideMaster33.xml" ContentType="application/vnd.openxmlformats-officedocument.presentationml.slideMaster+xml"/>
  <Override PartName="/ppt/tableStyles.xml" ContentType="application/vnd.openxmlformats-officedocument.presentationml.tableStyles+xml"/>
  <Override PartName="/ppt/theme/theme54.xml" ContentType="application/vnd.openxmlformats-officedocument.theme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22.xml" ContentType="application/vnd.openxmlformats-officedocument.presentationml.slideMaster+xml"/>
  <Override PartName="/ppt/theme/theme43.xml" ContentType="application/vnd.openxmlformats-officedocument.theme+xml"/>
  <Override PartName="/ppt/theme/theme21.xml" ContentType="application/vnd.openxmlformats-officedocument.theme+xml"/>
  <Override PartName="/ppt/theme/theme32.xml" ContentType="application/vnd.openxmlformats-officedocument.theme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Masters/slideMaster49.xml" ContentType="application/vnd.openxmlformats-officedocument.presentationml.slideMaster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Masters/slideMaster2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9.xml" ContentType="application/vnd.openxmlformats-officedocument.theme+xml"/>
  <Override PartName="/ppt/presentation.xml" ContentType="application/vnd.openxmlformats-officedocument.presentationml.presentation.main+xml"/>
  <Override PartName="/ppt/slideMasters/slideMaster16.xml" ContentType="application/vnd.openxmlformats-officedocument.presentationml.slideMaster+xml"/>
  <Override PartName="/ppt/slideMasters/slideMaster63.xml" ContentType="application/vnd.openxmlformats-officedocument.presentationml.slideMaster+xml"/>
  <Override PartName="/ppt/slides/slide22.xml" ContentType="application/vnd.openxmlformats-officedocument.presentationml.slide+xml"/>
  <Override PartName="/ppt/slideLayouts/slideLayout32.xml" ContentType="application/vnd.openxmlformats-officedocument.presentationml.slideLayout+xml"/>
  <Override PartName="/ppt/theme/theme37.xml" ContentType="application/vnd.openxmlformats-officedocument.theme+xml"/>
  <Override PartName="/ppt/theme/theme48.xml" ContentType="application/vnd.openxmlformats-officedocument.theme+xml"/>
  <Override PartName="/docProps/app.xml" ContentType="application/vnd.openxmlformats-officedocument.extended-properties+xml"/>
  <Override PartName="/ppt/slideMasters/slideMaster52.xml" ContentType="application/vnd.openxmlformats-officedocument.presentationml.slideMaster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theme/theme26.xml" ContentType="application/vnd.openxmlformats-officedocument.theme+xml"/>
  <Override PartName="/ppt/slideMasters/slideMaster3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Layouts/slideLayout10.xml" ContentType="application/vnd.openxmlformats-officedocument.presentationml.slideLayout+xml"/>
  <Override PartName="/ppt/theme/theme15.xml" ContentType="application/vnd.openxmlformats-officedocument.theme+xml"/>
  <Override PartName="/ppt/theme/theme62.xml" ContentType="application/vnd.openxmlformats-officedocument.theme+xml"/>
  <Override PartName="/ppt/theme/theme22.xml" ContentType="application/vnd.openxmlformats-officedocument.theme+xml"/>
  <Override PartName="/ppt/theme/theme40.xml" ContentType="application/vnd.openxmlformats-officedocument.theme+xml"/>
  <Override PartName="/ppt/theme/theme51.xml" ContentType="application/vnd.openxmlformats-officedocument.theme+xml"/>
  <Override PartName="/ppt/slideMasters/slideMaster5.xml" ContentType="application/vnd.openxmlformats-officedocument.presentationml.slideMaster+xml"/>
  <Override PartName="/ppt/slides/slide49.xml" ContentType="application/vnd.openxmlformats-officedocument.presentationml.slide+xml"/>
  <Override PartName="/ppt/theme/theme7.xml" ContentType="application/vnd.openxmlformats-officedocument.theme+xml"/>
  <Override PartName="/ppt/theme/theme11.xml" ContentType="application/vnd.openxmlformats-officedocument.theme+xml"/>
  <Override PartName="/ppt/slideLayouts/slideLayout59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Masters/slideMaster28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9.xml" ContentType="application/vnd.openxmlformats-officedocument.theme+xml"/>
  <Override PartName="/ppt/slideLayouts/slideLayout62.xml" ContentType="application/vnd.openxmlformats-officedocument.presentationml.slideLayout+xml"/>
  <Default Extension="rels" ContentType="application/vnd.openxmlformats-package.relationships+xml"/>
  <Override PartName="/ppt/slideMasters/slideMaster17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64.xml" ContentType="application/vnd.openxmlformats-officedocument.presentationml.slideMaster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8.xml" ContentType="application/vnd.openxmlformats-officedocument.theme+xml"/>
  <Override PartName="/ppt/slideLayouts/slideLayout51.xml" ContentType="application/vnd.openxmlformats-officedocument.presentationml.slideLayout+xml"/>
  <Override PartName="/ppt/theme/theme56.xml" ContentType="application/vnd.openxmlformats-officedocument.theme+xml"/>
  <Override PartName="/ppt/slideMasters/slideMaster24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6.xml" ContentType="application/vnd.openxmlformats-officedocument.theme+xml"/>
  <Override PartName="/ppt/theme/theme27.xml" ContentType="application/vnd.openxmlformats-officedocument.theme+xml"/>
  <Override PartName="/ppt/slideLayouts/slideLayout40.xml" ContentType="application/vnd.openxmlformats-officedocument.presentationml.slideLayout+xml"/>
  <Override PartName="/ppt/theme/theme45.xml" ContentType="application/vnd.openxmlformats-officedocument.theme+xml"/>
  <Override PartName="/ppt/theme/theme63.xml" ContentType="application/vnd.openxmlformats-officedocument.theme+xml"/>
  <Override PartName="/ppt/slideMasters/slideMaster13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60.xml" ContentType="application/vnd.openxmlformats-officedocument.presentationml.slideMaster+xml"/>
  <Override PartName="/ppt/theme/theme23.xml" ContentType="application/vnd.openxmlformats-officedocument.theme+xml"/>
  <Override PartName="/ppt/theme/theme34.xml" ContentType="application/vnd.openxmlformats-officedocument.theme+xml"/>
  <Override PartName="/ppt/theme/theme52.xml" ContentType="application/vnd.openxmlformats-officedocument.theme+xml"/>
  <Override PartName="/ppt/slideMasters/slideMaster6.xml" ContentType="application/vnd.openxmlformats-officedocument.presentationml.slideMaster+xml"/>
  <Override PartName="/ppt/slideMasters/slideMaster20.xml" ContentType="application/vnd.openxmlformats-officedocument.presentationml.slideMaster+xml"/>
  <Override PartName="/ppt/theme/theme8.xml" ContentType="application/vnd.openxmlformats-officedocument.theme+xml"/>
  <Override PartName="/ppt/theme/theme12.xml" ContentType="application/vnd.openxmlformats-officedocument.theme+xml"/>
  <Override PartName="/ppt/theme/theme41.xml" ContentType="application/vnd.openxmlformats-officedocument.them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heme/theme30.xml" ContentType="application/vnd.openxmlformats-officedocument.them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Masters/slideMaster29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Masters/slideMaster18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65.xml" ContentType="application/vnd.openxmlformats-officedocument.presentationml.slideMaster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9.xml" ContentType="application/vnd.openxmlformats-officedocument.theme+xml"/>
  <Override PartName="/ppt/slideLayouts/slideLayout63.xml" ContentType="application/vnd.openxmlformats-officedocument.presentationml.slideLayout+xml"/>
  <Default Extension="jpeg" ContentType="image/jpeg"/>
  <Override PartName="/ppt/slideMasters/slideMaster2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8.xml" ContentType="application/vnd.openxmlformats-officedocument.theme+xml"/>
  <Override PartName="/ppt/slideLayouts/slideLayout41.xml" ContentType="application/vnd.openxmlformats-officedocument.presentationml.slideLayout+xml"/>
  <Override PartName="/ppt/theme/theme46.xml" ContentType="application/vnd.openxmlformats-officedocument.theme+xml"/>
  <Override PartName="/ppt/slideLayouts/slideLayout52.xml" ContentType="application/vnd.openxmlformats-officedocument.presentationml.slideLayout+xml"/>
  <Override PartName="/ppt/theme/theme57.xml" ContentType="application/vnd.openxmlformats-officedocument.theme+xml"/>
  <Override PartName="/ppt/slideMasters/slideMaster14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17.xml" ContentType="application/vnd.openxmlformats-officedocument.theme+xml"/>
  <Override PartName="/ppt/slideLayouts/slideLayout30.xml" ContentType="application/vnd.openxmlformats-officedocument.presentationml.slideLayout+xml"/>
  <Override PartName="/ppt/theme/theme35.xml" ContentType="application/vnd.openxmlformats-officedocument.theme+xml"/>
  <Override PartName="/ppt/theme/theme64.xml" ContentType="application/vnd.openxmlformats-officedocument.theme+xml"/>
  <Override PartName="/ppt/slideMasters/slideMaster21.xml" ContentType="application/vnd.openxmlformats-officedocument.presentationml.slideMaster+xml"/>
  <Override PartName="/ppt/slideMasters/slideMaster50.xml" ContentType="application/vnd.openxmlformats-officedocument.presentationml.slideMaster+xml"/>
  <Override PartName="/ppt/theme/theme24.xml" ContentType="application/vnd.openxmlformats-officedocument.theme+xml"/>
  <Override PartName="/ppt/theme/theme42.xml" ContentType="application/vnd.openxmlformats-officedocument.theme+xml"/>
  <Override PartName="/ppt/theme/theme53.xml" ContentType="application/vnd.openxmlformats-officedocument.theme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13.xml" ContentType="application/vnd.openxmlformats-officedocument.theme+xml"/>
  <Override PartName="/ppt/theme/theme31.xml" ContentType="application/vnd.openxmlformats-officedocument.theme+xml"/>
  <Override PartName="/ppt/theme/theme60.xml" ContentType="application/vnd.openxmlformats-officedocument.theme+xml"/>
  <Override PartName="/ppt/slides/slide8.xml" ContentType="application/vnd.openxmlformats-officedocument.presentationml.slide+xml"/>
  <Override PartName="/ppt/theme/theme20.xml" ContentType="application/vnd.openxmlformats-officedocument.theme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slideMasters/slideMaster48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Masters/slideMaster37.xml" ContentType="application/vnd.openxmlformats-officedocument.presentationml.slideMaster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theme/theme58.xml" ContentType="application/vnd.openxmlformats-officedocument.theme+xml"/>
  <Override PartName="/ppt/slideMasters/slideMaster26.xml" ContentType="application/vnd.openxmlformats-officedocument.presentationml.slideMaster+xml"/>
  <Override PartName="/ppt/slides/slide32.xml" ContentType="application/vnd.openxmlformats-officedocument.presentationml.slide+xml"/>
  <Default Extension="fntdata" ContentType="application/x-fontdata"/>
  <Override PartName="/ppt/slideLayouts/slideLayout42.xml" ContentType="application/vnd.openxmlformats-officedocument.presentationml.slideLayout+xml"/>
  <Override PartName="/ppt/theme/theme47.xml" ContentType="application/vnd.openxmlformats-officedocument.theme+xml"/>
  <Override PartName="/ppt/slideMasters/slideMaster15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62.xml" ContentType="application/vnd.openxmlformats-officedocument.presentationml.slide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6.xml" ContentType="application/vnd.openxmlformats-officedocument.theme+xml"/>
  <Override PartName="/docProps/custom.xml" ContentType="application/vnd.openxmlformats-officedocument.custom-properties+xml"/>
  <Override PartName="/ppt/slideMasters/slideMaster40.xml" ContentType="application/vnd.openxmlformats-officedocument.presentationml.slideMaster+xml"/>
  <Override PartName="/ppt/theme/theme14.xml" ContentType="application/vnd.openxmlformats-officedocument.theme+xml"/>
  <Override PartName="/ppt/theme/theme25.xml" ContentType="application/vnd.openxmlformats-officedocument.theme+xml"/>
  <Override PartName="/ppt/theme/theme61.xml" ContentType="application/vnd.openxmlformats-officedocument.theme+xml"/>
  <Override PartName="/ppt/theme/theme50.xml" ContentType="application/vnd.openxmlformats-officedocument.them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s/slide48.xml" ContentType="application/vnd.openxmlformats-officedocument.presentationml.slide+xml"/>
  <Override PartName="/ppt/slideLayouts/slideLayout58.xml" ContentType="application/vnd.openxmlformats-officedocument.presentationml.slideLayout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Masters/slideMaster56.xml" ContentType="application/vnd.openxmlformats-officedocument.presentationml.slideMaster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Masters/slideMaster3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theme/theme19.xml" ContentType="application/vnd.openxmlformats-officedocument.theme+xml"/>
  <Override PartName="/ppt/slideLayouts/slideLayout61.xml" ContentType="application/vnd.openxmlformats-officedocument.presentationml.slideLayout+xml"/>
  <Override PartName="/ppt/theme/theme66.xml" ContentType="application/vnd.openxmlformats-officedocument.theme+xml"/>
  <Override PartName="/ppt/slideMasters/slideMaster23.xml" ContentType="application/vnd.openxmlformats-officedocument.presentationml.slideMaster+xml"/>
  <Override PartName="/ppt/slides/slide40.xml" ContentType="application/vnd.openxmlformats-officedocument.presentationml.slide+xml"/>
  <Override PartName="/ppt/theme/theme44.xml" ContentType="application/vnd.openxmlformats-officedocument.theme+xml"/>
  <Override PartName="/ppt/slideLayouts/slideLayout50.xml" ContentType="application/vnd.openxmlformats-officedocument.presentationml.slideLayout+xml"/>
  <Override PartName="/ppt/theme/theme55.xml" ContentType="application/vnd.openxmlformats-officedocument.theme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theme/theme3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76" r:id="rId15"/>
    <p:sldMasterId id="2147483678" r:id="rId16"/>
    <p:sldMasterId id="2147483680" r:id="rId17"/>
    <p:sldMasterId id="2147483682" r:id="rId18"/>
    <p:sldMasterId id="2147483684" r:id="rId19"/>
    <p:sldMasterId id="2147483686" r:id="rId20"/>
    <p:sldMasterId id="2147483688" r:id="rId21"/>
    <p:sldMasterId id="2147483690" r:id="rId22"/>
    <p:sldMasterId id="2147483692" r:id="rId23"/>
    <p:sldMasterId id="2147483694" r:id="rId24"/>
    <p:sldMasterId id="2147483696" r:id="rId25"/>
    <p:sldMasterId id="2147483698" r:id="rId26"/>
    <p:sldMasterId id="2147483700" r:id="rId27"/>
    <p:sldMasterId id="2147483702" r:id="rId28"/>
    <p:sldMasterId id="2147483704" r:id="rId29"/>
    <p:sldMasterId id="2147483706" r:id="rId30"/>
    <p:sldMasterId id="2147483708" r:id="rId31"/>
    <p:sldMasterId id="2147483710" r:id="rId32"/>
    <p:sldMasterId id="2147483712" r:id="rId33"/>
    <p:sldMasterId id="2147483714" r:id="rId34"/>
    <p:sldMasterId id="2147483716" r:id="rId35"/>
    <p:sldMasterId id="2147483718" r:id="rId36"/>
    <p:sldMasterId id="2147483720" r:id="rId37"/>
    <p:sldMasterId id="2147483722" r:id="rId38"/>
    <p:sldMasterId id="2147483724" r:id="rId39"/>
    <p:sldMasterId id="2147483726" r:id="rId40"/>
    <p:sldMasterId id="2147483728" r:id="rId41"/>
    <p:sldMasterId id="2147483730" r:id="rId42"/>
    <p:sldMasterId id="2147483732" r:id="rId43"/>
    <p:sldMasterId id="2147483734" r:id="rId44"/>
    <p:sldMasterId id="2147483736" r:id="rId45"/>
    <p:sldMasterId id="2147483738" r:id="rId46"/>
    <p:sldMasterId id="2147483740" r:id="rId47"/>
    <p:sldMasterId id="2147483742" r:id="rId48"/>
    <p:sldMasterId id="2147483744" r:id="rId49"/>
    <p:sldMasterId id="2147483746" r:id="rId50"/>
    <p:sldMasterId id="2147483748" r:id="rId51"/>
    <p:sldMasterId id="2147483750" r:id="rId52"/>
    <p:sldMasterId id="2147483752" r:id="rId53"/>
    <p:sldMasterId id="2147483754" r:id="rId54"/>
    <p:sldMasterId id="2147483756" r:id="rId55"/>
    <p:sldMasterId id="2147483758" r:id="rId56"/>
    <p:sldMasterId id="2147483760" r:id="rId57"/>
    <p:sldMasterId id="2147483762" r:id="rId58"/>
    <p:sldMasterId id="2147483764" r:id="rId59"/>
    <p:sldMasterId id="2147483766" r:id="rId60"/>
    <p:sldMasterId id="2147483768" r:id="rId61"/>
    <p:sldMasterId id="2147483770" r:id="rId62"/>
    <p:sldMasterId id="2147483772" r:id="rId63"/>
    <p:sldMasterId id="2147483774" r:id="rId64"/>
    <p:sldMasterId id="2147483776" r:id="rId65"/>
    <p:sldMasterId id="2147483778" r:id="rId66"/>
  </p:sldMasterIdLst>
  <p:sldIdLst>
    <p:sldId id="256" r:id="rId67"/>
    <p:sldId id="262" r:id="rId68"/>
    <p:sldId id="268" r:id="rId69"/>
    <p:sldId id="274" r:id="rId70"/>
    <p:sldId id="280" r:id="rId71"/>
    <p:sldId id="286" r:id="rId72"/>
    <p:sldId id="292" r:id="rId73"/>
    <p:sldId id="298" r:id="rId74"/>
    <p:sldId id="304" r:id="rId75"/>
    <p:sldId id="310" r:id="rId76"/>
    <p:sldId id="316" r:id="rId77"/>
    <p:sldId id="322" r:id="rId78"/>
    <p:sldId id="328" r:id="rId79"/>
    <p:sldId id="334" r:id="rId80"/>
    <p:sldId id="340" r:id="rId81"/>
    <p:sldId id="346" r:id="rId82"/>
    <p:sldId id="352" r:id="rId83"/>
    <p:sldId id="358" r:id="rId84"/>
    <p:sldId id="364" r:id="rId85"/>
    <p:sldId id="370" r:id="rId86"/>
    <p:sldId id="376" r:id="rId87"/>
    <p:sldId id="382" r:id="rId88"/>
    <p:sldId id="388" r:id="rId89"/>
    <p:sldId id="394" r:id="rId90"/>
    <p:sldId id="400" r:id="rId91"/>
    <p:sldId id="406" r:id="rId92"/>
    <p:sldId id="412" r:id="rId93"/>
    <p:sldId id="421" r:id="rId94"/>
    <p:sldId id="427" r:id="rId95"/>
    <p:sldId id="433" r:id="rId96"/>
    <p:sldId id="439" r:id="rId97"/>
    <p:sldId id="445" r:id="rId98"/>
    <p:sldId id="451" r:id="rId99"/>
    <p:sldId id="457" r:id="rId100"/>
    <p:sldId id="463" r:id="rId101"/>
    <p:sldId id="469" r:id="rId102"/>
    <p:sldId id="475" r:id="rId103"/>
    <p:sldId id="481" r:id="rId104"/>
    <p:sldId id="487" r:id="rId105"/>
    <p:sldId id="493" r:id="rId106"/>
    <p:sldId id="499" r:id="rId107"/>
    <p:sldId id="505" r:id="rId108"/>
    <p:sldId id="511" r:id="rId109"/>
    <p:sldId id="517" r:id="rId110"/>
    <p:sldId id="523" r:id="rId111"/>
    <p:sldId id="529" r:id="rId112"/>
    <p:sldId id="535" r:id="rId113"/>
    <p:sldId id="541" r:id="rId114"/>
    <p:sldId id="547" r:id="rId115"/>
    <p:sldId id="553" r:id="rId116"/>
    <p:sldId id="559" r:id="rId117"/>
    <p:sldId id="565" r:id="rId118"/>
    <p:sldId id="571" r:id="rId119"/>
    <p:sldId id="577" r:id="rId120"/>
    <p:sldId id="583" r:id="rId121"/>
    <p:sldId id="589" r:id="rId122"/>
    <p:sldId id="595" r:id="rId123"/>
    <p:sldId id="601" r:id="rId124"/>
    <p:sldId id="607" r:id="rId125"/>
    <p:sldId id="613" r:id="rId126"/>
    <p:sldId id="619" r:id="rId127"/>
    <p:sldId id="625" r:id="rId128"/>
    <p:sldId id="631" r:id="rId129"/>
    <p:sldId id="637" r:id="rId130"/>
    <p:sldId id="643" r:id="rId131"/>
    <p:sldId id="649" r:id="rId132"/>
  </p:sldIdLst>
  <p:sldSz cx="9144000" cy="6858000" type="screen4x3"/>
  <p:notesSz cx="9144000" cy="6858000"/>
  <p:embeddedFontLst>
    <p:embeddedFont>
      <p:font typeface="Calibri" pitchFamily="34" charset="0"/>
      <p:regular r:id="rId133"/>
      <p:bold r:id="rId134"/>
      <p:italic r:id="rId135"/>
      <p:boldItalic r:id="rId136"/>
    </p:embeddedFont>
    <p:embeddedFont>
      <p:font typeface="NLKGKH+Arial Unicode MS" charset="-122"/>
      <p:regular r:id="rId137"/>
    </p:embeddedFont>
    <p:embeddedFont>
      <p:font typeface="VHHQIQ+Arial Unicode MS" charset="-122"/>
      <p:regular r:id="rId138"/>
    </p:embeddedFont>
    <p:embeddedFont>
      <p:font typeface="RIFVCW+Arial Unicode MS" charset="-122"/>
      <p:regular r:id="rId139"/>
    </p:embeddedFont>
  </p:embeddedFontLst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7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Master" Target="slideMasters/slideMaster26.xml"/><Relationship Id="rId117" Type="http://schemas.openxmlformats.org/officeDocument/2006/relationships/slide" Target="slides/slide51.xml"/><Relationship Id="rId21" Type="http://schemas.openxmlformats.org/officeDocument/2006/relationships/slideMaster" Target="slideMasters/slideMaster21.xml"/><Relationship Id="rId42" Type="http://schemas.openxmlformats.org/officeDocument/2006/relationships/slideMaster" Target="slideMasters/slideMaster42.xml"/><Relationship Id="rId47" Type="http://schemas.openxmlformats.org/officeDocument/2006/relationships/slideMaster" Target="slideMasters/slideMaster47.xml"/><Relationship Id="rId63" Type="http://schemas.openxmlformats.org/officeDocument/2006/relationships/slideMaster" Target="slideMasters/slideMaster63.xml"/><Relationship Id="rId68" Type="http://schemas.openxmlformats.org/officeDocument/2006/relationships/slide" Target="slides/slide2.xml"/><Relationship Id="rId84" Type="http://schemas.openxmlformats.org/officeDocument/2006/relationships/slide" Target="slides/slide18.xml"/><Relationship Id="rId89" Type="http://schemas.openxmlformats.org/officeDocument/2006/relationships/slide" Target="slides/slide23.xml"/><Relationship Id="rId112" Type="http://schemas.openxmlformats.org/officeDocument/2006/relationships/slide" Target="slides/slide46.xml"/><Relationship Id="rId133" Type="http://schemas.openxmlformats.org/officeDocument/2006/relationships/font" Target="fonts/font1.fntdata"/><Relationship Id="rId138" Type="http://schemas.openxmlformats.org/officeDocument/2006/relationships/font" Target="fonts/font6.fntdata"/><Relationship Id="rId16" Type="http://schemas.openxmlformats.org/officeDocument/2006/relationships/slideMaster" Target="slideMasters/slideMaster16.xml"/><Relationship Id="rId107" Type="http://schemas.openxmlformats.org/officeDocument/2006/relationships/slide" Target="slides/slide41.xml"/><Relationship Id="rId11" Type="http://schemas.openxmlformats.org/officeDocument/2006/relationships/slideMaster" Target="slideMasters/slideMaster11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53" Type="http://schemas.openxmlformats.org/officeDocument/2006/relationships/slideMaster" Target="slideMasters/slideMaster53.xml"/><Relationship Id="rId58" Type="http://schemas.openxmlformats.org/officeDocument/2006/relationships/slideMaster" Target="slideMasters/slideMaster58.xml"/><Relationship Id="rId74" Type="http://schemas.openxmlformats.org/officeDocument/2006/relationships/slide" Target="slides/slide8.xml"/><Relationship Id="rId79" Type="http://schemas.openxmlformats.org/officeDocument/2006/relationships/slide" Target="slides/slide13.xml"/><Relationship Id="rId102" Type="http://schemas.openxmlformats.org/officeDocument/2006/relationships/slide" Target="slides/slide36.xml"/><Relationship Id="rId123" Type="http://schemas.openxmlformats.org/officeDocument/2006/relationships/slide" Target="slides/slide57.xml"/><Relationship Id="rId128" Type="http://schemas.openxmlformats.org/officeDocument/2006/relationships/slide" Target="slides/slide62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24.xml"/><Relationship Id="rId95" Type="http://schemas.openxmlformats.org/officeDocument/2006/relationships/slide" Target="slides/slide29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43" Type="http://schemas.openxmlformats.org/officeDocument/2006/relationships/slideMaster" Target="slideMasters/slideMaster43.xml"/><Relationship Id="rId48" Type="http://schemas.openxmlformats.org/officeDocument/2006/relationships/slideMaster" Target="slideMasters/slideMaster48.xml"/><Relationship Id="rId64" Type="http://schemas.openxmlformats.org/officeDocument/2006/relationships/slideMaster" Target="slideMasters/slideMaster64.xml"/><Relationship Id="rId69" Type="http://schemas.openxmlformats.org/officeDocument/2006/relationships/slide" Target="slides/slide3.xml"/><Relationship Id="rId113" Type="http://schemas.openxmlformats.org/officeDocument/2006/relationships/slide" Target="slides/slide47.xml"/><Relationship Id="rId118" Type="http://schemas.openxmlformats.org/officeDocument/2006/relationships/slide" Target="slides/slide52.xml"/><Relationship Id="rId134" Type="http://schemas.openxmlformats.org/officeDocument/2006/relationships/font" Target="fonts/font2.fntdata"/><Relationship Id="rId139" Type="http://schemas.openxmlformats.org/officeDocument/2006/relationships/font" Target="fonts/font7.fntdata"/><Relationship Id="rId8" Type="http://schemas.openxmlformats.org/officeDocument/2006/relationships/slideMaster" Target="slideMasters/slideMaster8.xml"/><Relationship Id="rId51" Type="http://schemas.openxmlformats.org/officeDocument/2006/relationships/slideMaster" Target="slideMasters/slideMaster51.xml"/><Relationship Id="rId72" Type="http://schemas.openxmlformats.org/officeDocument/2006/relationships/slide" Target="slides/slide6.xml"/><Relationship Id="rId80" Type="http://schemas.openxmlformats.org/officeDocument/2006/relationships/slide" Target="slides/slide14.xml"/><Relationship Id="rId85" Type="http://schemas.openxmlformats.org/officeDocument/2006/relationships/slide" Target="slides/slide19.xml"/><Relationship Id="rId93" Type="http://schemas.openxmlformats.org/officeDocument/2006/relationships/slide" Target="slides/slide27.xml"/><Relationship Id="rId98" Type="http://schemas.openxmlformats.org/officeDocument/2006/relationships/slide" Target="slides/slide32.xml"/><Relationship Id="rId121" Type="http://schemas.openxmlformats.org/officeDocument/2006/relationships/slide" Target="slides/slide55.xml"/><Relationship Id="rId142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46" Type="http://schemas.openxmlformats.org/officeDocument/2006/relationships/slideMaster" Target="slideMasters/slideMaster46.xml"/><Relationship Id="rId59" Type="http://schemas.openxmlformats.org/officeDocument/2006/relationships/slideMaster" Target="slideMasters/slideMaster59.xml"/><Relationship Id="rId67" Type="http://schemas.openxmlformats.org/officeDocument/2006/relationships/slide" Target="slides/slide1.xml"/><Relationship Id="rId103" Type="http://schemas.openxmlformats.org/officeDocument/2006/relationships/slide" Target="slides/slide37.xml"/><Relationship Id="rId108" Type="http://schemas.openxmlformats.org/officeDocument/2006/relationships/slide" Target="slides/slide42.xml"/><Relationship Id="rId116" Type="http://schemas.openxmlformats.org/officeDocument/2006/relationships/slide" Target="slides/slide50.xml"/><Relationship Id="rId124" Type="http://schemas.openxmlformats.org/officeDocument/2006/relationships/slide" Target="slides/slide58.xml"/><Relationship Id="rId129" Type="http://schemas.openxmlformats.org/officeDocument/2006/relationships/slide" Target="slides/slide63.xml"/><Relationship Id="rId137" Type="http://schemas.openxmlformats.org/officeDocument/2006/relationships/font" Target="fonts/font5.fntdata"/><Relationship Id="rId20" Type="http://schemas.openxmlformats.org/officeDocument/2006/relationships/slideMaster" Target="slideMasters/slideMaster20.xml"/><Relationship Id="rId41" Type="http://schemas.openxmlformats.org/officeDocument/2006/relationships/slideMaster" Target="slideMasters/slideMaster41.xml"/><Relationship Id="rId54" Type="http://schemas.openxmlformats.org/officeDocument/2006/relationships/slideMaster" Target="slideMasters/slideMaster54.xml"/><Relationship Id="rId62" Type="http://schemas.openxmlformats.org/officeDocument/2006/relationships/slideMaster" Target="slideMasters/slideMaster62.xml"/><Relationship Id="rId70" Type="http://schemas.openxmlformats.org/officeDocument/2006/relationships/slide" Target="slides/slide4.xml"/><Relationship Id="rId75" Type="http://schemas.openxmlformats.org/officeDocument/2006/relationships/slide" Target="slides/slide9.xml"/><Relationship Id="rId83" Type="http://schemas.openxmlformats.org/officeDocument/2006/relationships/slide" Target="slides/slide17.xml"/><Relationship Id="rId88" Type="http://schemas.openxmlformats.org/officeDocument/2006/relationships/slide" Target="slides/slide22.xml"/><Relationship Id="rId91" Type="http://schemas.openxmlformats.org/officeDocument/2006/relationships/slide" Target="slides/slide25.xml"/><Relationship Id="rId96" Type="http://schemas.openxmlformats.org/officeDocument/2006/relationships/slide" Target="slides/slide30.xml"/><Relationship Id="rId111" Type="http://schemas.openxmlformats.org/officeDocument/2006/relationships/slide" Target="slides/slide45.xml"/><Relationship Id="rId132" Type="http://schemas.openxmlformats.org/officeDocument/2006/relationships/slide" Target="slides/slide66.xml"/><Relationship Id="rId14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Master" Target="slideMasters/slideMaster49.xml"/><Relationship Id="rId57" Type="http://schemas.openxmlformats.org/officeDocument/2006/relationships/slideMaster" Target="slideMasters/slideMaster57.xml"/><Relationship Id="rId106" Type="http://schemas.openxmlformats.org/officeDocument/2006/relationships/slide" Target="slides/slide40.xml"/><Relationship Id="rId114" Type="http://schemas.openxmlformats.org/officeDocument/2006/relationships/slide" Target="slides/slide48.xml"/><Relationship Id="rId119" Type="http://schemas.openxmlformats.org/officeDocument/2006/relationships/slide" Target="slides/slide53.xml"/><Relationship Id="rId127" Type="http://schemas.openxmlformats.org/officeDocument/2006/relationships/slide" Target="slides/slide61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Master" Target="slideMasters/slideMaster44.xml"/><Relationship Id="rId52" Type="http://schemas.openxmlformats.org/officeDocument/2006/relationships/slideMaster" Target="slideMasters/slideMaster52.xml"/><Relationship Id="rId60" Type="http://schemas.openxmlformats.org/officeDocument/2006/relationships/slideMaster" Target="slideMasters/slideMaster60.xml"/><Relationship Id="rId65" Type="http://schemas.openxmlformats.org/officeDocument/2006/relationships/slideMaster" Target="slideMasters/slideMaster65.xml"/><Relationship Id="rId73" Type="http://schemas.openxmlformats.org/officeDocument/2006/relationships/slide" Target="slides/slide7.xml"/><Relationship Id="rId78" Type="http://schemas.openxmlformats.org/officeDocument/2006/relationships/slide" Target="slides/slide12.xml"/><Relationship Id="rId81" Type="http://schemas.openxmlformats.org/officeDocument/2006/relationships/slide" Target="slides/slide15.xml"/><Relationship Id="rId86" Type="http://schemas.openxmlformats.org/officeDocument/2006/relationships/slide" Target="slides/slide20.xml"/><Relationship Id="rId94" Type="http://schemas.openxmlformats.org/officeDocument/2006/relationships/slide" Target="slides/slide28.xml"/><Relationship Id="rId99" Type="http://schemas.openxmlformats.org/officeDocument/2006/relationships/slide" Target="slides/slide33.xml"/><Relationship Id="rId101" Type="http://schemas.openxmlformats.org/officeDocument/2006/relationships/slide" Target="slides/slide35.xml"/><Relationship Id="rId122" Type="http://schemas.openxmlformats.org/officeDocument/2006/relationships/slide" Target="slides/slide56.xml"/><Relationship Id="rId130" Type="http://schemas.openxmlformats.org/officeDocument/2006/relationships/slide" Target="slides/slide64.xml"/><Relationship Id="rId135" Type="http://schemas.openxmlformats.org/officeDocument/2006/relationships/font" Target="fonts/font3.fntdata"/><Relationship Id="rId143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Master" Target="slideMasters/slideMaster39.xml"/><Relationship Id="rId109" Type="http://schemas.openxmlformats.org/officeDocument/2006/relationships/slide" Target="slides/slide43.xml"/><Relationship Id="rId34" Type="http://schemas.openxmlformats.org/officeDocument/2006/relationships/slideMaster" Target="slideMasters/slideMaster34.xml"/><Relationship Id="rId50" Type="http://schemas.openxmlformats.org/officeDocument/2006/relationships/slideMaster" Target="slideMasters/slideMaster50.xml"/><Relationship Id="rId55" Type="http://schemas.openxmlformats.org/officeDocument/2006/relationships/slideMaster" Target="slideMasters/slideMaster55.xml"/><Relationship Id="rId76" Type="http://schemas.openxmlformats.org/officeDocument/2006/relationships/slide" Target="slides/slide10.xml"/><Relationship Id="rId97" Type="http://schemas.openxmlformats.org/officeDocument/2006/relationships/slide" Target="slides/slide31.xml"/><Relationship Id="rId104" Type="http://schemas.openxmlformats.org/officeDocument/2006/relationships/slide" Target="slides/slide38.xml"/><Relationship Id="rId120" Type="http://schemas.openxmlformats.org/officeDocument/2006/relationships/slide" Target="slides/slide54.xml"/><Relationship Id="rId125" Type="http://schemas.openxmlformats.org/officeDocument/2006/relationships/slide" Target="slides/slide59.xml"/><Relationship Id="rId14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5.xml"/><Relationship Id="rId92" Type="http://schemas.openxmlformats.org/officeDocument/2006/relationships/slide" Target="slides/slide26.xml"/><Relationship Id="rId2" Type="http://schemas.openxmlformats.org/officeDocument/2006/relationships/slideMaster" Target="slideMasters/slideMaster2.xml"/><Relationship Id="rId29" Type="http://schemas.openxmlformats.org/officeDocument/2006/relationships/slideMaster" Target="slideMasters/slideMaster29.xml"/><Relationship Id="rId24" Type="http://schemas.openxmlformats.org/officeDocument/2006/relationships/slideMaster" Target="slideMasters/slideMaster24.xml"/><Relationship Id="rId40" Type="http://schemas.openxmlformats.org/officeDocument/2006/relationships/slideMaster" Target="slideMasters/slideMaster40.xml"/><Relationship Id="rId45" Type="http://schemas.openxmlformats.org/officeDocument/2006/relationships/slideMaster" Target="slideMasters/slideMaster45.xml"/><Relationship Id="rId66" Type="http://schemas.openxmlformats.org/officeDocument/2006/relationships/slideMaster" Target="slideMasters/slideMaster66.xml"/><Relationship Id="rId87" Type="http://schemas.openxmlformats.org/officeDocument/2006/relationships/slide" Target="slides/slide21.xml"/><Relationship Id="rId110" Type="http://schemas.openxmlformats.org/officeDocument/2006/relationships/slide" Target="slides/slide44.xml"/><Relationship Id="rId115" Type="http://schemas.openxmlformats.org/officeDocument/2006/relationships/slide" Target="slides/slide49.xml"/><Relationship Id="rId131" Type="http://schemas.openxmlformats.org/officeDocument/2006/relationships/slide" Target="slides/slide65.xml"/><Relationship Id="rId136" Type="http://schemas.openxmlformats.org/officeDocument/2006/relationships/font" Target="fonts/font4.fntdata"/><Relationship Id="rId61" Type="http://schemas.openxmlformats.org/officeDocument/2006/relationships/slideMaster" Target="slideMasters/slideMaster61.xml"/><Relationship Id="rId82" Type="http://schemas.openxmlformats.org/officeDocument/2006/relationships/slide" Target="slides/slide16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56" Type="http://schemas.openxmlformats.org/officeDocument/2006/relationships/slideMaster" Target="slideMasters/slideMaster56.xml"/><Relationship Id="rId77" Type="http://schemas.openxmlformats.org/officeDocument/2006/relationships/slide" Target="slides/slide11.xml"/><Relationship Id="rId100" Type="http://schemas.openxmlformats.org/officeDocument/2006/relationships/slide" Target="slides/slide34.xml"/><Relationship Id="rId105" Type="http://schemas.openxmlformats.org/officeDocument/2006/relationships/slide" Target="slides/slide39.xml"/><Relationship Id="rId126" Type="http://schemas.openxmlformats.org/officeDocument/2006/relationships/slide" Target="slides/slide6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5.xml"/></Relationships>
</file>

<file path=ppt/slideMasters/_rels/slideMaster26.xml.rels><?xml version="1.0" encoding="UTF-8" standalone="yes"?>
<Relationships xmlns="http://schemas.openxmlformats.org/package/2006/relationships"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26.xml"/></Relationships>
</file>

<file path=ppt/slideMasters/_rels/slideMaster27.xml.rels><?xml version="1.0" encoding="UTF-8" standalone="yes"?>
<Relationships xmlns="http://schemas.openxmlformats.org/package/2006/relationships"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27.xml"/></Relationships>
</file>

<file path=ppt/slideMasters/_rels/slideMaster28.xml.rels><?xml version="1.0" encoding="UTF-8" standalone="yes"?>
<Relationships xmlns="http://schemas.openxmlformats.org/package/2006/relationships"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28.xml"/></Relationships>
</file>

<file path=ppt/slideMasters/_rels/slideMaster29.xml.rels><?xml version="1.0" encoding="UTF-8" standalone="yes"?>
<Relationships xmlns="http://schemas.openxmlformats.org/package/2006/relationships"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30.xml.rels><?xml version="1.0" encoding="UTF-8" standalone="yes"?>
<Relationships xmlns="http://schemas.openxmlformats.org/package/2006/relationships"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30.xml"/></Relationships>
</file>

<file path=ppt/slideMasters/_rels/slideMaster3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31.xml"/></Relationships>
</file>

<file path=ppt/slideMasters/_rels/slideMaster32.xml.rels><?xml version="1.0" encoding="UTF-8" standalone="yes"?>
<Relationships xmlns="http://schemas.openxmlformats.org/package/2006/relationships"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32.xml"/></Relationships>
</file>

<file path=ppt/slideMasters/_rels/slideMaster3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3.xml"/><Relationship Id="rId1" Type="http://schemas.openxmlformats.org/officeDocument/2006/relationships/slideLayout" Target="../slideLayouts/slideLayout33.xml"/></Relationships>
</file>

<file path=ppt/slideMasters/_rels/slideMaster34.xml.rels><?xml version="1.0" encoding="UTF-8" standalone="yes"?>
<Relationships xmlns="http://schemas.openxmlformats.org/package/2006/relationships"><Relationship Id="rId2" Type="http://schemas.openxmlformats.org/officeDocument/2006/relationships/theme" Target="../theme/theme34.xml"/><Relationship Id="rId1" Type="http://schemas.openxmlformats.org/officeDocument/2006/relationships/slideLayout" Target="../slideLayouts/slideLayout34.xml"/></Relationships>
</file>

<file path=ppt/slideMasters/_rels/slideMaster35.xml.rels><?xml version="1.0" encoding="UTF-8" standalone="yes"?>
<Relationships xmlns="http://schemas.openxmlformats.org/package/2006/relationships"><Relationship Id="rId2" Type="http://schemas.openxmlformats.org/officeDocument/2006/relationships/theme" Target="../theme/theme35.xml"/><Relationship Id="rId1" Type="http://schemas.openxmlformats.org/officeDocument/2006/relationships/slideLayout" Target="../slideLayouts/slideLayout35.xml"/></Relationships>
</file>

<file path=ppt/slideMasters/_rels/slideMaster36.xml.rels><?xml version="1.0" encoding="UTF-8" standalone="yes"?>
<Relationships xmlns="http://schemas.openxmlformats.org/package/2006/relationships"><Relationship Id="rId2" Type="http://schemas.openxmlformats.org/officeDocument/2006/relationships/theme" Target="../theme/theme36.xml"/><Relationship Id="rId1" Type="http://schemas.openxmlformats.org/officeDocument/2006/relationships/slideLayout" Target="../slideLayouts/slideLayout36.xml"/></Relationships>
</file>

<file path=ppt/slideMasters/_rels/slideMaster37.xml.rels><?xml version="1.0" encoding="UTF-8" standalone="yes"?>
<Relationships xmlns="http://schemas.openxmlformats.org/package/2006/relationships"><Relationship Id="rId2" Type="http://schemas.openxmlformats.org/officeDocument/2006/relationships/theme" Target="../theme/theme37.xml"/><Relationship Id="rId1" Type="http://schemas.openxmlformats.org/officeDocument/2006/relationships/slideLayout" Target="../slideLayouts/slideLayout37.xml"/></Relationships>
</file>

<file path=ppt/slideMasters/_rels/slideMaster38.xml.rels><?xml version="1.0" encoding="UTF-8" standalone="yes"?>
<Relationships xmlns="http://schemas.openxmlformats.org/package/2006/relationships"><Relationship Id="rId2" Type="http://schemas.openxmlformats.org/officeDocument/2006/relationships/theme" Target="../theme/theme38.xml"/><Relationship Id="rId1" Type="http://schemas.openxmlformats.org/officeDocument/2006/relationships/slideLayout" Target="../slideLayouts/slideLayout38.xml"/></Relationships>
</file>

<file path=ppt/slideMasters/_rels/slideMaster39.xml.rels><?xml version="1.0" encoding="UTF-8" standalone="yes"?>
<Relationships xmlns="http://schemas.openxmlformats.org/package/2006/relationships"><Relationship Id="rId2" Type="http://schemas.openxmlformats.org/officeDocument/2006/relationships/theme" Target="../theme/theme39.xml"/><Relationship Id="rId1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40.xml.rels><?xml version="1.0" encoding="UTF-8" standalone="yes"?>
<Relationships xmlns="http://schemas.openxmlformats.org/package/2006/relationships"><Relationship Id="rId2" Type="http://schemas.openxmlformats.org/officeDocument/2006/relationships/theme" Target="../theme/theme40.xml"/><Relationship Id="rId1" Type="http://schemas.openxmlformats.org/officeDocument/2006/relationships/slideLayout" Target="../slideLayouts/slideLayout40.xml"/></Relationships>
</file>

<file path=ppt/slideMasters/_rels/slideMaster41.xml.rels><?xml version="1.0" encoding="UTF-8" standalone="yes"?>
<Relationships xmlns="http://schemas.openxmlformats.org/package/2006/relationships"><Relationship Id="rId2" Type="http://schemas.openxmlformats.org/officeDocument/2006/relationships/theme" Target="../theme/theme41.xml"/><Relationship Id="rId1" Type="http://schemas.openxmlformats.org/officeDocument/2006/relationships/slideLayout" Target="../slideLayouts/slideLayout41.xml"/></Relationships>
</file>

<file path=ppt/slideMasters/_rels/slideMaster42.xml.rels><?xml version="1.0" encoding="UTF-8" standalone="yes"?>
<Relationships xmlns="http://schemas.openxmlformats.org/package/2006/relationships"><Relationship Id="rId2" Type="http://schemas.openxmlformats.org/officeDocument/2006/relationships/theme" Target="../theme/theme42.xml"/><Relationship Id="rId1" Type="http://schemas.openxmlformats.org/officeDocument/2006/relationships/slideLayout" Target="../slideLayouts/slideLayout42.xml"/></Relationships>
</file>

<file path=ppt/slideMasters/_rels/slideMaster43.xml.rels><?xml version="1.0" encoding="UTF-8" standalone="yes"?>
<Relationships xmlns="http://schemas.openxmlformats.org/package/2006/relationships"><Relationship Id="rId2" Type="http://schemas.openxmlformats.org/officeDocument/2006/relationships/theme" Target="../theme/theme43.xml"/><Relationship Id="rId1" Type="http://schemas.openxmlformats.org/officeDocument/2006/relationships/slideLayout" Target="../slideLayouts/slideLayout43.xml"/></Relationships>
</file>

<file path=ppt/slideMasters/_rels/slideMaster4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4.xml"/><Relationship Id="rId1" Type="http://schemas.openxmlformats.org/officeDocument/2006/relationships/slideLayout" Target="../slideLayouts/slideLayout44.xml"/></Relationships>
</file>

<file path=ppt/slideMasters/_rels/slideMaster45.xml.rels><?xml version="1.0" encoding="UTF-8" standalone="yes"?>
<Relationships xmlns="http://schemas.openxmlformats.org/package/2006/relationships"><Relationship Id="rId2" Type="http://schemas.openxmlformats.org/officeDocument/2006/relationships/theme" Target="../theme/theme45.xml"/><Relationship Id="rId1" Type="http://schemas.openxmlformats.org/officeDocument/2006/relationships/slideLayout" Target="../slideLayouts/slideLayout45.xml"/></Relationships>
</file>

<file path=ppt/slideMasters/_rels/slideMaster46.xml.rels><?xml version="1.0" encoding="UTF-8" standalone="yes"?>
<Relationships xmlns="http://schemas.openxmlformats.org/package/2006/relationships"><Relationship Id="rId2" Type="http://schemas.openxmlformats.org/officeDocument/2006/relationships/theme" Target="../theme/theme46.xml"/><Relationship Id="rId1" Type="http://schemas.openxmlformats.org/officeDocument/2006/relationships/slideLayout" Target="../slideLayouts/slideLayout46.xml"/></Relationships>
</file>

<file path=ppt/slideMasters/_rels/slideMaster47.xml.rels><?xml version="1.0" encoding="UTF-8" standalone="yes"?>
<Relationships xmlns="http://schemas.openxmlformats.org/package/2006/relationships"><Relationship Id="rId2" Type="http://schemas.openxmlformats.org/officeDocument/2006/relationships/theme" Target="../theme/theme47.xml"/><Relationship Id="rId1" Type="http://schemas.openxmlformats.org/officeDocument/2006/relationships/slideLayout" Target="../slideLayouts/slideLayout47.xml"/></Relationships>
</file>

<file path=ppt/slideMasters/_rels/slideMaster48.xml.rels><?xml version="1.0" encoding="UTF-8" standalone="yes"?>
<Relationships xmlns="http://schemas.openxmlformats.org/package/2006/relationships"><Relationship Id="rId2" Type="http://schemas.openxmlformats.org/officeDocument/2006/relationships/theme" Target="../theme/theme48.xml"/><Relationship Id="rId1" Type="http://schemas.openxmlformats.org/officeDocument/2006/relationships/slideLayout" Target="../slideLayouts/slideLayout48.xml"/></Relationships>
</file>

<file path=ppt/slideMasters/_rels/slideMaster49.xml.rels><?xml version="1.0" encoding="UTF-8" standalone="yes"?>
<Relationships xmlns="http://schemas.openxmlformats.org/package/2006/relationships"><Relationship Id="rId2" Type="http://schemas.openxmlformats.org/officeDocument/2006/relationships/theme" Target="../theme/theme49.xml"/><Relationship Id="rId1" Type="http://schemas.openxmlformats.org/officeDocument/2006/relationships/slideLayout" Target="../slideLayouts/slideLayout49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50.xml.rels><?xml version="1.0" encoding="UTF-8" standalone="yes"?>
<Relationships xmlns="http://schemas.openxmlformats.org/package/2006/relationships"><Relationship Id="rId2" Type="http://schemas.openxmlformats.org/officeDocument/2006/relationships/theme" Target="../theme/theme50.xml"/><Relationship Id="rId1" Type="http://schemas.openxmlformats.org/officeDocument/2006/relationships/slideLayout" Target="../slideLayouts/slideLayout50.xml"/></Relationships>
</file>

<file path=ppt/slideMasters/_rels/slideMaster51.xml.rels><?xml version="1.0" encoding="UTF-8" standalone="yes"?>
<Relationships xmlns="http://schemas.openxmlformats.org/package/2006/relationships"><Relationship Id="rId2" Type="http://schemas.openxmlformats.org/officeDocument/2006/relationships/theme" Target="../theme/theme51.xml"/><Relationship Id="rId1" Type="http://schemas.openxmlformats.org/officeDocument/2006/relationships/slideLayout" Target="../slideLayouts/slideLayout51.xml"/></Relationships>
</file>

<file path=ppt/slideMasters/_rels/slideMaster52.xml.rels><?xml version="1.0" encoding="UTF-8" standalone="yes"?>
<Relationships xmlns="http://schemas.openxmlformats.org/package/2006/relationships"><Relationship Id="rId2" Type="http://schemas.openxmlformats.org/officeDocument/2006/relationships/theme" Target="../theme/theme52.xml"/><Relationship Id="rId1" Type="http://schemas.openxmlformats.org/officeDocument/2006/relationships/slideLayout" Target="../slideLayouts/slideLayout52.xml"/></Relationships>
</file>

<file path=ppt/slideMasters/_rels/slideMaster53.xml.rels><?xml version="1.0" encoding="UTF-8" standalone="yes"?>
<Relationships xmlns="http://schemas.openxmlformats.org/package/2006/relationships"><Relationship Id="rId2" Type="http://schemas.openxmlformats.org/officeDocument/2006/relationships/theme" Target="../theme/theme53.xml"/><Relationship Id="rId1" Type="http://schemas.openxmlformats.org/officeDocument/2006/relationships/slideLayout" Target="../slideLayouts/slideLayout53.xml"/></Relationships>
</file>

<file path=ppt/slideMasters/_rels/slideMaster54.xml.rels><?xml version="1.0" encoding="UTF-8" standalone="yes"?>
<Relationships xmlns="http://schemas.openxmlformats.org/package/2006/relationships"><Relationship Id="rId2" Type="http://schemas.openxmlformats.org/officeDocument/2006/relationships/theme" Target="../theme/theme54.xml"/><Relationship Id="rId1" Type="http://schemas.openxmlformats.org/officeDocument/2006/relationships/slideLayout" Target="../slideLayouts/slideLayout54.xml"/></Relationships>
</file>

<file path=ppt/slideMasters/_rels/slideMaster5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5.xml"/><Relationship Id="rId1" Type="http://schemas.openxmlformats.org/officeDocument/2006/relationships/slideLayout" Target="../slideLayouts/slideLayout55.xml"/></Relationships>
</file>

<file path=ppt/slideMasters/_rels/slideMaster56.xml.rels><?xml version="1.0" encoding="UTF-8" standalone="yes"?>
<Relationships xmlns="http://schemas.openxmlformats.org/package/2006/relationships"><Relationship Id="rId2" Type="http://schemas.openxmlformats.org/officeDocument/2006/relationships/theme" Target="../theme/theme56.xml"/><Relationship Id="rId1" Type="http://schemas.openxmlformats.org/officeDocument/2006/relationships/slideLayout" Target="../slideLayouts/slideLayout56.xml"/></Relationships>
</file>

<file path=ppt/slideMasters/_rels/slideMaster57.xml.rels><?xml version="1.0" encoding="UTF-8" standalone="yes"?>
<Relationships xmlns="http://schemas.openxmlformats.org/package/2006/relationships"><Relationship Id="rId2" Type="http://schemas.openxmlformats.org/officeDocument/2006/relationships/theme" Target="../theme/theme57.xml"/><Relationship Id="rId1" Type="http://schemas.openxmlformats.org/officeDocument/2006/relationships/slideLayout" Target="../slideLayouts/slideLayout57.xml"/></Relationships>
</file>

<file path=ppt/slideMasters/_rels/slideMaster58.xml.rels><?xml version="1.0" encoding="UTF-8" standalone="yes"?>
<Relationships xmlns="http://schemas.openxmlformats.org/package/2006/relationships"><Relationship Id="rId2" Type="http://schemas.openxmlformats.org/officeDocument/2006/relationships/theme" Target="../theme/theme58.xml"/><Relationship Id="rId1" Type="http://schemas.openxmlformats.org/officeDocument/2006/relationships/slideLayout" Target="../slideLayouts/slideLayout58.xml"/></Relationships>
</file>

<file path=ppt/slideMasters/_rels/slideMaster59.xml.rels><?xml version="1.0" encoding="UTF-8" standalone="yes"?>
<Relationships xmlns="http://schemas.openxmlformats.org/package/2006/relationships"><Relationship Id="rId2" Type="http://schemas.openxmlformats.org/officeDocument/2006/relationships/theme" Target="../theme/theme59.xml"/><Relationship Id="rId1" Type="http://schemas.openxmlformats.org/officeDocument/2006/relationships/slideLayout" Target="../slideLayouts/slideLayout59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60.xml.rels><?xml version="1.0" encoding="UTF-8" standalone="yes"?>
<Relationships xmlns="http://schemas.openxmlformats.org/package/2006/relationships"><Relationship Id="rId2" Type="http://schemas.openxmlformats.org/officeDocument/2006/relationships/theme" Target="../theme/theme60.xml"/><Relationship Id="rId1" Type="http://schemas.openxmlformats.org/officeDocument/2006/relationships/slideLayout" Target="../slideLayouts/slideLayout60.xml"/></Relationships>
</file>

<file path=ppt/slideMasters/_rels/slideMaster61.xml.rels><?xml version="1.0" encoding="UTF-8" standalone="yes"?>
<Relationships xmlns="http://schemas.openxmlformats.org/package/2006/relationships"><Relationship Id="rId2" Type="http://schemas.openxmlformats.org/officeDocument/2006/relationships/theme" Target="../theme/theme61.xml"/><Relationship Id="rId1" Type="http://schemas.openxmlformats.org/officeDocument/2006/relationships/slideLayout" Target="../slideLayouts/slideLayout61.xml"/></Relationships>
</file>

<file path=ppt/slideMasters/_rels/slideMaster62.xml.rels><?xml version="1.0" encoding="UTF-8" standalone="yes"?>
<Relationships xmlns="http://schemas.openxmlformats.org/package/2006/relationships"><Relationship Id="rId2" Type="http://schemas.openxmlformats.org/officeDocument/2006/relationships/theme" Target="../theme/theme62.xml"/><Relationship Id="rId1" Type="http://schemas.openxmlformats.org/officeDocument/2006/relationships/slideLayout" Target="../slideLayouts/slideLayout62.xml"/></Relationships>
</file>

<file path=ppt/slideMasters/_rels/slideMaster63.xml.rels><?xml version="1.0" encoding="UTF-8" standalone="yes"?>
<Relationships xmlns="http://schemas.openxmlformats.org/package/2006/relationships"><Relationship Id="rId2" Type="http://schemas.openxmlformats.org/officeDocument/2006/relationships/theme" Target="../theme/theme63.xml"/><Relationship Id="rId1" Type="http://schemas.openxmlformats.org/officeDocument/2006/relationships/slideLayout" Target="../slideLayouts/slideLayout63.xml"/></Relationships>
</file>

<file path=ppt/slideMasters/_rels/slideMaster64.xml.rels><?xml version="1.0" encoding="UTF-8" standalone="yes"?>
<Relationships xmlns="http://schemas.openxmlformats.org/package/2006/relationships"><Relationship Id="rId2" Type="http://schemas.openxmlformats.org/officeDocument/2006/relationships/theme" Target="../theme/theme64.xml"/><Relationship Id="rId1" Type="http://schemas.openxmlformats.org/officeDocument/2006/relationships/slideLayout" Target="../slideLayouts/slideLayout64.xml"/></Relationships>
</file>

<file path=ppt/slideMasters/_rels/slideMaster65.xml.rels><?xml version="1.0" encoding="UTF-8" standalone="yes"?>
<Relationships xmlns="http://schemas.openxmlformats.org/package/2006/relationships"><Relationship Id="rId2" Type="http://schemas.openxmlformats.org/officeDocument/2006/relationships/theme" Target="../theme/theme65.xml"/><Relationship Id="rId1" Type="http://schemas.openxmlformats.org/officeDocument/2006/relationships/slideLayout" Target="../slideLayouts/slideLayout65.xml"/></Relationships>
</file>

<file path=ppt/slideMasters/_rels/slideMaster6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6.xml"/><Relationship Id="rId1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3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3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3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4.xml"/><Relationship Id="rId4" Type="http://schemas.openxmlformats.org/officeDocument/2006/relationships/image" Target="../media/image4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47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4.xml"/><Relationship Id="rId4" Type="http://schemas.openxmlformats.org/officeDocument/2006/relationships/image" Target="../media/image50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79450" y="1848998"/>
            <a:ext cx="9505493" cy="4293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86025" marR="0">
              <a:lnSpc>
                <a:spcPts val="9830"/>
              </a:lnSpc>
              <a:spcBef>
                <a:spcPct val="0"/>
              </a:spcBef>
              <a:spcAft>
                <a:spcPct val="0"/>
              </a:spcAft>
            </a:pPr>
            <a:r>
              <a:rPr sz="8800">
                <a:solidFill>
                  <a:srgbClr val="FFFF00"/>
                </a:solidFill>
                <a:latin typeface="LGBCIR+»ªÎÄÐÂÎº" panose="02010800040101010101"/>
                <a:cs typeface="LGBCIR+»ªÎÄÐÂÎº" panose="02010800040101010101"/>
              </a:rPr>
              <a:t>第</a:t>
            </a:r>
            <a:r>
              <a:rPr sz="8800" b="1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8800">
                <a:solidFill>
                  <a:srgbClr val="FFFF00"/>
                </a:solidFill>
                <a:latin typeface="LGBCIR+»ªÎÄÐÂÎº" panose="02010800040101010101"/>
                <a:cs typeface="LGBCIR+»ªÎÄÐÂÎº" panose="02010800040101010101"/>
              </a:rPr>
              <a:t>节</a:t>
            </a:r>
          </a:p>
          <a:p>
            <a:pPr marL="0" marR="0">
              <a:lnSpc>
                <a:spcPts val="8945"/>
              </a:lnSpc>
              <a:spcBef>
                <a:spcPts val="1665"/>
              </a:spcBef>
              <a:spcAft>
                <a:spcPct val="0"/>
              </a:spcAft>
            </a:pPr>
            <a:r>
              <a:rPr sz="8800">
                <a:solidFill>
                  <a:srgbClr val="FFFF00"/>
                </a:solidFill>
                <a:latin typeface="LGBCIR+»ªÎÄÐÂÎº" panose="02010800040101010101"/>
                <a:cs typeface="LGBCIR+»ªÎÄÐÂÎº" panose="02010800040101010101"/>
              </a:rPr>
              <a:t>数据处理之查询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87598" y="925726"/>
            <a:ext cx="2978200" cy="1143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OOAUAC+ËÎÌå" panose="02010600030101010101"/>
                <a:cs typeface="OOAUAC+ËÎÌå" panose="02010600030101010101"/>
              </a:rPr>
              <a:t>显示表结构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1376" y="1612925"/>
            <a:ext cx="5662942" cy="932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295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OOAUAC+ËÎÌå" panose="02010600030101010101"/>
                <a:cs typeface="OOAUAC+ËÎÌå" panose="02010600030101010101"/>
              </a:rPr>
              <a:t>使用</a:t>
            </a:r>
            <a:r>
              <a:rPr sz="2700" spc="-7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DESCRIBE</a:t>
            </a:r>
            <a:r>
              <a:rPr sz="2700" spc="-26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>
                <a:solidFill>
                  <a:srgbClr val="000000"/>
                </a:solidFill>
                <a:latin typeface="OOAUAC+ËÎÌå" panose="02010600030101010101"/>
                <a:cs typeface="OOAUAC+ËÎÌå" panose="02010600030101010101"/>
              </a:rPr>
              <a:t>命令，表示表结构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601589" y="1686068"/>
            <a:ext cx="2477539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5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DESC[RIBE]</a:t>
            </a:r>
            <a:r>
              <a:rPr sz="1800" b="1" spc="-49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i="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tablename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98829" y="2997005"/>
            <a:ext cx="2830562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DESCRIBE</a:t>
            </a:r>
            <a:r>
              <a:rPr sz="1800" b="1" spc="-6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employees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8855" y="3599180"/>
            <a:ext cx="6736715" cy="24993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03297" y="3295271"/>
            <a:ext cx="4607052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0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2—</a:t>
            </a:r>
            <a:r>
              <a:rPr sz="3600" spc="12">
                <a:solidFill>
                  <a:srgbClr val="000000"/>
                </a:solidFill>
                <a:latin typeface="VIQWVB+ËÎÌå" panose="02010600030101010101"/>
                <a:cs typeface="VIQWVB+ËÎÌå" panose="02010600030101010101"/>
              </a:rPr>
              <a:t>过滤和排序数据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073398" y="1260887"/>
            <a:ext cx="1602029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4">
                <a:solidFill>
                  <a:srgbClr val="000000"/>
                </a:solidFill>
                <a:latin typeface="SQFQQV+ËÎÌå" panose="02010600030101010101"/>
                <a:cs typeface="SQFQQV+ËÎÌå" panose="02010600030101010101"/>
              </a:rPr>
              <a:t>过滤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9276" y="2001604"/>
            <a:ext cx="7995741" cy="8647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0"/>
              </a:lnSpc>
              <a:spcBef>
                <a:spcPct val="0"/>
              </a:spcBef>
              <a:spcAft>
                <a:spcPct val="0"/>
              </a:spcAft>
            </a:pPr>
            <a:r>
              <a:rPr sz="26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600" spc="114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>
                <a:solidFill>
                  <a:srgbClr val="000000"/>
                </a:solidFill>
                <a:latin typeface="SQFQQV+ËÎÌå" panose="02010600030101010101"/>
                <a:cs typeface="SQFQQV+ËÎÌå" panose="02010600030101010101"/>
              </a:rPr>
              <a:t>使用</a:t>
            </a:r>
            <a:r>
              <a:rPr sz="2600">
                <a:solidFill>
                  <a:srgbClr val="000000"/>
                </a:solidFill>
                <a:latin typeface="NIQHSO+ËÎÌå" panose="02010600030101010101"/>
                <a:cs typeface="NIQHSO+ËÎÌå" panose="02010600030101010101"/>
              </a:rPr>
              <a:t>WHERE</a:t>
            </a:r>
            <a:r>
              <a:rPr sz="2600" spc="-60">
                <a:solidFill>
                  <a:srgbClr val="000000"/>
                </a:solidFill>
                <a:latin typeface="NIQHSO+ËÎÌå" panose="02010600030101010101"/>
                <a:cs typeface="NIQHSO+ËÎÌå" panose="02010600030101010101"/>
              </a:rPr>
              <a:t> </a:t>
            </a:r>
            <a:r>
              <a:rPr sz="2600">
                <a:solidFill>
                  <a:srgbClr val="000000"/>
                </a:solidFill>
                <a:latin typeface="SQFQQV+ËÎÌå" panose="02010600030101010101"/>
                <a:cs typeface="SQFQQV+ËÎÌå" panose="02010600030101010101"/>
              </a:rPr>
              <a:t>子句，将不满足条件的行过滤掉。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2428" y="2889436"/>
            <a:ext cx="8296104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SELECT</a:t>
            </a:r>
            <a:r>
              <a:rPr sz="1800" b="1" spc="1895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*|{[DISTINCT]</a:t>
            </a:r>
            <a:r>
              <a:rPr sz="1800" b="1" spc="-5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i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column|expression</a:t>
            </a:r>
            <a:r>
              <a:rPr sz="1800" b="1" i="1" spc="57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1800" b="1" i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alias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],...}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92428" y="3163756"/>
            <a:ext cx="891629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FROM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93290" y="3163756"/>
            <a:ext cx="1028811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 i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table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92428" y="3438076"/>
            <a:ext cx="1165994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[WHERE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93290" y="3438076"/>
            <a:ext cx="2263452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 i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condition(s)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];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19276" y="4379277"/>
            <a:ext cx="5363978" cy="8651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0"/>
              </a:lnSpc>
              <a:spcBef>
                <a:spcPct val="0"/>
              </a:spcBef>
              <a:spcAft>
                <a:spcPct val="0"/>
              </a:spcAft>
            </a:pPr>
            <a:r>
              <a:rPr sz="260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600" spc="114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20">
                <a:solidFill>
                  <a:srgbClr val="FF0000"/>
                </a:solidFill>
                <a:latin typeface="NIQHSO+ËÎÌå" panose="02010600030101010101"/>
                <a:cs typeface="NIQHSO+ËÎÌå" panose="02010600030101010101"/>
              </a:rPr>
              <a:t>WHERE</a:t>
            </a:r>
            <a:r>
              <a:rPr sz="2600" spc="-37">
                <a:solidFill>
                  <a:srgbClr val="FF0000"/>
                </a:solidFill>
                <a:latin typeface="NIQHSO+ËÎÌå" panose="02010600030101010101"/>
                <a:cs typeface="NIQHSO+ËÎÌå" panose="02010600030101010101"/>
              </a:rPr>
              <a:t> </a:t>
            </a:r>
            <a:r>
              <a:rPr sz="2600" spc="16">
                <a:solidFill>
                  <a:srgbClr val="FF0000"/>
                </a:solidFill>
                <a:latin typeface="SQFQQV+ËÎÌå" panose="02010600030101010101"/>
                <a:cs typeface="SQFQQV+ËÎÌå" panose="02010600030101010101"/>
              </a:rPr>
              <a:t>子句紧随</a:t>
            </a:r>
            <a:r>
              <a:rPr sz="2600" spc="648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20">
                <a:solidFill>
                  <a:srgbClr val="FF0000"/>
                </a:solidFill>
                <a:latin typeface="NIQHSO+ËÎÌå" panose="02010600030101010101"/>
                <a:cs typeface="NIQHSO+ËÎÌå" panose="02010600030101010101"/>
              </a:rPr>
              <a:t>FROM</a:t>
            </a:r>
            <a:r>
              <a:rPr sz="2600" spc="-16">
                <a:solidFill>
                  <a:srgbClr val="FF0000"/>
                </a:solidFill>
                <a:latin typeface="NIQHSO+ËÎÌå" panose="02010600030101010101"/>
                <a:cs typeface="NIQHSO+ËÎÌå" panose="02010600030101010101"/>
              </a:rPr>
              <a:t> </a:t>
            </a:r>
            <a:r>
              <a:rPr sz="2600" spc="16">
                <a:solidFill>
                  <a:srgbClr val="FF0000"/>
                </a:solidFill>
                <a:latin typeface="SQFQQV+ËÎÌå" panose="02010600030101010101"/>
                <a:cs typeface="SQFQQV+ËÎÌå" panose="02010600030101010101"/>
              </a:rPr>
              <a:t>子句</a:t>
            </a:r>
            <a:r>
              <a:rPr sz="2600">
                <a:solidFill>
                  <a:srgbClr val="000000"/>
                </a:solidFill>
                <a:latin typeface="SQFQQV+ËÎÌå" panose="02010600030101010101"/>
                <a:cs typeface="SQFQQV+ËÎÌå" panose="02010600030101010101"/>
              </a:rPr>
              <a:t>。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893822" y="1119790"/>
            <a:ext cx="3895343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QPFJIO+ËÎÌå" panose="02010600030101010101"/>
                <a:cs typeface="QPFJIO+ËÎÌå" panose="02010600030101010101"/>
              </a:rPr>
              <a:t>在查询中过滤行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9452" y="1771709"/>
            <a:ext cx="1579187" cy="6022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EMPLOYEES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56232" y="4522280"/>
            <a:ext cx="2742819" cy="8429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2">
                <a:solidFill>
                  <a:srgbClr val="000000"/>
                </a:solidFill>
                <a:latin typeface="QPFJIO+ËÎÌå" panose="02010600030101010101"/>
                <a:cs typeface="QPFJIO+ËÎÌå" panose="02010600030101010101"/>
              </a:rPr>
              <a:t>返回在</a:t>
            </a:r>
            <a:r>
              <a:rPr sz="1800" spc="4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90</a:t>
            </a:r>
            <a:r>
              <a:rPr sz="1800" spc="12">
                <a:solidFill>
                  <a:srgbClr val="000000"/>
                </a:solidFill>
                <a:latin typeface="QPFJIO+ËÎÌå" panose="02010600030101010101"/>
                <a:cs typeface="QPFJIO+ËÎÌå" panose="02010600030101010101"/>
              </a:rPr>
              <a:t>号部门工作的</a:t>
            </a:r>
          </a:p>
          <a:p>
            <a:pPr marL="0" marR="0">
              <a:lnSpc>
                <a:spcPts val="1800"/>
              </a:lnSpc>
              <a:spcBef>
                <a:spcPts val="255"/>
              </a:spcBef>
              <a:spcAft>
                <a:spcPct val="0"/>
              </a:spcAft>
            </a:pPr>
            <a:r>
              <a:rPr sz="1800" spc="12">
                <a:solidFill>
                  <a:srgbClr val="000000"/>
                </a:solidFill>
                <a:latin typeface="QPFJIO+ËÎÌå" panose="02010600030101010101"/>
                <a:cs typeface="QPFJIO+ËÎÌå" panose="02010600030101010101"/>
              </a:rPr>
              <a:t>所有员工的信息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17113" y="1245395"/>
            <a:ext cx="3109340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395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WHERE</a:t>
            </a:r>
            <a:r>
              <a:rPr sz="3600" b="1" spc="-16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600" spc="12">
                <a:solidFill>
                  <a:srgbClr val="000000"/>
                </a:solidFill>
                <a:latin typeface="BMUPMP+ËÎÌå" panose="02010600030101010101"/>
                <a:cs typeface="BMUPMP+ËÎÌå" panose="02010600030101010101"/>
              </a:rPr>
              <a:t>子句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7953" y="2162721"/>
            <a:ext cx="7302370" cy="1022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0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SELECT employee_id,</a:t>
            </a:r>
            <a:r>
              <a:rPr sz="1600" b="1" spc="35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last_name,</a:t>
            </a:r>
            <a:r>
              <a:rPr sz="1600" b="1" spc="22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job_id,</a:t>
            </a:r>
            <a:r>
              <a:rPr sz="1600" b="1" spc="22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department_id</a:t>
            </a:r>
          </a:p>
          <a:p>
            <a:pPr marL="0" marR="0">
              <a:lnSpc>
                <a:spcPts val="1805"/>
              </a:lnSpc>
              <a:spcBef>
                <a:spcPts val="11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1600" b="1" spc="192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employees</a:t>
            </a:r>
          </a:p>
          <a:p>
            <a:pPr marL="0" marR="0">
              <a:lnSpc>
                <a:spcPts val="1805"/>
              </a:lnSpc>
              <a:spcBef>
                <a:spcPts val="16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WHERE</a:t>
            </a:r>
            <a:r>
              <a:rPr sz="1600" b="1" spc="96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department_id</a:t>
            </a:r>
            <a:r>
              <a:rPr sz="1600" b="1" spc="35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600" b="1" spc="1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90 ;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8710" y="3335655"/>
            <a:ext cx="6096635" cy="79248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020312" y="1032287"/>
            <a:ext cx="2520086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4">
                <a:solidFill>
                  <a:srgbClr val="000000"/>
                </a:solidFill>
                <a:latin typeface="NEBOTL+ËÎÌå" panose="02010600030101010101"/>
                <a:cs typeface="NEBOTL+ËÎÌå" panose="02010600030101010101"/>
              </a:rPr>
              <a:t>比较运算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704" y="2157492"/>
            <a:ext cx="1031748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2">
                <a:solidFill>
                  <a:srgbClr val="000000"/>
                </a:solidFill>
                <a:latin typeface="NEBOTL+ËÎÌå" panose="02010600030101010101"/>
                <a:cs typeface="NEBOTL+ËÎÌå" panose="02010600030101010101"/>
              </a:rPr>
              <a:t>操作符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00656" y="2157492"/>
            <a:ext cx="801623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2">
                <a:solidFill>
                  <a:srgbClr val="000000"/>
                </a:solidFill>
                <a:latin typeface="NEBOTL+ËÎÌå" panose="02010600030101010101"/>
                <a:cs typeface="NEBOTL+ËÎÌå" panose="02010600030101010101"/>
              </a:rPr>
              <a:t>含义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04255" y="2577443"/>
            <a:ext cx="2284729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0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FF0000"/>
                </a:solidFill>
                <a:latin typeface="NEBOTL+ËÎÌå" panose="02010600030101010101"/>
                <a:cs typeface="NEBOTL+ËÎÌå" panose="02010600030101010101"/>
              </a:rPr>
              <a:t>赋值使用</a:t>
            </a:r>
            <a:r>
              <a:rPr sz="2000" spc="3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:=</a:t>
            </a:r>
            <a:r>
              <a:rPr sz="2000" b="1" spc="-26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16">
                <a:solidFill>
                  <a:srgbClr val="FF0000"/>
                </a:solidFill>
                <a:latin typeface="NEBOTL+ËÎÌå" panose="02010600030101010101"/>
                <a:cs typeface="NEBOTL+ËÎÌå" panose="02010600030101010101"/>
              </a:rPr>
              <a:t>符号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4704" y="2641156"/>
            <a:ext cx="476398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=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00656" y="2641156"/>
            <a:ext cx="1809167" cy="1075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2">
                <a:solidFill>
                  <a:srgbClr val="000000"/>
                </a:solidFill>
                <a:latin typeface="NEBOTL+ËÎÌå" panose="02010600030101010101"/>
                <a:cs typeface="NEBOTL+ËÎÌå" panose="02010600030101010101"/>
              </a:rPr>
              <a:t>等于</a:t>
            </a:r>
            <a:r>
              <a:rPr sz="1800" spc="4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1800" spc="12">
                <a:solidFill>
                  <a:srgbClr val="FF0000"/>
                </a:solidFill>
                <a:latin typeface="NEBOTL+ËÎÌå" panose="02010600030101010101"/>
                <a:cs typeface="NEBOTL+ËÎÌå" panose="02010600030101010101"/>
              </a:rPr>
              <a:t>不是</a:t>
            </a:r>
            <a:r>
              <a:rPr sz="1800" spc="44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==</a:t>
            </a: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)</a:t>
            </a:r>
          </a:p>
          <a:p>
            <a:pPr marL="0" marR="0">
              <a:lnSpc>
                <a:spcPts val="1800"/>
              </a:lnSpc>
              <a:spcBef>
                <a:spcPts val="2090"/>
              </a:spcBef>
              <a:spcAft>
                <a:spcPct val="0"/>
              </a:spcAft>
            </a:pPr>
            <a:r>
              <a:rPr sz="1800" spc="12">
                <a:solidFill>
                  <a:srgbClr val="000000"/>
                </a:solidFill>
                <a:latin typeface="NEBOTL+ËÎÌå" panose="02010600030101010101"/>
                <a:cs typeface="NEBOTL+ËÎÌå" panose="02010600030101010101"/>
              </a:rPr>
              <a:t>大于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14704" y="3134932"/>
            <a:ext cx="476398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&gt;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14704" y="3628708"/>
            <a:ext cx="610510" cy="10923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&gt;=</a:t>
            </a:r>
          </a:p>
          <a:p>
            <a:pPr marL="0" marR="0">
              <a:lnSpc>
                <a:spcPts val="2015"/>
              </a:lnSpc>
              <a:spcBef>
                <a:spcPts val="1875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&lt;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200656" y="3639201"/>
            <a:ext cx="1491996" cy="10655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2">
                <a:solidFill>
                  <a:srgbClr val="000000"/>
                </a:solidFill>
                <a:latin typeface="NEBOTL+ËÎÌå" panose="02010600030101010101"/>
                <a:cs typeface="NEBOTL+ËÎÌå" panose="02010600030101010101"/>
              </a:rPr>
              <a:t>大于、等于</a:t>
            </a:r>
          </a:p>
          <a:p>
            <a:pPr marL="0" marR="0">
              <a:lnSpc>
                <a:spcPts val="1800"/>
              </a:lnSpc>
              <a:spcBef>
                <a:spcPts val="2085"/>
              </a:spcBef>
              <a:spcAft>
                <a:spcPct val="0"/>
              </a:spcAft>
            </a:pPr>
            <a:r>
              <a:rPr sz="1800" spc="12">
                <a:solidFill>
                  <a:srgbClr val="000000"/>
                </a:solidFill>
                <a:latin typeface="NEBOTL+ËÎÌå" panose="02010600030101010101"/>
                <a:cs typeface="NEBOTL+ËÎÌå" panose="02010600030101010101"/>
              </a:rPr>
              <a:t>小于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14704" y="4616514"/>
            <a:ext cx="610510" cy="1092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&lt;=</a:t>
            </a:r>
          </a:p>
          <a:p>
            <a:pPr marL="0" marR="0">
              <a:lnSpc>
                <a:spcPts val="2010"/>
              </a:lnSpc>
              <a:spcBef>
                <a:spcPts val="1875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&lt;&gt;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200656" y="4627006"/>
            <a:ext cx="1491996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2">
                <a:solidFill>
                  <a:srgbClr val="000000"/>
                </a:solidFill>
                <a:latin typeface="NEBOTL+ËÎÌå" panose="02010600030101010101"/>
                <a:cs typeface="NEBOTL+ËÎÌå" panose="02010600030101010101"/>
              </a:rPr>
              <a:t>小于、等于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200656" y="5110290"/>
            <a:ext cx="2440103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2">
                <a:solidFill>
                  <a:srgbClr val="000000"/>
                </a:solidFill>
                <a:latin typeface="NEBOTL+ËÎÌå" panose="02010600030101010101"/>
                <a:cs typeface="NEBOTL+ËÎÌå" panose="02010600030101010101"/>
              </a:rPr>
              <a:t>不等于</a:t>
            </a:r>
            <a:r>
              <a:rPr sz="1800" spc="4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1800" spc="12">
                <a:solidFill>
                  <a:srgbClr val="000000"/>
                </a:solidFill>
                <a:latin typeface="NEBOTL+ËÎÌå" panose="02010600030101010101"/>
                <a:cs typeface="NEBOTL+ËÎÌå" panose="02010600030101010101"/>
              </a:rPr>
              <a:t>也可以是</a:t>
            </a:r>
            <a:r>
              <a:rPr sz="1800" spc="5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!=</a:t>
            </a: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)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92321" y="1321339"/>
            <a:ext cx="2520086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4">
                <a:solidFill>
                  <a:srgbClr val="000000"/>
                </a:solidFill>
                <a:latin typeface="GPKERT+ËÎÌå" panose="02010600030101010101"/>
                <a:cs typeface="GPKERT+ËÎÌå" panose="02010600030101010101"/>
              </a:rPr>
              <a:t>比较运算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7953" y="2130992"/>
            <a:ext cx="3771445" cy="11508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SELECT</a:t>
            </a:r>
            <a:r>
              <a:rPr sz="1800" b="1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last_name,</a:t>
            </a:r>
            <a:r>
              <a:rPr sz="1800" b="1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salary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1800" b="1" spc="210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employees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WHERE</a:t>
            </a:r>
            <a:r>
              <a:rPr sz="1800" b="1" spc="103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salary</a:t>
            </a:r>
            <a:r>
              <a:rPr sz="1800" b="1" spc="-3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&lt;=</a:t>
            </a:r>
            <a:r>
              <a:rPr sz="1800" b="1" spc="-13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3000;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2795" y="3281680"/>
            <a:ext cx="6127115" cy="62484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2798" y="1249965"/>
            <a:ext cx="3436620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TTWNEF+ËÎÌå" panose="02010600030101010101"/>
                <a:cs typeface="TTWNEF+ËÎÌå" panose="02010600030101010101"/>
              </a:rPr>
              <a:t>其它比较运算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83182" y="2279793"/>
            <a:ext cx="1031748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2">
                <a:solidFill>
                  <a:srgbClr val="000000"/>
                </a:solidFill>
                <a:latin typeface="TTWNEF+ËÎÌå" panose="02010600030101010101"/>
                <a:cs typeface="TTWNEF+ËÎÌå" panose="02010600030101010101"/>
              </a:rPr>
              <a:t>操作符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39135" y="2279793"/>
            <a:ext cx="801624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2">
                <a:solidFill>
                  <a:srgbClr val="000000"/>
                </a:solidFill>
                <a:latin typeface="TTWNEF+ËÎÌå" panose="02010600030101010101"/>
                <a:cs typeface="TTWNEF+ËÎÌå" panose="02010600030101010101"/>
              </a:rPr>
              <a:t>含义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83182" y="2775136"/>
            <a:ext cx="1304456" cy="6022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BETWEEN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239135" y="2763054"/>
            <a:ext cx="2893866" cy="598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5"/>
              </a:lnSpc>
              <a:spcBef>
                <a:spcPct val="0"/>
              </a:spcBef>
              <a:spcAft>
                <a:spcPct val="0"/>
              </a:spcAft>
            </a:pPr>
            <a:r>
              <a:rPr sz="1800" spc="12">
                <a:solidFill>
                  <a:srgbClr val="000000"/>
                </a:solidFill>
                <a:latin typeface="TTWNEF+ËÎÌå" panose="02010600030101010101"/>
                <a:cs typeface="TTWNEF+ËÎÌå" panose="02010600030101010101"/>
              </a:rPr>
              <a:t>在两个值之间</a:t>
            </a:r>
            <a:r>
              <a:rPr sz="1800" spc="4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1800" spc="12">
                <a:solidFill>
                  <a:srgbClr val="FF0000"/>
                </a:solidFill>
                <a:latin typeface="TTWNEF+ËÎÌå" panose="02010600030101010101"/>
                <a:cs typeface="TTWNEF+ËÎÌå" panose="02010600030101010101"/>
              </a:rPr>
              <a:t>包含边界</a:t>
            </a: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83182" y="3104574"/>
            <a:ext cx="1577540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...AND...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583182" y="3598350"/>
            <a:ext cx="1303176" cy="1095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IN(set)</a:t>
            </a:r>
          </a:p>
          <a:p>
            <a:pPr marL="0" marR="0">
              <a:lnSpc>
                <a:spcPts val="2040"/>
              </a:lnSpc>
              <a:spcBef>
                <a:spcPts val="190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LIKE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39135" y="3596782"/>
            <a:ext cx="2412492" cy="10655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2">
                <a:solidFill>
                  <a:srgbClr val="000000"/>
                </a:solidFill>
                <a:latin typeface="TTWNEF+ËÎÌå" panose="02010600030101010101"/>
                <a:cs typeface="TTWNEF+ËÎÌå" panose="02010600030101010101"/>
              </a:rPr>
              <a:t>等于值列表中的一个</a:t>
            </a:r>
          </a:p>
          <a:p>
            <a:pPr marL="0" marR="0">
              <a:lnSpc>
                <a:spcPts val="1800"/>
              </a:lnSpc>
              <a:spcBef>
                <a:spcPts val="2085"/>
              </a:spcBef>
              <a:spcAft>
                <a:spcPct val="0"/>
              </a:spcAft>
            </a:pPr>
            <a:r>
              <a:rPr sz="1800" spc="12">
                <a:solidFill>
                  <a:srgbClr val="000000"/>
                </a:solidFill>
                <a:latin typeface="TTWNEF+ËÎÌå" panose="02010600030101010101"/>
                <a:cs typeface="TTWNEF+ËÎÌå" panose="02010600030101010101"/>
              </a:rPr>
              <a:t>模糊查询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583182" y="4586156"/>
            <a:ext cx="1300070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1800" b="1" spc="-24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NULL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239135" y="4584589"/>
            <a:ext cx="801624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2">
                <a:solidFill>
                  <a:srgbClr val="000000"/>
                </a:solidFill>
                <a:latin typeface="TTWNEF+ËÎÌå" panose="02010600030101010101"/>
                <a:cs typeface="TTWNEF+ËÎÌå" panose="02010600030101010101"/>
              </a:rPr>
              <a:t>空值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10356" y="1258476"/>
            <a:ext cx="2553321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395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BETWEEN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4075" y="2054812"/>
            <a:ext cx="7693854" cy="857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WCLMUU+ËÎÌå" panose="02010600030101010101"/>
                <a:cs typeface="WCLMUU+ËÎÌå" panose="02010600030101010101"/>
              </a:rPr>
              <a:t>使用</a:t>
            </a:r>
            <a:r>
              <a:rPr sz="2700" spc="65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KRURFV+ËÎÌå" panose="02010600030101010101"/>
                <a:cs typeface="KRURFV+ËÎÌå" panose="02010600030101010101"/>
              </a:rPr>
              <a:t>BETWEEN</a:t>
            </a:r>
            <a:r>
              <a:rPr sz="2700" spc="-28">
                <a:solidFill>
                  <a:srgbClr val="000000"/>
                </a:solidFill>
                <a:latin typeface="KRURFV+ËÎÌå" panose="02010600030101010101"/>
                <a:cs typeface="KRURFV+ËÎÌå" panose="02010600030101010101"/>
              </a:rPr>
              <a:t> </a:t>
            </a:r>
            <a:r>
              <a:rPr sz="2700">
                <a:solidFill>
                  <a:srgbClr val="000000"/>
                </a:solidFill>
                <a:latin typeface="WCLMUU+ËÎÌå" panose="02010600030101010101"/>
                <a:cs typeface="WCLMUU+ËÎÌå" panose="02010600030101010101"/>
              </a:rPr>
              <a:t>运算来显示在一个区间内的值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9276" y="2707445"/>
            <a:ext cx="5654001" cy="1150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SELECT</a:t>
            </a:r>
            <a:r>
              <a:rPr sz="1800" b="1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last_name,</a:t>
            </a:r>
            <a:r>
              <a:rPr sz="1800" b="1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salary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1800" b="1" spc="211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employees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WHERE</a:t>
            </a:r>
            <a:r>
              <a:rPr sz="1800" b="1" spc="103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salary</a:t>
            </a:r>
            <a:r>
              <a:rPr sz="1800" b="1" spc="-3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BETWEEN</a:t>
            </a:r>
            <a:r>
              <a:rPr sz="1800" b="1" spc="-3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2500</a:t>
            </a:r>
            <a:r>
              <a:rPr sz="1800" b="1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AND</a:t>
            </a:r>
            <a:r>
              <a:rPr sz="1800" b="1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3500;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08883" y="4051999"/>
            <a:ext cx="3132366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Lower</a:t>
            </a:r>
            <a:r>
              <a:rPr sz="1800" b="1" spc="-63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limit</a:t>
            </a:r>
            <a:r>
              <a:rPr sz="1800" b="1" spc="2064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Upper</a:t>
            </a:r>
            <a:r>
              <a:rPr sz="1800" b="1" spc="-13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limit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1585" y="4389755"/>
            <a:ext cx="6104255" cy="96774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9237" y="1307879"/>
            <a:ext cx="1108873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395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IN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3452" y="1941401"/>
            <a:ext cx="5322938" cy="857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OOLUJK+ËÎÌå" panose="02010600030101010101"/>
                <a:cs typeface="OOLUJK+ËÎÌå" panose="02010600030101010101"/>
              </a:rPr>
              <a:t>使用</a:t>
            </a:r>
            <a:r>
              <a:rPr sz="2700" spc="65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VCMQRL+ËÎÌå" panose="02010600030101010101"/>
                <a:cs typeface="VCMQRL+ËÎÌå" panose="02010600030101010101"/>
              </a:rPr>
              <a:t>IN</a:t>
            </a:r>
            <a:r>
              <a:rPr sz="2700">
                <a:solidFill>
                  <a:srgbClr val="000000"/>
                </a:solidFill>
                <a:latin typeface="OOLUJK+ËÎÌå" panose="02010600030101010101"/>
                <a:cs typeface="OOLUJK+ËÎÌå" panose="02010600030101010101"/>
              </a:rPr>
              <a:t>运算显示列表中的值。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9276" y="2559871"/>
            <a:ext cx="7699021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SELECT</a:t>
            </a:r>
            <a:r>
              <a:rPr sz="1800" b="1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employee_id,</a:t>
            </a:r>
            <a:r>
              <a:rPr sz="1800" b="1" spc="-6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last_name,</a:t>
            </a:r>
            <a:r>
              <a:rPr sz="1800" b="1" spc="-6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salary,</a:t>
            </a:r>
            <a:r>
              <a:rPr sz="1800" b="1" spc="-3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manager_id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9276" y="2834191"/>
            <a:ext cx="891629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FROM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73224" y="2834191"/>
            <a:ext cx="1577540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employees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19276" y="3108511"/>
            <a:ext cx="5811735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WHERE</a:t>
            </a:r>
            <a:r>
              <a:rPr sz="1800" b="1" spc="103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manager_id</a:t>
            </a:r>
            <a:r>
              <a:rPr sz="1800" b="1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1800" b="1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(100,</a:t>
            </a:r>
            <a:r>
              <a:rPr sz="1800" b="1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101,</a:t>
            </a:r>
            <a:r>
              <a:rPr sz="1800" b="1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201);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480" y="3710305"/>
            <a:ext cx="6119495" cy="18897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71290" y="1216437"/>
            <a:ext cx="1807463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>
                <a:solidFill>
                  <a:srgbClr val="000000"/>
                </a:solidFill>
                <a:latin typeface="ULIJNI+ËÎÌå" panose="02010600030101010101"/>
                <a:cs typeface="ULIJNI+ËÎÌå" panose="02010600030101010101"/>
              </a:rPr>
              <a:t>目</a:t>
            </a:r>
            <a:r>
              <a:rPr sz="3600" spc="73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>
                <a:solidFill>
                  <a:srgbClr val="000000"/>
                </a:solidFill>
                <a:latin typeface="ULIJNI+ËÎÌå" panose="02010600030101010101"/>
                <a:cs typeface="ULIJNI+ËÎÌå" panose="02010600030101010101"/>
              </a:rPr>
              <a:t>标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21080" y="1977109"/>
            <a:ext cx="4601911" cy="24833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1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ULIJNI+ËÎÌå" panose="02010600030101010101"/>
                <a:cs typeface="ULIJNI+ËÎÌå" panose="02010600030101010101"/>
              </a:rPr>
              <a:t>通过本章学习，您将可以</a:t>
            </a:r>
            <a:r>
              <a:rPr sz="2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:</a:t>
            </a:r>
          </a:p>
          <a:p>
            <a:pPr marL="0" marR="0">
              <a:lnSpc>
                <a:spcPts val="3415"/>
              </a:lnSpc>
              <a:spcBef>
                <a:spcPts val="62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800" spc="10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ULIJNI+ËÎÌå" panose="02010600030101010101"/>
                <a:cs typeface="ULIJNI+ËÎÌå" panose="02010600030101010101"/>
              </a:rPr>
              <a:t>基本的</a:t>
            </a:r>
            <a:r>
              <a:rPr sz="2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SELECT</a:t>
            </a:r>
            <a:r>
              <a:rPr sz="2800">
                <a:solidFill>
                  <a:srgbClr val="000000"/>
                </a:solidFill>
                <a:latin typeface="ULIJNI+ËÎÌå" panose="02010600030101010101"/>
                <a:cs typeface="ULIJNI+ËÎÌå" panose="02010600030101010101"/>
              </a:rPr>
              <a:t>语句</a:t>
            </a:r>
          </a:p>
          <a:p>
            <a:pPr marL="0" marR="0">
              <a:lnSpc>
                <a:spcPts val="3125"/>
              </a:lnSpc>
              <a:spcBef>
                <a:spcPts val="96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800" spc="10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ULIJNI+ËÎÌå" panose="02010600030101010101"/>
                <a:cs typeface="ULIJNI+ËÎÌå" panose="02010600030101010101"/>
              </a:rPr>
              <a:t>过滤和排序数据</a:t>
            </a:r>
          </a:p>
          <a:p>
            <a:pPr marL="0" marR="0">
              <a:lnSpc>
                <a:spcPts val="3125"/>
              </a:lnSpc>
              <a:spcBef>
                <a:spcPts val="91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800" spc="10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ULIJNI+ËÎÌå" panose="02010600030101010101"/>
                <a:cs typeface="ULIJNI+ËÎÌå" panose="02010600030101010101"/>
              </a:rPr>
              <a:t>分组函数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21080" y="4042391"/>
            <a:ext cx="2296667" cy="930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800" spc="10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ULIJNI+ËÎÌå" panose="02010600030101010101"/>
                <a:cs typeface="ULIJNI+ËÎÌå" panose="02010600030101010101"/>
              </a:rPr>
              <a:t>分组查询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1080" y="4554710"/>
            <a:ext cx="2296667" cy="930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800" spc="10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ULIJNI+ËÎÌå" panose="02010600030101010101"/>
                <a:cs typeface="ULIJNI+ËÎÌå" panose="02010600030101010101"/>
              </a:rPr>
              <a:t>多表查询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21080" y="5066773"/>
            <a:ext cx="2296667" cy="930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800" spc="10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ULIJNI+ËÎÌå" panose="02010600030101010101"/>
                <a:cs typeface="ULIJNI+ËÎÌå" panose="02010600030101010101"/>
              </a:rPr>
              <a:t>分页查询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116578" y="1269489"/>
            <a:ext cx="1474900" cy="1244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395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LIKE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7953" y="1994758"/>
            <a:ext cx="5519258" cy="897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15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NGDPLI+ËÎÌå" panose="02010600030101010101"/>
                <a:cs typeface="NGDPLI+ËÎÌå" panose="02010600030101010101"/>
              </a:rPr>
              <a:t>使用</a:t>
            </a:r>
            <a:r>
              <a:rPr sz="2700" spc="65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NBALOP+ËÎÌå" panose="02010600030101010101"/>
                <a:cs typeface="NBALOP+ËÎÌå" panose="02010600030101010101"/>
              </a:rPr>
              <a:t>LIKE</a:t>
            </a:r>
            <a:r>
              <a:rPr sz="2700" spc="-16">
                <a:solidFill>
                  <a:srgbClr val="000000"/>
                </a:solidFill>
                <a:latin typeface="NBALOP+ËÎÌå" panose="02010600030101010101"/>
                <a:cs typeface="NBALOP+ËÎÌå" panose="02010600030101010101"/>
              </a:rPr>
              <a:t> </a:t>
            </a:r>
            <a:r>
              <a:rPr sz="2700">
                <a:solidFill>
                  <a:srgbClr val="000000"/>
                </a:solidFill>
                <a:latin typeface="NGDPLI+ËÎÌå" panose="02010600030101010101"/>
                <a:cs typeface="NGDPLI+ËÎÌå" panose="02010600030101010101"/>
              </a:rPr>
              <a:t>运算选择类似的值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7953" y="2488535"/>
            <a:ext cx="6341666" cy="1636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15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NGDPLI+ËÎÌå" panose="02010600030101010101"/>
                <a:cs typeface="NGDPLI+ËÎÌå" panose="02010600030101010101"/>
              </a:rPr>
              <a:t>选择条件可以包含字符或数字</a:t>
            </a:r>
            <a:r>
              <a:rPr sz="2700">
                <a:solidFill>
                  <a:srgbClr val="000000"/>
                </a:solidFill>
                <a:latin typeface="NBALOP+ËÎÌå" panose="02010600030101010101"/>
                <a:cs typeface="NBALOP+ËÎÌå" panose="02010600030101010101"/>
              </a:rPr>
              <a:t>:</a:t>
            </a:r>
          </a:p>
          <a:p>
            <a:pPr marL="457200" marR="0">
              <a:lnSpc>
                <a:spcPts val="2455"/>
              </a:lnSpc>
              <a:spcBef>
                <a:spcPts val="800"/>
              </a:spcBef>
              <a:spcAft>
                <a:spcPct val="0"/>
              </a:spcAft>
            </a:pPr>
            <a:r>
              <a:rPr sz="220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2200" spc="482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>
                <a:solidFill>
                  <a:srgbClr val="FF0000"/>
                </a:solidFill>
                <a:latin typeface="NBALOP+ËÎÌå" panose="02010600030101010101"/>
                <a:cs typeface="NBALOP+ËÎÌå" panose="02010600030101010101"/>
              </a:rPr>
              <a:t>% </a:t>
            </a:r>
            <a:r>
              <a:rPr sz="2200">
                <a:solidFill>
                  <a:srgbClr val="FF0000"/>
                </a:solidFill>
                <a:latin typeface="NGDPLI+ËÎÌå" panose="02010600030101010101"/>
                <a:cs typeface="NGDPLI+ËÎÌå" panose="02010600030101010101"/>
              </a:rPr>
              <a:t>代表零个或多个字符</a:t>
            </a:r>
            <a:r>
              <a:rPr sz="2200" spc="16">
                <a:solidFill>
                  <a:srgbClr val="FF0000"/>
                </a:solidFill>
                <a:latin typeface="NBALOP+ËÎÌå" panose="02010600030101010101"/>
                <a:cs typeface="NBALOP+ËÎÌå" panose="02010600030101010101"/>
              </a:rPr>
              <a:t>(</a:t>
            </a:r>
            <a:r>
              <a:rPr sz="2200" spc="10">
                <a:solidFill>
                  <a:srgbClr val="FF0000"/>
                </a:solidFill>
                <a:latin typeface="NGDPLI+ËÎÌå" panose="02010600030101010101"/>
                <a:cs typeface="NGDPLI+ËÎÌå" panose="02010600030101010101"/>
              </a:rPr>
              <a:t>任意个字符</a:t>
            </a:r>
            <a:r>
              <a:rPr sz="2200" spc="16">
                <a:solidFill>
                  <a:srgbClr val="FF0000"/>
                </a:solidFill>
                <a:latin typeface="NBALOP+ËÎÌå" panose="02010600030101010101"/>
                <a:cs typeface="NBALOP+ËÎÌå" panose="02010600030101010101"/>
              </a:rPr>
              <a:t>)</a:t>
            </a:r>
            <a:r>
              <a:rPr sz="2200">
                <a:solidFill>
                  <a:srgbClr val="000000"/>
                </a:solidFill>
                <a:latin typeface="NGDPLI+ËÎÌå" panose="02010600030101010101"/>
                <a:cs typeface="NGDPLI+ËÎÌå" panose="02010600030101010101"/>
              </a:rPr>
              <a:t>。</a:t>
            </a:r>
          </a:p>
          <a:p>
            <a:pPr marL="457200" marR="0">
              <a:lnSpc>
                <a:spcPts val="2455"/>
              </a:lnSpc>
              <a:spcBef>
                <a:spcPts val="665"/>
              </a:spcBef>
              <a:spcAft>
                <a:spcPct val="0"/>
              </a:spcAft>
            </a:pPr>
            <a:r>
              <a:rPr sz="220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2200" spc="482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>
                <a:solidFill>
                  <a:srgbClr val="FF0000"/>
                </a:solidFill>
                <a:latin typeface="NBALOP+ËÎÌå" panose="02010600030101010101"/>
                <a:cs typeface="NBALOP+ËÎÌå" panose="02010600030101010101"/>
              </a:rPr>
              <a:t>_ </a:t>
            </a:r>
            <a:r>
              <a:rPr sz="2200">
                <a:solidFill>
                  <a:srgbClr val="FF0000"/>
                </a:solidFill>
                <a:latin typeface="NGDPLI+ËÎÌå" panose="02010600030101010101"/>
                <a:cs typeface="NGDPLI+ËÎÌå" panose="02010600030101010101"/>
              </a:rPr>
              <a:t>代表一个字符</a:t>
            </a:r>
            <a:r>
              <a:rPr sz="2200">
                <a:solidFill>
                  <a:srgbClr val="000000"/>
                </a:solidFill>
                <a:latin typeface="NGDPLI+ËÎÌå" panose="02010600030101010101"/>
                <a:cs typeface="NGDPLI+ËÎÌå" panose="02010600030101010101"/>
              </a:rPr>
              <a:t>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95476" y="4073838"/>
            <a:ext cx="4679935" cy="1150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SELECT</a:t>
            </a:r>
            <a:r>
              <a:rPr sz="1800" b="1" spc="1898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first_name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1800" b="1" spc="4058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employees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WHERE</a:t>
            </a:r>
            <a:r>
              <a:rPr sz="1800" b="1" spc="2978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first_name</a:t>
            </a:r>
            <a:r>
              <a:rPr sz="1800" b="1" spc="-58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LIKE</a:t>
            </a:r>
            <a:r>
              <a:rPr sz="1800" b="1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'S%';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47953" y="1269489"/>
            <a:ext cx="4937746" cy="2198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8500" marR="0">
              <a:lnSpc>
                <a:spcPts val="4395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LIKE</a:t>
            </a:r>
          </a:p>
          <a:p>
            <a:pPr marL="0" marR="0">
              <a:lnSpc>
                <a:spcPts val="3300"/>
              </a:lnSpc>
              <a:spcBef>
                <a:spcPts val="116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‘%’</a:t>
            </a:r>
            <a:r>
              <a:rPr sz="2700">
                <a:solidFill>
                  <a:srgbClr val="000000"/>
                </a:solidFill>
                <a:latin typeface="UVTRWF+ËÎÌå" panose="02010600030101010101"/>
                <a:cs typeface="UVTRWF+ËÎÌå" panose="02010600030101010101"/>
              </a:rPr>
              <a:t>和‘</a:t>
            </a:r>
            <a:r>
              <a:rPr sz="27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-</a:t>
            </a:r>
            <a:r>
              <a:rPr sz="2700">
                <a:solidFill>
                  <a:srgbClr val="000000"/>
                </a:solidFill>
                <a:latin typeface="UVTRWF+ËÎÌå" panose="02010600030101010101"/>
                <a:cs typeface="UVTRWF+ËÎÌå" panose="02010600030101010101"/>
              </a:rPr>
              <a:t>’可以同时使用。</a:t>
            </a:r>
          </a:p>
          <a:p>
            <a:pPr marL="42545" marR="0">
              <a:lnSpc>
                <a:spcPts val="2040"/>
              </a:lnSpc>
              <a:spcBef>
                <a:spcPts val="279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SELECT</a:t>
            </a:r>
            <a:r>
              <a:rPr sz="1800" b="1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last_name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0625" y="2968684"/>
            <a:ext cx="891629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FROM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44573" y="2968684"/>
            <a:ext cx="1577540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employees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0625" y="3243257"/>
            <a:ext cx="4398964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WHERE</a:t>
            </a:r>
            <a:r>
              <a:rPr sz="1800" b="1" spc="103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last_name</a:t>
            </a:r>
            <a:r>
              <a:rPr sz="1800" b="1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LIKE</a:t>
            </a:r>
            <a:r>
              <a:rPr sz="1800" b="1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'_o%';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046220" y="1236251"/>
            <a:ext cx="1672369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395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NULL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6675" y="2000837"/>
            <a:ext cx="5718062" cy="857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JBORLO+ËÎÌå" panose="02010600030101010101"/>
                <a:cs typeface="JBORLO+ËÎÌå" panose="02010600030101010101"/>
              </a:rPr>
              <a:t>使用</a:t>
            </a:r>
            <a:r>
              <a:rPr sz="2700" spc="65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LIDKLU+ËÎÌå" panose="02010600030101010101"/>
                <a:cs typeface="LIDKLU+ËÎÌå" panose="02010600030101010101"/>
              </a:rPr>
              <a:t>IS (NOT)</a:t>
            </a:r>
            <a:r>
              <a:rPr sz="2700" spc="-19">
                <a:solidFill>
                  <a:srgbClr val="000000"/>
                </a:solidFill>
                <a:latin typeface="LIDKLU+ËÎÌå" panose="02010600030101010101"/>
                <a:cs typeface="LIDKLU+ËÎÌå" panose="02010600030101010101"/>
              </a:rPr>
              <a:t> </a:t>
            </a:r>
            <a:r>
              <a:rPr sz="2700">
                <a:solidFill>
                  <a:srgbClr val="000000"/>
                </a:solidFill>
                <a:latin typeface="LIDKLU+ËÎÌå" panose="02010600030101010101"/>
                <a:cs typeface="LIDKLU+ËÎÌå" panose="02010600030101010101"/>
              </a:rPr>
              <a:t>NULL</a:t>
            </a:r>
            <a:r>
              <a:rPr sz="2700" spc="-18">
                <a:solidFill>
                  <a:srgbClr val="000000"/>
                </a:solidFill>
                <a:latin typeface="LIDKLU+ËÎÌå" panose="02010600030101010101"/>
                <a:cs typeface="LIDKLU+ËÎÌå" panose="02010600030101010101"/>
              </a:rPr>
              <a:t> </a:t>
            </a:r>
            <a:r>
              <a:rPr sz="2700">
                <a:solidFill>
                  <a:srgbClr val="000000"/>
                </a:solidFill>
                <a:latin typeface="JBORLO+ËÎÌå" panose="02010600030101010101"/>
                <a:cs typeface="JBORLO+ËÎÌå" panose="02010600030101010101"/>
              </a:rPr>
              <a:t>判断空值。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49452" y="3134800"/>
            <a:ext cx="4402381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SELECT</a:t>
            </a:r>
            <a:r>
              <a:rPr sz="1800" b="1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last_name,</a:t>
            </a:r>
            <a:r>
              <a:rPr sz="1800" b="1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manager_id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49452" y="3409120"/>
            <a:ext cx="891629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FROM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03399" y="3409120"/>
            <a:ext cx="1577540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employees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49452" y="3683440"/>
            <a:ext cx="4083496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WHERE</a:t>
            </a:r>
            <a:r>
              <a:rPr sz="1800" b="1" spc="103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manager_id</a:t>
            </a:r>
            <a:r>
              <a:rPr sz="1800" b="1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1800" b="1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NULL;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7890" y="4538345"/>
            <a:ext cx="6119495" cy="42672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41521" y="1288065"/>
            <a:ext cx="2519171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UACFKQ+ËÎÌå" panose="02010600030101010101"/>
                <a:cs typeface="UACFKQ+ËÎÌå" panose="02010600030101010101"/>
              </a:rPr>
              <a:t>逻辑运算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51506" y="2157492"/>
            <a:ext cx="801623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2">
                <a:solidFill>
                  <a:srgbClr val="000000"/>
                </a:solidFill>
                <a:latin typeface="UACFKQ+ËÎÌå" panose="02010600030101010101"/>
                <a:cs typeface="UACFKQ+ËÎÌå" panose="02010600030101010101"/>
              </a:rPr>
              <a:t>含义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7752" y="2178827"/>
            <a:ext cx="1031748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2">
                <a:solidFill>
                  <a:srgbClr val="000000"/>
                </a:solidFill>
                <a:latin typeface="UACFKQ+ËÎÌå" panose="02010600030101010101"/>
                <a:cs typeface="UACFKQ+ËÎÌå" panose="02010600030101010101"/>
              </a:rPr>
              <a:t>操作符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51506" y="2651649"/>
            <a:ext cx="1031748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2">
                <a:solidFill>
                  <a:srgbClr val="000000"/>
                </a:solidFill>
                <a:latin typeface="UACFKQ+ËÎÌå" panose="02010600030101010101"/>
                <a:cs typeface="UACFKQ+ËÎÌå" panose="02010600030101010101"/>
              </a:rPr>
              <a:t>逻辑并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7752" y="2701984"/>
            <a:ext cx="754447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AND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17752" y="3415216"/>
            <a:ext cx="617264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OR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651506" y="3639201"/>
            <a:ext cx="1031748" cy="1512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2">
                <a:solidFill>
                  <a:srgbClr val="000000"/>
                </a:solidFill>
                <a:latin typeface="UACFKQ+ËÎÌå" panose="02010600030101010101"/>
                <a:cs typeface="UACFKQ+ËÎÌå" panose="02010600030101010101"/>
              </a:rPr>
              <a:t>逻辑或</a:t>
            </a:r>
          </a:p>
          <a:p>
            <a:pPr marL="0" marR="0">
              <a:lnSpc>
                <a:spcPts val="1800"/>
              </a:lnSpc>
              <a:spcBef>
                <a:spcPts val="5605"/>
              </a:spcBef>
              <a:spcAft>
                <a:spcPct val="0"/>
              </a:spcAft>
            </a:pPr>
            <a:r>
              <a:rPr sz="1800" spc="12">
                <a:solidFill>
                  <a:srgbClr val="000000"/>
                </a:solidFill>
                <a:latin typeface="UACFKQ+ËÎÌå" panose="02010600030101010101"/>
                <a:cs typeface="UACFKQ+ËÎÌå" panose="02010600030101010101"/>
              </a:rPr>
              <a:t>逻辑否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17752" y="4293294"/>
            <a:ext cx="754447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NOT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107180" y="1307879"/>
            <a:ext cx="1553278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395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AND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8926" y="1947902"/>
            <a:ext cx="3568264" cy="7425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85"/>
              </a:lnSpc>
              <a:spcBef>
                <a:spcPct val="0"/>
              </a:spcBef>
              <a:spcAft>
                <a:spcPct val="0"/>
              </a:spcAft>
            </a:pPr>
            <a:r>
              <a:rPr sz="22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AND</a:t>
            </a:r>
            <a:r>
              <a:rPr sz="2200">
                <a:solidFill>
                  <a:srgbClr val="000000"/>
                </a:solidFill>
                <a:latin typeface="TVUFTP+ËÎÌå" panose="02010600030101010101"/>
                <a:cs typeface="TVUFTP+ËÎÌå" panose="02010600030101010101"/>
              </a:rPr>
              <a:t>要求并的关系为真。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9276" y="2512373"/>
            <a:ext cx="7068085" cy="1425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SELECT</a:t>
            </a:r>
            <a:r>
              <a:rPr sz="1800" b="1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employee_id,</a:t>
            </a:r>
            <a:r>
              <a:rPr sz="1800" b="1" spc="-6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last_name,</a:t>
            </a:r>
            <a:r>
              <a:rPr sz="1800" b="1" spc="-6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job_id,</a:t>
            </a:r>
            <a:r>
              <a:rPr sz="1800" b="1" spc="-3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salary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1800" b="1" spc="211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employees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WHERE</a:t>
            </a:r>
            <a:r>
              <a:rPr sz="1800" b="1" spc="103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salary</a:t>
            </a:r>
            <a:r>
              <a:rPr sz="1800" b="1" spc="-3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&gt;=10000</a:t>
            </a:r>
          </a:p>
          <a:p>
            <a:pPr marL="0" marR="0">
              <a:lnSpc>
                <a:spcPts val="2040"/>
              </a:lnSpc>
              <a:spcBef>
                <a:spcPts val="12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AND</a:t>
            </a:r>
            <a:r>
              <a:rPr sz="1800" b="1" spc="319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job_id</a:t>
            </a:r>
            <a:r>
              <a:rPr sz="1800" b="1" spc="-3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LIKE</a:t>
            </a:r>
            <a:r>
              <a:rPr sz="1800" b="1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'%MAN%';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480" y="4421505"/>
            <a:ext cx="6127115" cy="6096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20286" y="1307879"/>
            <a:ext cx="1252570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395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0203" y="1945196"/>
            <a:ext cx="2587752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OR </a:t>
            </a:r>
            <a:r>
              <a:rPr sz="1800" spc="12">
                <a:solidFill>
                  <a:srgbClr val="000000"/>
                </a:solidFill>
                <a:latin typeface="FQEFNO+ËÎÌå" panose="02010600030101010101"/>
                <a:cs typeface="FQEFNO+ËÎÌå" panose="02010600030101010101"/>
              </a:rPr>
              <a:t>要求或关系为真。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9276" y="2449000"/>
            <a:ext cx="7068085" cy="142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SELECT</a:t>
            </a:r>
            <a:r>
              <a:rPr sz="1800" b="1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employee_id,</a:t>
            </a:r>
            <a:r>
              <a:rPr sz="1800" b="1" spc="-6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last_name,</a:t>
            </a:r>
            <a:r>
              <a:rPr sz="1800" b="1" spc="-6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job_id,</a:t>
            </a:r>
            <a:r>
              <a:rPr sz="1800" b="1" spc="-3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salary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1800" b="1" spc="211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employees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WHERE</a:t>
            </a:r>
            <a:r>
              <a:rPr sz="1800" b="1" spc="103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salary</a:t>
            </a:r>
            <a:r>
              <a:rPr sz="1800" b="1" spc="-3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&gt;=</a:t>
            </a:r>
            <a:r>
              <a:rPr sz="1800" b="1" spc="-13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10000</a:t>
            </a:r>
          </a:p>
          <a:p>
            <a:pPr marL="0" marR="0">
              <a:lnSpc>
                <a:spcPts val="2040"/>
              </a:lnSpc>
              <a:spcBef>
                <a:spcPts val="12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OR</a:t>
            </a:r>
            <a:r>
              <a:rPr sz="1800" b="1" spc="427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job_id</a:t>
            </a:r>
            <a:r>
              <a:rPr sz="1800" b="1" spc="-3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LIKE</a:t>
            </a:r>
            <a:r>
              <a:rPr sz="1800" b="1" spc="-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'%MAN%';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480" y="3681095"/>
            <a:ext cx="6508115" cy="233172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192524" y="1307879"/>
            <a:ext cx="1522529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395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NOT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6475" y="2111561"/>
            <a:ext cx="3777492" cy="1150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SELECT</a:t>
            </a:r>
            <a:r>
              <a:rPr sz="1800" b="1" spc="-4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last_name,</a:t>
            </a:r>
            <a:r>
              <a:rPr sz="1800" b="1" spc="-45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job_id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1800" b="1" spc="212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employees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WHERE</a:t>
            </a:r>
            <a:r>
              <a:rPr sz="1800" b="1" spc="1037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job_id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60804" y="2934521"/>
            <a:ext cx="6455815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NOT</a:t>
            </a:r>
            <a:r>
              <a:rPr sz="1800" b="1" spc="-1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IN ('IT_PROG',</a:t>
            </a:r>
            <a:r>
              <a:rPr sz="1800" b="1" spc="-52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'ST_CLERK',</a:t>
            </a:r>
            <a:r>
              <a:rPr sz="1800" b="1" spc="-5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'SA_REP');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1530" y="3536315"/>
            <a:ext cx="6477635" cy="227838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30554" y="883282"/>
            <a:ext cx="5526327" cy="1667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7705" marR="0">
              <a:lnSpc>
                <a:spcPts val="4395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ORDER BY</a:t>
            </a:r>
            <a:r>
              <a:rPr sz="3600" spc="14">
                <a:solidFill>
                  <a:srgbClr val="000000"/>
                </a:solidFill>
                <a:latin typeface="GNJIIL+ËÎÌå" panose="02010600030101010101"/>
                <a:cs typeface="GNJIIL+ËÎÌå" panose="02010600030101010101"/>
              </a:rPr>
              <a:t>子句</a:t>
            </a:r>
          </a:p>
          <a:p>
            <a:pPr marL="0" marR="0">
              <a:lnSpc>
                <a:spcPts val="3295"/>
              </a:lnSpc>
              <a:spcBef>
                <a:spcPts val="90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GNJIIL+ËÎÌå" panose="02010600030101010101"/>
                <a:cs typeface="GNJIIL+ËÎÌå" panose="02010600030101010101"/>
              </a:rPr>
              <a:t>使用</a:t>
            </a:r>
            <a:r>
              <a:rPr sz="2700" spc="-7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ORDER BY </a:t>
            </a:r>
            <a:r>
              <a:rPr sz="2700">
                <a:solidFill>
                  <a:srgbClr val="000000"/>
                </a:solidFill>
                <a:latin typeface="GNJIIL+ËÎÌå" panose="02010600030101010101"/>
                <a:cs typeface="GNJIIL+ËÎÌå" panose="02010600030101010101"/>
              </a:rPr>
              <a:t>子句排序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87729" y="2010420"/>
            <a:ext cx="3449555" cy="1154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2200" spc="482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ASC</a:t>
            </a:r>
            <a:r>
              <a:rPr sz="2200">
                <a:solidFill>
                  <a:srgbClr val="000000"/>
                </a:solidFill>
                <a:latin typeface="GNJIIL+ËÎÌå" panose="02010600030101010101"/>
                <a:cs typeface="GNJIIL+ËÎÌå" panose="02010600030101010101"/>
              </a:rPr>
              <a:t>（</a:t>
            </a:r>
            <a:r>
              <a:rPr sz="22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ascend</a:t>
            </a:r>
            <a:r>
              <a:rPr sz="2200">
                <a:solidFill>
                  <a:srgbClr val="000000"/>
                </a:solidFill>
                <a:latin typeface="GNJIIL+ËÎÌå" panose="02010600030101010101"/>
                <a:cs typeface="GNJIIL+ËÎÌå" panose="02010600030101010101"/>
              </a:rPr>
              <a:t>）</a:t>
            </a:r>
            <a:r>
              <a:rPr sz="2200" b="1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: </a:t>
            </a:r>
            <a:r>
              <a:rPr sz="2200">
                <a:solidFill>
                  <a:srgbClr val="FF0000"/>
                </a:solidFill>
                <a:latin typeface="GNJIIL+ËÎÌå" panose="02010600030101010101"/>
                <a:cs typeface="GNJIIL+ËÎÌå" panose="02010600030101010101"/>
              </a:rPr>
              <a:t>升序</a:t>
            </a:r>
          </a:p>
          <a:p>
            <a:pPr marL="0" marR="0">
              <a:lnSpc>
                <a:spcPts val="2680"/>
              </a:lnSpc>
              <a:spcBef>
                <a:spcPts val="490"/>
              </a:spcBef>
              <a:spcAft>
                <a:spcPct val="0"/>
              </a:spcAft>
            </a:pPr>
            <a:r>
              <a:rPr sz="220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2200" spc="482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DESC</a:t>
            </a:r>
            <a:r>
              <a:rPr sz="2200">
                <a:solidFill>
                  <a:srgbClr val="000000"/>
                </a:solidFill>
                <a:latin typeface="GNJIIL+ËÎÌå" panose="02010600030101010101"/>
                <a:cs typeface="GNJIIL+ËÎÌå" panose="02010600030101010101"/>
              </a:rPr>
              <a:t>（</a:t>
            </a:r>
            <a:r>
              <a:rPr sz="20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descend</a:t>
            </a:r>
            <a:r>
              <a:rPr sz="2200">
                <a:solidFill>
                  <a:srgbClr val="000000"/>
                </a:solidFill>
                <a:latin typeface="GNJIIL+ËÎÌå" panose="02010600030101010101"/>
                <a:cs typeface="GNJIIL+ËÎÌå" panose="02010600030101010101"/>
              </a:rPr>
              <a:t>）</a:t>
            </a:r>
            <a:r>
              <a:rPr sz="2200" b="1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2200" b="1" spc="12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>
                <a:solidFill>
                  <a:srgbClr val="FF0000"/>
                </a:solidFill>
                <a:latin typeface="GNJIIL+ËÎÌå" panose="02010600030101010101"/>
                <a:cs typeface="GNJIIL+ËÎÌå" panose="02010600030101010101"/>
              </a:rPr>
              <a:t>降序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30554" y="2830601"/>
            <a:ext cx="6853659" cy="932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295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b="1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ORDER</a:t>
            </a:r>
            <a:r>
              <a:rPr sz="2700" b="1" spc="-2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b="1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BY </a:t>
            </a:r>
            <a:r>
              <a:rPr sz="2700" spc="12">
                <a:solidFill>
                  <a:srgbClr val="FF0000"/>
                </a:solidFill>
                <a:latin typeface="GNJIIL+ËÎÌå" panose="02010600030101010101"/>
                <a:cs typeface="GNJIIL+ËÎÌå" panose="02010600030101010101"/>
              </a:rPr>
              <a:t>子句在</a:t>
            </a:r>
            <a:r>
              <a:rPr sz="2700" b="1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SELECT</a:t>
            </a:r>
            <a:r>
              <a:rPr sz="2700" spc="12">
                <a:solidFill>
                  <a:srgbClr val="FF0000"/>
                </a:solidFill>
                <a:latin typeface="GNJIIL+ËÎÌå" panose="02010600030101010101"/>
                <a:cs typeface="GNJIIL+ËÎÌå" panose="02010600030101010101"/>
              </a:rPr>
              <a:t>语句的</a:t>
            </a:r>
            <a:r>
              <a:rPr sz="2700" spc="13">
                <a:solidFill>
                  <a:srgbClr val="0000FF"/>
                </a:solidFill>
                <a:latin typeface="GNJIIL+ËÎÌå" panose="02010600030101010101"/>
                <a:cs typeface="GNJIIL+ËÎÌå" panose="02010600030101010101"/>
              </a:rPr>
              <a:t>结尾</a:t>
            </a:r>
            <a:r>
              <a:rPr sz="2700">
                <a:solidFill>
                  <a:srgbClr val="FF0000"/>
                </a:solidFill>
                <a:latin typeface="GNJIIL+ËÎÌå" panose="02010600030101010101"/>
                <a:cs typeface="GNJIIL+ËÎÌå" panose="02010600030101010101"/>
              </a:rPr>
              <a:t>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0379" y="3516540"/>
            <a:ext cx="7303774" cy="10220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5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SELECT</a:t>
            </a:r>
            <a:r>
              <a:rPr sz="1600" b="1" spc="193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last_name,</a:t>
            </a:r>
            <a:r>
              <a:rPr sz="1600" b="1" spc="22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job_id,</a:t>
            </a:r>
            <a:r>
              <a:rPr sz="1600" b="1" spc="22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department_id,</a:t>
            </a:r>
            <a:r>
              <a:rPr sz="1600" b="1" spc="35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hire_date</a:t>
            </a:r>
          </a:p>
          <a:p>
            <a:pPr marL="0" marR="0">
              <a:lnSpc>
                <a:spcPts val="1805"/>
              </a:lnSpc>
              <a:spcBef>
                <a:spcPts val="11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1600" b="1" spc="385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employees</a:t>
            </a:r>
          </a:p>
          <a:p>
            <a:pPr marL="0" marR="0">
              <a:lnSpc>
                <a:spcPts val="1805"/>
              </a:lnSpc>
              <a:spcBef>
                <a:spcPts val="11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ORDER BY</a:t>
            </a:r>
            <a:r>
              <a:rPr sz="1600" b="1" spc="1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hire_date</a:t>
            </a:r>
            <a:r>
              <a:rPr sz="1600" b="1" spc="22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95528" y="5810624"/>
            <a:ext cx="76200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…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55" y="4561205"/>
            <a:ext cx="6378575" cy="124968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14674" y="1295939"/>
            <a:ext cx="2520086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4">
                <a:solidFill>
                  <a:srgbClr val="000000"/>
                </a:solidFill>
                <a:latin typeface="NEMLVH+ËÎÌå" panose="02010600030101010101"/>
                <a:cs typeface="NEMLVH+ËÎÌå" panose="02010600030101010101"/>
              </a:rPr>
              <a:t>降序排序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6675" y="2043848"/>
            <a:ext cx="1036035" cy="7782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5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SELECT</a:t>
            </a:r>
          </a:p>
          <a:p>
            <a:pPr marL="0" marR="0">
              <a:lnSpc>
                <a:spcPts val="1805"/>
              </a:lnSpc>
              <a:spcBef>
                <a:spcPts val="11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FROM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35374" y="2043848"/>
            <a:ext cx="6040271" cy="7782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5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last_name,</a:t>
            </a:r>
            <a:r>
              <a:rPr sz="1600" b="1" spc="22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job_id,</a:t>
            </a:r>
            <a:r>
              <a:rPr sz="1600" b="1" spc="22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department_id,</a:t>
            </a:r>
            <a:r>
              <a:rPr sz="1600" b="1" spc="35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hire_date</a:t>
            </a:r>
          </a:p>
          <a:p>
            <a:pPr marL="0" marR="0">
              <a:lnSpc>
                <a:spcPts val="1805"/>
              </a:lnSpc>
              <a:spcBef>
                <a:spcPts val="11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employees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6675" y="2531528"/>
            <a:ext cx="3511399" cy="5344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5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ORDER BY</a:t>
            </a:r>
            <a:r>
              <a:rPr sz="1600" b="1" spc="1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hire_date</a:t>
            </a:r>
            <a:r>
              <a:rPr sz="1600" b="1" spc="22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DESC</a:t>
            </a:r>
            <a:r>
              <a:rPr sz="1600" b="1" spc="1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66876" y="5054770"/>
            <a:ext cx="76200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…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930" y="3164840"/>
            <a:ext cx="6180455" cy="18897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63721" y="1288065"/>
            <a:ext cx="2979115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4">
                <a:solidFill>
                  <a:srgbClr val="000000"/>
                </a:solidFill>
                <a:latin typeface="QUCPVV+ËÎÌå" panose="02010600030101010101"/>
                <a:cs typeface="QUCPVV+ËÎÌå" panose="02010600030101010101"/>
              </a:rPr>
              <a:t>按别名排序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4775" y="1996118"/>
            <a:ext cx="7382868" cy="6022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SELECT</a:t>
            </a:r>
            <a:r>
              <a:rPr sz="1800" b="1" spc="-5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employee_id,</a:t>
            </a:r>
            <a:r>
              <a:rPr sz="1800" b="1" spc="-6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last_name,</a:t>
            </a:r>
            <a:r>
              <a:rPr sz="1800" b="1" spc="-62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salary*12</a:t>
            </a:r>
            <a:r>
              <a:rPr sz="1800" b="1" spc="-48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annsal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74775" y="2270692"/>
            <a:ext cx="891629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FROM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28723" y="2270692"/>
            <a:ext cx="1577540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employees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74775" y="2545012"/>
            <a:ext cx="2529710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ORDER</a:t>
            </a:r>
            <a:r>
              <a:rPr sz="1800" b="1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BY</a:t>
            </a:r>
            <a:r>
              <a:rPr sz="1800" b="1" spc="-13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annsal;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68400" y="5453398"/>
            <a:ext cx="76200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…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8350" y="3074670"/>
            <a:ext cx="6111875" cy="20574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58568" y="1209071"/>
            <a:ext cx="5265892" cy="1216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80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1—</a:t>
            </a:r>
            <a:r>
              <a:rPr sz="3600" spc="14">
                <a:solidFill>
                  <a:srgbClr val="000000"/>
                </a:solidFill>
                <a:latin typeface="WWNFAE+ËÎÌå" panose="02010600030101010101"/>
                <a:cs typeface="WWNFAE+ËÎÌå" panose="02010600030101010101"/>
              </a:rPr>
              <a:t>基本</a:t>
            </a:r>
            <a:r>
              <a:rPr sz="3600" spc="125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SELECT </a:t>
            </a:r>
            <a:r>
              <a:rPr sz="3600" spc="14">
                <a:solidFill>
                  <a:srgbClr val="000000"/>
                </a:solidFill>
                <a:latin typeface="WWNFAE+ËÎÌå" panose="02010600030101010101"/>
                <a:cs typeface="WWNFAE+ËÎÌå" panose="02010600030101010101"/>
              </a:rPr>
              <a:t>语句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81151" y="2245292"/>
            <a:ext cx="8296367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SELECT</a:t>
            </a:r>
            <a:r>
              <a:rPr sz="1800" b="1" spc="1898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*|{[</a:t>
            </a:r>
            <a:r>
              <a:rPr sz="1800" b="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DISTINCT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]</a:t>
            </a:r>
            <a:r>
              <a:rPr sz="1800" b="1" spc="-6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i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column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1800" b="1" i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expression</a:t>
            </a:r>
            <a:r>
              <a:rPr sz="1800" b="1" i="1" spc="57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1800" b="1" i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alias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],...}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81151" y="2519612"/>
            <a:ext cx="891629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FROM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82368" y="2519612"/>
            <a:ext cx="1165994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 i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table;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29004" y="3456794"/>
            <a:ext cx="6677784" cy="1473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800" spc="101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SELECT</a:t>
            </a:r>
            <a:r>
              <a:rPr sz="2800" spc="3303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>
                <a:solidFill>
                  <a:srgbClr val="000000"/>
                </a:solidFill>
                <a:latin typeface="WWNFAE+ËÎÌå" panose="02010600030101010101"/>
                <a:cs typeface="WWNFAE+ËÎÌå" panose="02010600030101010101"/>
              </a:rPr>
              <a:t>标识选择哪些列。</a:t>
            </a:r>
          </a:p>
          <a:p>
            <a:pPr marL="0" marR="0">
              <a:lnSpc>
                <a:spcPts val="3165"/>
              </a:lnSpc>
              <a:spcBef>
                <a:spcPts val="815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800" spc="101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FROM</a:t>
            </a:r>
          </a:p>
          <a:p>
            <a:pPr marL="2256155" marR="0">
              <a:lnSpc>
                <a:spcPts val="2795"/>
              </a:lnSpc>
              <a:spcBef>
                <a:spcPts val="1235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WWNFAE+ËÎÌå" panose="02010600030101010101"/>
                <a:cs typeface="WWNFAE+ËÎÌå" panose="02010600030101010101"/>
              </a:rPr>
              <a:t>标识从哪个表中选择。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86074" y="1298987"/>
            <a:ext cx="2979115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4">
                <a:solidFill>
                  <a:srgbClr val="000000"/>
                </a:solidFill>
                <a:latin typeface="TLFDUL+ËÎÌå" panose="02010600030101010101"/>
                <a:cs typeface="TLFDUL+ËÎÌå" panose="02010600030101010101"/>
              </a:rPr>
              <a:t>多个列排序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2875" y="1950663"/>
            <a:ext cx="5416176" cy="829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3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400" spc="126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LFDUL+ËÎÌå" panose="02010600030101010101"/>
                <a:cs typeface="TLFDUL+ËÎÌå" panose="02010600030101010101"/>
              </a:rPr>
              <a:t>按照</a:t>
            </a:r>
            <a:r>
              <a:rPr sz="24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ORDER</a:t>
            </a:r>
            <a:r>
              <a:rPr sz="2400" spc="-23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BY </a:t>
            </a:r>
            <a:r>
              <a:rPr sz="2400">
                <a:solidFill>
                  <a:srgbClr val="000000"/>
                </a:solidFill>
                <a:latin typeface="TLFDUL+ËÎÌå" panose="02010600030101010101"/>
                <a:cs typeface="TLFDUL+ËÎÌå" panose="02010600030101010101"/>
              </a:rPr>
              <a:t>列表的顺序排序。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35354" y="2420044"/>
            <a:ext cx="6126158" cy="1150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SELECT</a:t>
            </a:r>
            <a:r>
              <a:rPr sz="1800" b="1" spc="-5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last_name,</a:t>
            </a:r>
            <a:r>
              <a:rPr sz="1800" b="1" spc="-5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department_id,</a:t>
            </a:r>
            <a:r>
              <a:rPr sz="1800" b="1" spc="-58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salary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1800" b="1" spc="211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employees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ORDER</a:t>
            </a:r>
            <a:r>
              <a:rPr sz="1800" b="1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BY</a:t>
            </a:r>
            <a:r>
              <a:rPr sz="1800" b="1" spc="-13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department_id,</a:t>
            </a:r>
            <a:r>
              <a:rPr sz="1800" b="1" spc="-6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salary</a:t>
            </a:r>
            <a:r>
              <a:rPr sz="1800" b="1" spc="-3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DESC;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7701" y="5318372"/>
            <a:ext cx="76200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…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2875" y="5901797"/>
            <a:ext cx="6388957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3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400" spc="126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LFDUL+ËÎÌå" panose="02010600030101010101"/>
                <a:cs typeface="TLFDUL+ËÎÌå" panose="02010600030101010101"/>
              </a:rPr>
              <a:t>可以使用不在</a:t>
            </a:r>
            <a:r>
              <a:rPr sz="24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SELECT</a:t>
            </a:r>
            <a:r>
              <a:rPr sz="2400" spc="-14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>
                <a:solidFill>
                  <a:srgbClr val="000000"/>
                </a:solidFill>
                <a:latin typeface="TLFDUL+ËÎÌå" panose="02010600030101010101"/>
                <a:cs typeface="TLFDUL+ËÎÌå" panose="02010600030101010101"/>
              </a:rPr>
              <a:t>列表中的列排序。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7600" y="3570605"/>
            <a:ext cx="6111875" cy="16764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95523" y="3295271"/>
            <a:ext cx="3482594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0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3</a:t>
            </a:r>
            <a:r>
              <a:rPr sz="3600" b="1" spc="-14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—</a:t>
            </a:r>
            <a:r>
              <a:rPr sz="3600" b="1" spc="9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spc="12">
                <a:solidFill>
                  <a:srgbClr val="000000"/>
                </a:solidFill>
                <a:latin typeface="SDUPOM+ËÎÌå" panose="02010600030101010101"/>
                <a:cs typeface="SDUPOM+ËÎÌå" panose="02010600030101010101"/>
              </a:rPr>
              <a:t>分组函数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916047" y="910748"/>
            <a:ext cx="3895343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TRWTBW+ËÎÌå" panose="02010600030101010101"/>
                <a:cs typeface="TRWTBW+ËÎÌå" panose="02010600030101010101"/>
              </a:rPr>
              <a:t>什么是分组函数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7953" y="1622171"/>
            <a:ext cx="8075982" cy="7307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05"/>
              </a:lnSpc>
              <a:spcBef>
                <a:spcPct val="0"/>
              </a:spcBef>
              <a:spcAft>
                <a:spcPct val="0"/>
              </a:spcAft>
            </a:pPr>
            <a:r>
              <a:rPr sz="2300">
                <a:solidFill>
                  <a:srgbClr val="000000"/>
                </a:solidFill>
                <a:latin typeface="TRWTBW+ËÎÌå" panose="02010600030101010101"/>
                <a:cs typeface="TRWTBW+ËÎÌå" panose="02010600030101010101"/>
              </a:rPr>
              <a:t>分组函数作用于一组数据，并对一组数据返回一个值。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2428" y="2152963"/>
            <a:ext cx="1577540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EMPLOYEES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13962" y="4007374"/>
            <a:ext cx="1952244" cy="845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TRWTBW+ËÎÌå" panose="02010600030101010101"/>
                <a:cs typeface="TRWTBW+ËÎÌå" panose="02010600030101010101"/>
              </a:rPr>
              <a:t>表</a:t>
            </a:r>
            <a:r>
              <a:rPr sz="1800" spc="63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EMPLOYEES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ct val="0"/>
              </a:spcAft>
            </a:pPr>
            <a:r>
              <a:rPr sz="1800" spc="12">
                <a:solidFill>
                  <a:srgbClr val="000000"/>
                </a:solidFill>
                <a:latin typeface="TRWTBW+ËÎÌå" panose="02010600030101010101"/>
                <a:cs typeface="TRWTBW+ËÎÌå" panose="02010600030101010101"/>
              </a:rPr>
              <a:t>中的工资最大值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74750" y="5881567"/>
            <a:ext cx="640109" cy="80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20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…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4725" y="2529205"/>
            <a:ext cx="2832100" cy="36709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65825" y="4079875"/>
            <a:ext cx="1760220" cy="44894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63721" y="1258474"/>
            <a:ext cx="2979115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4">
                <a:solidFill>
                  <a:srgbClr val="000000"/>
                </a:solidFill>
                <a:latin typeface="QNGKID+ËÎÌå" panose="02010600030101010101"/>
                <a:cs typeface="QNGKID+ËÎÌå" panose="02010600030101010101"/>
              </a:rPr>
              <a:t>组函数类型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6429" y="2169742"/>
            <a:ext cx="2297463" cy="2903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60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AVG()</a:t>
            </a:r>
          </a:p>
          <a:p>
            <a:pPr marL="0" marR="0">
              <a:lnSpc>
                <a:spcPts val="3060"/>
              </a:lnSpc>
              <a:spcBef>
                <a:spcPts val="78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COUNT()</a:t>
            </a:r>
          </a:p>
          <a:p>
            <a:pPr marL="0" marR="0">
              <a:lnSpc>
                <a:spcPts val="3060"/>
              </a:lnSpc>
              <a:spcBef>
                <a:spcPts val="83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MAX()</a:t>
            </a:r>
          </a:p>
          <a:p>
            <a:pPr marL="0" marR="0">
              <a:lnSpc>
                <a:spcPts val="3060"/>
              </a:lnSpc>
              <a:spcBef>
                <a:spcPts val="83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MIN()</a:t>
            </a:r>
          </a:p>
          <a:p>
            <a:pPr marL="0" marR="0">
              <a:lnSpc>
                <a:spcPts val="3060"/>
              </a:lnSpc>
              <a:spcBef>
                <a:spcPts val="83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SUM()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20796" y="1141753"/>
            <a:ext cx="2978201" cy="1143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FEWSKR+ËÎÌå" panose="02010600030101010101"/>
                <a:cs typeface="FEWSKR+ËÎÌå" panose="02010600030101010101"/>
              </a:rPr>
              <a:t>组函数语法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6325" y="2209351"/>
            <a:ext cx="1165994" cy="876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SELECT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FROM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09977" y="2209351"/>
            <a:ext cx="5809719" cy="876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1800" b="1" i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column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,]</a:t>
            </a:r>
            <a:r>
              <a:rPr sz="1800" b="1" spc="-6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i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group_function(column),</a:t>
            </a:r>
            <a:r>
              <a:rPr sz="1800" b="1" i="1" spc="-58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i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...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 i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table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6325" y="2757991"/>
            <a:ext cx="1165994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[WHERE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09977" y="2757991"/>
            <a:ext cx="1714723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 i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condition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]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76325" y="3032311"/>
            <a:ext cx="3371245" cy="8766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[GROUP</a:t>
            </a:r>
            <a:r>
              <a:rPr sz="1800" b="1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BY</a:t>
            </a:r>
            <a:r>
              <a:rPr sz="1800" b="1" spc="3687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i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column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]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[ORDER</a:t>
            </a:r>
            <a:r>
              <a:rPr sz="1800" b="1" spc="-5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BY</a:t>
            </a:r>
            <a:r>
              <a:rPr sz="1800" b="1" spc="3683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i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column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];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1961" y="1100869"/>
            <a:ext cx="8583534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395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AVG</a:t>
            </a:r>
            <a:r>
              <a:rPr sz="3600" spc="12">
                <a:solidFill>
                  <a:srgbClr val="000000"/>
                </a:solidFill>
                <a:latin typeface="KNCDST+ËÎÌå" panose="02010600030101010101"/>
                <a:cs typeface="KNCDST+ËÎÌå" panose="02010600030101010101"/>
              </a:rPr>
              <a:t>（平均值）和</a:t>
            </a:r>
            <a:r>
              <a:rPr sz="3600" spc="-8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b="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SUM </a:t>
            </a:r>
            <a:r>
              <a:rPr sz="3600" spc="12">
                <a:solidFill>
                  <a:srgbClr val="000000"/>
                </a:solidFill>
                <a:latin typeface="KNCDST+ËÎÌå" panose="02010600030101010101"/>
                <a:cs typeface="KNCDST+ËÎÌå" panose="02010600030101010101"/>
              </a:rPr>
              <a:t>（合计）函数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92175" y="2014626"/>
            <a:ext cx="7271566" cy="932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295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KNCDST+ËÎÌå" panose="02010600030101010101"/>
                <a:cs typeface="KNCDST+ËÎÌå" panose="02010600030101010101"/>
              </a:rPr>
              <a:t>可以对</a:t>
            </a:r>
            <a:r>
              <a:rPr sz="2700" spc="12">
                <a:solidFill>
                  <a:srgbClr val="FF0000"/>
                </a:solidFill>
                <a:latin typeface="KNCDST+ËÎÌå" panose="02010600030101010101"/>
                <a:cs typeface="KNCDST+ËÎÌå" panose="02010600030101010101"/>
              </a:rPr>
              <a:t>数值型数据</a:t>
            </a:r>
            <a:r>
              <a:rPr sz="2700">
                <a:solidFill>
                  <a:srgbClr val="000000"/>
                </a:solidFill>
                <a:latin typeface="KNCDST+ËÎÌå" panose="02010600030101010101"/>
                <a:cs typeface="KNCDST+ËÎÌå" panose="02010600030101010101"/>
              </a:rPr>
              <a:t>使用</a:t>
            </a:r>
            <a:r>
              <a:rPr sz="27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AVG </a:t>
            </a:r>
            <a:r>
              <a:rPr sz="2700">
                <a:solidFill>
                  <a:srgbClr val="000000"/>
                </a:solidFill>
                <a:latin typeface="KNCDST+ËÎÌå" panose="02010600030101010101"/>
                <a:cs typeface="KNCDST+ËÎÌå" panose="02010600030101010101"/>
              </a:rPr>
              <a:t>和</a:t>
            </a:r>
            <a:r>
              <a:rPr sz="2700" spc="-6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SUM</a:t>
            </a:r>
            <a:r>
              <a:rPr sz="2700" spc="25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>
                <a:solidFill>
                  <a:srgbClr val="000000"/>
                </a:solidFill>
                <a:latin typeface="KNCDST+ËÎÌå" panose="02010600030101010101"/>
                <a:cs typeface="KNCDST+ËÎÌå" panose="02010600030101010101"/>
              </a:rPr>
              <a:t>函数。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9276" y="2692543"/>
            <a:ext cx="3630724" cy="1170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5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SELECT </a:t>
            </a:r>
            <a:r>
              <a:rPr sz="1800" b="1" spc="-1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AVG(salary),</a:t>
            </a:r>
            <a:r>
              <a:rPr sz="1800" b="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MAX(salary),</a:t>
            </a:r>
          </a:p>
          <a:p>
            <a:pPr marL="732155" marR="0">
              <a:lnSpc>
                <a:spcPts val="216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MIN(salary),</a:t>
            </a:r>
            <a:r>
              <a:rPr sz="1800" b="1" spc="-19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SUM(salary)</a:t>
            </a:r>
          </a:p>
          <a:p>
            <a:pPr marL="0" marR="0">
              <a:lnSpc>
                <a:spcPts val="216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FROM</a:t>
            </a:r>
            <a:r>
              <a:rPr sz="1800" b="1" spc="814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employees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9276" y="3515594"/>
            <a:ext cx="3178064" cy="6223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WHERE</a:t>
            </a:r>
            <a:r>
              <a:rPr sz="1800" b="1" spc="41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job_id</a:t>
            </a:r>
            <a:r>
              <a:rPr sz="1800" b="1" spc="-17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LIKE '%REP%';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1860" y="4137660"/>
            <a:ext cx="6348095" cy="41148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95579" y="1074190"/>
            <a:ext cx="9065440" cy="12163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80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MIN</a:t>
            </a:r>
            <a:r>
              <a:rPr sz="3600" spc="12">
                <a:solidFill>
                  <a:srgbClr val="000000"/>
                </a:solidFill>
                <a:latin typeface="ERGPFV+ËÎÌå" panose="02010600030101010101"/>
                <a:cs typeface="ERGPFV+ËÎÌå" panose="02010600030101010101"/>
              </a:rPr>
              <a:t>（最小值）和</a:t>
            </a:r>
            <a:r>
              <a:rPr sz="3600" spc="126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MAX</a:t>
            </a:r>
            <a:r>
              <a:rPr sz="3600" spc="12">
                <a:solidFill>
                  <a:srgbClr val="000000"/>
                </a:solidFill>
                <a:latin typeface="ERGPFV+ËÎÌå" panose="02010600030101010101"/>
                <a:cs typeface="ERGPFV+ËÎÌå" panose="02010600030101010101"/>
              </a:rPr>
              <a:t>（最大值）函数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6325" y="1990336"/>
            <a:ext cx="8067160" cy="77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10"/>
              </a:lnSpc>
              <a:spcBef>
                <a:spcPct val="0"/>
              </a:spcBef>
              <a:spcAft>
                <a:spcPct val="0"/>
              </a:spcAft>
            </a:pPr>
            <a:r>
              <a:rPr sz="2300">
                <a:solidFill>
                  <a:srgbClr val="000000"/>
                </a:solidFill>
                <a:latin typeface="ERGPFV+ËÎÌå" panose="02010600030101010101"/>
                <a:cs typeface="ERGPFV+ËÎÌå" panose="02010600030101010101"/>
              </a:rPr>
              <a:t>可以对</a:t>
            </a:r>
            <a:r>
              <a:rPr sz="2300" spc="17">
                <a:solidFill>
                  <a:srgbClr val="FF0000"/>
                </a:solidFill>
                <a:latin typeface="ERGPFV+ËÎÌå" panose="02010600030101010101"/>
                <a:cs typeface="ERGPFV+ËÎÌå" panose="02010600030101010101"/>
              </a:rPr>
              <a:t>任意数据类型</a:t>
            </a:r>
            <a:r>
              <a:rPr sz="2300">
                <a:solidFill>
                  <a:srgbClr val="000000"/>
                </a:solidFill>
                <a:latin typeface="ERGPFV+ËÎÌå" panose="02010600030101010101"/>
                <a:cs typeface="ERGPFV+ËÎÌå" panose="02010600030101010101"/>
              </a:rPr>
              <a:t>的数据使用</a:t>
            </a:r>
            <a:r>
              <a:rPr sz="2300" spc="74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MIN</a:t>
            </a:r>
            <a:r>
              <a:rPr sz="2300" spc="-12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300">
                <a:solidFill>
                  <a:srgbClr val="000000"/>
                </a:solidFill>
                <a:latin typeface="ERGPFV+ËÎÌå" panose="02010600030101010101"/>
                <a:cs typeface="ERGPFV+ËÎÌå" panose="02010600030101010101"/>
              </a:rPr>
              <a:t>和</a:t>
            </a:r>
            <a:r>
              <a:rPr sz="2300" spc="79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MAX</a:t>
            </a:r>
            <a:r>
              <a:rPr sz="2300" spc="-22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300">
                <a:solidFill>
                  <a:srgbClr val="000000"/>
                </a:solidFill>
                <a:latin typeface="ERGPFV+ËÎÌå" panose="02010600030101010101"/>
                <a:cs typeface="ERGPFV+ËÎÌå" panose="02010600030101010101"/>
              </a:rPr>
              <a:t>函数。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6053" y="2531296"/>
            <a:ext cx="5814889" cy="8761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SELECT</a:t>
            </a:r>
            <a:r>
              <a:rPr sz="1800" b="1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MIN(hire_date),</a:t>
            </a:r>
            <a:r>
              <a:rPr sz="1800" b="1" spc="-58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MAX(hire_date)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1800" b="1" spc="21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employees;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6605" y="3407410"/>
            <a:ext cx="6355715" cy="4572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41397" y="1124997"/>
            <a:ext cx="4808601" cy="1216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80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3600" spc="13">
                <a:solidFill>
                  <a:srgbClr val="000000"/>
                </a:solidFill>
                <a:latin typeface="LFUQAN+ËÎÌå" panose="02010600030101010101"/>
                <a:cs typeface="LFUQAN+ËÎÌå" panose="02010600030101010101"/>
              </a:rPr>
              <a:t>（计数）函数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5703" y="1963737"/>
            <a:ext cx="8418819" cy="810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2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COUNT(*)</a:t>
            </a:r>
            <a:r>
              <a:rPr sz="2400" spc="-3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>
                <a:solidFill>
                  <a:srgbClr val="000000"/>
                </a:solidFill>
                <a:latin typeface="LFUQAN+ËÎÌå" panose="02010600030101010101"/>
                <a:cs typeface="LFUQAN+ËÎÌå" panose="02010600030101010101"/>
              </a:rPr>
              <a:t>返回表中记录总数</a:t>
            </a:r>
            <a:r>
              <a:rPr sz="24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>
                <a:solidFill>
                  <a:srgbClr val="000000"/>
                </a:solidFill>
                <a:latin typeface="LFUQAN+ËÎÌå" panose="02010600030101010101"/>
                <a:cs typeface="LFUQAN+ËÎÌå" panose="02010600030101010101"/>
              </a:rPr>
              <a:t>适用于</a:t>
            </a:r>
            <a:r>
              <a:rPr sz="2400" spc="12">
                <a:solidFill>
                  <a:srgbClr val="FF0000"/>
                </a:solidFill>
                <a:latin typeface="LFUQAN+ËÎÌå" panose="02010600030101010101"/>
                <a:cs typeface="LFUQAN+ËÎÌå" panose="02010600030101010101"/>
              </a:rPr>
              <a:t>任意数据类型</a:t>
            </a:r>
            <a:r>
              <a:rPr sz="2400">
                <a:solidFill>
                  <a:srgbClr val="000000"/>
                </a:solidFill>
                <a:latin typeface="LFUQAN+ËÎÌå" panose="02010600030101010101"/>
                <a:cs typeface="LFUQAN+ËÎÌå" panose="02010600030101010101"/>
              </a:rPr>
              <a:t>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7953" y="2688522"/>
            <a:ext cx="4081656" cy="1150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SELECT</a:t>
            </a:r>
            <a:r>
              <a:rPr sz="1800" b="1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COUNT(*)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1800" b="1" spc="212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employees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WHERE</a:t>
            </a:r>
            <a:r>
              <a:rPr sz="1800" b="1" spc="103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department_id</a:t>
            </a:r>
            <a:r>
              <a:rPr sz="1800" b="1" spc="-58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800" b="1" spc="-13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50;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5500" y="3920490"/>
            <a:ext cx="6332855" cy="4191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77694" y="1079023"/>
            <a:ext cx="4808600" cy="1216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80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3600" spc="12">
                <a:solidFill>
                  <a:srgbClr val="000000"/>
                </a:solidFill>
                <a:latin typeface="HBLJVQ+ËÎÌå" panose="02010600030101010101"/>
                <a:cs typeface="HBLJVQ+ËÎÌå" panose="02010600030101010101"/>
              </a:rPr>
              <a:t>（计数）函数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7026" y="1927891"/>
            <a:ext cx="7314592" cy="7909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10"/>
              </a:lnSpc>
              <a:spcBef>
                <a:spcPct val="0"/>
              </a:spcBef>
              <a:spcAft>
                <a:spcPct val="0"/>
              </a:spcAft>
            </a:pPr>
            <a:r>
              <a:rPr sz="23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300" spc="13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COUNT(</a:t>
            </a:r>
            <a:r>
              <a:rPr sz="2300" i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expr</a:t>
            </a:r>
            <a:r>
              <a:rPr sz="23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300" spc="-6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300">
                <a:solidFill>
                  <a:srgbClr val="000000"/>
                </a:solidFill>
                <a:latin typeface="HBLJVQ+ËÎÌå" panose="02010600030101010101"/>
                <a:cs typeface="HBLJVQ+ËÎÌå" panose="02010600030101010101"/>
              </a:rPr>
              <a:t>返回</a:t>
            </a:r>
            <a:r>
              <a:rPr sz="2300" i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expr</a:t>
            </a:r>
            <a:r>
              <a:rPr sz="2300" spc="17">
                <a:solidFill>
                  <a:srgbClr val="FF0000"/>
                </a:solidFill>
                <a:latin typeface="HBLJVQ+ËÎÌå" panose="02010600030101010101"/>
                <a:cs typeface="HBLJVQ+ËÎÌå" panose="02010600030101010101"/>
              </a:rPr>
              <a:t>不为空</a:t>
            </a:r>
            <a:r>
              <a:rPr sz="2300">
                <a:solidFill>
                  <a:srgbClr val="000000"/>
                </a:solidFill>
                <a:latin typeface="HBLJVQ+ËÎÌå" panose="02010600030101010101"/>
                <a:cs typeface="HBLJVQ+ËÎÌå" panose="02010600030101010101"/>
              </a:rPr>
              <a:t>的记录总数。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0800" y="2540694"/>
            <a:ext cx="4402118" cy="1150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SELECT</a:t>
            </a:r>
            <a:r>
              <a:rPr sz="1800" b="1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COUNT(commission_pct)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1800" b="1" spc="211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employees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WHERE</a:t>
            </a:r>
            <a:r>
              <a:rPr sz="1800" b="1" spc="103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department_id</a:t>
            </a:r>
            <a:r>
              <a:rPr sz="1800" b="1" spc="-58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800" b="1" spc="-13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50;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7255" y="3557905"/>
            <a:ext cx="6340475" cy="43434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79571" y="824134"/>
            <a:ext cx="2519172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NWGAVN+ËÎÌå" panose="02010600030101010101"/>
                <a:cs typeface="NWGAVN+ËÎÌå" panose="02010600030101010101"/>
              </a:rPr>
              <a:t>分组数据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43429" y="1449510"/>
            <a:ext cx="1577540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EMPLOYEES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67886" y="2032212"/>
            <a:ext cx="569389" cy="756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ct val="0"/>
              </a:spcBef>
              <a:spcAft>
                <a:spcPct val="0"/>
              </a:spcAft>
            </a:pPr>
            <a:r>
              <a:rPr sz="12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4400</a:t>
            </a:r>
          </a:p>
          <a:p>
            <a:pPr marL="0" marR="0">
              <a:lnSpc>
                <a:spcPts val="1340"/>
              </a:lnSpc>
              <a:spcBef>
                <a:spcPts val="1520"/>
              </a:spcBef>
              <a:spcAft>
                <a:spcPct val="0"/>
              </a:spcAft>
            </a:pPr>
            <a:r>
              <a:rPr sz="12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9500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612513" y="3038110"/>
            <a:ext cx="1579187" cy="1120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2">
                <a:solidFill>
                  <a:srgbClr val="000000"/>
                </a:solidFill>
                <a:latin typeface="NWGAVN+ËÎÌå" panose="02010600030101010101"/>
                <a:cs typeface="NWGAVN+ËÎÌå" panose="02010600030101010101"/>
              </a:rPr>
              <a:t>求出</a:t>
            </a:r>
          </a:p>
          <a:p>
            <a:pPr marL="0" marR="0">
              <a:lnSpc>
                <a:spcPts val="198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EMPLOYEES</a:t>
            </a:r>
          </a:p>
          <a:p>
            <a:pPr marL="0" marR="0">
              <a:lnSpc>
                <a:spcPts val="1800"/>
              </a:lnSpc>
              <a:spcBef>
                <a:spcPts val="540"/>
              </a:spcBef>
              <a:spcAft>
                <a:spcPct val="0"/>
              </a:spcAft>
            </a:pPr>
            <a:r>
              <a:rPr sz="1800" spc="12">
                <a:solidFill>
                  <a:srgbClr val="000000"/>
                </a:solidFill>
                <a:latin typeface="NWGAVN+ËÎÌå" panose="02010600030101010101"/>
                <a:cs typeface="NWGAVN+ËÎÌå" panose="02010600030101010101"/>
              </a:rPr>
              <a:t>表中各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167886" y="3111839"/>
            <a:ext cx="569389" cy="398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ct val="0"/>
              </a:spcBef>
              <a:spcAft>
                <a:spcPct val="0"/>
              </a:spcAft>
            </a:pPr>
            <a:r>
              <a:rPr sz="12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3500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167886" y="3861324"/>
            <a:ext cx="1476375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 b="1" baseline="10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6400</a:t>
            </a:r>
            <a:r>
              <a:rPr sz="1800" b="1" spc="363" baseline="1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2">
                <a:solidFill>
                  <a:srgbClr val="000000"/>
                </a:solidFill>
                <a:latin typeface="NWGAVN+ËÎÌå" panose="02010600030101010101"/>
                <a:cs typeface="NWGAVN+ËÎÌå" panose="02010600030101010101"/>
              </a:rPr>
              <a:t>部门的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612513" y="4135643"/>
            <a:ext cx="1261871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2">
                <a:solidFill>
                  <a:srgbClr val="000000"/>
                </a:solidFill>
                <a:latin typeface="NWGAVN+ËÎÌå" panose="02010600030101010101"/>
                <a:cs typeface="NWGAVN+ËÎÌå" panose="02010600030101010101"/>
              </a:rPr>
              <a:t>平均工资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167886" y="4607496"/>
            <a:ext cx="654905" cy="399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5"/>
              </a:lnSpc>
              <a:spcBef>
                <a:spcPct val="0"/>
              </a:spcBef>
              <a:spcAft>
                <a:spcPct val="0"/>
              </a:spcAft>
            </a:pPr>
            <a:r>
              <a:rPr sz="12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10033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55852" y="5324772"/>
            <a:ext cx="76200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…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3970" y="2024380"/>
            <a:ext cx="2735580" cy="31470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88025" y="2788285"/>
            <a:ext cx="1775460" cy="172974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57321" y="1249965"/>
            <a:ext cx="2977896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VVEFPP+ËÎÌå" panose="02010600030101010101"/>
                <a:cs typeface="VVEFPP+ËÎÌå" panose="02010600030101010101"/>
              </a:rPr>
              <a:t>选择全部列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7727" y="2163631"/>
            <a:ext cx="2989874" cy="8761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SELECT</a:t>
            </a:r>
            <a:r>
              <a:rPr sz="1800" b="1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*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1800" b="1" spc="211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departments;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3600" y="3296920"/>
            <a:ext cx="7018655" cy="233934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36268" y="1269523"/>
            <a:ext cx="8008740" cy="1216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8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3">
                <a:solidFill>
                  <a:srgbClr val="000000"/>
                </a:solidFill>
                <a:latin typeface="NIARIV+ËÎÌå" panose="02010600030101010101"/>
                <a:cs typeface="NIARIV+ËÎÌå" panose="02010600030101010101"/>
              </a:rPr>
              <a:t>分组数据</a:t>
            </a:r>
            <a:r>
              <a:rPr sz="3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3600" b="1" spc="215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GROUP BY</a:t>
            </a:r>
            <a:r>
              <a:rPr sz="3600" b="1" spc="2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12">
                <a:solidFill>
                  <a:srgbClr val="000000"/>
                </a:solidFill>
                <a:latin typeface="NIARIV+ËÎÌå" panose="02010600030101010101"/>
                <a:cs typeface="NIARIV+ËÎÌå" panose="02010600030101010101"/>
              </a:rPr>
              <a:t>子句语法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0826" y="2229699"/>
            <a:ext cx="8628750" cy="91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60"/>
              </a:lnSpc>
              <a:spcBef>
                <a:spcPct val="0"/>
              </a:spcBef>
              <a:spcAft>
                <a:spcPct val="0"/>
              </a:spcAft>
            </a:pPr>
            <a:r>
              <a:rPr sz="2700" spc="13">
                <a:solidFill>
                  <a:srgbClr val="FF0000"/>
                </a:solidFill>
                <a:latin typeface="NIARIV+ËÎÌå" panose="02010600030101010101"/>
                <a:cs typeface="NIARIV+ËÎÌå" panose="02010600030101010101"/>
              </a:rPr>
              <a:t>可以使用</a:t>
            </a:r>
            <a:r>
              <a:rPr sz="2700" b="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GROUP</a:t>
            </a:r>
            <a:r>
              <a:rPr sz="2700" b="1" spc="2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700" b="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BY</a:t>
            </a:r>
            <a:r>
              <a:rPr sz="2700" spc="12">
                <a:solidFill>
                  <a:srgbClr val="FF0000"/>
                </a:solidFill>
                <a:latin typeface="NIARIV+ËÎÌå" panose="02010600030101010101"/>
                <a:cs typeface="NIARIV+ËÎÌå" panose="02010600030101010101"/>
              </a:rPr>
              <a:t>子句将表中的数据分成若干组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74775" y="3233479"/>
            <a:ext cx="1165994" cy="8761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SELECT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FROM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708402" y="3233479"/>
            <a:ext cx="4716272" cy="8761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 i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column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1800" b="1" spc="-48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i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group_function(column)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 i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table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74775" y="3782118"/>
            <a:ext cx="1165994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[WHERE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708402" y="3782118"/>
            <a:ext cx="1714723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 i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condition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]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74775" y="4056439"/>
            <a:ext cx="1571190" cy="876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[GROUP</a:t>
            </a:r>
            <a:r>
              <a:rPr sz="1800" b="1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BY</a:t>
            </a:r>
          </a:p>
          <a:p>
            <a:pPr marL="0" marR="0">
              <a:lnSpc>
                <a:spcPts val="2040"/>
              </a:lnSpc>
              <a:spcBef>
                <a:spcPts val="175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[ORDER</a:t>
            </a:r>
            <a:r>
              <a:rPr sz="1800" b="1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BY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708402" y="4056439"/>
            <a:ext cx="3155193" cy="876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 i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group_by_expression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]</a:t>
            </a:r>
          </a:p>
          <a:p>
            <a:pPr marL="0" marR="0">
              <a:lnSpc>
                <a:spcPts val="2040"/>
              </a:lnSpc>
              <a:spcBef>
                <a:spcPts val="175"/>
              </a:spcBef>
              <a:spcAft>
                <a:spcPct val="0"/>
              </a:spcAft>
            </a:pPr>
            <a:r>
              <a:rPr sz="1800" b="1" i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column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];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17143" y="5480494"/>
            <a:ext cx="5062151" cy="810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2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NIARIV+ËÎÌå" panose="02010600030101010101"/>
                <a:cs typeface="NIARIV+ËÎÌå" panose="02010600030101010101"/>
              </a:rPr>
              <a:t>明确：</a:t>
            </a:r>
            <a:r>
              <a:rPr sz="24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WHERE</a:t>
            </a:r>
            <a:r>
              <a:rPr sz="2400" spc="12">
                <a:solidFill>
                  <a:srgbClr val="000000"/>
                </a:solidFill>
                <a:latin typeface="NIARIV+ËÎÌå" panose="02010600030101010101"/>
                <a:cs typeface="NIARIV+ËÎÌå" panose="02010600030101010101"/>
              </a:rPr>
              <a:t>一定放在</a:t>
            </a:r>
            <a:r>
              <a:rPr sz="24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2400" spc="12">
                <a:solidFill>
                  <a:srgbClr val="000000"/>
                </a:solidFill>
                <a:latin typeface="NIARIV+ËÎÌå" panose="02010600030101010101"/>
                <a:cs typeface="NIARIV+ËÎÌå" panose="02010600030101010101"/>
              </a:rPr>
              <a:t>后面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27934" y="1027681"/>
            <a:ext cx="3700830" cy="1244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395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GROUP</a:t>
            </a:r>
            <a:r>
              <a:rPr sz="3600" b="1" spc="-22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600" b="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BY </a:t>
            </a:r>
            <a:r>
              <a:rPr sz="3600" spc="12">
                <a:solidFill>
                  <a:srgbClr val="000000"/>
                </a:solidFill>
                <a:latin typeface="NGSESQ+ËÎÌå" panose="02010600030101010101"/>
                <a:cs typeface="NGSESQ+ËÎÌå" panose="02010600030101010101"/>
              </a:rPr>
              <a:t>子句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4250" y="1949386"/>
            <a:ext cx="8865059" cy="11764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2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FF0000"/>
                </a:solidFill>
                <a:latin typeface="NGSESQ+ËÎÌå" panose="02010600030101010101"/>
                <a:cs typeface="NGSESQ+ËÎÌå" panose="02010600030101010101"/>
              </a:rPr>
              <a:t>在</a:t>
            </a:r>
            <a:r>
              <a:rPr sz="2400" b="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SELECT</a:t>
            </a:r>
            <a:r>
              <a:rPr sz="2400" b="1" spc="-2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12">
                <a:solidFill>
                  <a:srgbClr val="FF0000"/>
                </a:solidFill>
                <a:latin typeface="NGSESQ+ËÎÌå" panose="02010600030101010101"/>
                <a:cs typeface="NGSESQ+ËÎÌå" panose="02010600030101010101"/>
              </a:rPr>
              <a:t>列表中所有未包含在组函数中的列都应该包含</a:t>
            </a:r>
          </a:p>
          <a:p>
            <a:pPr marL="0" marR="0">
              <a:lnSpc>
                <a:spcPts val="2720"/>
              </a:lnSpc>
              <a:spcBef>
                <a:spcPts val="16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NGSESQ+ËÎÌå" panose="02010600030101010101"/>
                <a:cs typeface="NGSESQ+ËÎÌå" panose="02010600030101010101"/>
              </a:rPr>
              <a:t>在</a:t>
            </a:r>
            <a:r>
              <a:rPr sz="2400" spc="843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GROUP</a:t>
            </a:r>
            <a:r>
              <a:rPr sz="2400" b="1" spc="-12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BY</a:t>
            </a:r>
            <a:r>
              <a:rPr sz="2400" b="1" spc="-12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12">
                <a:solidFill>
                  <a:srgbClr val="FF0000"/>
                </a:solidFill>
                <a:latin typeface="NGSESQ+ËÎÌå" panose="02010600030101010101"/>
                <a:cs typeface="NGSESQ+ËÎÌå" panose="02010600030101010101"/>
              </a:rPr>
              <a:t>子句中。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70203" y="2923472"/>
            <a:ext cx="1165994" cy="8761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SELECT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FROM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96871" y="2923472"/>
            <a:ext cx="4090331" cy="8761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department_id,</a:t>
            </a:r>
            <a:r>
              <a:rPr sz="1800" b="1" spc="-6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AVG(salary)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employees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70203" y="3472112"/>
            <a:ext cx="3766188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GROUP</a:t>
            </a:r>
            <a:r>
              <a:rPr sz="1800" b="1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BY</a:t>
            </a:r>
            <a:r>
              <a:rPr sz="1800" b="1" spc="-13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department_id</a:t>
            </a:r>
            <a:r>
              <a:rPr sz="1800" b="1" spc="-58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;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9950" y="4074160"/>
            <a:ext cx="6332855" cy="187452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883408" y="1089947"/>
            <a:ext cx="3700526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395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GROUP</a:t>
            </a:r>
            <a:r>
              <a:rPr sz="3600" b="1" spc="-15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600" b="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BY </a:t>
            </a:r>
            <a:r>
              <a:rPr sz="3600" spc="12">
                <a:solidFill>
                  <a:srgbClr val="000000"/>
                </a:solidFill>
                <a:latin typeface="POAGSF+ËÎÌå" panose="02010600030101010101"/>
                <a:cs typeface="POAGSF+ËÎÌå" panose="02010600030101010101"/>
              </a:rPr>
              <a:t>子句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4451" y="1924843"/>
            <a:ext cx="8003452" cy="7953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0"/>
              </a:lnSpc>
              <a:spcBef>
                <a:spcPct val="0"/>
              </a:spcBef>
              <a:spcAft>
                <a:spcPct val="0"/>
              </a:spcAft>
            </a:pPr>
            <a:r>
              <a:rPr sz="2300">
                <a:solidFill>
                  <a:srgbClr val="000000"/>
                </a:solidFill>
                <a:latin typeface="POAGSF+ËÎÌå" panose="02010600030101010101"/>
                <a:cs typeface="POAGSF+ËÎÌå" panose="02010600030101010101"/>
              </a:rPr>
              <a:t>包含在</a:t>
            </a:r>
            <a:r>
              <a:rPr sz="2300" spc="-6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GROUP BY </a:t>
            </a:r>
            <a:r>
              <a:rPr sz="2300">
                <a:solidFill>
                  <a:srgbClr val="000000"/>
                </a:solidFill>
                <a:latin typeface="POAGSF+ËÎÌå" panose="02010600030101010101"/>
                <a:cs typeface="POAGSF+ËÎÌå" panose="02010600030101010101"/>
              </a:rPr>
              <a:t>子句中的列不必包含在</a:t>
            </a:r>
            <a:r>
              <a:rPr sz="23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SELECT</a:t>
            </a:r>
            <a:r>
              <a:rPr sz="2300" spc="-36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00">
                <a:solidFill>
                  <a:srgbClr val="000000"/>
                </a:solidFill>
                <a:latin typeface="POAGSF+ËÎÌå" panose="02010600030101010101"/>
                <a:cs typeface="POAGSF+ËÎÌå" panose="02010600030101010101"/>
              </a:rPr>
              <a:t>列表中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7953" y="2562919"/>
            <a:ext cx="1165994" cy="8766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SELECT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FROM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74621" y="2562919"/>
            <a:ext cx="1851905" cy="8766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AVG(salary)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employees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47953" y="3111940"/>
            <a:ext cx="3766188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GROUP</a:t>
            </a:r>
            <a:r>
              <a:rPr sz="1800" b="1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BY</a:t>
            </a:r>
            <a:r>
              <a:rPr sz="1800" b="1" spc="-13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department_id</a:t>
            </a:r>
            <a:r>
              <a:rPr sz="1800" b="1" spc="-58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;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225" y="3791585"/>
            <a:ext cx="6294755" cy="172974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809621" y="971962"/>
            <a:ext cx="3895343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CFRGVG+ËÎÌå" panose="02010600030101010101"/>
                <a:cs typeface="CFRGVG+ËÎÌå" panose="02010600030101010101"/>
              </a:rPr>
              <a:t>使用多个列分组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2527" y="1532060"/>
            <a:ext cx="1579800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EMPLOYEES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210812" y="3439771"/>
            <a:ext cx="1659636" cy="9407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5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CFRGVG+ËÎÌå" panose="02010600030101010101"/>
                <a:cs typeface="CFRGVG+ËÎÌå" panose="02010600030101010101"/>
              </a:rPr>
              <a:t>使用多个列</a:t>
            </a:r>
          </a:p>
          <a:p>
            <a:pPr marL="0" marR="0">
              <a:lnSpc>
                <a:spcPts val="2005"/>
              </a:lnSpc>
              <a:spcBef>
                <a:spcPts val="395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CFRGVG+ËÎÌå" panose="02010600030101010101"/>
                <a:cs typeface="CFRGVG+ËÎÌå" panose="02010600030101010101"/>
              </a:rPr>
              <a:t>进行分组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06703" y="4910772"/>
            <a:ext cx="762000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FRGVG+ËÎÌå" panose="02010600030101010101"/>
                <a:cs typeface="CFRGVG+ËÎÌå" panose="02010600030101010101"/>
              </a:rPr>
              <a:t>…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1951990"/>
            <a:ext cx="2453640" cy="2781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81480" y="5275580"/>
            <a:ext cx="2430780" cy="7696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70575" y="2624455"/>
            <a:ext cx="2590800" cy="275082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83538" y="1150390"/>
            <a:ext cx="7270719" cy="12163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8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4">
                <a:solidFill>
                  <a:srgbClr val="000000"/>
                </a:solidFill>
                <a:latin typeface="EWBIBL+ËÎÌå" panose="02010600030101010101"/>
                <a:cs typeface="EWBIBL+ËÎÌå" panose="02010600030101010101"/>
              </a:rPr>
              <a:t>在</a:t>
            </a:r>
            <a:r>
              <a:rPr sz="3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GROUP BY</a:t>
            </a:r>
            <a:r>
              <a:rPr sz="3600" spc="12">
                <a:solidFill>
                  <a:srgbClr val="000000"/>
                </a:solidFill>
                <a:latin typeface="EWBIBL+ËÎÌå" panose="02010600030101010101"/>
                <a:cs typeface="EWBIBL+ËÎÌå" panose="02010600030101010101"/>
              </a:rPr>
              <a:t>子句中包含多个列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7953" y="1986593"/>
            <a:ext cx="5022539" cy="1150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SELECT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1800" b="1" spc="4255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employees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GROUP</a:t>
            </a:r>
            <a:r>
              <a:rPr sz="1800" b="1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BY</a:t>
            </a:r>
            <a:r>
              <a:rPr sz="1800" b="1" spc="-13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department_id,</a:t>
            </a:r>
            <a:r>
              <a:rPr sz="1800" b="1" spc="-6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job_id</a:t>
            </a:r>
            <a:r>
              <a:rPr sz="1800" b="1" spc="-3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74621" y="1986593"/>
            <a:ext cx="6601983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department_id</a:t>
            </a:r>
            <a:r>
              <a:rPr sz="1800" b="1" spc="-58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dept_id,</a:t>
            </a:r>
            <a:r>
              <a:rPr sz="1800" b="1" spc="-3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job_id,</a:t>
            </a:r>
            <a:r>
              <a:rPr sz="1800" b="1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SUM(salary)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7725" y="3297555"/>
            <a:ext cx="6424295" cy="259842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914523" y="1051837"/>
            <a:ext cx="3895648" cy="1143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FGPTUH+ËÎÌå" panose="02010600030101010101"/>
                <a:cs typeface="FGPTUH+ËÎÌå" panose="02010600030101010101"/>
              </a:rPr>
              <a:t>非法使用组函数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9276" y="1939577"/>
            <a:ext cx="6541375" cy="1315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30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500" spc="120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>
                <a:solidFill>
                  <a:srgbClr val="FF0000"/>
                </a:solidFill>
                <a:latin typeface="FGPTUH+ËÎÌå" panose="02010600030101010101"/>
                <a:cs typeface="FGPTUH+ËÎÌå" panose="02010600030101010101"/>
              </a:rPr>
              <a:t>不能在</a:t>
            </a:r>
            <a:r>
              <a:rPr sz="2500" spc="878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b="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WHERE </a:t>
            </a:r>
            <a:r>
              <a:rPr sz="2500">
                <a:solidFill>
                  <a:srgbClr val="FF0000"/>
                </a:solidFill>
                <a:latin typeface="FGPTUH+ËÎÌå" panose="02010600030101010101"/>
                <a:cs typeface="FGPTUH+ËÎÌå" panose="02010600030101010101"/>
              </a:rPr>
              <a:t>子句中使用组函数。</a:t>
            </a:r>
          </a:p>
          <a:p>
            <a:pPr marL="0" marR="0">
              <a:lnSpc>
                <a:spcPts val="2825"/>
              </a:lnSpc>
              <a:spcBef>
                <a:spcPts val="770"/>
              </a:spcBef>
              <a:spcAft>
                <a:spcPct val="0"/>
              </a:spcAft>
            </a:pPr>
            <a:r>
              <a:rPr sz="250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500" spc="120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>
                <a:solidFill>
                  <a:srgbClr val="FF0000"/>
                </a:solidFill>
                <a:latin typeface="FGPTUH+ËÎÌå" panose="02010600030101010101"/>
                <a:cs typeface="FGPTUH+ËÎÌå" panose="02010600030101010101"/>
              </a:rPr>
              <a:t>可以在</a:t>
            </a:r>
            <a:r>
              <a:rPr sz="2500" spc="878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b="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HAVING </a:t>
            </a:r>
            <a:r>
              <a:rPr sz="2500">
                <a:solidFill>
                  <a:srgbClr val="FF0000"/>
                </a:solidFill>
                <a:latin typeface="FGPTUH+ËÎÌå" panose="02010600030101010101"/>
                <a:cs typeface="FGPTUH+ËÎÌå" panose="02010600030101010101"/>
              </a:rPr>
              <a:t>子句中使用组函数。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9276" y="3018976"/>
            <a:ext cx="5500999" cy="1425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SELECT</a:t>
            </a:r>
            <a:r>
              <a:rPr sz="1800" b="1" spc="209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department_id,</a:t>
            </a:r>
            <a:r>
              <a:rPr sz="1800" b="1" spc="-6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AVG(salary)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1800" b="1" spc="425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employees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WHERE</a:t>
            </a:r>
            <a:r>
              <a:rPr sz="1800" b="1" spc="317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AVG(salary)</a:t>
            </a:r>
            <a:r>
              <a:rPr sz="1800" b="1" spc="-6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1800" b="1" spc="-13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8000</a:t>
            </a:r>
          </a:p>
          <a:p>
            <a:pPr marL="0" marR="0">
              <a:lnSpc>
                <a:spcPts val="2040"/>
              </a:lnSpc>
              <a:spcBef>
                <a:spcPts val="12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GROUP</a:t>
            </a:r>
            <a:r>
              <a:rPr sz="1800" b="1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BY</a:t>
            </a:r>
            <a:r>
              <a:rPr sz="1800" b="1" spc="-13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department_id;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9276" y="4303454"/>
            <a:ext cx="3927048" cy="6022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WHERE</a:t>
            </a:r>
            <a:r>
              <a:rPr sz="1800" b="1" spc="103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AVG(salary)</a:t>
            </a:r>
            <a:r>
              <a:rPr sz="1800" b="1" spc="-64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1800" b="1" spc="-12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8000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73631" y="4578028"/>
            <a:ext cx="480082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*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19276" y="4852348"/>
            <a:ext cx="7066450" cy="8761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ERROR</a:t>
            </a:r>
            <a:r>
              <a:rPr sz="1800" b="1" spc="-49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at</a:t>
            </a:r>
            <a:r>
              <a:rPr sz="1800" b="1" spc="-13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line</a:t>
            </a:r>
            <a:r>
              <a:rPr sz="1800" b="1" spc="-24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3: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ORA-00934:</a:t>
            </a:r>
            <a:r>
              <a:rPr sz="1800" b="1" spc="-58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group</a:t>
            </a:r>
            <a:r>
              <a:rPr sz="1800" b="1" spc="-24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1800" b="1" spc="-49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1800" b="1" spc="-13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not</a:t>
            </a:r>
            <a:r>
              <a:rPr sz="1800" b="1" spc="-24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allowed</a:t>
            </a:r>
            <a:r>
              <a:rPr sz="1800" b="1" spc="-36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here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74166" y="5711471"/>
            <a:ext cx="3992832" cy="676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WHERE </a:t>
            </a:r>
            <a:r>
              <a:rPr sz="2000" spc="16">
                <a:solidFill>
                  <a:srgbClr val="000000"/>
                </a:solidFill>
                <a:latin typeface="FGPTUH+ËÎÌå" panose="02010600030101010101"/>
                <a:cs typeface="FGPTUH+ËÎÌå" panose="02010600030101010101"/>
              </a:rPr>
              <a:t>子句中不能使用组函数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41521" y="887888"/>
            <a:ext cx="2519171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VIBHDO+ËÎÌå" panose="02010600030101010101"/>
                <a:cs typeface="VIBHDO+ËÎÌå" panose="02010600030101010101"/>
              </a:rPr>
              <a:t>过滤分组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92175" y="1512882"/>
            <a:ext cx="1577540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EMPLOYEES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03776" y="3542807"/>
            <a:ext cx="1792477" cy="1394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2">
                <a:solidFill>
                  <a:srgbClr val="000000"/>
                </a:solidFill>
                <a:latin typeface="VIBHDO+ËÎÌå" panose="02010600030101010101"/>
                <a:cs typeface="VIBHDO+ËÎÌå" panose="02010600030101010101"/>
              </a:rPr>
              <a:t>部门最高工资</a:t>
            </a:r>
          </a:p>
          <a:p>
            <a:pPr marL="0" marR="0">
              <a:lnSpc>
                <a:spcPts val="2010"/>
              </a:lnSpc>
              <a:spcBef>
                <a:spcPts val="123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VIBHDO+ËÎÌå" panose="02010600030101010101"/>
                <a:cs typeface="VIBHDO+ËÎÌå" panose="02010600030101010101"/>
              </a:rPr>
              <a:t>比</a:t>
            </a:r>
            <a:r>
              <a:rPr sz="1800" spc="5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10000</a:t>
            </a:r>
            <a:r>
              <a:rPr sz="1800" b="1" spc="18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12">
                <a:solidFill>
                  <a:srgbClr val="000000"/>
                </a:solidFill>
                <a:latin typeface="VIBHDO+ËÎÌå" panose="02010600030101010101"/>
                <a:cs typeface="VIBHDO+ËÎÌå" panose="02010600030101010101"/>
              </a:rPr>
              <a:t>高的</a:t>
            </a:r>
          </a:p>
          <a:p>
            <a:pPr marL="0" marR="0">
              <a:lnSpc>
                <a:spcPts val="1800"/>
              </a:lnSpc>
              <a:spcBef>
                <a:spcPts val="1490"/>
              </a:spcBef>
              <a:spcAft>
                <a:spcPct val="0"/>
              </a:spcAft>
            </a:pPr>
            <a:r>
              <a:rPr sz="1800" spc="12">
                <a:solidFill>
                  <a:srgbClr val="000000"/>
                </a:solidFill>
                <a:latin typeface="VIBHDO+ËÎÌå" panose="02010600030101010101"/>
                <a:cs typeface="VIBHDO+ËÎÌå" panose="02010600030101010101"/>
              </a:rPr>
              <a:t>部门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89304" y="4849919"/>
            <a:ext cx="76200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…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48460" y="2045970"/>
            <a:ext cx="2179320" cy="28041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7030" y="5321300"/>
            <a:ext cx="2202180" cy="7467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6635" y="3542665"/>
            <a:ext cx="2202180" cy="9525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62023" y="1100869"/>
            <a:ext cx="5712453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395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KTIRLN+ËÎÌå" panose="02010600030101010101"/>
                <a:cs typeface="KTIRLN+ËÎÌå" panose="02010600030101010101"/>
              </a:rPr>
              <a:t>过滤分组：</a:t>
            </a:r>
            <a:r>
              <a:rPr sz="3600" spc="-9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b="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HAVING</a:t>
            </a:r>
            <a:r>
              <a:rPr sz="3600" b="1" spc="12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600" spc="12">
                <a:solidFill>
                  <a:srgbClr val="000000"/>
                </a:solidFill>
                <a:latin typeface="KTIRLN+ËÎÌå" panose="02010600030101010101"/>
                <a:cs typeface="KTIRLN+ËÎÌå" panose="02010600030101010101"/>
              </a:rPr>
              <a:t>子句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7953" y="1948592"/>
            <a:ext cx="6621644" cy="2057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0"/>
              </a:lnSpc>
              <a:spcBef>
                <a:spcPct val="0"/>
              </a:spcBef>
              <a:spcAft>
                <a:spcPct val="0"/>
              </a:spcAft>
            </a:pPr>
            <a:r>
              <a:rPr sz="2300">
                <a:solidFill>
                  <a:srgbClr val="000000"/>
                </a:solidFill>
                <a:latin typeface="KTIRLN+ËÎÌå" panose="02010600030101010101"/>
                <a:cs typeface="KTIRLN+ËÎÌå" panose="02010600030101010101"/>
              </a:rPr>
              <a:t>使用</a:t>
            </a:r>
            <a:r>
              <a:rPr sz="2300" spc="-7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HAVING</a:t>
            </a:r>
            <a:r>
              <a:rPr sz="2300" spc="-16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00">
                <a:solidFill>
                  <a:srgbClr val="000000"/>
                </a:solidFill>
                <a:latin typeface="KTIRLN+ËÎÌå" panose="02010600030101010101"/>
                <a:cs typeface="KTIRLN+ËÎÌå" panose="02010600030101010101"/>
              </a:rPr>
              <a:t>过滤分组</a:t>
            </a:r>
            <a:r>
              <a:rPr sz="23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:</a:t>
            </a:r>
          </a:p>
          <a:p>
            <a:pPr marL="0" marR="0">
              <a:lnSpc>
                <a:spcPts val="2815"/>
              </a:lnSpc>
              <a:spcBef>
                <a:spcPts val="500"/>
              </a:spcBef>
              <a:spcAft>
                <a:spcPct val="0"/>
              </a:spcAft>
            </a:pPr>
            <a:r>
              <a:rPr sz="23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1.</a:t>
            </a:r>
            <a:r>
              <a:rPr sz="2300" spc="437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00">
                <a:solidFill>
                  <a:srgbClr val="000000"/>
                </a:solidFill>
                <a:latin typeface="KTIRLN+ËÎÌå" panose="02010600030101010101"/>
                <a:cs typeface="KTIRLN+ËÎÌå" panose="02010600030101010101"/>
              </a:rPr>
              <a:t>行已经被分组。</a:t>
            </a:r>
          </a:p>
          <a:p>
            <a:pPr marL="0" marR="0">
              <a:lnSpc>
                <a:spcPts val="2810"/>
              </a:lnSpc>
              <a:spcBef>
                <a:spcPts val="500"/>
              </a:spcBef>
              <a:spcAft>
                <a:spcPct val="0"/>
              </a:spcAft>
            </a:pPr>
            <a:r>
              <a:rPr sz="23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2.</a:t>
            </a:r>
            <a:r>
              <a:rPr sz="2300" spc="437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00">
                <a:solidFill>
                  <a:srgbClr val="000000"/>
                </a:solidFill>
                <a:latin typeface="KTIRLN+ËÎÌå" panose="02010600030101010101"/>
                <a:cs typeface="KTIRLN+ËÎÌå" panose="02010600030101010101"/>
              </a:rPr>
              <a:t>使用了组函数。</a:t>
            </a:r>
          </a:p>
          <a:p>
            <a:pPr marL="0" marR="0">
              <a:lnSpc>
                <a:spcPts val="2810"/>
              </a:lnSpc>
              <a:spcBef>
                <a:spcPts val="550"/>
              </a:spcBef>
              <a:spcAft>
                <a:spcPct val="0"/>
              </a:spcAft>
            </a:pPr>
            <a:r>
              <a:rPr sz="23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3.</a:t>
            </a:r>
            <a:r>
              <a:rPr sz="2300" spc="437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00">
                <a:solidFill>
                  <a:srgbClr val="000000"/>
                </a:solidFill>
                <a:latin typeface="KTIRLN+ËÎÌå" panose="02010600030101010101"/>
                <a:cs typeface="KTIRLN+ËÎÌå" panose="02010600030101010101"/>
              </a:rPr>
              <a:t>满足</a:t>
            </a:r>
            <a:r>
              <a:rPr sz="23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HAVING</a:t>
            </a:r>
            <a:r>
              <a:rPr sz="2300" spc="-4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300">
                <a:solidFill>
                  <a:srgbClr val="000000"/>
                </a:solidFill>
                <a:latin typeface="KTIRLN+ËÎÌå" panose="02010600030101010101"/>
                <a:cs typeface="KTIRLN+ËÎÌå" panose="02010600030101010101"/>
              </a:rPr>
              <a:t>子句中条件的分组将被显示。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9276" y="3787707"/>
            <a:ext cx="1167091" cy="876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SELECT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FROM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91359" y="3787707"/>
            <a:ext cx="3459980" cy="876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 i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column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1800" b="1" spc="-48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i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group_function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 i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table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9276" y="4336601"/>
            <a:ext cx="1165994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[WHERE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752979" y="4336601"/>
            <a:ext cx="1714723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 i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condition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]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19276" y="4610921"/>
            <a:ext cx="1571683" cy="11508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[GROUP</a:t>
            </a:r>
            <a:r>
              <a:rPr sz="1800" b="1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BY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highlight>
                  <a:srgbClr val="FF5050"/>
                </a:highlight>
                <a:latin typeface="Courier New" panose="02070309020205020404"/>
                <a:cs typeface="Courier New" panose="02070309020205020404"/>
              </a:rPr>
              <a:t>[HAVING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[ORDER</a:t>
            </a:r>
            <a:r>
              <a:rPr sz="1800" b="1" spc="-5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BY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752979" y="4610921"/>
            <a:ext cx="3155193" cy="11508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 i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group_by_expression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]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 i="1">
                <a:solidFill>
                  <a:srgbClr val="000000"/>
                </a:solidFill>
                <a:highlight>
                  <a:srgbClr val="FF5050"/>
                </a:highlight>
                <a:latin typeface="Courier New" panose="02070309020205020404"/>
                <a:cs typeface="Courier New" panose="02070309020205020404"/>
              </a:rPr>
              <a:t>group_condition</a:t>
            </a:r>
            <a:r>
              <a:rPr sz="1800" b="1">
                <a:solidFill>
                  <a:srgbClr val="000000"/>
                </a:solidFill>
                <a:highlight>
                  <a:srgbClr val="FF5050"/>
                </a:highlight>
                <a:latin typeface="Courier New" panose="02070309020205020404"/>
                <a:cs typeface="Courier New" panose="02070309020205020404"/>
              </a:rPr>
              <a:t>]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 i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column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];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64662" y="1140457"/>
            <a:ext cx="3255949" cy="1244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395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HAVING </a:t>
            </a:r>
            <a:r>
              <a:rPr sz="3600" spc="12">
                <a:solidFill>
                  <a:srgbClr val="000000"/>
                </a:solidFill>
                <a:latin typeface="WJELIJ+ËÎÌå" panose="02010600030101010101"/>
                <a:cs typeface="WJELIJ+ËÎÌå" panose="02010600030101010101"/>
              </a:rPr>
              <a:t>子句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2103" y="1996372"/>
            <a:ext cx="1165994" cy="8761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SELECT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FROM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58771" y="1996372"/>
            <a:ext cx="4090331" cy="8761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department_id,</a:t>
            </a:r>
            <a:r>
              <a:rPr sz="1800" b="1" spc="-6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MAX(salary)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employees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2103" y="2545012"/>
            <a:ext cx="4395020" cy="876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GROUP</a:t>
            </a:r>
            <a:r>
              <a:rPr sz="1800" b="1" spc="-48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BY</a:t>
            </a:r>
            <a:r>
              <a:rPr sz="1800" b="1" spc="-15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department_id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HAVING</a:t>
            </a:r>
            <a:r>
              <a:rPr sz="1800" b="1" spc="209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MAX(salary)&gt;10000</a:t>
            </a:r>
            <a:r>
              <a:rPr sz="1800" b="1" spc="-6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;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1850" y="3288030"/>
            <a:ext cx="6386195" cy="9906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79750" y="3295271"/>
            <a:ext cx="3482340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0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4</a:t>
            </a:r>
            <a:r>
              <a:rPr sz="3600" b="1" spc="-14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—</a:t>
            </a:r>
            <a:r>
              <a:rPr sz="3600" b="1" spc="9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spc="12">
                <a:solidFill>
                  <a:srgbClr val="000000"/>
                </a:solidFill>
                <a:latin typeface="EBAHGB+ËÎÌå" panose="02010600030101010101"/>
                <a:cs typeface="EBAHGB+ËÎÌå" panose="02010600030101010101"/>
              </a:rPr>
              <a:t>多表查询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163824" y="1321339"/>
            <a:ext cx="3438144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4">
                <a:solidFill>
                  <a:srgbClr val="000000"/>
                </a:solidFill>
                <a:latin typeface="VBSLNG+ËÎÌå" panose="02010600030101010101"/>
                <a:cs typeface="VBSLNG+ËÎÌå" panose="02010600030101010101"/>
              </a:rPr>
              <a:t>选择特定的列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9276" y="2149915"/>
            <a:ext cx="5187371" cy="8766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SELECT</a:t>
            </a:r>
            <a:r>
              <a:rPr sz="1800" b="1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department_id,</a:t>
            </a:r>
            <a:r>
              <a:rPr sz="1800" b="1" spc="-6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location_id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1800" b="1" spc="210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departments;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8830" y="3096260"/>
            <a:ext cx="7018655" cy="24993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48842" y="1492060"/>
            <a:ext cx="1308310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beauty</a:t>
            </a:r>
            <a:r>
              <a:rPr sz="1800">
                <a:solidFill>
                  <a:srgbClr val="000000"/>
                </a:solidFill>
                <a:latin typeface="IOPWLW+ËÎÌå" panose="02010600030101010101"/>
                <a:cs typeface="IOPWLW+ËÎÌå" panose="02010600030101010101"/>
              </a:rPr>
              <a:t>表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78831" y="1492060"/>
            <a:ext cx="1105048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boys</a:t>
            </a:r>
            <a:r>
              <a:rPr sz="1800">
                <a:solidFill>
                  <a:srgbClr val="000000"/>
                </a:solidFill>
                <a:latin typeface="IOPWLW+ËÎÌå" panose="02010600030101010101"/>
                <a:cs typeface="IOPWLW+ËÎÌå" panose="02010600030101010101"/>
              </a:rPr>
              <a:t>表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48842" y="4967288"/>
            <a:ext cx="5612727" cy="615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1800">
                <a:solidFill>
                  <a:srgbClr val="000000"/>
                </a:solidFill>
                <a:latin typeface="HHJFTE+»ªÎÄÐÐ¿¬" panose="02010800040101010101"/>
                <a:cs typeface="HHJFTE+»ªÎÄÐÐ¿¬" panose="02010800040101010101"/>
              </a:rPr>
              <a:t>如果想查询女神名称和对应男神名称，肿么办？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8690" y="2003425"/>
            <a:ext cx="2781300" cy="20040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79085" y="2245360"/>
            <a:ext cx="2910840" cy="1219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82335" y="3620135"/>
            <a:ext cx="2575560" cy="250698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470648" y="298378"/>
            <a:ext cx="1681276" cy="762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UGHTEF+ËÎÌå" panose="02010600030101010101"/>
                <a:cs typeface="UGHTEF+ËÎÌå" panose="02010600030101010101"/>
              </a:rPr>
              <a:t>多表连接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20165" y="994261"/>
            <a:ext cx="6246263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0"/>
              </a:lnSpc>
              <a:spcBef>
                <a:spcPct val="0"/>
              </a:spcBef>
              <a:spcAft>
                <a:spcPct val="0"/>
              </a:spcAft>
            </a:pPr>
            <a:r>
              <a:rPr sz="2000" spc="17">
                <a:solidFill>
                  <a:srgbClr val="000000"/>
                </a:solidFill>
                <a:latin typeface="UGHTEF+ËÎÌå" panose="02010600030101010101"/>
                <a:cs typeface="UGHTEF+ËÎÌå" panose="02010600030101010101"/>
              </a:rPr>
              <a:t>语法：</a:t>
            </a:r>
            <a:r>
              <a:rPr sz="20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select</a:t>
            </a:r>
            <a:r>
              <a:rPr sz="2000" spc="488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name,boyName</a:t>
            </a:r>
            <a:r>
              <a:rPr sz="2000" spc="-52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2000" spc="-24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2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beauty,boys;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48842" y="1492060"/>
            <a:ext cx="1308310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beauty</a:t>
            </a:r>
            <a:r>
              <a:rPr sz="1800">
                <a:solidFill>
                  <a:srgbClr val="000000"/>
                </a:solidFill>
                <a:latin typeface="UGHTEF+ËÎÌå" panose="02010600030101010101"/>
                <a:cs typeface="UGHTEF+ËÎÌå" panose="02010600030101010101"/>
              </a:rPr>
              <a:t>表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78831" y="1492060"/>
            <a:ext cx="1105048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boys</a:t>
            </a:r>
            <a:r>
              <a:rPr sz="1800">
                <a:solidFill>
                  <a:srgbClr val="000000"/>
                </a:solidFill>
                <a:latin typeface="UGHTEF+ËÎÌå" panose="02010600030101010101"/>
                <a:cs typeface="UGHTEF+ËÎÌå" panose="02010600030101010101"/>
              </a:rPr>
              <a:t>表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77519" y="4646303"/>
            <a:ext cx="3565836" cy="1850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2">
                <a:solidFill>
                  <a:srgbClr val="000000"/>
                </a:solidFill>
                <a:latin typeface="UGHTEF+ËÎÌå" panose="02010600030101010101"/>
                <a:cs typeface="UGHTEF+ËÎÌå" panose="02010600030101010101"/>
              </a:rPr>
              <a:t>笛卡尔集的错误情况：</a:t>
            </a:r>
          </a:p>
          <a:p>
            <a:pPr marL="0" marR="0">
              <a:lnSpc>
                <a:spcPts val="2240"/>
              </a:lnSpc>
              <a:spcBef>
                <a:spcPts val="19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select</a:t>
            </a:r>
            <a:r>
              <a:rPr sz="2000" spc="-47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count(*)</a:t>
            </a:r>
            <a:r>
              <a:rPr sz="2000" spc="-49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2000" spc="-12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beauty;</a:t>
            </a:r>
          </a:p>
          <a:p>
            <a:pPr marL="0" marR="0">
              <a:lnSpc>
                <a:spcPts val="2240"/>
              </a:lnSpc>
              <a:spcBef>
                <a:spcPts val="235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UGHTEF+ËÎÌå" panose="02010600030101010101"/>
                <a:cs typeface="UGHTEF+ËÎÌå" panose="02010600030101010101"/>
              </a:rPr>
              <a:t>假设输出</a:t>
            </a:r>
            <a:r>
              <a:rPr sz="20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12</a:t>
            </a:r>
            <a:r>
              <a:rPr sz="2000">
                <a:solidFill>
                  <a:srgbClr val="000000"/>
                </a:solidFill>
                <a:latin typeface="UGHTEF+ËÎÌå" panose="02010600030101010101"/>
                <a:cs typeface="UGHTEF+ËÎÌå" panose="02010600030101010101"/>
              </a:rPr>
              <a:t>行</a:t>
            </a:r>
          </a:p>
          <a:p>
            <a:pPr marL="0" marR="0">
              <a:lnSpc>
                <a:spcPts val="2240"/>
              </a:lnSpc>
              <a:spcBef>
                <a:spcPts val="135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select</a:t>
            </a:r>
            <a:r>
              <a:rPr sz="2000" spc="-47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count(*)from</a:t>
            </a:r>
            <a:r>
              <a:rPr sz="2000" spc="-57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boys;</a:t>
            </a:r>
          </a:p>
          <a:p>
            <a:pPr marL="0" marR="0">
              <a:lnSpc>
                <a:spcPts val="2240"/>
              </a:lnSpc>
              <a:spcBef>
                <a:spcPts val="235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UGHTEF+ËÎÌå" panose="02010600030101010101"/>
                <a:cs typeface="UGHTEF+ËÎÌå" panose="02010600030101010101"/>
              </a:rPr>
              <a:t>假设输出</a:t>
            </a:r>
            <a:r>
              <a:rPr sz="20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4</a:t>
            </a:r>
            <a:r>
              <a:rPr sz="2000">
                <a:solidFill>
                  <a:srgbClr val="000000"/>
                </a:solidFill>
                <a:latin typeface="UGHTEF+ËÎÌå" panose="02010600030101010101"/>
                <a:cs typeface="UGHTEF+ËÎÌå" panose="02010600030101010101"/>
              </a:rPr>
              <a:t>行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77519" y="6448378"/>
            <a:ext cx="2863447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UGHTEF+ËÎÌå" panose="02010600030101010101"/>
                <a:cs typeface="UGHTEF+ËÎÌå" panose="02010600030101010101"/>
              </a:rPr>
              <a:t>最终结果：</a:t>
            </a:r>
            <a:r>
              <a:rPr sz="20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12*4=48</a:t>
            </a:r>
            <a:r>
              <a:rPr sz="2000">
                <a:solidFill>
                  <a:srgbClr val="000000"/>
                </a:solidFill>
                <a:latin typeface="UGHTEF+ËÎÌå" panose="02010600030101010101"/>
                <a:cs typeface="UGHTEF+ËÎÌå" panose="02010600030101010101"/>
              </a:rPr>
              <a:t>行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62685" y="2090420"/>
            <a:ext cx="2788920" cy="2095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79085" y="2167255"/>
            <a:ext cx="2926080" cy="122682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39998" y="1103653"/>
            <a:ext cx="2520391" cy="1143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4">
                <a:solidFill>
                  <a:srgbClr val="000000"/>
                </a:solidFill>
                <a:latin typeface="MIFVOE+ËÎÌå" panose="02010600030101010101"/>
                <a:cs typeface="MIFVOE+ËÎÌå" panose="02010600030101010101"/>
              </a:rPr>
              <a:t>笛卡尔集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9276" y="1974057"/>
            <a:ext cx="5741751" cy="12492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15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spc="13">
                <a:solidFill>
                  <a:srgbClr val="FF0000"/>
                </a:solidFill>
                <a:latin typeface="MIFVOE+ËÎÌå" panose="02010600030101010101"/>
                <a:cs typeface="MIFVOE+ËÎÌå" panose="02010600030101010101"/>
              </a:rPr>
              <a:t>笛卡尔集会在下面条件下产生</a:t>
            </a:r>
            <a:r>
              <a:rPr sz="2700">
                <a:solidFill>
                  <a:srgbClr val="000000"/>
                </a:solidFill>
                <a:latin typeface="UKQJCC+ËÎÌå" panose="02010600030101010101"/>
                <a:cs typeface="UKQJCC+ËÎÌå" panose="02010600030101010101"/>
              </a:rPr>
              <a:t> :</a:t>
            </a:r>
          </a:p>
          <a:p>
            <a:pPr marL="457200" marR="0">
              <a:lnSpc>
                <a:spcPts val="2455"/>
              </a:lnSpc>
              <a:spcBef>
                <a:spcPts val="80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2200" spc="48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>
                <a:solidFill>
                  <a:srgbClr val="000000"/>
                </a:solidFill>
                <a:latin typeface="MIFVOE+ËÎÌå" panose="02010600030101010101"/>
                <a:cs typeface="MIFVOE+ËÎÌå" panose="02010600030101010101"/>
              </a:rPr>
              <a:t>省略连接条件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76426" y="2847320"/>
            <a:ext cx="2379650" cy="731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55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2200" spc="48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>
                <a:solidFill>
                  <a:srgbClr val="000000"/>
                </a:solidFill>
                <a:latin typeface="MIFVOE+ËÎÌå" panose="02010600030101010101"/>
                <a:cs typeface="MIFVOE+ËÎÌå" panose="02010600030101010101"/>
              </a:rPr>
              <a:t>连接条件无效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76426" y="3249932"/>
            <a:ext cx="4178636" cy="730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55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2200" spc="48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>
                <a:solidFill>
                  <a:srgbClr val="000000"/>
                </a:solidFill>
                <a:latin typeface="MIFVOE+ËÎÌå" panose="02010600030101010101"/>
                <a:cs typeface="MIFVOE+ËÎÌå" panose="02010600030101010101"/>
              </a:rPr>
              <a:t>所有表中的所有行互相连接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9276" y="4037912"/>
            <a:ext cx="8088248" cy="13243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60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MIFVOE+ËÎÌå" panose="02010600030101010101"/>
                <a:cs typeface="MIFVOE+ËÎÌå" panose="02010600030101010101"/>
              </a:rPr>
              <a:t>为了避免笛卡尔集，</a:t>
            </a:r>
            <a:r>
              <a:rPr sz="2700" spc="67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MIFVOE+ËÎÌå" panose="02010600030101010101"/>
                <a:cs typeface="MIFVOE+ËÎÌå" panose="02010600030101010101"/>
              </a:rPr>
              <a:t>可以在</a:t>
            </a:r>
            <a:r>
              <a:rPr sz="2700" spc="67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WHERE</a:t>
            </a:r>
            <a:r>
              <a:rPr sz="2700" spc="70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MIFVOE+ËÎÌå" panose="02010600030101010101"/>
                <a:cs typeface="MIFVOE+ËÎÌå" panose="02010600030101010101"/>
              </a:rPr>
              <a:t>加入</a:t>
            </a:r>
            <a:r>
              <a:rPr sz="2700">
                <a:solidFill>
                  <a:srgbClr val="0000FF"/>
                </a:solidFill>
                <a:latin typeface="MIFVOE+ËÎÌå" panose="02010600030101010101"/>
                <a:cs typeface="MIFVOE+ËÎÌå" panose="02010600030101010101"/>
              </a:rPr>
              <a:t>有</a:t>
            </a:r>
          </a:p>
          <a:p>
            <a:pPr marL="342900" marR="0">
              <a:lnSpc>
                <a:spcPts val="2700"/>
              </a:lnSpc>
              <a:spcBef>
                <a:spcPts val="800"/>
              </a:spcBef>
              <a:spcAft>
                <a:spcPct val="0"/>
              </a:spcAft>
            </a:pPr>
            <a:r>
              <a:rPr sz="2700">
                <a:solidFill>
                  <a:srgbClr val="0000FF"/>
                </a:solidFill>
                <a:latin typeface="MIFVOE+ËÎÌå" panose="02010600030101010101"/>
                <a:cs typeface="MIFVOE+ËÎÌå" panose="02010600030101010101"/>
              </a:rPr>
              <a:t>效</a:t>
            </a:r>
            <a:r>
              <a:rPr sz="2700">
                <a:solidFill>
                  <a:srgbClr val="000000"/>
                </a:solidFill>
                <a:latin typeface="MIFVOE+ËÎÌå" panose="02010600030101010101"/>
                <a:cs typeface="MIFVOE+ËÎÌå" panose="02010600030101010101"/>
              </a:rPr>
              <a:t>的连接条件。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38500" y="1208555"/>
            <a:ext cx="2983077" cy="1143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KASBCT+ËÎÌå" panose="02010600030101010101"/>
                <a:cs typeface="KASBCT+ËÎÌå" panose="02010600030101010101"/>
              </a:rPr>
              <a:t>Mysql </a:t>
            </a:r>
            <a:r>
              <a:rPr sz="3600" spc="14">
                <a:solidFill>
                  <a:srgbClr val="000000"/>
                </a:solidFill>
                <a:latin typeface="IBNBDC+ËÎÌå" panose="02010600030101010101"/>
                <a:cs typeface="IBNBDC+ËÎÌå" panose="02010600030101010101"/>
              </a:rPr>
              <a:t>连接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7026" y="1983446"/>
            <a:ext cx="5520690" cy="857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IBNBDC+ËÎÌå" panose="02010600030101010101"/>
                <a:cs typeface="IBNBDC+ËÎÌå" panose="02010600030101010101"/>
              </a:rPr>
              <a:t>使用连接在多个表中查询数据。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22578" y="2725732"/>
            <a:ext cx="5783576" cy="8765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SELECT</a:t>
            </a:r>
            <a:r>
              <a:rPr sz="1800" b="1" spc="252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i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table1.column,</a:t>
            </a:r>
            <a:r>
              <a:rPr sz="1800" b="1" i="1" spc="-58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i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table2.column</a:t>
            </a:r>
          </a:p>
          <a:p>
            <a:pPr marL="0" marR="0">
              <a:lnSpc>
                <a:spcPts val="2040"/>
              </a:lnSpc>
              <a:spcBef>
                <a:spcPts val="17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1800" b="1" spc="468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i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table1,</a:t>
            </a:r>
            <a:r>
              <a:rPr sz="1800" b="1" i="1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i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table2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22578" y="3274626"/>
            <a:ext cx="1028811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WHERE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23846" y="3274626"/>
            <a:ext cx="5030104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 i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table1.column1</a:t>
            </a:r>
            <a:r>
              <a:rPr sz="1800" b="1" i="1" spc="-55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800" b="1" spc="61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i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table2.column2;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97026" y="3943043"/>
            <a:ext cx="6141869" cy="897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20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FF0000"/>
                </a:solidFill>
                <a:latin typeface="IBNBDC+ËÎÌå" panose="02010600030101010101"/>
                <a:cs typeface="IBNBDC+ËÎÌå" panose="02010600030101010101"/>
              </a:rPr>
              <a:t>在</a:t>
            </a:r>
            <a:r>
              <a:rPr sz="2700" spc="696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spc="18">
                <a:solidFill>
                  <a:srgbClr val="FF0000"/>
                </a:solidFill>
                <a:latin typeface="KASBCT+ËÎÌå" panose="02010600030101010101"/>
                <a:cs typeface="KASBCT+ËÎÌå" panose="02010600030101010101"/>
              </a:rPr>
              <a:t>WHERE</a:t>
            </a:r>
            <a:r>
              <a:rPr sz="2700" spc="-18">
                <a:solidFill>
                  <a:srgbClr val="FF0000"/>
                </a:solidFill>
                <a:latin typeface="KASBCT+ËÎÌå" panose="02010600030101010101"/>
                <a:cs typeface="KASBCT+ËÎÌå" panose="02010600030101010101"/>
              </a:rPr>
              <a:t> </a:t>
            </a:r>
            <a:r>
              <a:rPr sz="2700" spc="12">
                <a:solidFill>
                  <a:srgbClr val="FF0000"/>
                </a:solidFill>
                <a:latin typeface="IBNBDC+ËÎÌå" panose="02010600030101010101"/>
                <a:cs typeface="IBNBDC+ËÎÌå" panose="02010600030101010101"/>
              </a:rPr>
              <a:t>子句中写入连接条件。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97026" y="4437096"/>
            <a:ext cx="8314334" cy="897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15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spc="12">
                <a:solidFill>
                  <a:srgbClr val="FF0000"/>
                </a:solidFill>
                <a:latin typeface="IBNBDC+ËÎÌå" panose="02010600030101010101"/>
                <a:cs typeface="IBNBDC+ËÎÌå" panose="02010600030101010101"/>
              </a:rPr>
              <a:t>在表中有相同列时，在列名之前加上表名前缀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269480" y="303927"/>
            <a:ext cx="1958644" cy="8887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GFVDQC+ËÎÌå" panose="02010600030101010101"/>
                <a:cs typeface="GFVDQC+ËÎÌå" panose="02010600030101010101"/>
              </a:rPr>
              <a:t>多表连接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8842" y="777304"/>
            <a:ext cx="1308310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beauty</a:t>
            </a:r>
            <a:r>
              <a:rPr sz="1800">
                <a:solidFill>
                  <a:srgbClr val="000000"/>
                </a:solidFill>
                <a:latin typeface="GFVDQC+ËÎÌå" panose="02010600030101010101"/>
                <a:cs typeface="GFVDQC+ËÎÌå" panose="02010600030101010101"/>
              </a:rPr>
              <a:t>表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78831" y="777304"/>
            <a:ext cx="1105048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boys</a:t>
            </a:r>
            <a:r>
              <a:rPr sz="1800">
                <a:solidFill>
                  <a:srgbClr val="000000"/>
                </a:solidFill>
                <a:latin typeface="GFVDQC+ËÎÌå" panose="02010600030101010101"/>
                <a:cs typeface="GFVDQC+ËÎÌå" panose="02010600030101010101"/>
              </a:rPr>
              <a:t>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46505" y="1375410"/>
            <a:ext cx="2811780" cy="1943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79085" y="1529715"/>
            <a:ext cx="2933700" cy="12039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8890" y="4102100"/>
            <a:ext cx="4100195" cy="20955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54221" y="1176813"/>
            <a:ext cx="2520086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4">
                <a:solidFill>
                  <a:srgbClr val="000000"/>
                </a:solidFill>
                <a:latin typeface="QDRLEN+ËÎÌå" panose="02010600030101010101"/>
                <a:cs typeface="QDRLEN+ËÎÌå" panose="02010600030101010101"/>
              </a:rPr>
              <a:t>等值连接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7928" y="2406179"/>
            <a:ext cx="6602735" cy="7782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5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SELECT beauty.id,NAME,boyname</a:t>
            </a:r>
            <a:r>
              <a:rPr sz="1600" b="1" spc="4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1600" b="1" spc="1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beauty</a:t>
            </a:r>
            <a:r>
              <a:rPr sz="1600" b="1" spc="22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,boys</a:t>
            </a:r>
          </a:p>
          <a:p>
            <a:pPr marL="0" marR="0">
              <a:lnSpc>
                <a:spcPts val="1805"/>
              </a:lnSpc>
              <a:spcBef>
                <a:spcPts val="110"/>
              </a:spcBef>
              <a:spcAft>
                <a:spcPct val="0"/>
              </a:spcAft>
            </a:pPr>
            <a:r>
              <a:rPr sz="1600" b="1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WHERE beauty.`boyfriend_id`=boys.id;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935224" y="1272190"/>
            <a:ext cx="3897173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4">
                <a:solidFill>
                  <a:srgbClr val="000000"/>
                </a:solidFill>
                <a:latin typeface="BNVRWD+ËÎÌå" panose="02010600030101010101"/>
                <a:cs typeface="BNVRWD+ËÎÌå" panose="02010600030101010101"/>
              </a:rPr>
              <a:t>区分重复的列名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8303" y="2102708"/>
            <a:ext cx="7523181" cy="897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15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spc="12">
                <a:solidFill>
                  <a:srgbClr val="FF0000"/>
                </a:solidFill>
                <a:latin typeface="BNVRWD+ËÎÌå" panose="02010600030101010101"/>
                <a:cs typeface="BNVRWD+ËÎÌå" panose="02010600030101010101"/>
              </a:rPr>
              <a:t>使用表名前缀在多个表中区分相同的列</a:t>
            </a:r>
            <a:r>
              <a:rPr sz="2700">
                <a:solidFill>
                  <a:srgbClr val="000000"/>
                </a:solidFill>
                <a:latin typeface="BNVRWD+ËÎÌå" panose="02010600030101010101"/>
                <a:cs typeface="BNVRWD+ËÎÌå" panose="02010600030101010101"/>
              </a:rPr>
              <a:t> 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8303" y="3090239"/>
            <a:ext cx="8287665" cy="12847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20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BNVRWD+ËÎÌå" panose="02010600030101010101"/>
                <a:cs typeface="BNVRWD+ËÎÌå" panose="02010600030101010101"/>
              </a:rPr>
              <a:t>在不同表中具有相同列名的列可以用</a:t>
            </a:r>
            <a:r>
              <a:rPr sz="2700" spc="12">
                <a:solidFill>
                  <a:srgbClr val="FF0000"/>
                </a:solidFill>
                <a:latin typeface="BNVRWD+ËÎÌå" panose="02010600030101010101"/>
                <a:cs typeface="BNVRWD+ËÎÌå" panose="02010600030101010101"/>
              </a:rPr>
              <a:t>表的别名</a:t>
            </a:r>
          </a:p>
          <a:p>
            <a:pPr marL="342900" marR="0">
              <a:lnSpc>
                <a:spcPts val="2700"/>
              </a:lnSpc>
              <a:spcBef>
                <a:spcPts val="59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BNVRWD+ËÎÌå" panose="02010600030101010101"/>
                <a:cs typeface="BNVRWD+ËÎÌå" panose="02010600030101010101"/>
              </a:rPr>
              <a:t>加以区分。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8303" y="3995770"/>
            <a:ext cx="8287023" cy="897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15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BNVRWD+ËÎÌå" panose="02010600030101010101"/>
                <a:cs typeface="BNVRWD+ËÎÌå" panose="02010600030101010101"/>
              </a:rPr>
              <a:t>如果使用了表别名，则在</a:t>
            </a:r>
            <a:r>
              <a:rPr sz="2700">
                <a:solidFill>
                  <a:srgbClr val="000000"/>
                </a:solidFill>
                <a:latin typeface="SMECPT+ËÎÌå" panose="02010600030101010101"/>
                <a:cs typeface="SMECPT+ËÎÌå" panose="02010600030101010101"/>
              </a:rPr>
              <a:t>select</a:t>
            </a:r>
            <a:r>
              <a:rPr sz="2700">
                <a:solidFill>
                  <a:srgbClr val="000000"/>
                </a:solidFill>
                <a:latin typeface="BNVRWD+ËÎÌå" panose="02010600030101010101"/>
                <a:cs typeface="BNVRWD+ËÎÌå" panose="02010600030101010101"/>
              </a:rPr>
              <a:t>语句中需要使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51204" y="4423108"/>
            <a:ext cx="3259988" cy="857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BNVRWD+ËÎÌå" panose="02010600030101010101"/>
                <a:cs typeface="BNVRWD+ËÎÌå" panose="02010600030101010101"/>
              </a:rPr>
              <a:t>用表别名代替表名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08303" y="4901408"/>
            <a:ext cx="8283079" cy="12844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15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BNVRWD+ËÎÌå" panose="02010600030101010101"/>
                <a:cs typeface="BNVRWD+ËÎÌå" panose="02010600030101010101"/>
              </a:rPr>
              <a:t>表别名最多支持</a:t>
            </a:r>
            <a:r>
              <a:rPr sz="2700">
                <a:solidFill>
                  <a:srgbClr val="000000"/>
                </a:solidFill>
                <a:latin typeface="SMECPT+ËÎÌå" panose="02010600030101010101"/>
                <a:cs typeface="SMECPT+ËÎÌå" panose="02010600030101010101"/>
              </a:rPr>
              <a:t>32</a:t>
            </a:r>
            <a:r>
              <a:rPr sz="2700">
                <a:solidFill>
                  <a:srgbClr val="000000"/>
                </a:solidFill>
                <a:latin typeface="BNVRWD+ËÎÌå" panose="02010600030101010101"/>
                <a:cs typeface="BNVRWD+ËÎÌå" panose="02010600030101010101"/>
              </a:rPr>
              <a:t>个字符长度，但建议越少越</a:t>
            </a:r>
          </a:p>
          <a:p>
            <a:pPr marL="342900" marR="0">
              <a:lnSpc>
                <a:spcPts val="2700"/>
              </a:lnSpc>
              <a:spcBef>
                <a:spcPts val="59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BNVRWD+ËÎÌå" panose="02010600030101010101"/>
                <a:cs typeface="BNVRWD+ËÎÌå" panose="02010600030101010101"/>
              </a:rPr>
              <a:t>好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81146" y="1283239"/>
            <a:ext cx="2519172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TIFBAU+ËÎÌå" panose="02010600030101010101"/>
                <a:cs typeface="TIFBAU+ËÎÌå" panose="02010600030101010101"/>
              </a:rPr>
              <a:t>表的别名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0203" y="1974057"/>
            <a:ext cx="4732020" cy="897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15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TIFBAU+ËÎÌå" panose="02010600030101010101"/>
                <a:cs typeface="TIFBAU+ËÎÌå" panose="02010600030101010101"/>
              </a:rPr>
              <a:t>使用别名可以简化查询。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70203" y="2467833"/>
            <a:ext cx="6309360" cy="897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15"/>
              </a:lnSpc>
              <a:spcBef>
                <a:spcPct val="0"/>
              </a:spcBef>
              <a:spcAft>
                <a:spcPct val="0"/>
              </a:spcAft>
            </a:pPr>
            <a:r>
              <a:rPr sz="27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700" spc="10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>
                <a:solidFill>
                  <a:srgbClr val="000000"/>
                </a:solidFill>
                <a:latin typeface="TIFBAU+ËÎÌå" panose="02010600030101010101"/>
                <a:cs typeface="TIFBAU+ËÎÌå" panose="02010600030101010101"/>
              </a:rPr>
              <a:t>使用表名前缀可以提高执行效率。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00353" y="3449252"/>
            <a:ext cx="3930756" cy="931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SELECT</a:t>
            </a:r>
            <a:r>
              <a:rPr sz="1800" b="1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bt.id,NAME,boyname</a:t>
            </a:r>
          </a:p>
          <a:p>
            <a:pPr marL="0" marR="0">
              <a:lnSpc>
                <a:spcPts val="2040"/>
              </a:lnSpc>
              <a:spcBef>
                <a:spcPts val="55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1800" b="1" spc="-3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beauty</a:t>
            </a:r>
            <a:r>
              <a:rPr sz="1800" b="1" spc="-3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bt,boys</a:t>
            </a:r>
            <a:r>
              <a:rPr sz="1800" b="1" spc="-3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b;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00353" y="4107619"/>
            <a:ext cx="4708648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WHERE</a:t>
            </a:r>
            <a:r>
              <a:rPr sz="1800" b="1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bt.`boyfriend_id`=b.id</a:t>
            </a:r>
            <a:r>
              <a:rPr sz="1800" b="1" spc="-58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;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63773" y="833913"/>
            <a:ext cx="2979115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4">
                <a:solidFill>
                  <a:srgbClr val="000000"/>
                </a:solidFill>
                <a:latin typeface="EIQWKS+ËÎÌå" panose="02010600030101010101"/>
                <a:cs typeface="EIQWKS+ËÎÌå" panose="02010600030101010101"/>
              </a:rPr>
              <a:t>连接多个表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6727" y="1479946"/>
            <a:ext cx="1383792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2">
                <a:solidFill>
                  <a:srgbClr val="000000"/>
                </a:solidFill>
                <a:latin typeface="BSWASK+ËÎÌå" panose="02010600030101010101"/>
                <a:cs typeface="BSWASK+ËÎÌå" panose="02010600030101010101"/>
              </a:rPr>
              <a:t>EMPLOYEES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88384" y="1479946"/>
            <a:ext cx="1615440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2">
                <a:solidFill>
                  <a:srgbClr val="000000"/>
                </a:solidFill>
                <a:latin typeface="BSWASK+ËÎÌå" panose="02010600030101010101"/>
                <a:cs typeface="BSWASK+ËÎÌå" panose="02010600030101010101"/>
              </a:rPr>
              <a:t>DEPARTMENTS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503543" y="1479946"/>
            <a:ext cx="1383792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2">
                <a:solidFill>
                  <a:srgbClr val="000000"/>
                </a:solidFill>
                <a:latin typeface="BSWASK+ËÎÌå" panose="02010600030101010101"/>
                <a:cs typeface="BSWASK+ËÎÌå" panose="02010600030101010101"/>
              </a:rPr>
              <a:t>LOCATIONS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2226" y="4807775"/>
            <a:ext cx="762000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EIQWKS+ËÎÌå" panose="02010600030101010101"/>
                <a:cs typeface="EIQWKS+ËÎÌå" panose="02010600030101010101"/>
              </a:rPr>
              <a:t>…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30326" y="5457758"/>
            <a:ext cx="8159697" cy="765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75"/>
              </a:lnSpc>
              <a:spcBef>
                <a:spcPct val="0"/>
              </a:spcBef>
              <a:spcAft>
                <a:spcPct val="0"/>
              </a:spcAft>
            </a:pPr>
            <a:r>
              <a:rPr sz="230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300" spc="132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16">
                <a:solidFill>
                  <a:srgbClr val="FF0000"/>
                </a:solidFill>
                <a:latin typeface="EIQWKS+ËÎÌå" panose="02010600030101010101"/>
                <a:cs typeface="EIQWKS+ËÎÌå" panose="02010600030101010101"/>
              </a:rPr>
              <a:t>连接</a:t>
            </a:r>
            <a:r>
              <a:rPr sz="2300" spc="568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14">
                <a:solidFill>
                  <a:srgbClr val="FF0000"/>
                </a:solidFill>
                <a:latin typeface="BSWASK+ËÎÌå" panose="02010600030101010101"/>
                <a:cs typeface="BSWASK+ËÎÌå" panose="02010600030101010101"/>
              </a:rPr>
              <a:t>n</a:t>
            </a:r>
            <a:r>
              <a:rPr sz="2300" spc="16">
                <a:solidFill>
                  <a:srgbClr val="FF0000"/>
                </a:solidFill>
                <a:latin typeface="EIQWKS+ËÎÌå" panose="02010600030101010101"/>
                <a:cs typeface="EIQWKS+ËÎÌå" panose="02010600030101010101"/>
              </a:rPr>
              <a:t>个表</a:t>
            </a:r>
            <a:r>
              <a:rPr sz="2300" spc="14">
                <a:solidFill>
                  <a:srgbClr val="FF0000"/>
                </a:solidFill>
                <a:latin typeface="BSWASK+ËÎÌå" panose="02010600030101010101"/>
                <a:cs typeface="BSWASK+ËÎÌå" panose="02010600030101010101"/>
              </a:rPr>
              <a:t>,</a:t>
            </a:r>
            <a:r>
              <a:rPr sz="2300" spc="16">
                <a:solidFill>
                  <a:srgbClr val="0000FF"/>
                </a:solidFill>
                <a:latin typeface="EIQWKS+ËÎÌå" panose="02010600030101010101"/>
                <a:cs typeface="EIQWKS+ËÎÌå" panose="02010600030101010101"/>
              </a:rPr>
              <a:t>至少</a:t>
            </a:r>
            <a:r>
              <a:rPr sz="2300" spc="16">
                <a:solidFill>
                  <a:srgbClr val="FF0000"/>
                </a:solidFill>
                <a:latin typeface="EIQWKS+ËÎÌå" panose="02010600030101010101"/>
                <a:cs typeface="EIQWKS+ËÎÌå" panose="02010600030101010101"/>
              </a:rPr>
              <a:t>需要</a:t>
            </a:r>
            <a:r>
              <a:rPr sz="2300" spc="567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14">
                <a:solidFill>
                  <a:srgbClr val="FF0000"/>
                </a:solidFill>
                <a:latin typeface="BSWASK+ËÎÌå" panose="02010600030101010101"/>
                <a:cs typeface="BSWASK+ËÎÌå" panose="02010600030101010101"/>
              </a:rPr>
              <a:t>n-1</a:t>
            </a:r>
            <a:r>
              <a:rPr sz="2300" spc="16">
                <a:solidFill>
                  <a:srgbClr val="FF0000"/>
                </a:solidFill>
                <a:latin typeface="EIQWKS+ËÎÌå" panose="02010600030101010101"/>
                <a:cs typeface="EIQWKS+ËÎÌå" panose="02010600030101010101"/>
              </a:rPr>
              <a:t>个连接条件</a:t>
            </a:r>
            <a:r>
              <a:rPr sz="2300">
                <a:solidFill>
                  <a:srgbClr val="000000"/>
                </a:solidFill>
                <a:latin typeface="EIQWKS+ËÎÌå" panose="02010600030101010101"/>
                <a:cs typeface="EIQWKS+ËÎÌå" panose="02010600030101010101"/>
              </a:rPr>
              <a:t>。</a:t>
            </a:r>
            <a:r>
              <a:rPr sz="2300" spc="55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>
                <a:solidFill>
                  <a:srgbClr val="000000"/>
                </a:solidFill>
                <a:latin typeface="EIQWKS+ËÎÌå" panose="02010600030101010101"/>
                <a:cs typeface="EIQWKS+ËÎÌå" panose="02010600030101010101"/>
              </a:rPr>
              <a:t>例如：连接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73226" y="5821985"/>
            <a:ext cx="5047489" cy="7307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05"/>
              </a:lnSpc>
              <a:spcBef>
                <a:spcPct val="0"/>
              </a:spcBef>
              <a:spcAft>
                <a:spcPct val="0"/>
              </a:spcAft>
            </a:pPr>
            <a:r>
              <a:rPr sz="2300">
                <a:solidFill>
                  <a:srgbClr val="000000"/>
                </a:solidFill>
                <a:latin typeface="EIQWKS+ËÎÌå" panose="02010600030101010101"/>
                <a:cs typeface="EIQWKS+ËÎÌå" panose="02010600030101010101"/>
              </a:rPr>
              <a:t>三个表，至少需要两个连接条件。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07440" y="6293524"/>
            <a:ext cx="6995211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EIQWKS+ËÎÌå" panose="02010600030101010101"/>
                <a:cs typeface="EIQWKS+ËÎÌå" panose="02010600030101010101"/>
              </a:rPr>
              <a:t>练习：查询出公司员工的</a:t>
            </a:r>
            <a:r>
              <a:rPr sz="1800" spc="4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last_name,</a:t>
            </a:r>
            <a:r>
              <a:rPr sz="1800" spc="2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department_name,</a:t>
            </a:r>
            <a:r>
              <a:rPr sz="1800" spc="28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city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58747" y="1176813"/>
            <a:ext cx="6862158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MMMODL+ËÎÌå" panose="02010600030101010101"/>
                <a:cs typeface="MMMODL+ËÎÌå" panose="02010600030101010101"/>
              </a:rPr>
              <a:t>SQL99</a:t>
            </a:r>
            <a:r>
              <a:rPr sz="3600" spc="13">
                <a:solidFill>
                  <a:srgbClr val="000000"/>
                </a:solidFill>
                <a:latin typeface="HJRDRK+ËÎÌå" panose="02010600030101010101"/>
                <a:cs typeface="HJRDRK+ËÎÌå" panose="02010600030101010101"/>
              </a:rPr>
              <a:t>：使用</a:t>
            </a:r>
            <a:r>
              <a:rPr sz="3600" spc="12">
                <a:solidFill>
                  <a:srgbClr val="000000"/>
                </a:solidFill>
                <a:latin typeface="MMMODL+ËÎÌå" panose="02010600030101010101"/>
                <a:cs typeface="MMMODL+ËÎÌå" panose="02010600030101010101"/>
              </a:rPr>
              <a:t>ON</a:t>
            </a:r>
            <a:r>
              <a:rPr sz="3600">
                <a:solidFill>
                  <a:srgbClr val="000000"/>
                </a:solidFill>
                <a:latin typeface="MMMODL+ËÎÌå" panose="02010600030101010101"/>
                <a:cs typeface="MMMODL+ËÎÌå" panose="02010600030101010101"/>
              </a:rPr>
              <a:t> </a:t>
            </a:r>
            <a:r>
              <a:rPr sz="3600" spc="12">
                <a:solidFill>
                  <a:srgbClr val="000000"/>
                </a:solidFill>
                <a:latin typeface="HJRDRK+ËÎÌå" panose="02010600030101010101"/>
                <a:cs typeface="HJRDRK+ËÎÌå" panose="02010600030101010101"/>
              </a:rPr>
              <a:t>子句创建连接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4425" y="2440771"/>
            <a:ext cx="8753641" cy="1815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0"/>
              </a:lnSpc>
              <a:spcBef>
                <a:spcPct val="0"/>
              </a:spcBef>
              <a:spcAft>
                <a:spcPct val="0"/>
              </a:spcAft>
            </a:pPr>
            <a:r>
              <a:rPr sz="26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600" spc="114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>
                <a:solidFill>
                  <a:srgbClr val="000000"/>
                </a:solidFill>
                <a:latin typeface="HJRDRK+ËÎÌå" panose="02010600030101010101"/>
                <a:cs typeface="HJRDRK+ËÎÌå" panose="02010600030101010101"/>
              </a:rPr>
              <a:t>自然连接中是以具有相同名字的列为连接条件的。</a:t>
            </a:r>
          </a:p>
          <a:p>
            <a:pPr marL="0" marR="0">
              <a:lnSpc>
                <a:spcPts val="2910"/>
              </a:lnSpc>
              <a:spcBef>
                <a:spcPts val="885"/>
              </a:spcBef>
              <a:spcAft>
                <a:spcPct val="0"/>
              </a:spcAft>
            </a:pPr>
            <a:r>
              <a:rPr sz="260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600" spc="114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6">
                <a:solidFill>
                  <a:srgbClr val="FF0000"/>
                </a:solidFill>
                <a:latin typeface="HJRDRK+ËÎÌå" panose="02010600030101010101"/>
                <a:cs typeface="HJRDRK+ËÎÌå" panose="02010600030101010101"/>
              </a:rPr>
              <a:t>可以使用</a:t>
            </a:r>
            <a:r>
              <a:rPr sz="2600" spc="636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20">
                <a:solidFill>
                  <a:srgbClr val="FF0000"/>
                </a:solidFill>
                <a:latin typeface="MMMODL+ËÎÌå" panose="02010600030101010101"/>
                <a:cs typeface="MMMODL+ËÎÌå" panose="02010600030101010101"/>
              </a:rPr>
              <a:t>ON</a:t>
            </a:r>
            <a:r>
              <a:rPr sz="2600">
                <a:solidFill>
                  <a:srgbClr val="FF0000"/>
                </a:solidFill>
                <a:latin typeface="MMMODL+ËÎÌå" panose="02010600030101010101"/>
                <a:cs typeface="MMMODL+ËÎÌå" panose="02010600030101010101"/>
              </a:rPr>
              <a:t> </a:t>
            </a:r>
            <a:r>
              <a:rPr sz="2600" spc="16">
                <a:solidFill>
                  <a:srgbClr val="FF0000"/>
                </a:solidFill>
                <a:latin typeface="HJRDRK+ËÎÌå" panose="02010600030101010101"/>
                <a:cs typeface="HJRDRK+ËÎÌå" panose="02010600030101010101"/>
              </a:rPr>
              <a:t>子句指定额外的连接条件</a:t>
            </a:r>
            <a:r>
              <a:rPr sz="2600">
                <a:solidFill>
                  <a:srgbClr val="000000"/>
                </a:solidFill>
                <a:latin typeface="HJRDRK+ËÎÌå" panose="02010600030101010101"/>
                <a:cs typeface="HJRDRK+ËÎÌå" panose="02010600030101010101"/>
              </a:rPr>
              <a:t>。</a:t>
            </a:r>
          </a:p>
          <a:p>
            <a:pPr marL="0" marR="0">
              <a:lnSpc>
                <a:spcPts val="2910"/>
              </a:lnSpc>
              <a:spcBef>
                <a:spcPts val="835"/>
              </a:spcBef>
              <a:spcAft>
                <a:spcPct val="0"/>
              </a:spcAft>
            </a:pPr>
            <a:r>
              <a:rPr sz="26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600" spc="114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>
                <a:solidFill>
                  <a:srgbClr val="000000"/>
                </a:solidFill>
                <a:latin typeface="HJRDRK+ËÎÌå" panose="02010600030101010101"/>
                <a:cs typeface="HJRDRK+ËÎÌå" panose="02010600030101010101"/>
              </a:rPr>
              <a:t>这个连接条件是与其它条件分开的。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4425" y="3867212"/>
            <a:ext cx="6316020" cy="8651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0"/>
              </a:lnSpc>
              <a:spcBef>
                <a:spcPct val="0"/>
              </a:spcBef>
              <a:spcAft>
                <a:spcPct val="0"/>
              </a:spcAft>
            </a:pPr>
            <a:r>
              <a:rPr sz="260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600" spc="114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20">
                <a:solidFill>
                  <a:srgbClr val="FF0000"/>
                </a:solidFill>
                <a:latin typeface="MMMODL+ËÎÌå" panose="02010600030101010101"/>
                <a:cs typeface="MMMODL+ËÎÌå" panose="02010600030101010101"/>
              </a:rPr>
              <a:t>ON</a:t>
            </a:r>
            <a:r>
              <a:rPr sz="2600" spc="-14">
                <a:solidFill>
                  <a:srgbClr val="FF0000"/>
                </a:solidFill>
                <a:latin typeface="MMMODL+ËÎÌå" panose="02010600030101010101"/>
                <a:cs typeface="MMMODL+ËÎÌå" panose="02010600030101010101"/>
              </a:rPr>
              <a:t> </a:t>
            </a:r>
            <a:r>
              <a:rPr sz="2600" spc="16">
                <a:solidFill>
                  <a:srgbClr val="FF0000"/>
                </a:solidFill>
                <a:latin typeface="HJRDRK+ËÎÌå" panose="02010600030101010101"/>
                <a:cs typeface="HJRDRK+ËÎÌå" panose="02010600030101010101"/>
              </a:rPr>
              <a:t>子句使语句具有更高的易读性</a:t>
            </a:r>
            <a:r>
              <a:rPr sz="2600">
                <a:solidFill>
                  <a:srgbClr val="000000"/>
                </a:solidFill>
                <a:latin typeface="HJRDRK+ËÎÌå" panose="02010600030101010101"/>
                <a:cs typeface="HJRDRK+ËÎÌå" panose="02010600030101010101"/>
              </a:rPr>
              <a:t>。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16045" y="1321339"/>
            <a:ext cx="2060828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>
                <a:solidFill>
                  <a:srgbClr val="000000"/>
                </a:solidFill>
                <a:latin typeface="SKQSOR+ËÎÌå" panose="02010600030101010101"/>
                <a:cs typeface="SKQSOR+ËÎÌå" panose="02010600030101010101"/>
              </a:rPr>
              <a:t>注</a:t>
            </a:r>
            <a:r>
              <a:rPr sz="3600" spc="27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>
                <a:solidFill>
                  <a:srgbClr val="000000"/>
                </a:solidFill>
                <a:latin typeface="SKQSOR+ËÎÌå" panose="02010600030101010101"/>
                <a:cs typeface="SKQSOR+ËÎÌå" panose="02010600030101010101"/>
              </a:rPr>
              <a:t>意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9276" y="1997437"/>
            <a:ext cx="5723991" cy="24666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800" spc="10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HRKJCM+ËÎÌå" panose="02010600030101010101"/>
                <a:cs typeface="HRKJCM+ËÎÌå" panose="02010600030101010101"/>
              </a:rPr>
              <a:t>SQL</a:t>
            </a:r>
            <a:r>
              <a:rPr sz="2800" spc="-17">
                <a:solidFill>
                  <a:srgbClr val="000000"/>
                </a:solidFill>
                <a:latin typeface="HRKJCM+ËÎÌå" panose="02010600030101010101"/>
                <a:cs typeface="HRKJCM+ËÎÌå" panose="02010600030101010101"/>
              </a:rPr>
              <a:t> </a:t>
            </a:r>
            <a:r>
              <a:rPr sz="2800">
                <a:solidFill>
                  <a:srgbClr val="000000"/>
                </a:solidFill>
                <a:latin typeface="SKQSOR+ËÎÌå" panose="02010600030101010101"/>
                <a:cs typeface="SKQSOR+ËÎÌå" panose="02010600030101010101"/>
              </a:rPr>
              <a:t>语言</a:t>
            </a:r>
            <a:r>
              <a:rPr sz="2800">
                <a:solidFill>
                  <a:srgbClr val="FF0000"/>
                </a:solidFill>
                <a:latin typeface="SKQSOR+ËÎÌå" panose="02010600030101010101"/>
                <a:cs typeface="SKQSOR+ËÎÌå" panose="02010600030101010101"/>
              </a:rPr>
              <a:t>大小写不敏感</a:t>
            </a:r>
            <a:r>
              <a:rPr sz="2800">
                <a:solidFill>
                  <a:srgbClr val="000000"/>
                </a:solidFill>
                <a:latin typeface="SKQSOR+ËÎÌå" panose="02010600030101010101"/>
                <a:cs typeface="SKQSOR+ËÎÌå" panose="02010600030101010101"/>
              </a:rPr>
              <a:t>。</a:t>
            </a:r>
          </a:p>
          <a:p>
            <a:pPr marL="0" marR="0">
              <a:lnSpc>
                <a:spcPts val="3125"/>
              </a:lnSpc>
              <a:spcBef>
                <a:spcPts val="96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800" spc="10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HRKJCM+ËÎÌå" panose="02010600030101010101"/>
                <a:cs typeface="HRKJCM+ËÎÌå" panose="02010600030101010101"/>
              </a:rPr>
              <a:t>SQL</a:t>
            </a:r>
            <a:r>
              <a:rPr sz="2800" spc="-17">
                <a:solidFill>
                  <a:srgbClr val="000000"/>
                </a:solidFill>
                <a:latin typeface="HRKJCM+ËÎÌå" panose="02010600030101010101"/>
                <a:cs typeface="HRKJCM+ËÎÌå" panose="02010600030101010101"/>
              </a:rPr>
              <a:t> </a:t>
            </a:r>
            <a:r>
              <a:rPr sz="2800">
                <a:solidFill>
                  <a:srgbClr val="000000"/>
                </a:solidFill>
                <a:latin typeface="SKQSOR+ËÎÌå" panose="02010600030101010101"/>
                <a:cs typeface="SKQSOR+ËÎÌå" panose="02010600030101010101"/>
              </a:rPr>
              <a:t>可以写在一行或者多行</a:t>
            </a:r>
          </a:p>
          <a:p>
            <a:pPr marL="0" marR="0">
              <a:lnSpc>
                <a:spcPts val="3125"/>
              </a:lnSpc>
              <a:spcBef>
                <a:spcPts val="910"/>
              </a:spcBef>
              <a:spcAft>
                <a:spcPct val="0"/>
              </a:spcAft>
            </a:pPr>
            <a:r>
              <a:rPr sz="280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800" spc="102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FF0000"/>
                </a:solidFill>
                <a:latin typeface="SKQSOR+ËÎÌå" panose="02010600030101010101"/>
                <a:cs typeface="SKQSOR+ËÎÌå" panose="02010600030101010101"/>
              </a:rPr>
              <a:t>关键字不能被缩写也不能分行</a:t>
            </a:r>
          </a:p>
          <a:p>
            <a:pPr marL="0" marR="0">
              <a:lnSpc>
                <a:spcPts val="3125"/>
              </a:lnSpc>
              <a:spcBef>
                <a:spcPts val="91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800" spc="10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SKQSOR+ËÎÌå" panose="02010600030101010101"/>
                <a:cs typeface="SKQSOR+ËÎÌå" panose="02010600030101010101"/>
              </a:rPr>
              <a:t>各子句一般要分行写。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9276" y="4046074"/>
            <a:ext cx="5702959" cy="930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800" spc="10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SKQSOR+ËÎÌå" panose="02010600030101010101"/>
                <a:cs typeface="SKQSOR+ËÎÌå" panose="02010600030101010101"/>
              </a:rPr>
              <a:t>使用缩进提高语句的可读性。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720463" y="238199"/>
            <a:ext cx="2333802" cy="129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825"/>
              </a:lnSpc>
              <a:spcBef>
                <a:spcPct val="0"/>
              </a:spcBef>
              <a:spcAft>
                <a:spcPct val="0"/>
              </a:spcAft>
            </a:pPr>
            <a:r>
              <a:rPr sz="36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Join</a:t>
            </a:r>
            <a:r>
              <a:rPr sz="3600">
                <a:solidFill>
                  <a:srgbClr val="000000"/>
                </a:solidFill>
                <a:latin typeface="NLKGKH+Arial Unicode MS" panose="020B0604020202020204"/>
                <a:cs typeface="NLKGKH+Arial Unicode MS" panose="020B0604020202020204"/>
              </a:rPr>
              <a:t>连接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601588"/>
            <a:ext cx="1942490" cy="1009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5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800" spc="10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NLKGKH+Arial Unicode MS" panose="020B0604020202020204"/>
                <a:cs typeface="NLKGKH+Arial Unicode MS" panose="020B0604020202020204"/>
              </a:rPr>
              <a:t>分类：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06144" y="2101473"/>
            <a:ext cx="3019057" cy="108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5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2000" spc="64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NLKGKH+Arial Unicode MS" panose="020B0604020202020204"/>
                <a:cs typeface="NLKGKH+Arial Unicode MS" panose="020B0604020202020204"/>
              </a:rPr>
              <a:t>内连接</a:t>
            </a:r>
            <a:r>
              <a:rPr sz="2000" spc="37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[inner] join</a:t>
            </a:r>
            <a:r>
              <a:rPr sz="2000" spc="-17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on</a:t>
            </a:r>
          </a:p>
          <a:p>
            <a:pPr marL="0" marR="0">
              <a:lnSpc>
                <a:spcPts val="2685"/>
              </a:lnSpc>
              <a:spcBef>
                <a:spcPts val="195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2000" spc="64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NLKGKH+Arial Unicode MS" panose="020B0604020202020204"/>
                <a:cs typeface="NLKGKH+Arial Unicode MS" panose="020B0604020202020204"/>
              </a:rPr>
              <a:t>外连接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63294" y="2838674"/>
            <a:ext cx="4545062" cy="1304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21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400" spc="36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NLKGKH+Arial Unicode MS" panose="020B0604020202020204"/>
                <a:cs typeface="NLKGKH+Arial Unicode MS" panose="020B0604020202020204"/>
              </a:rPr>
              <a:t>左外连接</a:t>
            </a:r>
            <a:r>
              <a:rPr sz="2400" spc="-6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left [outer] join </a:t>
            </a:r>
            <a:r>
              <a:rPr sz="2400" spc="-1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on</a:t>
            </a:r>
          </a:p>
          <a:p>
            <a:pPr marL="0" marR="0">
              <a:lnSpc>
                <a:spcPts val="3220"/>
              </a:lnSpc>
              <a:spcBef>
                <a:spcPts val="29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400" spc="36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NLKGKH+Arial Unicode MS" panose="020B0604020202020204"/>
                <a:cs typeface="NLKGKH+Arial Unicode MS" panose="020B0604020202020204"/>
              </a:rPr>
              <a:t>右外连接</a:t>
            </a:r>
            <a:r>
              <a:rPr sz="2400" spc="-6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right</a:t>
            </a:r>
            <a:r>
              <a:rPr sz="2400" spc="-19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[outer] join </a:t>
            </a:r>
            <a:r>
              <a:rPr sz="2400" spc="-12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on</a:t>
            </a: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748405" y="1359439"/>
            <a:ext cx="2290572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UFUIJD+ËÎÌå" panose="02010600030101010101"/>
                <a:cs typeface="UFUIJD+ËÎÌå" panose="02010600030101010101"/>
              </a:rPr>
              <a:t>ON</a:t>
            </a:r>
            <a:r>
              <a:rPr sz="3600">
                <a:solidFill>
                  <a:srgbClr val="000000"/>
                </a:solidFill>
                <a:latin typeface="UFUIJD+ËÎÌå" panose="02010600030101010101"/>
                <a:cs typeface="UFUIJD+ËÎÌå" panose="02010600030101010101"/>
              </a:rPr>
              <a:t> </a:t>
            </a:r>
            <a:r>
              <a:rPr sz="3600" spc="12">
                <a:solidFill>
                  <a:srgbClr val="000000"/>
                </a:solidFill>
                <a:latin typeface="KCUCDA+ËÎÌå" panose="02010600030101010101"/>
                <a:cs typeface="KCUCDA+ËÎÌå" panose="02010600030101010101"/>
              </a:rPr>
              <a:t>子句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8926" y="2038641"/>
            <a:ext cx="3504872" cy="5344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5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SELECT bt.id,NAME,boyname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8926" y="2331250"/>
            <a:ext cx="2012814" cy="5344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5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FROM beauty</a:t>
            </a:r>
            <a:r>
              <a:rPr sz="1600" b="1" spc="1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bt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58926" y="2623858"/>
            <a:ext cx="2386687" cy="534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0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Inner join</a:t>
            </a:r>
            <a:r>
              <a:rPr sz="1600" b="1" spc="1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boys</a:t>
            </a:r>
            <a:r>
              <a:rPr sz="1600" b="1" spc="1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b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58926" y="2916720"/>
            <a:ext cx="3792047" cy="5344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5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On bt.`boyfriend_id`=b.id</a:t>
            </a:r>
            <a:r>
              <a:rPr sz="1600" b="1" spc="4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;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66545" y="3816985"/>
            <a:ext cx="3726815" cy="197358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63773" y="833913"/>
            <a:ext cx="2979115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4">
                <a:solidFill>
                  <a:srgbClr val="000000"/>
                </a:solidFill>
                <a:latin typeface="BMATJU+ËÎÌå" panose="02010600030101010101"/>
                <a:cs typeface="BMATJU+ËÎÌå" panose="02010600030101010101"/>
              </a:rPr>
              <a:t>连接多个表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6727" y="1479946"/>
            <a:ext cx="1383792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2">
                <a:solidFill>
                  <a:srgbClr val="000000"/>
                </a:solidFill>
                <a:latin typeface="MEGDRA+ËÎÌå" panose="02010600030101010101"/>
                <a:cs typeface="MEGDRA+ËÎÌå" panose="02010600030101010101"/>
              </a:rPr>
              <a:t>EMPLOYEES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88384" y="1479946"/>
            <a:ext cx="1615440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2">
                <a:solidFill>
                  <a:srgbClr val="000000"/>
                </a:solidFill>
                <a:latin typeface="MEGDRA+ËÎÌå" panose="02010600030101010101"/>
                <a:cs typeface="MEGDRA+ËÎÌå" panose="02010600030101010101"/>
              </a:rPr>
              <a:t>DEPARTMENTS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503543" y="1479946"/>
            <a:ext cx="1383792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2">
                <a:solidFill>
                  <a:srgbClr val="000000"/>
                </a:solidFill>
                <a:latin typeface="MEGDRA+ËÎÌå" panose="02010600030101010101"/>
                <a:cs typeface="MEGDRA+ËÎÌå" panose="02010600030101010101"/>
              </a:rPr>
              <a:t>LOCATIONS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2226" y="4807775"/>
            <a:ext cx="762000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BMATJU+ËÎÌå" panose="02010600030101010101"/>
                <a:cs typeface="BMATJU+ËÎÌå" panose="02010600030101010101"/>
              </a:rPr>
              <a:t>…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30326" y="5457758"/>
            <a:ext cx="8159697" cy="765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75"/>
              </a:lnSpc>
              <a:spcBef>
                <a:spcPct val="0"/>
              </a:spcBef>
              <a:spcAft>
                <a:spcPct val="0"/>
              </a:spcAft>
            </a:pPr>
            <a:r>
              <a:rPr sz="230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300" spc="132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16">
                <a:solidFill>
                  <a:srgbClr val="FF0000"/>
                </a:solidFill>
                <a:latin typeface="BMATJU+ËÎÌå" panose="02010600030101010101"/>
                <a:cs typeface="BMATJU+ËÎÌå" panose="02010600030101010101"/>
              </a:rPr>
              <a:t>连接</a:t>
            </a:r>
            <a:r>
              <a:rPr sz="2300" spc="568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14">
                <a:solidFill>
                  <a:srgbClr val="FF0000"/>
                </a:solidFill>
                <a:latin typeface="MEGDRA+ËÎÌå" panose="02010600030101010101"/>
                <a:cs typeface="MEGDRA+ËÎÌå" panose="02010600030101010101"/>
              </a:rPr>
              <a:t>n</a:t>
            </a:r>
            <a:r>
              <a:rPr sz="2300" spc="16">
                <a:solidFill>
                  <a:srgbClr val="FF0000"/>
                </a:solidFill>
                <a:latin typeface="BMATJU+ËÎÌå" panose="02010600030101010101"/>
                <a:cs typeface="BMATJU+ËÎÌå" panose="02010600030101010101"/>
              </a:rPr>
              <a:t>个表</a:t>
            </a:r>
            <a:r>
              <a:rPr sz="2300" spc="14">
                <a:solidFill>
                  <a:srgbClr val="FF0000"/>
                </a:solidFill>
                <a:latin typeface="MEGDRA+ËÎÌå" panose="02010600030101010101"/>
                <a:cs typeface="MEGDRA+ËÎÌå" panose="02010600030101010101"/>
              </a:rPr>
              <a:t>,</a:t>
            </a:r>
            <a:r>
              <a:rPr sz="2300" spc="16">
                <a:solidFill>
                  <a:srgbClr val="0000FF"/>
                </a:solidFill>
                <a:latin typeface="BMATJU+ËÎÌå" panose="02010600030101010101"/>
                <a:cs typeface="BMATJU+ËÎÌå" panose="02010600030101010101"/>
              </a:rPr>
              <a:t>至少</a:t>
            </a:r>
            <a:r>
              <a:rPr sz="2300" spc="16">
                <a:solidFill>
                  <a:srgbClr val="FF0000"/>
                </a:solidFill>
                <a:latin typeface="BMATJU+ËÎÌå" panose="02010600030101010101"/>
                <a:cs typeface="BMATJU+ËÎÌå" panose="02010600030101010101"/>
              </a:rPr>
              <a:t>需要</a:t>
            </a:r>
            <a:r>
              <a:rPr sz="2300" spc="567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14">
                <a:solidFill>
                  <a:srgbClr val="FF0000"/>
                </a:solidFill>
                <a:latin typeface="MEGDRA+ËÎÌå" panose="02010600030101010101"/>
                <a:cs typeface="MEGDRA+ËÎÌå" panose="02010600030101010101"/>
              </a:rPr>
              <a:t>n-1</a:t>
            </a:r>
            <a:r>
              <a:rPr sz="2300" spc="16">
                <a:solidFill>
                  <a:srgbClr val="FF0000"/>
                </a:solidFill>
                <a:latin typeface="BMATJU+ËÎÌå" panose="02010600030101010101"/>
                <a:cs typeface="BMATJU+ËÎÌå" panose="02010600030101010101"/>
              </a:rPr>
              <a:t>个连接条件</a:t>
            </a:r>
            <a:r>
              <a:rPr sz="2300">
                <a:solidFill>
                  <a:srgbClr val="000000"/>
                </a:solidFill>
                <a:latin typeface="BMATJU+ËÎÌå" panose="02010600030101010101"/>
                <a:cs typeface="BMATJU+ËÎÌå" panose="02010600030101010101"/>
              </a:rPr>
              <a:t>。</a:t>
            </a:r>
            <a:r>
              <a:rPr sz="2300" spc="55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>
                <a:solidFill>
                  <a:srgbClr val="000000"/>
                </a:solidFill>
                <a:latin typeface="BMATJU+ËÎÌå" panose="02010600030101010101"/>
                <a:cs typeface="BMATJU+ËÎÌå" panose="02010600030101010101"/>
              </a:rPr>
              <a:t>例如：连接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73226" y="5821985"/>
            <a:ext cx="5047489" cy="7307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05"/>
              </a:lnSpc>
              <a:spcBef>
                <a:spcPct val="0"/>
              </a:spcBef>
              <a:spcAft>
                <a:spcPct val="0"/>
              </a:spcAft>
            </a:pPr>
            <a:r>
              <a:rPr sz="2300">
                <a:solidFill>
                  <a:srgbClr val="000000"/>
                </a:solidFill>
                <a:latin typeface="BMATJU+ËÎÌå" panose="02010600030101010101"/>
                <a:cs typeface="BMATJU+ËÎÌå" panose="02010600030101010101"/>
              </a:rPr>
              <a:t>三个表，至少需要两个连接条件。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07440" y="6293524"/>
            <a:ext cx="6995211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BMATJU+ËÎÌå" panose="02010600030101010101"/>
                <a:cs typeface="BMATJU+ËÎÌå" panose="02010600030101010101"/>
              </a:rPr>
              <a:t>练习：查询出公司员工的</a:t>
            </a:r>
            <a:r>
              <a:rPr sz="1800" spc="4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last_name,</a:t>
            </a:r>
            <a:r>
              <a:rPr sz="1800" spc="2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department_name,</a:t>
            </a:r>
            <a:r>
              <a:rPr sz="1800" spc="28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city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7390" y="1894840"/>
            <a:ext cx="2324100" cy="27736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7430" y="1810385"/>
            <a:ext cx="2286000" cy="1905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60795" y="1894840"/>
            <a:ext cx="2286000" cy="113538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06245" y="1294415"/>
            <a:ext cx="6330829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OMAVGM+ËÎÌå" panose="02010600030101010101"/>
                <a:cs typeface="OMAVGM+ËÎÌå" panose="02010600030101010101"/>
              </a:rPr>
              <a:t>使用</a:t>
            </a:r>
            <a:r>
              <a:rPr sz="3600" spc="90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spc="12">
                <a:solidFill>
                  <a:srgbClr val="000000"/>
                </a:solidFill>
                <a:latin typeface="PTUVAT+ËÎÌå" panose="02010600030101010101"/>
                <a:cs typeface="PTUVAT+ËÎÌå" panose="02010600030101010101"/>
              </a:rPr>
              <a:t>ON </a:t>
            </a:r>
            <a:r>
              <a:rPr sz="3600" spc="12">
                <a:solidFill>
                  <a:srgbClr val="000000"/>
                </a:solidFill>
                <a:latin typeface="OMAVGM+ËÎÌå" panose="02010600030101010101"/>
                <a:cs typeface="OMAVGM+ËÎÌå" panose="02010600030101010101"/>
              </a:rPr>
              <a:t>子句创建多表连接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704" y="2097189"/>
            <a:ext cx="5754960" cy="5344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5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SELECT employee_id,</a:t>
            </a:r>
            <a:r>
              <a:rPr sz="1600" b="1" spc="35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city,</a:t>
            </a:r>
            <a:r>
              <a:rPr sz="1600" b="1" spc="1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department_name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704" y="2341028"/>
            <a:ext cx="792378" cy="15100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5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FROM</a:t>
            </a:r>
          </a:p>
          <a:p>
            <a:pPr marL="0" marR="0">
              <a:lnSpc>
                <a:spcPts val="1805"/>
              </a:lnSpc>
              <a:spcBef>
                <a:spcPts val="11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JOIN</a:t>
            </a:r>
          </a:p>
          <a:p>
            <a:pPr marL="0" marR="0">
              <a:lnSpc>
                <a:spcPts val="1805"/>
              </a:lnSpc>
              <a:spcBef>
                <a:spcPts val="11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ON</a:t>
            </a:r>
          </a:p>
          <a:p>
            <a:pPr marL="0" marR="0">
              <a:lnSpc>
                <a:spcPts val="1810"/>
              </a:lnSpc>
              <a:spcBef>
                <a:spcPts val="16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JOIN</a:t>
            </a:r>
          </a:p>
          <a:p>
            <a:pPr marL="0" marR="0">
              <a:lnSpc>
                <a:spcPts val="1805"/>
              </a:lnSpc>
              <a:spcBef>
                <a:spcPts val="11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38604" y="2341028"/>
            <a:ext cx="4633296" cy="15100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5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employees</a:t>
            </a:r>
            <a:r>
              <a:rPr sz="1600" b="1" spc="35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</a:t>
            </a:r>
          </a:p>
          <a:p>
            <a:pPr marL="0" marR="0">
              <a:lnSpc>
                <a:spcPts val="1805"/>
              </a:lnSpc>
              <a:spcBef>
                <a:spcPts val="11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departments</a:t>
            </a:r>
            <a:r>
              <a:rPr sz="1600" b="1" spc="35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</a:t>
            </a:r>
          </a:p>
          <a:p>
            <a:pPr marL="0" marR="0">
              <a:lnSpc>
                <a:spcPts val="1805"/>
              </a:lnSpc>
              <a:spcBef>
                <a:spcPts val="11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d.department_id</a:t>
            </a:r>
            <a:r>
              <a:rPr sz="1600" b="1" spc="4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= e.department_id</a:t>
            </a:r>
          </a:p>
          <a:p>
            <a:pPr marL="0" marR="0">
              <a:lnSpc>
                <a:spcPts val="1810"/>
              </a:lnSpc>
              <a:spcBef>
                <a:spcPts val="16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locations</a:t>
            </a:r>
            <a:r>
              <a:rPr sz="1600" b="1" spc="35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l</a:t>
            </a:r>
          </a:p>
          <a:p>
            <a:pPr marL="0" marR="0">
              <a:lnSpc>
                <a:spcPts val="1805"/>
              </a:lnSpc>
              <a:spcBef>
                <a:spcPts val="11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d.location_id</a:t>
            </a:r>
            <a:r>
              <a:rPr sz="1600" b="1" spc="35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600" b="1" spc="1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l.location_id;</a:t>
            </a: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26096" y="303927"/>
            <a:ext cx="1602028" cy="8887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KKJDHW+ËÎÌå" panose="02010600030101010101"/>
                <a:cs typeface="KKJDHW+ËÎÌå" panose="02010600030101010101"/>
              </a:rPr>
              <a:t>外连接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8842" y="777304"/>
            <a:ext cx="1308310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beauty</a:t>
            </a:r>
            <a:r>
              <a:rPr sz="1800">
                <a:solidFill>
                  <a:srgbClr val="000000"/>
                </a:solidFill>
                <a:latin typeface="KKJDHW+ËÎÌå" panose="02010600030101010101"/>
                <a:cs typeface="KKJDHW+ËÎÌå" panose="02010600030101010101"/>
              </a:rPr>
              <a:t>表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78831" y="777304"/>
            <a:ext cx="1105048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boys</a:t>
            </a:r>
            <a:r>
              <a:rPr sz="1800">
                <a:solidFill>
                  <a:srgbClr val="000000"/>
                </a:solidFill>
                <a:latin typeface="KKJDHW+ËÎÌå" panose="02010600030101010101"/>
                <a:cs typeface="KKJDHW+ËÎÌå" panose="02010600030101010101"/>
              </a:rPr>
              <a:t>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" y="1113790"/>
            <a:ext cx="5395595" cy="17602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30315" y="1522095"/>
            <a:ext cx="2484120" cy="1219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05455" y="4422140"/>
            <a:ext cx="2926080" cy="197358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354826" y="59708"/>
            <a:ext cx="3383280" cy="12983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825"/>
              </a:lnSpc>
              <a:spcBef>
                <a:spcPct val="0"/>
              </a:spcBef>
              <a:spcAft>
                <a:spcPct val="0"/>
              </a:spcAft>
            </a:pPr>
            <a:r>
              <a:rPr sz="36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John</a:t>
            </a:r>
            <a:r>
              <a:rPr sz="3600">
                <a:solidFill>
                  <a:srgbClr val="000000"/>
                </a:solidFill>
                <a:latin typeface="VHHQIQ+Arial Unicode MS" panose="020B0604020202020204"/>
                <a:cs typeface="VHHQIQ+Arial Unicode MS" panose="020B0604020202020204"/>
              </a:rPr>
              <a:t>连接总结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2940" y="1347534"/>
            <a:ext cx="507987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63319" y="1347534"/>
            <a:ext cx="507987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B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79081" y="1418908"/>
            <a:ext cx="507987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950707" y="1418908"/>
            <a:ext cx="507987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B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664706" y="2276285"/>
            <a:ext cx="2557802" cy="14215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SELECT</a:t>
            </a:r>
            <a:r>
              <a:rPr sz="1800" spc="-4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&lt;select_list&gt;</a:t>
            </a:r>
          </a:p>
          <a:p>
            <a:pPr marL="0" marR="0">
              <a:lnSpc>
                <a:spcPts val="2010"/>
              </a:lnSpc>
              <a:spcBef>
                <a:spcPts val="15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1800" spc="-11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A</a:t>
            </a:r>
          </a:p>
          <a:p>
            <a:pPr marL="0" marR="0">
              <a:lnSpc>
                <a:spcPts val="2010"/>
              </a:lnSpc>
              <a:spcBef>
                <a:spcPts val="15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RIGHT</a:t>
            </a:r>
            <a:r>
              <a:rPr sz="1800" spc="-39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JOIN</a:t>
            </a:r>
            <a:r>
              <a:rPr sz="1800" spc="-15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B</a:t>
            </a:r>
          </a:p>
          <a:p>
            <a:pPr marL="0" marR="0">
              <a:lnSpc>
                <a:spcPts val="2010"/>
              </a:lnSpc>
              <a:spcBef>
                <a:spcPts val="20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1800" spc="399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A.key=B.key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48665" y="2347913"/>
            <a:ext cx="2557801" cy="11469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SELECT</a:t>
            </a:r>
            <a:r>
              <a:rPr sz="1800" spc="-4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&lt;select_list&gt;</a:t>
            </a:r>
          </a:p>
          <a:p>
            <a:pPr marL="0" marR="0">
              <a:lnSpc>
                <a:spcPts val="2010"/>
              </a:lnSpc>
              <a:spcBef>
                <a:spcPts val="20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1800" spc="-11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A</a:t>
            </a:r>
          </a:p>
          <a:p>
            <a:pPr marL="0" marR="0">
              <a:lnSpc>
                <a:spcPts val="2010"/>
              </a:lnSpc>
              <a:spcBef>
                <a:spcPts val="15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LEFT</a:t>
            </a:r>
            <a:r>
              <a:rPr sz="1800" spc="-34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JOIN</a:t>
            </a:r>
            <a:r>
              <a:rPr sz="1800" spc="-15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B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735324" y="2562162"/>
            <a:ext cx="507987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A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806950" y="2562162"/>
            <a:ext cx="507987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B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61670" y="3160691"/>
            <a:ext cx="2074564" cy="598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1800" spc="395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A.key=B.key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378073" y="3705416"/>
            <a:ext cx="2557801" cy="1421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SELECT</a:t>
            </a:r>
            <a:r>
              <a:rPr sz="1800" spc="-4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&lt;select_list&gt;</a:t>
            </a:r>
          </a:p>
          <a:p>
            <a:pPr marL="0" marR="0">
              <a:lnSpc>
                <a:spcPts val="2010"/>
              </a:lnSpc>
              <a:spcBef>
                <a:spcPts val="20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1800" spc="-11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A</a:t>
            </a:r>
          </a:p>
          <a:p>
            <a:pPr marL="0" marR="0">
              <a:lnSpc>
                <a:spcPts val="2010"/>
              </a:lnSpc>
              <a:spcBef>
                <a:spcPts val="15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INNER</a:t>
            </a:r>
            <a:r>
              <a:rPr sz="1800" spc="484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JOIN</a:t>
            </a:r>
            <a:r>
              <a:rPr sz="1800" spc="-1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B</a:t>
            </a:r>
          </a:p>
          <a:p>
            <a:pPr marL="0" marR="0">
              <a:lnSpc>
                <a:spcPts val="2010"/>
              </a:lnSpc>
              <a:spcBef>
                <a:spcPts val="15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1800" spc="399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A.key=B.key</a:t>
            </a: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354826" y="59708"/>
            <a:ext cx="3383280" cy="12983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825"/>
              </a:lnSpc>
              <a:spcBef>
                <a:spcPct val="0"/>
              </a:spcBef>
              <a:spcAft>
                <a:spcPct val="0"/>
              </a:spcAft>
            </a:pPr>
            <a:r>
              <a:rPr sz="36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John</a:t>
            </a:r>
            <a:r>
              <a:rPr sz="3600">
                <a:solidFill>
                  <a:srgbClr val="000000"/>
                </a:solidFill>
                <a:latin typeface="RIFVCW+Arial Unicode MS" panose="020B0604020202020204"/>
                <a:cs typeface="RIFVCW+Arial Unicode MS" panose="020B0604020202020204"/>
              </a:rPr>
              <a:t>连接总结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5891" y="1633135"/>
            <a:ext cx="508207" cy="598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5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49196" y="1633135"/>
            <a:ext cx="508207" cy="598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5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B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64580" y="1633135"/>
            <a:ext cx="508207" cy="598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5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307834" y="1633135"/>
            <a:ext cx="508207" cy="598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5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B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342" y="2347913"/>
            <a:ext cx="2557801" cy="8726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SELECT</a:t>
            </a:r>
            <a:r>
              <a:rPr sz="1800" spc="-4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&lt;select_list&gt;</a:t>
            </a:r>
          </a:p>
          <a:p>
            <a:pPr marL="0" marR="0">
              <a:lnSpc>
                <a:spcPts val="2010"/>
              </a:lnSpc>
              <a:spcBef>
                <a:spcPts val="20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1800" spc="-11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235829" y="2347913"/>
            <a:ext cx="2557802" cy="8726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SELECT</a:t>
            </a:r>
            <a:r>
              <a:rPr sz="1800" spc="-4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&lt;select_list&gt;</a:t>
            </a:r>
          </a:p>
          <a:p>
            <a:pPr marL="0" marR="0">
              <a:lnSpc>
                <a:spcPts val="2010"/>
              </a:lnSpc>
              <a:spcBef>
                <a:spcPts val="20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1800" spc="-11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77342" y="2896553"/>
            <a:ext cx="1695981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LEFT</a:t>
            </a:r>
            <a:r>
              <a:rPr sz="1800" spc="-34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JOIN</a:t>
            </a:r>
            <a:r>
              <a:rPr sz="1800" spc="-15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B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235829" y="2896553"/>
            <a:ext cx="1848458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RIGHT</a:t>
            </a:r>
            <a:r>
              <a:rPr sz="1800" spc="-39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JOIN</a:t>
            </a:r>
            <a:r>
              <a:rPr sz="1800" spc="-15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B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77342" y="3170851"/>
            <a:ext cx="2536735" cy="87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1800" spc="395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A.key=B.key</a:t>
            </a:r>
          </a:p>
          <a:p>
            <a:pPr marL="0" marR="0">
              <a:lnSpc>
                <a:spcPts val="2010"/>
              </a:lnSpc>
              <a:spcBef>
                <a:spcPts val="20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WHERE</a:t>
            </a:r>
            <a:r>
              <a:rPr sz="1800" spc="-12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B.key is null;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235829" y="3170851"/>
            <a:ext cx="2523248" cy="87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1800" spc="395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A.key=B.key</a:t>
            </a:r>
          </a:p>
          <a:p>
            <a:pPr marL="0" marR="0">
              <a:lnSpc>
                <a:spcPts val="2010"/>
              </a:lnSpc>
              <a:spcBef>
                <a:spcPts val="20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WHERE</a:t>
            </a:r>
            <a:r>
              <a:rPr sz="1800" spc="-108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A.key</a:t>
            </a:r>
            <a:r>
              <a:rPr sz="1800" spc="-1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is null;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307582" y="4134019"/>
            <a:ext cx="508207" cy="598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5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A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450836" y="4134019"/>
            <a:ext cx="508207" cy="598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5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B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34568" y="4276916"/>
            <a:ext cx="507987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A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949196" y="4276916"/>
            <a:ext cx="507987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B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235829" y="5063046"/>
            <a:ext cx="2557802" cy="1970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SELECT</a:t>
            </a:r>
            <a:r>
              <a:rPr sz="1800" spc="-4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&lt;select_list&gt;</a:t>
            </a:r>
          </a:p>
          <a:p>
            <a:pPr marL="0" marR="0">
              <a:lnSpc>
                <a:spcPts val="2010"/>
              </a:lnSpc>
              <a:spcBef>
                <a:spcPts val="20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1800" spc="-11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A</a:t>
            </a:r>
          </a:p>
          <a:p>
            <a:pPr marL="0" marR="0">
              <a:lnSpc>
                <a:spcPts val="2015"/>
              </a:lnSpc>
              <a:spcBef>
                <a:spcPts val="15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FULL</a:t>
            </a:r>
            <a:r>
              <a:rPr sz="1800" spc="-74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JOIN</a:t>
            </a:r>
            <a:r>
              <a:rPr sz="1800" spc="-15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B</a:t>
            </a:r>
          </a:p>
          <a:p>
            <a:pPr marL="0" marR="0">
              <a:lnSpc>
                <a:spcPts val="2010"/>
              </a:lnSpc>
              <a:spcBef>
                <a:spcPts val="20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1800" spc="399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A.key=B.key</a:t>
            </a:r>
          </a:p>
          <a:p>
            <a:pPr marL="0" marR="0">
              <a:lnSpc>
                <a:spcPts val="2010"/>
              </a:lnSpc>
              <a:spcBef>
                <a:spcPts val="20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WHERE</a:t>
            </a:r>
            <a:r>
              <a:rPr sz="1800" spc="-108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A.key</a:t>
            </a:r>
            <a:r>
              <a:rPr sz="1800" spc="-1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is null</a:t>
            </a:r>
          </a:p>
          <a:p>
            <a:pPr marL="0" marR="0">
              <a:lnSpc>
                <a:spcPts val="2010"/>
              </a:lnSpc>
              <a:spcBef>
                <a:spcPts val="15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OR B.key</a:t>
            </a:r>
            <a:r>
              <a:rPr sz="1800" spc="-1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is null;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77342" y="5206048"/>
            <a:ext cx="2557801" cy="1146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SELECT</a:t>
            </a:r>
            <a:r>
              <a:rPr sz="1800" spc="-4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&lt;select_list&gt;</a:t>
            </a:r>
          </a:p>
          <a:p>
            <a:pPr marL="0" marR="0">
              <a:lnSpc>
                <a:spcPts val="2010"/>
              </a:lnSpc>
              <a:spcBef>
                <a:spcPts val="20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1800" spc="-11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A</a:t>
            </a:r>
          </a:p>
          <a:p>
            <a:pPr marL="0" marR="0">
              <a:lnSpc>
                <a:spcPts val="2010"/>
              </a:lnSpc>
              <a:spcBef>
                <a:spcPts val="15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FULL</a:t>
            </a:r>
            <a:r>
              <a:rPr sz="1800" spc="-8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JOIN</a:t>
            </a:r>
            <a:r>
              <a:rPr sz="1800" spc="-1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B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77342" y="6029262"/>
            <a:ext cx="2074545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1800" spc="399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A.key=B.key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11245" y="1321339"/>
            <a:ext cx="2519172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BMAKJG+ËÎÌå" panose="02010600030101010101"/>
                <a:cs typeface="BMAKJG+ËÎÌå" panose="02010600030101010101"/>
              </a:rPr>
              <a:t>列的别名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3602" y="1988082"/>
            <a:ext cx="1983841" cy="826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05"/>
              </a:lnSpc>
              <a:spcBef>
                <a:spcPct val="0"/>
              </a:spcBef>
              <a:spcAft>
                <a:spcPct val="0"/>
              </a:spcAft>
            </a:pPr>
            <a:r>
              <a:rPr sz="2600">
                <a:solidFill>
                  <a:srgbClr val="000000"/>
                </a:solidFill>
                <a:latin typeface="BMAKJG+ËÎÌå" panose="02010600030101010101"/>
                <a:cs typeface="BMAKJG+ËÎÌå" panose="02010600030101010101"/>
              </a:rPr>
              <a:t>列的别名</a:t>
            </a:r>
            <a:r>
              <a:rPr sz="2600">
                <a:solidFill>
                  <a:srgbClr val="000000"/>
                </a:solidFill>
                <a:latin typeface="RSSJWL+ËÎÌå" panose="02010600030101010101"/>
                <a:cs typeface="RSSJWL+ËÎÌå" panose="02010600030101010101"/>
              </a:rPr>
              <a:t> 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33602" y="2448645"/>
            <a:ext cx="3153131" cy="8647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0"/>
              </a:lnSpc>
              <a:spcBef>
                <a:spcPct val="0"/>
              </a:spcBef>
              <a:spcAft>
                <a:spcPct val="0"/>
              </a:spcAft>
            </a:pPr>
            <a:r>
              <a:rPr sz="26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600" spc="114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>
                <a:solidFill>
                  <a:srgbClr val="000000"/>
                </a:solidFill>
                <a:latin typeface="BMAKJG+ËÎÌå" panose="02010600030101010101"/>
                <a:cs typeface="BMAKJG+ËÎÌå" panose="02010600030101010101"/>
              </a:rPr>
              <a:t>重命名一个列。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33602" y="3399620"/>
            <a:ext cx="2491715" cy="8647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0"/>
              </a:lnSpc>
              <a:spcBef>
                <a:spcPct val="0"/>
              </a:spcBef>
              <a:spcAft>
                <a:spcPct val="0"/>
              </a:spcAft>
            </a:pPr>
            <a:r>
              <a:rPr sz="26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600" spc="114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>
                <a:solidFill>
                  <a:srgbClr val="000000"/>
                </a:solidFill>
                <a:latin typeface="BMAKJG+ËÎÌå" panose="02010600030101010101"/>
                <a:cs typeface="BMAKJG+ËÎÌå" panose="02010600030101010101"/>
              </a:rPr>
              <a:t>便于计算。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33602" y="4350977"/>
            <a:ext cx="8410271" cy="16339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0"/>
              </a:lnSpc>
              <a:spcBef>
                <a:spcPct val="0"/>
              </a:spcBef>
              <a:spcAft>
                <a:spcPct val="0"/>
              </a:spcAft>
            </a:pPr>
            <a:r>
              <a:rPr sz="26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600" spc="114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>
                <a:solidFill>
                  <a:srgbClr val="000000"/>
                </a:solidFill>
                <a:latin typeface="BMAKJG+ËÎÌå" panose="02010600030101010101"/>
                <a:cs typeface="BMAKJG+ËÎÌå" panose="02010600030101010101"/>
              </a:rPr>
              <a:t>紧跟列名，</a:t>
            </a:r>
            <a:r>
              <a:rPr sz="2600" spc="12">
                <a:solidFill>
                  <a:srgbClr val="FF0000"/>
                </a:solidFill>
                <a:latin typeface="BMAKJG+ËÎÌå" panose="02010600030101010101"/>
                <a:cs typeface="BMAKJG+ËÎÌå" panose="02010600030101010101"/>
              </a:rPr>
              <a:t>也可以在列名和别名之间加入关键字</a:t>
            </a:r>
          </a:p>
          <a:p>
            <a:pPr marL="342900" marR="0">
              <a:lnSpc>
                <a:spcPts val="2605"/>
              </a:lnSpc>
              <a:spcBef>
                <a:spcPts val="515"/>
              </a:spcBef>
              <a:spcAft>
                <a:spcPct val="0"/>
              </a:spcAft>
            </a:pPr>
            <a:r>
              <a:rPr sz="2600" spc="17">
                <a:solidFill>
                  <a:srgbClr val="FF0000"/>
                </a:solidFill>
                <a:latin typeface="BMAKJG+ËÎÌå" panose="02010600030101010101"/>
                <a:cs typeface="BMAKJG+ËÎÌå" panose="02010600030101010101"/>
              </a:rPr>
              <a:t>‘AS’，别名使用</a:t>
            </a:r>
            <a:r>
              <a:rPr sz="2600" spc="12">
                <a:solidFill>
                  <a:srgbClr val="0000FF"/>
                </a:solidFill>
                <a:latin typeface="BMAKJG+ËÎÌå" panose="02010600030101010101"/>
                <a:cs typeface="BMAKJG+ËÎÌå" panose="02010600030101010101"/>
              </a:rPr>
              <a:t>双引号</a:t>
            </a:r>
            <a:r>
              <a:rPr sz="2600">
                <a:solidFill>
                  <a:srgbClr val="000000"/>
                </a:solidFill>
                <a:latin typeface="BMAKJG+ËÎÌå" panose="02010600030101010101"/>
                <a:cs typeface="BMAKJG+ËÎÌå" panose="02010600030101010101"/>
              </a:rPr>
              <a:t>，</a:t>
            </a:r>
            <a:r>
              <a:rPr sz="2600" spc="11">
                <a:solidFill>
                  <a:srgbClr val="FF0000"/>
                </a:solidFill>
                <a:latin typeface="BMAKJG+ËÎÌå" panose="02010600030101010101"/>
                <a:cs typeface="BMAKJG+ËÎÌå" panose="02010600030101010101"/>
              </a:rPr>
              <a:t>以便在别名中包含空</a:t>
            </a:r>
          </a:p>
          <a:p>
            <a:pPr marL="342900" marR="0">
              <a:lnSpc>
                <a:spcPts val="2605"/>
              </a:lnSpc>
              <a:spcBef>
                <a:spcPts val="565"/>
              </a:spcBef>
              <a:spcAft>
                <a:spcPct val="0"/>
              </a:spcAft>
            </a:pPr>
            <a:r>
              <a:rPr sz="2600" spc="15">
                <a:solidFill>
                  <a:srgbClr val="FF0000"/>
                </a:solidFill>
                <a:latin typeface="BMAKJG+ËÎÌå" panose="02010600030101010101"/>
                <a:cs typeface="BMAKJG+ËÎÌå" panose="02010600030101010101"/>
              </a:rPr>
              <a:t>格或特殊的字符并区分大小写</a:t>
            </a:r>
            <a:r>
              <a:rPr sz="2600">
                <a:solidFill>
                  <a:srgbClr val="000000"/>
                </a:solidFill>
                <a:latin typeface="BMAKJG+ËÎÌå" panose="02010600030101010101"/>
                <a:cs typeface="BMAKJG+ËÎÌå" panose="02010600030101010101"/>
              </a:rPr>
              <a:t>。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92398" y="1176813"/>
            <a:ext cx="2519171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EMLKHE+ËÎÌå" panose="02010600030101010101"/>
                <a:cs typeface="EMLKHE+ËÎÌå" panose="02010600030101010101"/>
              </a:rPr>
              <a:t>使用别名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1728" y="2016692"/>
            <a:ext cx="7065982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SELECT</a:t>
            </a:r>
            <a:r>
              <a:rPr sz="1800" b="1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last_name</a:t>
            </a:r>
            <a:r>
              <a:rPr sz="1800" b="1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AS</a:t>
            </a:r>
            <a:r>
              <a:rPr sz="1800" b="1" spc="-13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name,</a:t>
            </a:r>
            <a:r>
              <a:rPr sz="1800" b="1" spc="-3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commission_pct</a:t>
            </a:r>
            <a:r>
              <a:rPr sz="1800" b="1" spc="-6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comm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71728" y="2291012"/>
            <a:ext cx="891629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FROM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25675" y="2291012"/>
            <a:ext cx="1714723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employees;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92175" y="3511466"/>
            <a:ext cx="76200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…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58926" y="4335077"/>
            <a:ext cx="7853338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SELECT</a:t>
            </a:r>
            <a:r>
              <a:rPr sz="1800" b="1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last_name</a:t>
            </a:r>
            <a:r>
              <a:rPr sz="1800" b="1" spc="-49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"Name",</a:t>
            </a:r>
            <a:r>
              <a:rPr sz="1800" b="1" spc="-3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salary*12</a:t>
            </a:r>
            <a:r>
              <a:rPr sz="1800" b="1" spc="-6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"Annual</a:t>
            </a:r>
            <a:r>
              <a:rPr sz="1800" b="1" spc="-36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Salary"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58926" y="4609397"/>
            <a:ext cx="891629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FROM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12874" y="4609397"/>
            <a:ext cx="1714723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employees;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92175" y="5710649"/>
            <a:ext cx="76200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…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9155" y="2726690"/>
            <a:ext cx="6416675" cy="7848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4395" y="5023485"/>
            <a:ext cx="6386195" cy="75438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52671" y="1287811"/>
            <a:ext cx="2061057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4">
                <a:solidFill>
                  <a:srgbClr val="000000"/>
                </a:solidFill>
                <a:latin typeface="IFIOPP+ËÎÌå" panose="02010600030101010101"/>
                <a:cs typeface="IFIOPP+ËÎÌå" panose="02010600030101010101"/>
              </a:rPr>
              <a:t>字符串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6325" y="1952194"/>
            <a:ext cx="8310420" cy="898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80"/>
              </a:lnSpc>
              <a:spcBef>
                <a:spcPct val="0"/>
              </a:spcBef>
              <a:spcAft>
                <a:spcPct val="0"/>
              </a:spcAft>
            </a:pPr>
            <a:r>
              <a:rPr sz="26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600" spc="114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>
                <a:solidFill>
                  <a:srgbClr val="000000"/>
                </a:solidFill>
                <a:latin typeface="IFIOPP+ËÎÌå" panose="02010600030101010101"/>
                <a:cs typeface="IFIOPP+ËÎÌå" panose="02010600030101010101"/>
              </a:rPr>
              <a:t>字符串可以是</a:t>
            </a:r>
            <a:r>
              <a:rPr sz="2600" spc="-9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SELECT </a:t>
            </a:r>
            <a:r>
              <a:rPr sz="2600">
                <a:solidFill>
                  <a:srgbClr val="000000"/>
                </a:solidFill>
                <a:latin typeface="IFIOPP+ËÎÌå" panose="02010600030101010101"/>
                <a:cs typeface="IFIOPP+ËÎÌå" panose="02010600030101010101"/>
              </a:rPr>
              <a:t>列表中的一个字符</a:t>
            </a:r>
            <a:r>
              <a:rPr sz="26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2600">
                <a:solidFill>
                  <a:srgbClr val="000000"/>
                </a:solidFill>
                <a:latin typeface="IFIOPP+ËÎÌå" panose="02010600030101010101"/>
                <a:cs typeface="IFIOPP+ËÎÌå" panose="02010600030101010101"/>
              </a:rPr>
              <a:t>数字</a:t>
            </a:r>
            <a:r>
              <a:rPr sz="26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2600">
                <a:solidFill>
                  <a:srgbClr val="000000"/>
                </a:solidFill>
                <a:latin typeface="IFIOPP+ËÎÌå" panose="02010600030101010101"/>
                <a:cs typeface="IFIOPP+ËÎÌå" panose="02010600030101010101"/>
              </a:rPr>
              <a:t>日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19225" y="2379114"/>
            <a:ext cx="1156716" cy="826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05"/>
              </a:lnSpc>
              <a:spcBef>
                <a:spcPct val="0"/>
              </a:spcBef>
              <a:spcAft>
                <a:spcPct val="0"/>
              </a:spcAft>
            </a:pPr>
            <a:r>
              <a:rPr sz="2600">
                <a:solidFill>
                  <a:srgbClr val="000000"/>
                </a:solidFill>
                <a:latin typeface="IFIOPP+ËÎÌå" panose="02010600030101010101"/>
                <a:cs typeface="IFIOPP+ËÎÌå" panose="02010600030101010101"/>
              </a:rPr>
              <a:t>期。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6325" y="2839423"/>
            <a:ext cx="6122883" cy="8647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0"/>
              </a:lnSpc>
              <a:spcBef>
                <a:spcPct val="0"/>
              </a:spcBef>
              <a:spcAft>
                <a:spcPct val="0"/>
              </a:spcAft>
            </a:pPr>
            <a:r>
              <a:rPr sz="260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600" spc="114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17">
                <a:solidFill>
                  <a:srgbClr val="FF0000"/>
                </a:solidFill>
                <a:latin typeface="IFIOPP+ËÎÌå" panose="02010600030101010101"/>
                <a:cs typeface="IFIOPP+ËÎÌå" panose="02010600030101010101"/>
              </a:rPr>
              <a:t>日期和字符只能在</a:t>
            </a:r>
            <a:r>
              <a:rPr sz="2600" spc="16">
                <a:solidFill>
                  <a:srgbClr val="0000FF"/>
                </a:solidFill>
                <a:latin typeface="IFIOPP+ËÎÌå" panose="02010600030101010101"/>
                <a:cs typeface="IFIOPP+ËÎÌå" panose="02010600030101010101"/>
              </a:rPr>
              <a:t>单引号</a:t>
            </a:r>
            <a:r>
              <a:rPr sz="2600" spc="13">
                <a:solidFill>
                  <a:srgbClr val="FF0000"/>
                </a:solidFill>
                <a:latin typeface="IFIOPP+ËÎÌå" panose="02010600030101010101"/>
                <a:cs typeface="IFIOPP+ËÎÌå" panose="02010600030101010101"/>
              </a:rPr>
              <a:t>中出现</a:t>
            </a:r>
            <a:r>
              <a:rPr sz="2600">
                <a:solidFill>
                  <a:srgbClr val="000000"/>
                </a:solidFill>
                <a:latin typeface="IFIOPP+ËÎÌå" panose="02010600030101010101"/>
                <a:cs typeface="IFIOPP+ËÎÌå" panose="02010600030101010101"/>
              </a:rPr>
              <a:t>。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76325" y="3315017"/>
            <a:ext cx="6856221" cy="8651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0"/>
              </a:lnSpc>
              <a:spcBef>
                <a:spcPct val="0"/>
              </a:spcBef>
              <a:spcAft>
                <a:spcPct val="0"/>
              </a:spcAft>
            </a:pPr>
            <a:r>
              <a:rPr sz="260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600" spc="114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>
                <a:solidFill>
                  <a:srgbClr val="000000"/>
                </a:solidFill>
                <a:latin typeface="IFIOPP+ËÎÌå" panose="02010600030101010101"/>
                <a:cs typeface="IFIOPP+ËÎÌå" panose="02010600030101010101"/>
              </a:rPr>
              <a:t>每当返回一行时，字符串被输出一次。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1364</Words>
  <Application>Microsoft Office PowerPoint</Application>
  <PresentationFormat>全屏显示(4:3)</PresentationFormat>
  <Paragraphs>468</Paragraphs>
  <Slides>66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86</vt:i4>
      </vt:variant>
      <vt:variant>
        <vt:lpstr>主题</vt:lpstr>
      </vt:variant>
      <vt:variant>
        <vt:i4>66</vt:i4>
      </vt:variant>
      <vt:variant>
        <vt:lpstr>幻灯片标题</vt:lpstr>
      </vt:variant>
      <vt:variant>
        <vt:i4>66</vt:i4>
      </vt:variant>
    </vt:vector>
  </HeadingPairs>
  <TitlesOfParts>
    <vt:vector size="218" baseType="lpstr">
      <vt:lpstr>Arial</vt:lpstr>
      <vt:lpstr>宋体</vt:lpstr>
      <vt:lpstr>LGBCIR+»ªÎÄÐÂÎº</vt:lpstr>
      <vt:lpstr>ULIJNI+ËÎÌå</vt:lpstr>
      <vt:lpstr>Times New Roman</vt:lpstr>
      <vt:lpstr>Calibri</vt:lpstr>
      <vt:lpstr>Courier New</vt:lpstr>
      <vt:lpstr>WWNFAE+ËÎÌå</vt:lpstr>
      <vt:lpstr>VVEFPP+ËÎÌå</vt:lpstr>
      <vt:lpstr>VBSLNG+ËÎÌå</vt:lpstr>
      <vt:lpstr>SKQSOR+ËÎÌå</vt:lpstr>
      <vt:lpstr>HRKJCM+ËÎÌå</vt:lpstr>
      <vt:lpstr>BMAKJG+ËÎÌå</vt:lpstr>
      <vt:lpstr>RSSJWL+ËÎÌå</vt:lpstr>
      <vt:lpstr>EMLKHE+ËÎÌå</vt:lpstr>
      <vt:lpstr>IFIOPP+ËÎÌå</vt:lpstr>
      <vt:lpstr>OOAUAC+ËÎÌå</vt:lpstr>
      <vt:lpstr>VIQWVB+ËÎÌå</vt:lpstr>
      <vt:lpstr>SQFQQV+ËÎÌå</vt:lpstr>
      <vt:lpstr>NIQHSO+ËÎÌå</vt:lpstr>
      <vt:lpstr>QPFJIO+ËÎÌå</vt:lpstr>
      <vt:lpstr>BMUPMP+ËÎÌå</vt:lpstr>
      <vt:lpstr>NEBOTL+ËÎÌå</vt:lpstr>
      <vt:lpstr>GPKERT+ËÎÌå</vt:lpstr>
      <vt:lpstr>TTWNEF+ËÎÌå</vt:lpstr>
      <vt:lpstr>WCLMUU+ËÎÌå</vt:lpstr>
      <vt:lpstr>KRURFV+ËÎÌå</vt:lpstr>
      <vt:lpstr>OOLUJK+ËÎÌå</vt:lpstr>
      <vt:lpstr>VCMQRL+ËÎÌå</vt:lpstr>
      <vt:lpstr>NGDPLI+ËÎÌå</vt:lpstr>
      <vt:lpstr>NBALOP+ËÎÌå</vt:lpstr>
      <vt:lpstr>UVTRWF+ËÎÌå</vt:lpstr>
      <vt:lpstr>JBORLO+ËÎÌå</vt:lpstr>
      <vt:lpstr>LIDKLU+ËÎÌå</vt:lpstr>
      <vt:lpstr>UACFKQ+ËÎÌå</vt:lpstr>
      <vt:lpstr>TVUFTP+ËÎÌå</vt:lpstr>
      <vt:lpstr>FQEFNO+ËÎÌå</vt:lpstr>
      <vt:lpstr>GNJIIL+ËÎÌå</vt:lpstr>
      <vt:lpstr>NEMLVH+ËÎÌå</vt:lpstr>
      <vt:lpstr>QUCPVV+ËÎÌå</vt:lpstr>
      <vt:lpstr>TLFDUL+ËÎÌå</vt:lpstr>
      <vt:lpstr>SDUPOM+ËÎÌå</vt:lpstr>
      <vt:lpstr>TRWTBW+ËÎÌå</vt:lpstr>
      <vt:lpstr>QNGKID+ËÎÌå</vt:lpstr>
      <vt:lpstr>FEWSKR+ËÎÌå</vt:lpstr>
      <vt:lpstr>KNCDST+ËÎÌå</vt:lpstr>
      <vt:lpstr>ERGPFV+ËÎÌå</vt:lpstr>
      <vt:lpstr>LFUQAN+ËÎÌå</vt:lpstr>
      <vt:lpstr>HBLJVQ+ËÎÌå</vt:lpstr>
      <vt:lpstr>NWGAVN+ËÎÌå</vt:lpstr>
      <vt:lpstr>NIARIV+ËÎÌå</vt:lpstr>
      <vt:lpstr>NGSESQ+ËÎÌå</vt:lpstr>
      <vt:lpstr>POAGSF+ËÎÌå</vt:lpstr>
      <vt:lpstr>CFRGVG+ËÎÌå</vt:lpstr>
      <vt:lpstr>EWBIBL+ËÎÌå</vt:lpstr>
      <vt:lpstr>FGPTUH+ËÎÌå</vt:lpstr>
      <vt:lpstr>VIBHDO+ËÎÌå</vt:lpstr>
      <vt:lpstr>KTIRLN+ËÎÌå</vt:lpstr>
      <vt:lpstr>WJELIJ+ËÎÌå</vt:lpstr>
      <vt:lpstr>EBAHGB+ËÎÌå</vt:lpstr>
      <vt:lpstr>IOPWLW+ËÎÌå</vt:lpstr>
      <vt:lpstr>HHJFTE+»ªÎÄÐÐ¿¬</vt:lpstr>
      <vt:lpstr>UGHTEF+ËÎÌå</vt:lpstr>
      <vt:lpstr>MIFVOE+ËÎÌå</vt:lpstr>
      <vt:lpstr>UKQJCC+ËÎÌå</vt:lpstr>
      <vt:lpstr>KASBCT+ËÎÌå</vt:lpstr>
      <vt:lpstr>IBNBDC+ËÎÌå</vt:lpstr>
      <vt:lpstr>GFVDQC+ËÎÌå</vt:lpstr>
      <vt:lpstr>QDRLEN+ËÎÌå</vt:lpstr>
      <vt:lpstr>BNVRWD+ËÎÌå</vt:lpstr>
      <vt:lpstr>SMECPT+ËÎÌå</vt:lpstr>
      <vt:lpstr>TIFBAU+ËÎÌå</vt:lpstr>
      <vt:lpstr>EIQWKS+ËÎÌå</vt:lpstr>
      <vt:lpstr>BSWASK+ËÎÌå</vt:lpstr>
      <vt:lpstr>MMMODL+ËÎÌå</vt:lpstr>
      <vt:lpstr>HJRDRK+ËÎÌå</vt:lpstr>
      <vt:lpstr>NLKGKH+Arial Unicode MS</vt:lpstr>
      <vt:lpstr>UFUIJD+ËÎÌå</vt:lpstr>
      <vt:lpstr>KCUCDA+ËÎÌå</vt:lpstr>
      <vt:lpstr>BMATJU+ËÎÌå</vt:lpstr>
      <vt:lpstr>MEGDRA+ËÎÌå</vt:lpstr>
      <vt:lpstr>OMAVGM+ËÎÌå</vt:lpstr>
      <vt:lpstr>PTUVAT+ËÎÌå</vt:lpstr>
      <vt:lpstr>KKJDHW+ËÎÌå</vt:lpstr>
      <vt:lpstr>VHHQIQ+Arial Unicode MS</vt:lpstr>
      <vt:lpstr>RIFVCW+Arial Unicode MS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Administrator</dc:creator>
  <cp:lastModifiedBy>xbany</cp:lastModifiedBy>
  <cp:revision>5</cp:revision>
  <dcterms:created xsi:type="dcterms:W3CDTF">2018-08-07T15:06:00Z</dcterms:created>
  <dcterms:modified xsi:type="dcterms:W3CDTF">2018-09-19T01:32:31Z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