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62" r:id="rId14"/>
    <p:sldId id="268" r:id="rId15"/>
    <p:sldId id="274" r:id="rId16"/>
    <p:sldId id="280" r:id="rId17"/>
    <p:sldId id="286" r:id="rId18"/>
    <p:sldId id="292" r:id="rId19"/>
    <p:sldId id="298" r:id="rId20"/>
    <p:sldId id="304" r:id="rId21"/>
    <p:sldId id="310" r:id="rId22"/>
    <p:sldId id="316" r:id="rId23"/>
  </p:sldIdLst>
  <p:sldSz cx="9144000" cy="6858000"/>
  <p:notesSz cx="9144000" cy="6858000"/>
  <p:embeddedFontLst>
    <p:embeddedFont>
      <p:font typeface="Calibri" panose="020F0502020204030204"/>
      <p:regular r:id="rId27"/>
      <p:bold r:id="rId28"/>
      <p:italic r:id="rId29"/>
      <p:boldItalic r:id="rId30"/>
    </p:embeddedFont>
    <p:embeddedFont>
      <p:font typeface="OKGVFO+Arial Unicode MS" panose="020B0604020202020204"/>
      <p:regular r:id="rId31"/>
    </p:embeddedFont>
    <p:embeddedFont>
      <p:font typeface="OTPPWL+Arial Unicode MS" panose="020B0604020202020204"/>
      <p:regular r:id="rId32"/>
    </p:embeddedFont>
  </p:embeddedFont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39"/>
        <p:guide pos="245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9015" y="1791721"/>
            <a:ext cx="6149899" cy="4293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3295" marR="0">
              <a:lnSpc>
                <a:spcPts val="9830"/>
              </a:lnSpc>
              <a:spcBef>
                <a:spcPct val="0"/>
              </a:spcBef>
              <a:spcAft>
                <a:spcPct val="0"/>
              </a:spcAft>
            </a:pPr>
            <a:r>
              <a:rPr sz="8800">
                <a:solidFill>
                  <a:srgbClr val="FFFF00"/>
                </a:solidFill>
                <a:latin typeface="CECFGR+»ªÎÄÐÂÎº" panose="02010800040101010101"/>
                <a:cs typeface="CECFGR+»ªÎÄÐÂÎº" panose="02010800040101010101"/>
              </a:rPr>
              <a:t>第</a:t>
            </a:r>
            <a:r>
              <a:rPr sz="8800" b="1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8800">
                <a:solidFill>
                  <a:srgbClr val="FFFF00"/>
                </a:solidFill>
                <a:latin typeface="CECFGR+»ªÎÄÐÂÎº" panose="02010800040101010101"/>
                <a:cs typeface="CECFGR+»ªÎÄÐÂÎº" panose="02010800040101010101"/>
              </a:rPr>
              <a:t>节</a:t>
            </a:r>
            <a:endParaRPr sz="8800">
              <a:solidFill>
                <a:srgbClr val="FFFF00"/>
              </a:solidFill>
              <a:latin typeface="CECFGR+»ªÎÄÐÂÎº" panose="02010800040101010101"/>
              <a:cs typeface="CECFGR+»ªÎÄÐÂÎº" panose="02010800040101010101"/>
            </a:endParaRPr>
          </a:p>
          <a:p>
            <a:pPr marL="0" marR="0">
              <a:lnSpc>
                <a:spcPts val="8945"/>
              </a:lnSpc>
              <a:spcBef>
                <a:spcPts val="1665"/>
              </a:spcBef>
              <a:spcAft>
                <a:spcPct val="0"/>
              </a:spcAft>
            </a:pPr>
            <a:r>
              <a:rPr sz="8800">
                <a:solidFill>
                  <a:srgbClr val="FFFF00"/>
                </a:solidFill>
                <a:latin typeface="CECFGR+»ªÎÄÐÂÎº" panose="02010800040101010101"/>
                <a:cs typeface="CECFGR+»ªÎÄÐÂÎº" panose="02010800040101010101"/>
              </a:rPr>
              <a:t>常见函数</a:t>
            </a:r>
            <a:endParaRPr sz="8800">
              <a:solidFill>
                <a:srgbClr val="FFFF00"/>
              </a:solidFill>
              <a:latin typeface="CECFGR+»ªÎÄÐÂÎº" panose="02010800040101010101"/>
              <a:cs typeface="CECFGR+»ªÎÄÐÂÎº" panose="02010800040101010101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9873" y="1306355"/>
            <a:ext cx="5692094" cy="1655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587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CASE</a:t>
            </a:r>
            <a:r>
              <a:rPr sz="3600" b="1" spc="-17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spc="12">
                <a:solidFill>
                  <a:srgbClr val="000000"/>
                </a:solidFill>
                <a:latin typeface="FOFCNF+ËÎÌå" panose="02010600030101010101"/>
                <a:cs typeface="FOFCNF+ËÎÌå" panose="02010600030101010101"/>
              </a:rPr>
              <a:t>表达式</a:t>
            </a:r>
            <a:endParaRPr sz="3600" spc="12">
              <a:solidFill>
                <a:srgbClr val="000000"/>
              </a:solidFill>
              <a:latin typeface="FOFCNF+ËÎÌå" panose="02010600030101010101"/>
              <a:cs typeface="FOFCNF+ËÎÌå" panose="02010600030101010101"/>
            </a:endParaRPr>
          </a:p>
          <a:p>
            <a:pPr marL="0" marR="0">
              <a:lnSpc>
                <a:spcPts val="3295"/>
              </a:lnSpc>
              <a:spcBef>
                <a:spcPts val="81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FOFCNF+ËÎÌå" panose="02010600030101010101"/>
                <a:cs typeface="FOFCNF+ËÎÌå" panose="02010600030101010101"/>
              </a:rPr>
              <a:t>在需要使用</a:t>
            </a:r>
            <a:r>
              <a:rPr sz="2700" spc="-7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IF-THEN-ELSE</a:t>
            </a:r>
            <a:r>
              <a:rPr sz="2700" spc="-32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>
                <a:solidFill>
                  <a:srgbClr val="000000"/>
                </a:solidFill>
                <a:latin typeface="FOFCNF+ËÎÌå" panose="02010600030101010101"/>
                <a:cs typeface="FOFCNF+ËÎÌå" panose="02010600030101010101"/>
              </a:rPr>
              <a:t>逻辑时</a:t>
            </a:r>
            <a:r>
              <a:rPr sz="27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7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0203" y="2594754"/>
            <a:ext cx="6064595" cy="1486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CASE</a:t>
            </a:r>
            <a:r>
              <a:rPr sz="1800" b="1" spc="-15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spc="-1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expr</a:t>
            </a:r>
            <a:r>
              <a:rPr sz="1800" b="1" i="1" spc="14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WHEN </a:t>
            </a:r>
            <a:r>
              <a:rPr sz="1800" b="1" i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comparison_expr1 </a:t>
            </a:r>
            <a:r>
              <a:rPr sz="18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THEN </a:t>
            </a:r>
            <a:r>
              <a:rPr sz="1800" b="1" i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return_expr1</a:t>
            </a:r>
            <a:endParaRPr sz="1800" b="1" i="1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469265" marR="0">
              <a:lnSpc>
                <a:spcPts val="2195"/>
              </a:lnSpc>
              <a:spcBef>
                <a:spcPts val="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[</a:t>
            </a:r>
            <a:r>
              <a:rPr sz="18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WHEN</a:t>
            </a:r>
            <a:r>
              <a:rPr sz="1800" b="1" spc="14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comparison_expr2 </a:t>
            </a:r>
            <a:r>
              <a:rPr sz="18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THEN </a:t>
            </a:r>
            <a:r>
              <a:rPr sz="1800" b="1" i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return_expr2</a:t>
            </a:r>
            <a:endParaRPr sz="1800" b="1" i="1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522605" marR="0">
              <a:lnSpc>
                <a:spcPts val="2200"/>
              </a:lnSpc>
              <a:spcBef>
                <a:spcPts val="2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WHEN </a:t>
            </a:r>
            <a:r>
              <a:rPr sz="1800" b="1" i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comparison_exprn </a:t>
            </a:r>
            <a:r>
              <a:rPr sz="18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THEN </a:t>
            </a:r>
            <a:r>
              <a:rPr sz="1800" b="1" i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return_exprn</a:t>
            </a:r>
            <a:endParaRPr sz="1800" b="1" i="1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522605" marR="0">
              <a:lnSpc>
                <a:spcPts val="2195"/>
              </a:lnSpc>
              <a:spcBef>
                <a:spcPts val="7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ELSE </a:t>
            </a:r>
            <a:r>
              <a:rPr sz="1800" b="1" i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else_expr</a:t>
            </a:r>
            <a:r>
              <a:rPr sz="18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]</a:t>
            </a:r>
            <a:endParaRPr sz="1800" b="1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0203" y="3747152"/>
            <a:ext cx="749207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END</a:t>
            </a:r>
            <a:endParaRPr sz="1800" b="1">
              <a:solidFill>
                <a:srgbClr val="FF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1618" y="5077397"/>
            <a:ext cx="7754495" cy="1146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FOFCNF+ËÎÌå" panose="02010600030101010101"/>
                <a:cs typeface="FOFCNF+ËÎÌå" panose="02010600030101010101"/>
              </a:rPr>
              <a:t>练习：查询部门号为</a:t>
            </a:r>
            <a:r>
              <a:rPr sz="1800" spc="4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10,</a:t>
            </a:r>
            <a:r>
              <a:rPr sz="1800" spc="1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20,</a:t>
            </a:r>
            <a:r>
              <a:rPr sz="1800" spc="1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30 </a:t>
            </a:r>
            <a:r>
              <a:rPr sz="1800">
                <a:solidFill>
                  <a:srgbClr val="000000"/>
                </a:solidFill>
                <a:latin typeface="FOFCNF+ËÎÌå" panose="02010600030101010101"/>
                <a:cs typeface="FOFCNF+ËÎÌå" panose="02010600030101010101"/>
              </a:rPr>
              <a:t>的员工信息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>
                <a:solidFill>
                  <a:srgbClr val="000000"/>
                </a:solidFill>
                <a:latin typeface="FOFCNF+ËÎÌå" panose="02010600030101010101"/>
                <a:cs typeface="FOFCNF+ËÎÌå" panose="02010600030101010101"/>
              </a:rPr>
              <a:t>若部门号为</a:t>
            </a:r>
            <a:r>
              <a:rPr sz="1800" spc="5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10,</a:t>
            </a:r>
            <a:r>
              <a:rPr sz="1800" spc="12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FOFCNF+ËÎÌå" panose="02010600030101010101"/>
                <a:cs typeface="FOFCNF+ËÎÌå" panose="02010600030101010101"/>
              </a:rPr>
              <a:t>则打印</a:t>
            </a:r>
            <a:endParaRPr sz="1800">
              <a:solidFill>
                <a:srgbClr val="000000"/>
              </a:solidFill>
              <a:latin typeface="FOFCNF+ËÎÌå" panose="02010600030101010101"/>
              <a:cs typeface="FOFCNF+ËÎÌå" panose="02010600030101010101"/>
            </a:endParaRPr>
          </a:p>
          <a:p>
            <a:pPr marL="0" marR="0">
              <a:lnSpc>
                <a:spcPts val="2010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FOFCNF+ËÎÌå" panose="02010600030101010101"/>
                <a:cs typeface="FOFCNF+ËÎÌå" panose="02010600030101010101"/>
              </a:rPr>
              <a:t>其工资的</a:t>
            </a:r>
            <a:r>
              <a:rPr sz="1800" spc="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1.1 </a:t>
            </a:r>
            <a:r>
              <a:rPr sz="1800">
                <a:solidFill>
                  <a:srgbClr val="000000"/>
                </a:solidFill>
                <a:latin typeface="FOFCNF+ËÎÌå" panose="02010600030101010101"/>
                <a:cs typeface="FOFCNF+ËÎÌå" panose="02010600030101010101"/>
              </a:rPr>
              <a:t>倍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, 20 </a:t>
            </a:r>
            <a:r>
              <a:rPr sz="1800">
                <a:solidFill>
                  <a:srgbClr val="000000"/>
                </a:solidFill>
                <a:latin typeface="FOFCNF+ËÎÌå" panose="02010600030101010101"/>
                <a:cs typeface="FOFCNF+ËÎÌå" panose="02010600030101010101"/>
              </a:rPr>
              <a:t>号部门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>
                <a:solidFill>
                  <a:srgbClr val="000000"/>
                </a:solidFill>
                <a:latin typeface="FOFCNF+ËÎÌå" panose="02010600030101010101"/>
                <a:cs typeface="FOFCNF+ËÎÌå" panose="02010600030101010101"/>
              </a:rPr>
              <a:t>则打印其工资的</a:t>
            </a:r>
            <a:r>
              <a:rPr sz="1800" spc="4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1.2 </a:t>
            </a:r>
            <a:r>
              <a:rPr sz="1800">
                <a:solidFill>
                  <a:srgbClr val="000000"/>
                </a:solidFill>
                <a:latin typeface="FOFCNF+ËÎÌå" panose="02010600030101010101"/>
                <a:cs typeface="FOFCNF+ËÎÌå" panose="02010600030101010101"/>
              </a:rPr>
              <a:t>倍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, 30 </a:t>
            </a:r>
            <a:r>
              <a:rPr sz="1800">
                <a:solidFill>
                  <a:srgbClr val="000000"/>
                </a:solidFill>
                <a:latin typeface="FOFCNF+ËÎÌå" panose="02010600030101010101"/>
                <a:cs typeface="FOFCNF+ËÎÌå" panose="02010600030101010101"/>
              </a:rPr>
              <a:t>号部门打印</a:t>
            </a:r>
            <a:endParaRPr sz="1800">
              <a:solidFill>
                <a:srgbClr val="000000"/>
              </a:solidFill>
              <a:latin typeface="FOFCNF+ËÎÌå" panose="02010600030101010101"/>
              <a:cs typeface="FOFCNF+ËÎÌå" panose="02010600030101010101"/>
            </a:endParaRPr>
          </a:p>
          <a:p>
            <a:pPr marL="0" marR="0">
              <a:lnSpc>
                <a:spcPts val="2010"/>
              </a:lnSpc>
              <a:spcBef>
                <a:spcPts val="15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FOFCNF+ËÎÌå" panose="02010600030101010101"/>
                <a:cs typeface="FOFCNF+ËÎÌå" panose="02010600030101010101"/>
              </a:rPr>
              <a:t>其工资的</a:t>
            </a:r>
            <a:r>
              <a:rPr sz="1800" spc="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1.3 </a:t>
            </a:r>
            <a:r>
              <a:rPr sz="1800">
                <a:solidFill>
                  <a:srgbClr val="000000"/>
                </a:solidFill>
                <a:latin typeface="FOFCNF+ËÎÌå" panose="02010600030101010101"/>
                <a:cs typeface="FOFCNF+ËÎÌå" panose="02010600030101010101"/>
              </a:rPr>
              <a:t>倍数</a:t>
            </a:r>
            <a:endParaRPr sz="1800">
              <a:solidFill>
                <a:srgbClr val="000000"/>
              </a:solidFill>
              <a:latin typeface="FOFCNF+ËÎÌå" panose="02010600030101010101"/>
              <a:cs typeface="FOFCNF+ËÎÌå" panose="02010600030101010101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92119" y="1027681"/>
            <a:ext cx="3120186" cy="1244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CASE</a:t>
            </a:r>
            <a:r>
              <a:rPr sz="3600" b="1" spc="-22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spc="12">
                <a:solidFill>
                  <a:srgbClr val="000000"/>
                </a:solidFill>
                <a:latin typeface="PUPUDM+ËÎÌå" panose="02010600030101010101"/>
                <a:cs typeface="PUPUDM+ËÎÌå" panose="02010600030101010101"/>
              </a:rPr>
              <a:t>表达式</a:t>
            </a:r>
            <a:endParaRPr sz="3600" spc="12">
              <a:solidFill>
                <a:srgbClr val="000000"/>
              </a:solidFill>
              <a:latin typeface="PUPUDM+ËÎÌå" panose="02010600030101010101"/>
              <a:cs typeface="PUPUDM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478" y="1952966"/>
            <a:ext cx="6313274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PUPUDM+ËÎÌå" panose="02010600030101010101"/>
                <a:cs typeface="PUPUDM+ËÎÌå" panose="02010600030101010101"/>
              </a:rPr>
              <a:t>下面是使用</a:t>
            </a:r>
            <a:r>
              <a:rPr sz="2700">
                <a:solidFill>
                  <a:srgbClr val="000000"/>
                </a:solidFill>
                <a:latin typeface="TOQDDE+ËÎÌå" panose="02010600030101010101"/>
                <a:cs typeface="TOQDDE+ËÎÌå" panose="02010600030101010101"/>
              </a:rPr>
              <a:t>case</a:t>
            </a:r>
            <a:r>
              <a:rPr sz="2700">
                <a:solidFill>
                  <a:srgbClr val="000000"/>
                </a:solidFill>
                <a:latin typeface="PUPUDM+ËÎÌå" panose="02010600030101010101"/>
                <a:cs typeface="PUPUDM+ËÎÌå" panose="02010600030101010101"/>
              </a:rPr>
              <a:t>表达式的一个例子：</a:t>
            </a:r>
            <a:endParaRPr sz="2700">
              <a:solidFill>
                <a:srgbClr val="000000"/>
              </a:solidFill>
              <a:latin typeface="PUPUDM+ËÎÌå" panose="02010600030101010101"/>
              <a:cs typeface="PUPUDM+ËÎÌå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303" y="2743619"/>
            <a:ext cx="7305589" cy="130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 last_name,</a:t>
            </a:r>
            <a:r>
              <a:rPr sz="1600" b="1" spc="3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job_id,</a:t>
            </a:r>
            <a:r>
              <a:rPr sz="1600" b="1" spc="1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salary,</a:t>
            </a:r>
            <a:endParaRPr sz="16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853440" marR="0">
              <a:lnSpc>
                <a:spcPts val="1805"/>
              </a:lnSpc>
              <a:spcBef>
                <a:spcPts val="21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1600" b="1" spc="14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</a:t>
            </a:r>
            <a:r>
              <a:rPr sz="1600" b="1" spc="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WHEN</a:t>
            </a:r>
            <a:r>
              <a:rPr sz="1600" b="1" spc="12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'IT_PROG'</a:t>
            </a:r>
            <a:r>
              <a:rPr sz="1600" b="1" spc="98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THEN</a:t>
            </a:r>
            <a:r>
              <a:rPr sz="1600" b="1" spc="987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1.10*salary</a:t>
            </a:r>
            <a:endParaRPr sz="16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2321560" marR="0">
              <a:lnSpc>
                <a:spcPts val="1805"/>
              </a:lnSpc>
              <a:spcBef>
                <a:spcPts val="21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WHEN</a:t>
            </a:r>
            <a:r>
              <a:rPr sz="1600" b="1" spc="12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'ST_CLERK'</a:t>
            </a:r>
            <a:r>
              <a:rPr sz="1600" b="1" spc="2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THEN</a:t>
            </a:r>
            <a:r>
              <a:rPr sz="1600" b="1" spc="987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1.15*salary</a:t>
            </a:r>
            <a:endParaRPr sz="16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2321560" marR="0">
              <a:lnSpc>
                <a:spcPts val="1805"/>
              </a:lnSpc>
              <a:spcBef>
                <a:spcPts val="26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WHEN</a:t>
            </a:r>
            <a:r>
              <a:rPr sz="1600" b="1" spc="12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'SA_REP'</a:t>
            </a:r>
            <a:r>
              <a:rPr sz="1600" b="1" spc="194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THEN</a:t>
            </a:r>
            <a:r>
              <a:rPr sz="1600" b="1" spc="987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1.20*salary</a:t>
            </a:r>
            <a:endParaRPr sz="16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794" y="3768000"/>
            <a:ext cx="792195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1600" b="1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1820" y="3768000"/>
            <a:ext cx="4351670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</a:t>
            </a:r>
            <a:r>
              <a:rPr sz="1600" b="1" spc="1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END</a:t>
            </a:r>
            <a:r>
              <a:rPr sz="1600" b="1" spc="386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"REVISED_SALARY"</a:t>
            </a:r>
            <a:endParaRPr sz="16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4303" y="4024033"/>
            <a:ext cx="2383208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600" b="1" spc="192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employees;</a:t>
            </a:r>
            <a:endParaRPr sz="16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0003" y="4562518"/>
            <a:ext cx="7620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…</a:t>
            </a:r>
            <a:endParaRPr sz="2400" b="1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7928" y="5453398"/>
            <a:ext cx="7620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…</a:t>
            </a:r>
            <a:endParaRPr sz="2400" b="1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30446" y="1272190"/>
            <a:ext cx="2060448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DKPJGS+ËÎÌå" panose="02010600030101010101"/>
                <a:cs typeface="DKPJGS+ËÎÌå" panose="02010600030101010101"/>
              </a:rPr>
              <a:t>目</a:t>
            </a:r>
            <a:r>
              <a:rPr sz="3600" spc="27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>
                <a:solidFill>
                  <a:srgbClr val="000000"/>
                </a:solidFill>
                <a:latin typeface="DKPJGS+ËÎÌå" panose="02010600030101010101"/>
                <a:cs typeface="DKPJGS+ËÎÌå" panose="02010600030101010101"/>
              </a:rPr>
              <a:t>标</a:t>
            </a:r>
            <a:endParaRPr sz="3600">
              <a:solidFill>
                <a:srgbClr val="000000"/>
              </a:solidFill>
              <a:latin typeface="DKPJGS+ËÎÌå" panose="02010600030101010101"/>
              <a:cs typeface="DKPJGS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752" y="2237311"/>
            <a:ext cx="4538883" cy="857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DKPJGS+ËÎÌå" panose="02010600030101010101"/>
                <a:cs typeface="DKPJGS+ËÎÌå" panose="02010600030101010101"/>
              </a:rPr>
              <a:t>通过本章学习，您将可以</a:t>
            </a:r>
            <a:r>
              <a:rPr sz="2700">
                <a:solidFill>
                  <a:srgbClr val="000000"/>
                </a:solidFill>
                <a:latin typeface="FAWTUB+ËÎÌå" panose="02010600030101010101"/>
                <a:cs typeface="FAWTUB+ËÎÌå" panose="02010600030101010101"/>
              </a:rPr>
              <a:t> :</a:t>
            </a:r>
            <a:endParaRPr sz="2700">
              <a:solidFill>
                <a:srgbClr val="000000"/>
              </a:solidFill>
              <a:latin typeface="FAWTUB+ËÎÌå" panose="02010600030101010101"/>
              <a:cs typeface="FAWTUB+ËÎÌå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752" y="3024982"/>
            <a:ext cx="4338707" cy="2461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DKPJGS+ËÎÌå" panose="02010600030101010101"/>
                <a:cs typeface="DKPJGS+ËÎÌå" panose="02010600030101010101"/>
              </a:rPr>
              <a:t>字符函数</a:t>
            </a:r>
            <a:endParaRPr sz="2700">
              <a:solidFill>
                <a:srgbClr val="000000"/>
              </a:solidFill>
              <a:latin typeface="DKPJGS+ËÎÌå" panose="02010600030101010101"/>
              <a:cs typeface="DKPJGS+ËÎÌå" panose="02010600030101010101"/>
            </a:endParaRPr>
          </a:p>
          <a:p>
            <a:pPr marL="0" marR="0">
              <a:lnSpc>
                <a:spcPts val="3020"/>
              </a:lnSpc>
              <a:spcBef>
                <a:spcPts val="55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DKPJGS+ËÎÌå" panose="02010600030101010101"/>
                <a:cs typeface="DKPJGS+ËÎÌå" panose="02010600030101010101"/>
              </a:rPr>
              <a:t>数学函数</a:t>
            </a:r>
            <a:endParaRPr sz="2700">
              <a:solidFill>
                <a:srgbClr val="000000"/>
              </a:solidFill>
              <a:latin typeface="DKPJGS+ËÎÌå" panose="02010600030101010101"/>
              <a:cs typeface="DKPJGS+ËÎÌå" panose="02010600030101010101"/>
            </a:endParaRPr>
          </a:p>
          <a:p>
            <a:pPr marL="0" marR="0">
              <a:lnSpc>
                <a:spcPts val="3015"/>
              </a:lnSpc>
              <a:spcBef>
                <a:spcPts val="65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DKPJGS+ËÎÌå" panose="02010600030101010101"/>
                <a:cs typeface="DKPJGS+ËÎÌå" panose="02010600030101010101"/>
              </a:rPr>
              <a:t>日期函数</a:t>
            </a:r>
            <a:endParaRPr sz="2700">
              <a:solidFill>
                <a:srgbClr val="000000"/>
              </a:solidFill>
              <a:latin typeface="DKPJGS+ËÎÌå" panose="02010600030101010101"/>
              <a:cs typeface="DKPJGS+ËÎÌå" panose="02010600030101010101"/>
            </a:endParaRPr>
          </a:p>
          <a:p>
            <a:pPr marL="0" marR="0">
              <a:lnSpc>
                <a:spcPts val="3015"/>
              </a:lnSpc>
              <a:spcBef>
                <a:spcPts val="5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DKPJGS+ËÎÌå" panose="02010600030101010101"/>
                <a:cs typeface="DKPJGS+ËÎÌå" panose="02010600030101010101"/>
              </a:rPr>
              <a:t>其他函数【补充】</a:t>
            </a:r>
            <a:endParaRPr sz="2700">
              <a:solidFill>
                <a:srgbClr val="000000"/>
              </a:solidFill>
              <a:latin typeface="DKPJGS+ËÎÌå" panose="02010600030101010101"/>
              <a:cs typeface="DKPJGS+ËÎÌå" panose="02010600030101010101"/>
            </a:endParaRPr>
          </a:p>
          <a:p>
            <a:pPr marL="0" marR="0">
              <a:lnSpc>
                <a:spcPts val="3020"/>
              </a:lnSpc>
              <a:spcBef>
                <a:spcPts val="65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DKPJGS+ËÎÌå" panose="02010600030101010101"/>
                <a:cs typeface="DKPJGS+ËÎÌå" panose="02010600030101010101"/>
              </a:rPr>
              <a:t>流程控制函数【补充】</a:t>
            </a:r>
            <a:endParaRPr sz="2700">
              <a:solidFill>
                <a:srgbClr val="000000"/>
              </a:solidFill>
              <a:latin typeface="DKPJGS+ËÎÌå" panose="02010600030101010101"/>
              <a:cs typeface="DKPJGS+ËÎÌå" panose="02010600030101010101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92321" y="959254"/>
            <a:ext cx="2520391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KJDTRQ+ËÎÌå" panose="02010600030101010101"/>
                <a:cs typeface="KJDTRQ+ËÎÌå" panose="02010600030101010101"/>
              </a:rPr>
              <a:t>字符函数</a:t>
            </a:r>
            <a:endParaRPr sz="3600" spc="14">
              <a:solidFill>
                <a:srgbClr val="000000"/>
              </a:solidFill>
              <a:latin typeface="KJDTRQ+ËÎÌå" panose="02010600030101010101"/>
              <a:cs typeface="KJDTRQ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3655" y="1869440"/>
            <a:ext cx="127190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chemeClr val="tx1"/>
                </a:solidFill>
                <a:latin typeface="KJDTRQ+ËÎÌå" panose="02010600030101010101"/>
                <a:cs typeface="KJDTRQ+ËÎÌå" panose="02010600030101010101"/>
              </a:rPr>
              <a:t>字符函数</a:t>
            </a:r>
            <a:endParaRPr sz="2200">
              <a:solidFill>
                <a:schemeClr val="tx1"/>
              </a:solidFill>
              <a:latin typeface="KJDTRQ+ËÎÌå" panose="02010600030101010101"/>
              <a:cs typeface="KJDTRQ+ËÎÌå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7320" y="3568065"/>
            <a:ext cx="217424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chemeClr val="tx1"/>
                </a:solidFill>
                <a:latin typeface="KJDTRQ+ËÎÌå" panose="02010600030101010101"/>
                <a:cs typeface="KJDTRQ+ËÎÌå" panose="02010600030101010101"/>
              </a:rPr>
              <a:t>大小写控制函数</a:t>
            </a:r>
            <a:endParaRPr sz="2200">
              <a:solidFill>
                <a:schemeClr val="tx1"/>
              </a:solidFill>
              <a:latin typeface="KJDTRQ+ËÎÌå" panose="02010600030101010101"/>
              <a:cs typeface="KJDTRQ+ËÎÌå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3230" y="3569335"/>
            <a:ext cx="197294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2200" spc="10">
                <a:solidFill>
                  <a:schemeClr val="tx1"/>
                </a:solidFill>
                <a:latin typeface="KJDTRQ+ËÎÌå" panose="02010600030101010101"/>
                <a:cs typeface="KJDTRQ+ËÎÌå" panose="02010600030101010101"/>
              </a:rPr>
              <a:t>字符控制函数</a:t>
            </a:r>
            <a:endParaRPr sz="2200" spc="10">
              <a:solidFill>
                <a:schemeClr val="tx1"/>
              </a:solidFill>
              <a:latin typeface="KJDTRQ+ËÎÌå" panose="02010600030101010101"/>
              <a:cs typeface="KJDTRQ+ËÎÌå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0331" y="4271069"/>
            <a:ext cx="1028811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LOWER</a:t>
            </a:r>
            <a:endParaRPr sz="1800" b="1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UPPER</a:t>
            </a:r>
            <a:endParaRPr sz="1800" b="1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3392" y="4271069"/>
            <a:ext cx="1165994" cy="142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CONCAT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SUBSTR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2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INSTR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3392" y="5368603"/>
            <a:ext cx="1845510" cy="1150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LPAD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RPAD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TRIM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REPLACE</a:t>
            </a:r>
            <a:endParaRPr sz="18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2" name="直接箭头连接符 1"/>
          <p:cNvCxnSpPr>
            <a:stCxn id="4" idx="1"/>
            <a:endCxn id="5" idx="0"/>
          </p:cNvCxnSpPr>
          <p:nvPr/>
        </p:nvCxnSpPr>
        <p:spPr>
          <a:xfrm flipH="1">
            <a:off x="2504440" y="2010410"/>
            <a:ext cx="1339215" cy="15576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6" idx="0"/>
          </p:cNvCxnSpPr>
          <p:nvPr/>
        </p:nvCxnSpPr>
        <p:spPr>
          <a:xfrm>
            <a:off x="5115560" y="2010410"/>
            <a:ext cx="1394460" cy="15589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04998" y="1249965"/>
            <a:ext cx="3897173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RJWBNH+ËÎÌå" panose="02010600030101010101"/>
                <a:cs typeface="RJWBNH+ËÎÌå" panose="02010600030101010101"/>
              </a:rPr>
              <a:t>大小写控制函数</a:t>
            </a:r>
            <a:endParaRPr sz="3600" spc="14">
              <a:solidFill>
                <a:srgbClr val="000000"/>
              </a:solidFill>
              <a:latin typeface="RJWBNH+ËÎÌå" panose="02010600030101010101"/>
              <a:cs typeface="RJWBNH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953" y="2010497"/>
            <a:ext cx="5126355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RJWBNH+ËÎÌå" panose="02010600030101010101"/>
                <a:cs typeface="RJWBNH+ËÎÌå" panose="02010600030101010101"/>
              </a:rPr>
              <a:t>这类函数改变字符的大小写。</a:t>
            </a:r>
            <a:endParaRPr sz="2700">
              <a:solidFill>
                <a:srgbClr val="000000"/>
              </a:solidFill>
              <a:latin typeface="RJWBNH+ËÎÌå" panose="02010600030101010101"/>
              <a:cs typeface="RJWBNH+ËÎÌå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4328" y="2723618"/>
            <a:ext cx="978408" cy="697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RJWBNH+ËÎÌå" panose="02010600030101010101"/>
                <a:cs typeface="RJWBNH+ËÎÌå" panose="02010600030101010101"/>
              </a:rPr>
              <a:t>函数</a:t>
            </a:r>
            <a:endParaRPr sz="2200">
              <a:solidFill>
                <a:srgbClr val="000000"/>
              </a:solidFill>
              <a:latin typeface="RJWBNH+ËÎÌå" panose="02010600030101010101"/>
              <a:cs typeface="RJWBNH+ËÎÌå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5289" y="2723618"/>
            <a:ext cx="978407" cy="697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RJWBNH+ËÎÌå" panose="02010600030101010101"/>
                <a:cs typeface="RJWBNH+ËÎÌå" panose="02010600030101010101"/>
              </a:rPr>
              <a:t>结果</a:t>
            </a:r>
            <a:endParaRPr sz="2200">
              <a:solidFill>
                <a:srgbClr val="000000"/>
              </a:solidFill>
              <a:latin typeface="RJWBNH+ËÎÌå" panose="02010600030101010101"/>
              <a:cs typeface="RJWBNH+ËÎÌå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4328" y="3195927"/>
            <a:ext cx="6249447" cy="1170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85"/>
              </a:lnSpc>
              <a:spcBef>
                <a:spcPct val="0"/>
              </a:spcBef>
              <a:spcAft>
                <a:spcPct val="0"/>
              </a:spcAft>
            </a:pPr>
            <a:r>
              <a:rPr sz="22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LOWER</a:t>
            </a: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('SQL</a:t>
            </a:r>
            <a:r>
              <a:rPr sz="2200" b="1" spc="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Course')</a:t>
            </a:r>
            <a:r>
              <a:rPr sz="2200" b="1" spc="31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sql</a:t>
            </a:r>
            <a:r>
              <a:rPr sz="2200" b="1" spc="1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course</a:t>
            </a:r>
            <a:endParaRPr sz="22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485"/>
              </a:lnSpc>
              <a:spcBef>
                <a:spcPts val="945"/>
              </a:spcBef>
              <a:spcAft>
                <a:spcPct val="0"/>
              </a:spcAft>
            </a:pPr>
            <a:r>
              <a:rPr sz="22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UPPER</a:t>
            </a: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('SQL</a:t>
            </a:r>
            <a:r>
              <a:rPr sz="2200" b="1" spc="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Course')</a:t>
            </a:r>
            <a:r>
              <a:rPr sz="2200" b="1" spc="31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SQL</a:t>
            </a:r>
            <a:r>
              <a:rPr sz="2200" b="1" spc="1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COURSE</a:t>
            </a:r>
            <a:endParaRPr sz="22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" name="object 4"/>
          <p:cNvSpPr txBox="1"/>
          <p:nvPr/>
        </p:nvSpPr>
        <p:spPr>
          <a:xfrm>
            <a:off x="848588" y="2020022"/>
            <a:ext cx="5126355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RJWBNH+ËÎÌå" panose="02010600030101010101"/>
                <a:cs typeface="RJWBNH+ËÎÌå" panose="02010600030101010101"/>
              </a:rPr>
              <a:t>这类函数改变字符的大小写。</a:t>
            </a:r>
            <a:endParaRPr sz="2700">
              <a:solidFill>
                <a:srgbClr val="000000"/>
              </a:solidFill>
              <a:latin typeface="RJWBNH+ËÎÌå" panose="02010600030101010101"/>
              <a:cs typeface="RJWBNH+ËÎÌå" panose="02010600030101010101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43072" y="959254"/>
            <a:ext cx="3436924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HGHKDR+ËÎÌå" panose="02010600030101010101"/>
                <a:cs typeface="HGHKDR+ËÎÌå" panose="02010600030101010101"/>
              </a:rPr>
              <a:t>字符控制函数</a:t>
            </a:r>
            <a:endParaRPr sz="3600" spc="12">
              <a:solidFill>
                <a:srgbClr val="000000"/>
              </a:solidFill>
              <a:latin typeface="HGHKDR+ËÎÌå" panose="02010600030101010101"/>
              <a:cs typeface="HGHKDR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803" y="1660985"/>
            <a:ext cx="3431590" cy="857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HGHKDR+ËÎÌå" panose="02010600030101010101"/>
                <a:cs typeface="HGHKDR+ËÎÌå" panose="02010600030101010101"/>
              </a:rPr>
              <a:t>这类函数控制字符</a:t>
            </a:r>
            <a:r>
              <a:rPr sz="2700">
                <a:solidFill>
                  <a:srgbClr val="000000"/>
                </a:solidFill>
                <a:latin typeface="IADOAP+ËÎÌå" panose="02010600030101010101"/>
                <a:cs typeface="IADOAP+ËÎÌå" panose="02010600030101010101"/>
              </a:rPr>
              <a:t> :</a:t>
            </a:r>
            <a:endParaRPr sz="2700">
              <a:solidFill>
                <a:srgbClr val="000000"/>
              </a:solidFill>
              <a:latin typeface="IADOAP+ËÎÌå" panose="02010600030101010101"/>
              <a:cs typeface="IADOAP+ËÎÌå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803" y="2329791"/>
            <a:ext cx="978408" cy="697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HGHKDR+ËÎÌå" panose="02010600030101010101"/>
                <a:cs typeface="HGHKDR+ËÎÌå" panose="02010600030101010101"/>
              </a:rPr>
              <a:t>函数</a:t>
            </a:r>
            <a:endParaRPr sz="2200">
              <a:solidFill>
                <a:srgbClr val="000000"/>
              </a:solidFill>
              <a:latin typeface="HGHKDR+ËÎÌå" panose="02010600030101010101"/>
              <a:cs typeface="HGHKDR+ËÎÌå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8243" y="2329791"/>
            <a:ext cx="978408" cy="697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HGHKDR+ËÎÌå" panose="02010600030101010101"/>
                <a:cs typeface="HGHKDR+ËÎÌå" panose="02010600030101010101"/>
              </a:rPr>
              <a:t>结果</a:t>
            </a:r>
            <a:endParaRPr sz="2200">
              <a:solidFill>
                <a:srgbClr val="000000"/>
              </a:solidFill>
              <a:latin typeface="HGHKDR+ËÎÌå" panose="02010600030101010101"/>
              <a:cs typeface="HGHKDR+ËÎÌå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803" y="2768572"/>
            <a:ext cx="7843647" cy="1171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85"/>
              </a:lnSpc>
              <a:spcBef>
                <a:spcPct val="0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CONCAT('Hello',</a:t>
            </a:r>
            <a:r>
              <a:rPr sz="2200" b="1" spc="5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'World')</a:t>
            </a:r>
            <a:r>
              <a:rPr sz="2200" b="1" spc="744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HelloWorld</a:t>
            </a:r>
            <a:endParaRPr sz="22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490"/>
              </a:lnSpc>
              <a:spcBef>
                <a:spcPts val="945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SUBSTR('HelloWorld',1,5)</a:t>
            </a:r>
            <a:r>
              <a:rPr sz="2200" b="1" spc="746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Hello</a:t>
            </a:r>
            <a:endParaRPr sz="22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803" y="3640555"/>
            <a:ext cx="3859249" cy="735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85"/>
              </a:lnSpc>
              <a:spcBef>
                <a:spcPct val="0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LENGTH('HelloWorld')</a:t>
            </a:r>
            <a:endParaRPr sz="22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8243" y="3640555"/>
            <a:ext cx="754102" cy="735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85"/>
              </a:lnSpc>
              <a:spcBef>
                <a:spcPct val="0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2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803" y="4076419"/>
            <a:ext cx="6108572" cy="735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85"/>
              </a:lnSpc>
              <a:spcBef>
                <a:spcPct val="0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INSTR('HelloWorld',</a:t>
            </a:r>
            <a:r>
              <a:rPr sz="2200" b="1" spc="4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'W')</a:t>
            </a:r>
            <a:r>
              <a:rPr sz="2200" b="1" spc="743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6</a:t>
            </a:r>
            <a:endParaRPr sz="22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3803" y="4512410"/>
            <a:ext cx="3666678" cy="735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90"/>
              </a:lnSpc>
              <a:spcBef>
                <a:spcPct val="0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LPAD(salary,10,'*')</a:t>
            </a:r>
            <a:endParaRPr sz="22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8243" y="4512410"/>
            <a:ext cx="2095405" cy="117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90"/>
              </a:lnSpc>
              <a:spcBef>
                <a:spcPct val="0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*****24000</a:t>
            </a:r>
            <a:endParaRPr sz="22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485"/>
              </a:lnSpc>
              <a:spcBef>
                <a:spcPts val="945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24000*****</a:t>
            </a:r>
            <a:endParaRPr sz="22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3803" y="4948528"/>
            <a:ext cx="4058129" cy="735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85"/>
              </a:lnSpc>
              <a:spcBef>
                <a:spcPct val="0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RPAD(salary,</a:t>
            </a:r>
            <a:r>
              <a:rPr sz="2200" b="1" spc="4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10,</a:t>
            </a:r>
            <a:r>
              <a:rPr sz="2200" b="1" spc="2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'*')</a:t>
            </a:r>
            <a:endParaRPr sz="22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3803" y="5384366"/>
            <a:ext cx="7650861" cy="1171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85"/>
              </a:lnSpc>
              <a:spcBef>
                <a:spcPct val="0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TRIM('H'</a:t>
            </a:r>
            <a:r>
              <a:rPr sz="2200" b="1" spc="3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200" b="1" spc="24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'HelloWorld')</a:t>
            </a:r>
            <a:r>
              <a:rPr sz="2200" b="1" spc="347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elloWorld</a:t>
            </a:r>
            <a:endParaRPr sz="22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0" marR="0">
              <a:lnSpc>
                <a:spcPts val="2490"/>
              </a:lnSpc>
              <a:spcBef>
                <a:spcPts val="945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REPLACE('abcd','b','m')</a:t>
            </a:r>
            <a:r>
              <a:rPr sz="2200" b="1" spc="878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amcd</a:t>
            </a:r>
            <a:endParaRPr sz="22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22548" y="1298987"/>
            <a:ext cx="2520086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EHWCLV+ËÎÌå" panose="02010600030101010101"/>
                <a:cs typeface="EHWCLV+ËÎÌå" panose="02010600030101010101"/>
              </a:rPr>
              <a:t>数字函数</a:t>
            </a:r>
            <a:endParaRPr sz="3600" spc="14">
              <a:solidFill>
                <a:srgbClr val="000000"/>
              </a:solidFill>
              <a:latin typeface="EHWCLV+ËÎÌå" panose="02010600030101010101"/>
              <a:cs typeface="EHWCLV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9276" y="1942057"/>
            <a:ext cx="3609161" cy="966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ROUND: </a:t>
            </a:r>
            <a:r>
              <a:rPr sz="2800">
                <a:solidFill>
                  <a:srgbClr val="000000"/>
                </a:solidFill>
                <a:latin typeface="EHWCLV+ËÎÌå" panose="02010600030101010101"/>
                <a:cs typeface="EHWCLV+ËÎÌå" panose="02010600030101010101"/>
              </a:rPr>
              <a:t>四舍五入</a:t>
            </a:r>
            <a:endParaRPr sz="2800">
              <a:solidFill>
                <a:srgbClr val="000000"/>
              </a:solidFill>
              <a:latin typeface="EHWCLV+ËÎÌå" panose="02010600030101010101"/>
              <a:cs typeface="EHWCLV+ËÎÌå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4007" y="2423491"/>
            <a:ext cx="2307008" cy="692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ROUND(45.926,</a:t>
            </a:r>
            <a:r>
              <a:rPr sz="2000" b="1" spc="-57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2)</a:t>
            </a:r>
            <a:endParaRPr sz="2000" b="1">
              <a:solidFill>
                <a:srgbClr val="FF33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6642" y="2423491"/>
            <a:ext cx="967070" cy="317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45.93</a:t>
            </a:r>
            <a:endParaRPr sz="2000" b="1">
              <a:solidFill>
                <a:srgbClr val="FF3300"/>
              </a:solidFill>
              <a:latin typeface="Calibri" panose="020F0502020204030204"/>
              <a:cs typeface="Calibri" panose="020F0502020204030204"/>
            </a:endParaRPr>
          </a:p>
          <a:p>
            <a:pPr marL="0" marR="0">
              <a:lnSpc>
                <a:spcPts val="2445"/>
              </a:lnSpc>
              <a:spcBef>
                <a:spcPts val="7395"/>
              </a:spcBef>
              <a:spcAft>
                <a:spcPct val="0"/>
              </a:spcAft>
            </a:pPr>
            <a:r>
              <a:rPr sz="2000" b="1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45.92</a:t>
            </a:r>
            <a:endParaRPr sz="2000" b="1">
              <a:solidFill>
                <a:srgbClr val="FF3300"/>
              </a:solidFill>
              <a:latin typeface="Calibri" panose="020F0502020204030204"/>
              <a:cs typeface="Calibri" panose="020F0502020204030204"/>
            </a:endParaRPr>
          </a:p>
          <a:p>
            <a:pPr marL="0" marR="0">
              <a:lnSpc>
                <a:spcPts val="2445"/>
              </a:lnSpc>
              <a:spcBef>
                <a:spcPts val="7395"/>
              </a:spcBef>
              <a:spcAft>
                <a:spcPct val="0"/>
              </a:spcAft>
            </a:pPr>
            <a:r>
              <a:rPr sz="2000" b="1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100</a:t>
            </a:r>
            <a:endParaRPr sz="2000" b="1">
              <a:solidFill>
                <a:srgbClr val="FF33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276" y="3186022"/>
            <a:ext cx="4068140" cy="966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TRUNCATE:</a:t>
            </a:r>
            <a:r>
              <a:rPr sz="2800" b="1" spc="5602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>
                <a:solidFill>
                  <a:srgbClr val="000000"/>
                </a:solidFill>
                <a:latin typeface="EHWCLV+ËÎÌå" panose="02010600030101010101"/>
                <a:cs typeface="EHWCLV+ËÎÌå" panose="02010600030101010101"/>
              </a:rPr>
              <a:t>截断</a:t>
            </a:r>
            <a:endParaRPr sz="2800">
              <a:solidFill>
                <a:srgbClr val="000000"/>
              </a:solidFill>
              <a:latin typeface="EHWCLV+ËÎÌå" panose="02010600030101010101"/>
              <a:cs typeface="EHWCLV+ËÎÌå" panose="02010600030101010101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4007" y="3667365"/>
            <a:ext cx="2234969" cy="691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TRUNC(45.926,</a:t>
            </a:r>
            <a:r>
              <a:rPr sz="2000" b="1" spc="-62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2)</a:t>
            </a:r>
            <a:endParaRPr sz="2000" b="1">
              <a:solidFill>
                <a:srgbClr val="FF33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9276" y="4429860"/>
            <a:ext cx="2540838" cy="966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MOD: </a:t>
            </a:r>
            <a:r>
              <a:rPr sz="2800">
                <a:solidFill>
                  <a:srgbClr val="000000"/>
                </a:solidFill>
                <a:latin typeface="EHWCLV+ËÎÌå" panose="02010600030101010101"/>
                <a:cs typeface="EHWCLV+ËÎÌå" panose="02010600030101010101"/>
              </a:rPr>
              <a:t>求余</a:t>
            </a:r>
            <a:endParaRPr sz="2800">
              <a:solidFill>
                <a:srgbClr val="000000"/>
              </a:solidFill>
              <a:latin typeface="EHWCLV+ËÎÌå" panose="02010600030101010101"/>
              <a:cs typeface="EHWCLV+ËÎÌå" panose="02010600030101010101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4007" y="4911203"/>
            <a:ext cx="2115859" cy="691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MOD(1600,</a:t>
            </a:r>
            <a:r>
              <a:rPr sz="2000" b="1" spc="-55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300)</a:t>
            </a:r>
            <a:endParaRPr sz="2000" b="1">
              <a:solidFill>
                <a:srgbClr val="FF3300"/>
              </a:solidFill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4086860" y="2611120"/>
            <a:ext cx="2141220" cy="26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001770" y="3810000"/>
            <a:ext cx="2141220" cy="26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893820" y="5003800"/>
            <a:ext cx="2141220" cy="26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43146" y="238199"/>
            <a:ext cx="2515819" cy="129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25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OKGVFO+Arial Unicode MS" panose="020B0604020202020204"/>
                <a:cs typeface="OKGVFO+Arial Unicode MS" panose="020B0604020202020204"/>
              </a:rPr>
              <a:t>日期函数</a:t>
            </a:r>
            <a:endParaRPr sz="3600">
              <a:solidFill>
                <a:srgbClr val="000000"/>
              </a:solidFill>
              <a:latin typeface="OKGVFO+Arial Unicode MS" panose="020B0604020202020204"/>
              <a:cs typeface="OKGVFO+Arial Unicode MS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324" y="1476983"/>
            <a:ext cx="4019347" cy="966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now</a:t>
            </a:r>
            <a:r>
              <a:rPr sz="2800" spc="10">
                <a:solidFill>
                  <a:srgbClr val="000000"/>
                </a:solidFill>
                <a:latin typeface="RSLHIP+ËÎÌå" panose="02010600030101010101"/>
                <a:cs typeface="RSLHIP+ËÎÌå" panose="02010600030101010101"/>
              </a:rPr>
              <a:t>：获取当前日期</a:t>
            </a:r>
            <a:endParaRPr sz="2800" spc="10">
              <a:solidFill>
                <a:srgbClr val="000000"/>
              </a:solidFill>
              <a:latin typeface="RSLHIP+ËÎÌå" panose="02010600030101010101"/>
              <a:cs typeface="RSLHIP+ËÎÌå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324" y="2493455"/>
            <a:ext cx="8936537" cy="922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str_to_date:</a:t>
            </a:r>
            <a:r>
              <a:rPr sz="2800" b="1" spc="37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14">
                <a:solidFill>
                  <a:srgbClr val="000000"/>
                </a:solidFill>
                <a:latin typeface="RSLHIP+ËÎÌå" panose="02010600030101010101"/>
                <a:cs typeface="RSLHIP+ËÎÌå" panose="02010600030101010101"/>
              </a:rPr>
              <a:t>将日期格式的字符转换成指定格式的日期</a:t>
            </a:r>
            <a:endParaRPr sz="2400" spc="14">
              <a:solidFill>
                <a:srgbClr val="000000"/>
              </a:solidFill>
              <a:latin typeface="RSLHIP+ËÎÌå" panose="02010600030101010101"/>
              <a:cs typeface="RSLHIP+ËÎÌå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528" y="2921748"/>
            <a:ext cx="4847154" cy="691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STR_TO_DATE('9-13-1999','%m-%d-%Y')</a:t>
            </a:r>
            <a:endParaRPr sz="2000" b="1">
              <a:solidFill>
                <a:srgbClr val="FF33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1857" y="2921748"/>
            <a:ext cx="1572221" cy="691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1999-09-13</a:t>
            </a:r>
            <a:endParaRPr sz="2000" b="1">
              <a:solidFill>
                <a:srgbClr val="FF33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324" y="3684370"/>
            <a:ext cx="5930456" cy="966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date_format:</a:t>
            </a:r>
            <a:r>
              <a:rPr sz="2800" spc="10">
                <a:solidFill>
                  <a:srgbClr val="000000"/>
                </a:solidFill>
                <a:latin typeface="RSLHIP+ËÎÌå" panose="02010600030101010101"/>
                <a:cs typeface="RSLHIP+ËÎÌå" panose="02010600030101010101"/>
              </a:rPr>
              <a:t>将日期转换成字符</a:t>
            </a:r>
            <a:endParaRPr sz="2800" spc="10">
              <a:solidFill>
                <a:srgbClr val="000000"/>
              </a:solidFill>
              <a:latin typeface="RSLHIP+ËÎÌå" panose="02010600030101010101"/>
              <a:cs typeface="RSLHIP+ËÎÌå" panose="02010600030101010101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692" y="4170285"/>
            <a:ext cx="5638829" cy="691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DATE_FORMAT(‘2018/6/6’,‘%Y</a:t>
            </a:r>
            <a:r>
              <a:rPr sz="2000" spc="18">
                <a:solidFill>
                  <a:srgbClr val="FF3300"/>
                </a:solidFill>
                <a:latin typeface="RSLHIP+ËÎÌå" panose="02010600030101010101"/>
                <a:cs typeface="RSLHIP+ËÎÌå" panose="02010600030101010101"/>
              </a:rPr>
              <a:t>年</a:t>
            </a:r>
            <a:r>
              <a:rPr sz="2000" b="1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%m</a:t>
            </a:r>
            <a:r>
              <a:rPr sz="2000" spc="16">
                <a:solidFill>
                  <a:srgbClr val="FF3300"/>
                </a:solidFill>
                <a:latin typeface="RSLHIP+ËÎÌå" panose="02010600030101010101"/>
                <a:cs typeface="RSLHIP+ËÎÌå" panose="02010600030101010101"/>
              </a:rPr>
              <a:t>月</a:t>
            </a:r>
            <a:r>
              <a:rPr sz="2000" b="1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%d</a:t>
            </a:r>
            <a:r>
              <a:rPr sz="2000">
                <a:solidFill>
                  <a:srgbClr val="FF3300"/>
                </a:solidFill>
                <a:latin typeface="RSLHIP+ËÎÌå" panose="02010600030101010101"/>
                <a:cs typeface="RSLHIP+ËÎÌå" panose="02010600030101010101"/>
              </a:rPr>
              <a:t>日</a:t>
            </a:r>
            <a:r>
              <a:rPr sz="2000" b="1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’)</a:t>
            </a:r>
            <a:endParaRPr sz="2000" b="1">
              <a:solidFill>
                <a:srgbClr val="FF33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91857" y="4170285"/>
            <a:ext cx="2182622" cy="691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2018</a:t>
            </a:r>
            <a:r>
              <a:rPr sz="2000" spc="16">
                <a:solidFill>
                  <a:srgbClr val="FF3300"/>
                </a:solidFill>
                <a:latin typeface="RSLHIP+ËÎÌå" panose="02010600030101010101"/>
                <a:cs typeface="RSLHIP+ËÎÌå" panose="02010600030101010101"/>
              </a:rPr>
              <a:t>年</a:t>
            </a:r>
            <a:r>
              <a:rPr sz="2000" b="1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06</a:t>
            </a:r>
            <a:r>
              <a:rPr sz="2000" spc="18">
                <a:solidFill>
                  <a:srgbClr val="FF3300"/>
                </a:solidFill>
                <a:latin typeface="RSLHIP+ËÎÌå" panose="02010600030101010101"/>
                <a:cs typeface="RSLHIP+ËÎÌå" panose="02010600030101010101"/>
              </a:rPr>
              <a:t>月</a:t>
            </a:r>
            <a:r>
              <a:rPr sz="2000" b="1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06</a:t>
            </a:r>
            <a:r>
              <a:rPr sz="2000">
                <a:solidFill>
                  <a:srgbClr val="FF3300"/>
                </a:solidFill>
                <a:latin typeface="RSLHIP+ËÎÌå" panose="02010600030101010101"/>
                <a:cs typeface="RSLHIP+ËÎÌå" panose="02010600030101010101"/>
              </a:rPr>
              <a:t>日</a:t>
            </a:r>
            <a:endParaRPr sz="2000">
              <a:solidFill>
                <a:srgbClr val="FF3300"/>
              </a:solidFill>
              <a:latin typeface="RSLHIP+ËÎÌå" panose="02010600030101010101"/>
              <a:cs typeface="RSLHIP+ËÎÌå" panose="02010600030101010101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8842" y="1302521"/>
            <a:ext cx="801624" cy="649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FFFFFF"/>
                </a:solidFill>
                <a:latin typeface="OTPPWL+Arial Unicode MS" panose="020B0604020202020204"/>
                <a:cs typeface="OTPPWL+Arial Unicode MS" panose="020B0604020202020204"/>
              </a:rPr>
              <a:t>序号</a:t>
            </a:r>
            <a:endParaRPr sz="1800" spc="12">
              <a:solidFill>
                <a:srgbClr val="FFFFFF"/>
              </a:solidFill>
              <a:latin typeface="OTPPWL+Arial Unicode MS" panose="020B0604020202020204"/>
              <a:cs typeface="OTPPWL+Arial Unicode MS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2798" y="1302521"/>
            <a:ext cx="1031747" cy="110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FFFFFF"/>
                </a:solidFill>
                <a:latin typeface="OTPPWL+Arial Unicode MS" panose="020B0604020202020204"/>
                <a:cs typeface="OTPPWL+Arial Unicode MS" panose="020B0604020202020204"/>
              </a:rPr>
              <a:t>格式符</a:t>
            </a:r>
            <a:endParaRPr sz="1800" spc="12">
              <a:solidFill>
                <a:srgbClr val="FFFFFF"/>
              </a:solidFill>
              <a:latin typeface="OTPPWL+Arial Unicode MS" panose="020B0604020202020204"/>
              <a:cs typeface="OTPPWL+Arial Unicode MS" panose="020B0604020202020204"/>
            </a:endParaRPr>
          </a:p>
          <a:p>
            <a:pPr marL="0" marR="0">
              <a:lnSpc>
                <a:spcPts val="2200"/>
              </a:lnSpc>
              <a:spcBef>
                <a:spcPts val="137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%Y</a:t>
            </a:r>
            <a:endParaRPr sz="18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6652" y="1302521"/>
            <a:ext cx="801623" cy="649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FFFFFF"/>
                </a:solidFill>
                <a:latin typeface="OTPPWL+Arial Unicode MS" panose="020B0604020202020204"/>
                <a:cs typeface="OTPPWL+Arial Unicode MS" panose="020B0604020202020204"/>
              </a:rPr>
              <a:t>功能</a:t>
            </a:r>
            <a:endParaRPr sz="1800" spc="12">
              <a:solidFill>
                <a:srgbClr val="FFFFFF"/>
              </a:solidFill>
              <a:latin typeface="OTPPWL+Arial Unicode MS" panose="020B0604020202020204"/>
              <a:cs typeface="OTPPWL+Arial Unicode MS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842" y="1782806"/>
            <a:ext cx="458917" cy="4264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8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0" marR="0">
              <a:lnSpc>
                <a:spcPts val="2195"/>
              </a:lnSpc>
              <a:spcBef>
                <a:spcPts val="138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8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0" marR="0">
              <a:lnSpc>
                <a:spcPts val="2195"/>
              </a:lnSpc>
              <a:spcBef>
                <a:spcPts val="138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8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0" marR="0">
              <a:lnSpc>
                <a:spcPts val="2195"/>
              </a:lnSpc>
              <a:spcBef>
                <a:spcPts val="138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4</a:t>
            </a:r>
            <a:endParaRPr sz="18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0" marR="0">
              <a:lnSpc>
                <a:spcPts val="2195"/>
              </a:lnSpc>
              <a:spcBef>
                <a:spcPts val="133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5</a:t>
            </a:r>
            <a:endParaRPr sz="18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0" marR="0">
              <a:lnSpc>
                <a:spcPts val="2195"/>
              </a:lnSpc>
              <a:spcBef>
                <a:spcPts val="139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6</a:t>
            </a:r>
            <a:endParaRPr sz="18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0" marR="0">
              <a:lnSpc>
                <a:spcPts val="2195"/>
              </a:lnSpc>
              <a:spcBef>
                <a:spcPts val="138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7</a:t>
            </a:r>
            <a:endParaRPr sz="18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0" marR="0">
              <a:lnSpc>
                <a:spcPts val="2195"/>
              </a:lnSpc>
              <a:spcBef>
                <a:spcPts val="139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8</a:t>
            </a:r>
            <a:endParaRPr sz="18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0" marR="0">
              <a:lnSpc>
                <a:spcPts val="2195"/>
              </a:lnSpc>
              <a:spcBef>
                <a:spcPts val="138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9</a:t>
            </a:r>
            <a:endParaRPr sz="18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6652" y="1757617"/>
            <a:ext cx="1487424" cy="649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TPPWL+Arial Unicode MS" panose="020B0604020202020204"/>
                <a:cs typeface="OTPPWL+Arial Unicode MS" panose="020B0604020202020204"/>
              </a:rPr>
              <a:t>四位的年份</a:t>
            </a:r>
            <a:endParaRPr sz="1800">
              <a:solidFill>
                <a:srgbClr val="000000"/>
              </a:solidFill>
              <a:latin typeface="OTPPWL+Arial Unicode MS" panose="020B0604020202020204"/>
              <a:cs typeface="OTPPWL+Arial Unicode MS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2798" y="2238137"/>
            <a:ext cx="60978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%y</a:t>
            </a:r>
            <a:endParaRPr sz="18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6652" y="2212984"/>
            <a:ext cx="1373162" cy="649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>
                <a:solidFill>
                  <a:srgbClr val="000000"/>
                </a:solidFill>
                <a:latin typeface="OTPPWL+Arial Unicode MS" panose="020B0604020202020204"/>
                <a:cs typeface="OTPPWL+Arial Unicode MS" panose="020B0604020202020204"/>
              </a:rPr>
              <a:t>位的年份</a:t>
            </a:r>
            <a:endParaRPr sz="1800">
              <a:solidFill>
                <a:srgbClr val="000000"/>
              </a:solidFill>
              <a:latin typeface="OTPPWL+Arial Unicode MS" panose="020B0604020202020204"/>
              <a:cs typeface="OTPPWL+Arial Unicode MS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2798" y="2693433"/>
            <a:ext cx="688925" cy="1077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%m</a:t>
            </a:r>
            <a:endParaRPr sz="18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0" marR="0">
              <a:lnSpc>
                <a:spcPts val="2195"/>
              </a:lnSpc>
              <a:spcBef>
                <a:spcPts val="138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%c</a:t>
            </a:r>
            <a:endParaRPr sz="18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6652" y="2668279"/>
            <a:ext cx="2456110" cy="3380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TPPWL+Arial Unicode MS" panose="020B0604020202020204"/>
                <a:cs typeface="OTPPWL+Arial Unicode MS" panose="020B0604020202020204"/>
              </a:rPr>
              <a:t>月份（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01,02…11,12</a:t>
            </a:r>
            <a:r>
              <a:rPr sz="1800">
                <a:solidFill>
                  <a:srgbClr val="000000"/>
                </a:solidFill>
                <a:latin typeface="OTPPWL+Arial Unicode MS" panose="020B0604020202020204"/>
                <a:cs typeface="OTPPWL+Arial Unicode MS" panose="020B0604020202020204"/>
              </a:rPr>
              <a:t>）</a:t>
            </a:r>
            <a:endParaRPr sz="1800">
              <a:solidFill>
                <a:srgbClr val="000000"/>
              </a:solidFill>
              <a:latin typeface="OTPPWL+Arial Unicode MS" panose="020B0604020202020204"/>
              <a:cs typeface="OTPPWL+Arial Unicode MS" panose="020B0604020202020204"/>
            </a:endParaRPr>
          </a:p>
          <a:p>
            <a:pPr marL="0" marR="0">
              <a:lnSpc>
                <a:spcPts val="2410"/>
              </a:lnSpc>
              <a:spcBef>
                <a:spcPts val="117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TPPWL+Arial Unicode MS" panose="020B0604020202020204"/>
                <a:cs typeface="OTPPWL+Arial Unicode MS" panose="020B0604020202020204"/>
              </a:rPr>
              <a:t>月份（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1,2,…11,12</a:t>
            </a:r>
            <a:r>
              <a:rPr sz="1800">
                <a:solidFill>
                  <a:srgbClr val="000000"/>
                </a:solidFill>
                <a:latin typeface="OTPPWL+Arial Unicode MS" panose="020B0604020202020204"/>
                <a:cs typeface="OTPPWL+Arial Unicode MS" panose="020B0604020202020204"/>
              </a:rPr>
              <a:t>）</a:t>
            </a:r>
            <a:endParaRPr sz="1800">
              <a:solidFill>
                <a:srgbClr val="000000"/>
              </a:solidFill>
              <a:latin typeface="OTPPWL+Arial Unicode MS" panose="020B0604020202020204"/>
              <a:cs typeface="OTPPWL+Arial Unicode MS" panose="020B0604020202020204"/>
            </a:endParaRPr>
          </a:p>
          <a:p>
            <a:pPr marL="0" marR="0">
              <a:lnSpc>
                <a:spcPts val="2410"/>
              </a:lnSpc>
              <a:spcBef>
                <a:spcPts val="117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TPPWL+Arial Unicode MS" panose="020B0604020202020204"/>
                <a:cs typeface="OTPPWL+Arial Unicode MS" panose="020B0604020202020204"/>
              </a:rPr>
              <a:t>日（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01,02,…</a:t>
            </a:r>
            <a:r>
              <a:rPr sz="1800">
                <a:solidFill>
                  <a:srgbClr val="000000"/>
                </a:solidFill>
                <a:latin typeface="OTPPWL+Arial Unicode MS" panose="020B0604020202020204"/>
                <a:cs typeface="OTPPWL+Arial Unicode MS" panose="020B0604020202020204"/>
              </a:rPr>
              <a:t>）</a:t>
            </a:r>
            <a:endParaRPr sz="1800">
              <a:solidFill>
                <a:srgbClr val="000000"/>
              </a:solidFill>
              <a:latin typeface="OTPPWL+Arial Unicode MS" panose="020B0604020202020204"/>
              <a:cs typeface="OTPPWL+Arial Unicode MS" panose="020B0604020202020204"/>
            </a:endParaRPr>
          </a:p>
          <a:p>
            <a:pPr marL="0" marR="0">
              <a:lnSpc>
                <a:spcPts val="2410"/>
              </a:lnSpc>
              <a:spcBef>
                <a:spcPts val="117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TPPWL+Arial Unicode MS" panose="020B0604020202020204"/>
                <a:cs typeface="OTPPWL+Arial Unicode MS" panose="020B0604020202020204"/>
              </a:rPr>
              <a:t>小时（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24</a:t>
            </a:r>
            <a:r>
              <a:rPr sz="1800">
                <a:solidFill>
                  <a:srgbClr val="000000"/>
                </a:solidFill>
                <a:latin typeface="OTPPWL+Arial Unicode MS" panose="020B0604020202020204"/>
                <a:cs typeface="OTPPWL+Arial Unicode MS" panose="020B0604020202020204"/>
              </a:rPr>
              <a:t>小时制）</a:t>
            </a:r>
            <a:endParaRPr sz="1800">
              <a:solidFill>
                <a:srgbClr val="000000"/>
              </a:solidFill>
              <a:latin typeface="OTPPWL+Arial Unicode MS" panose="020B0604020202020204"/>
              <a:cs typeface="OTPPWL+Arial Unicode MS" panose="020B0604020202020204"/>
            </a:endParaRPr>
          </a:p>
          <a:p>
            <a:pPr marL="0" marR="0">
              <a:lnSpc>
                <a:spcPts val="2410"/>
              </a:lnSpc>
              <a:spcBef>
                <a:spcPts val="112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TPPWL+Arial Unicode MS" panose="020B0604020202020204"/>
                <a:cs typeface="OTPPWL+Arial Unicode MS" panose="020B0604020202020204"/>
              </a:rPr>
              <a:t>小时（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12</a:t>
            </a:r>
            <a:r>
              <a:rPr sz="1800">
                <a:solidFill>
                  <a:srgbClr val="000000"/>
                </a:solidFill>
                <a:latin typeface="OTPPWL+Arial Unicode MS" panose="020B0604020202020204"/>
                <a:cs typeface="OTPPWL+Arial Unicode MS" panose="020B0604020202020204"/>
              </a:rPr>
              <a:t>小时制）</a:t>
            </a:r>
            <a:endParaRPr sz="1800">
              <a:solidFill>
                <a:srgbClr val="000000"/>
              </a:solidFill>
              <a:latin typeface="OTPPWL+Arial Unicode MS" panose="020B0604020202020204"/>
              <a:cs typeface="OTPPWL+Arial Unicode MS" panose="020B0604020202020204"/>
            </a:endParaRPr>
          </a:p>
          <a:p>
            <a:pPr marL="0" marR="0">
              <a:lnSpc>
                <a:spcPts val="2410"/>
              </a:lnSpc>
              <a:spcBef>
                <a:spcPts val="117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TPPWL+Arial Unicode MS" panose="020B0604020202020204"/>
                <a:cs typeface="OTPPWL+Arial Unicode MS" panose="020B0604020202020204"/>
              </a:rPr>
              <a:t>分钟（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00,01…59</a:t>
            </a:r>
            <a:r>
              <a:rPr sz="1800">
                <a:solidFill>
                  <a:srgbClr val="000000"/>
                </a:solidFill>
                <a:latin typeface="OTPPWL+Arial Unicode MS" panose="020B0604020202020204"/>
                <a:cs typeface="OTPPWL+Arial Unicode MS" panose="020B0604020202020204"/>
              </a:rPr>
              <a:t>）</a:t>
            </a:r>
            <a:endParaRPr sz="1800">
              <a:solidFill>
                <a:srgbClr val="000000"/>
              </a:solidFill>
              <a:latin typeface="OTPPWL+Arial Unicode MS" panose="020B0604020202020204"/>
              <a:cs typeface="OTPPWL+Arial Unicode MS" panose="020B0604020202020204"/>
            </a:endParaRPr>
          </a:p>
          <a:p>
            <a:pPr marL="0" marR="0">
              <a:lnSpc>
                <a:spcPts val="2410"/>
              </a:lnSpc>
              <a:spcBef>
                <a:spcPts val="117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TPPWL+Arial Unicode MS" panose="020B0604020202020204"/>
                <a:cs typeface="OTPPWL+Arial Unicode MS" panose="020B0604020202020204"/>
              </a:rPr>
              <a:t>秒（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00,01,…59</a:t>
            </a:r>
            <a:r>
              <a:rPr sz="1800">
                <a:solidFill>
                  <a:srgbClr val="000000"/>
                </a:solidFill>
                <a:latin typeface="OTPPWL+Arial Unicode MS" panose="020B0604020202020204"/>
                <a:cs typeface="OTPPWL+Arial Unicode MS" panose="020B0604020202020204"/>
              </a:rPr>
              <a:t>）</a:t>
            </a:r>
            <a:endParaRPr sz="1800">
              <a:solidFill>
                <a:srgbClr val="000000"/>
              </a:solidFill>
              <a:latin typeface="OTPPWL+Arial Unicode MS" panose="020B0604020202020204"/>
              <a:cs typeface="OTPPWL+Arial Unicode MS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2798" y="3603896"/>
            <a:ext cx="626417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%d</a:t>
            </a:r>
            <a:endParaRPr sz="18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2798" y="4059318"/>
            <a:ext cx="648741" cy="1076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%H</a:t>
            </a:r>
            <a:endParaRPr sz="18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0" marR="0">
              <a:lnSpc>
                <a:spcPts val="2195"/>
              </a:lnSpc>
              <a:spcBef>
                <a:spcPts val="138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%h</a:t>
            </a:r>
            <a:endParaRPr sz="18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82798" y="4969781"/>
            <a:ext cx="55877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%i</a:t>
            </a:r>
            <a:endParaRPr sz="18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2798" y="5425101"/>
            <a:ext cx="595721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%s</a:t>
            </a:r>
            <a:endParaRPr sz="18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63721" y="1260887"/>
            <a:ext cx="297911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TBDUQU+ËÎÌå" panose="02010600030101010101"/>
                <a:cs typeface="TBDUQU+ËÎÌå" panose="02010600030101010101"/>
              </a:rPr>
              <a:t>条件表达式</a:t>
            </a:r>
            <a:endParaRPr sz="3600" spc="14">
              <a:solidFill>
                <a:srgbClr val="000000"/>
              </a:solidFill>
              <a:latin typeface="TBDUQU+ËÎÌå" panose="02010600030101010101"/>
              <a:cs typeface="TBDUQU+ËÎÌå" panose="02010600030101010101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454" y="1941489"/>
            <a:ext cx="7715938" cy="1691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3200" spc="7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BDUQU+ËÎÌå" panose="02010600030101010101"/>
                <a:cs typeface="TBDUQU+ËÎÌå" panose="02010600030101010101"/>
              </a:rPr>
              <a:t>在</a:t>
            </a:r>
            <a:r>
              <a:rPr sz="3200" spc="-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SQL </a:t>
            </a:r>
            <a:r>
              <a:rPr sz="3200">
                <a:solidFill>
                  <a:srgbClr val="000000"/>
                </a:solidFill>
                <a:latin typeface="TBDUQU+ËÎÌå" panose="02010600030101010101"/>
                <a:cs typeface="TBDUQU+ËÎÌå" panose="02010600030101010101"/>
              </a:rPr>
              <a:t>语句中使用</a:t>
            </a:r>
            <a:r>
              <a:rPr sz="32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IF-THEN-ELSE </a:t>
            </a:r>
            <a:r>
              <a:rPr sz="3200">
                <a:solidFill>
                  <a:srgbClr val="000000"/>
                </a:solidFill>
                <a:latin typeface="TBDUQU+ËÎÌå" panose="02010600030101010101"/>
                <a:cs typeface="TBDUQU+ËÎÌå" panose="02010600030101010101"/>
              </a:rPr>
              <a:t>逻辑</a:t>
            </a:r>
            <a:endParaRPr sz="3200">
              <a:solidFill>
                <a:srgbClr val="000000"/>
              </a:solidFill>
              <a:latin typeface="TBDUQU+ËÎÌå" panose="02010600030101010101"/>
              <a:cs typeface="TBDUQU+ËÎÌå" panose="02010600030101010101"/>
            </a:endParaRPr>
          </a:p>
          <a:p>
            <a:pPr marL="0" marR="0">
              <a:lnSpc>
                <a:spcPts val="3915"/>
              </a:lnSpc>
              <a:spcBef>
                <a:spcPts val="695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3200" spc="7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BDUQU+ËÎÌå" panose="02010600030101010101"/>
                <a:cs typeface="TBDUQU+ËÎÌå" panose="02010600030101010101"/>
              </a:rPr>
              <a:t>使用方法</a:t>
            </a:r>
            <a:r>
              <a:rPr sz="32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32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9629" y="3100678"/>
            <a:ext cx="2695956" cy="966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CASE </a:t>
            </a:r>
            <a:r>
              <a:rPr sz="2800">
                <a:solidFill>
                  <a:srgbClr val="000000"/>
                </a:solidFill>
                <a:latin typeface="TBDUQU+ËÎÌå" panose="02010600030101010101"/>
                <a:cs typeface="TBDUQU+ËÎÌå" panose="02010600030101010101"/>
              </a:rPr>
              <a:t>表达式</a:t>
            </a:r>
            <a:endParaRPr sz="2800">
              <a:solidFill>
                <a:srgbClr val="000000"/>
              </a:solidFill>
              <a:latin typeface="TBDUQU+ËÎÌå" panose="02010600030101010101"/>
              <a:cs typeface="TBDUQU+ËÎÌå" panose="02010600030101010101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1414</Words>
  <Application>WPS 演示</Application>
  <PresentationFormat>On-screen Show (4:3)</PresentationFormat>
  <Paragraphs>190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11</vt:i4>
      </vt:variant>
    </vt:vector>
  </HeadingPairs>
  <TitlesOfParts>
    <vt:vector size="48" baseType="lpstr">
      <vt:lpstr>Arial</vt:lpstr>
      <vt:lpstr>宋体</vt:lpstr>
      <vt:lpstr>Wingdings</vt:lpstr>
      <vt:lpstr>CECFGR+»ªÎÄÐÂÎº</vt:lpstr>
      <vt:lpstr>Arial</vt:lpstr>
      <vt:lpstr>DKPJGS+ËÎÌå</vt:lpstr>
      <vt:lpstr>Times New Roman</vt:lpstr>
      <vt:lpstr>FAWTUB+ËÎÌå</vt:lpstr>
      <vt:lpstr>KJDTRQ+ËÎÌå</vt:lpstr>
      <vt:lpstr>Courier New</vt:lpstr>
      <vt:lpstr>RJWBNH+ËÎÌå</vt:lpstr>
      <vt:lpstr>HGHKDR+ËÎÌå</vt:lpstr>
      <vt:lpstr>IADOAP+ËÎÌå</vt:lpstr>
      <vt:lpstr>EHWCLV+ËÎÌå</vt:lpstr>
      <vt:lpstr>Calibri</vt:lpstr>
      <vt:lpstr>OKGVFO+Arial Unicode MS</vt:lpstr>
      <vt:lpstr>RSLHIP+ËÎÌå</vt:lpstr>
      <vt:lpstr>OTPPWL+Arial Unicode MS</vt:lpstr>
      <vt:lpstr>TBDUQU+ËÎÌå</vt:lpstr>
      <vt:lpstr>FOFCNF+ËÎÌå</vt:lpstr>
      <vt:lpstr>PUPUDM+ËÎÌå</vt:lpstr>
      <vt:lpstr>TOQDDE+ËÎÌå</vt:lpstr>
      <vt:lpstr>Raleway</vt:lpstr>
      <vt:lpstr>微软雅黑</vt:lpstr>
      <vt:lpstr>Arial Unicode MS</vt:lpstr>
      <vt:lpstr>Verdana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小费</cp:lastModifiedBy>
  <cp:revision>4</cp:revision>
  <dcterms:created xsi:type="dcterms:W3CDTF">2018-08-10T02:22:00Z</dcterms:created>
  <dcterms:modified xsi:type="dcterms:W3CDTF">2018-08-10T09:01:16Z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