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Masters/slideMaster17.xml" ContentType="application/vnd.openxmlformats-officedocument.presentationml.slideMaster+xml"/>
  <Override PartName="/ppt/slides/slide14.xml" ContentType="application/vnd.openxmlformats-officedocument.presentationml.slide+xml"/>
  <Default Extension="fntdata" ContentType="application/x-fontdata"/>
  <Override PartName="/ppt/slideLayouts/slideLayout13.xml" ContentType="application/vnd.openxmlformats-officedocument.presentationml.slideLayout+xml"/>
  <Override PartName="/ppt/theme/theme18.xml" ContentType="application/vnd.openxmlformats-officedocument.theme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3.xml" ContentType="application/vnd.openxmlformats-officedocument.presentationml.slideMaster+xml"/>
  <Override PartName="/ppt/theme/theme14.xml" ContentType="application/vnd.openxmlformats-officedocument.theme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9.xml" ContentType="application/vnd.openxmlformats-officedocument.theme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theme/theme11.xml" ContentType="application/vnd.openxmlformats-officedocument.theme+xml"/>
  <Override PartName="/ppt/theme/theme20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</p:sldMasterIdLst>
  <p:sldIdLst>
    <p:sldId id="256" r:id="rId21"/>
    <p:sldId id="262" r:id="rId22"/>
    <p:sldId id="268" r:id="rId23"/>
    <p:sldId id="274" r:id="rId24"/>
    <p:sldId id="280" r:id="rId25"/>
    <p:sldId id="286" r:id="rId26"/>
    <p:sldId id="292" r:id="rId27"/>
    <p:sldId id="298" r:id="rId28"/>
    <p:sldId id="304" r:id="rId29"/>
    <p:sldId id="310" r:id="rId30"/>
    <p:sldId id="316" r:id="rId31"/>
    <p:sldId id="322" r:id="rId32"/>
    <p:sldId id="328" r:id="rId33"/>
    <p:sldId id="334" r:id="rId34"/>
    <p:sldId id="340" r:id="rId35"/>
    <p:sldId id="346" r:id="rId36"/>
    <p:sldId id="352" r:id="rId37"/>
    <p:sldId id="358" r:id="rId38"/>
    <p:sldId id="364" r:id="rId39"/>
    <p:sldId id="370" r:id="rId40"/>
  </p:sldIdLst>
  <p:sldSz cx="9144000" cy="6858000" type="screen4x3"/>
  <p:notesSz cx="9144000" cy="6858000"/>
  <p:embeddedFontLst>
    <p:embeddedFont>
      <p:font typeface="Calibri" pitchFamily="34" charset="0"/>
      <p:regular r:id="rId41"/>
      <p:bold r:id="rId42"/>
      <p:italic r:id="rId43"/>
      <p:boldItalic r:id="rId44"/>
    </p:embeddedFont>
    <p:embeddedFont>
      <p:font typeface="JKIUEV+Arial Unicode MS" charset="-122"/>
      <p:regular r:id="rId45"/>
    </p:embeddedFont>
    <p:embeddedFont>
      <p:font typeface="RBQJHG+Arial Unicode MS" charset="-122"/>
      <p:regular r:id="rId46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3146"/>
        <p:guide pos="24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97962" y="1893951"/>
            <a:ext cx="4576877" cy="3951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235" marR="0">
              <a:lnSpc>
                <a:spcPts val="9770"/>
              </a:lnSpc>
              <a:spcBef>
                <a:spcPct val="0"/>
              </a:spcBef>
              <a:spcAft>
                <a:spcPct val="0"/>
              </a:spcAft>
            </a:pPr>
            <a:r>
              <a:rPr sz="8000" spc="19">
                <a:solidFill>
                  <a:srgbClr val="FFFF00"/>
                </a:solidFill>
                <a:latin typeface="DOJHPJ+»ªÎÄÐÂÎº" panose="02010800040101010101"/>
                <a:cs typeface="DOJHPJ+»ªÎÄÐÂÎº" panose="02010800040101010101"/>
              </a:rPr>
              <a:t>第</a:t>
            </a:r>
            <a:r>
              <a:rPr sz="8000" b="1">
                <a:solidFill>
                  <a:srgbClr val="FFFF00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8000">
                <a:solidFill>
                  <a:srgbClr val="FFFF00"/>
                </a:solidFill>
                <a:latin typeface="DOJHPJ+»ªÎÄÐÂÎº" panose="02010800040101010101"/>
                <a:cs typeface="DOJHPJ+»ªÎÄÐÂÎº" panose="02010800040101010101"/>
              </a:rPr>
              <a:t>节</a:t>
            </a:r>
          </a:p>
          <a:p>
            <a:pPr marL="0" marR="0">
              <a:lnSpc>
                <a:spcPts val="8140"/>
              </a:lnSpc>
              <a:spcBef>
                <a:spcPts val="1460"/>
              </a:spcBef>
              <a:spcAft>
                <a:spcPct val="0"/>
              </a:spcAft>
            </a:pPr>
            <a:r>
              <a:rPr sz="8000" spc="16">
                <a:solidFill>
                  <a:srgbClr val="FFFF00"/>
                </a:solidFill>
                <a:latin typeface="DOJHPJ+»ªÎÄÐÂÎº" panose="02010800040101010101"/>
                <a:cs typeface="DOJHPJ+»ªÎÄÐÂÎº" panose="02010800040101010101"/>
              </a:rPr>
              <a:t>子查询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46171" y="887888"/>
            <a:ext cx="3895343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NQLCJM+ËÎÌå" panose="02010600030101010101"/>
                <a:cs typeface="NQLCJM+ËÎÌå" panose="02010600030101010101"/>
              </a:rPr>
              <a:t>执行单行子查询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344" y="1549886"/>
            <a:ext cx="8562473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NQLCJM+ËÎÌå" panose="02010600030101010101"/>
                <a:cs typeface="NQLCJM+ËÎÌå" panose="02010600030101010101"/>
              </a:rPr>
              <a:t>题目：返回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job_id</a:t>
            </a:r>
            <a:r>
              <a:rPr sz="2000" spc="16">
                <a:solidFill>
                  <a:srgbClr val="000000"/>
                </a:solidFill>
                <a:latin typeface="NQLCJM+ËÎÌå" panose="02010600030101010101"/>
                <a:cs typeface="NQLCJM+ËÎÌå" panose="02010600030101010101"/>
              </a:rPr>
              <a:t>与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141</a:t>
            </a:r>
            <a:r>
              <a:rPr sz="2000" spc="12">
                <a:solidFill>
                  <a:srgbClr val="000000"/>
                </a:solidFill>
                <a:latin typeface="NQLCJM+ËÎÌå" panose="02010600030101010101"/>
                <a:cs typeface="NQLCJM+ËÎÌå" panose="02010600030101010101"/>
              </a:rPr>
              <a:t>号员工相同，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salary</a:t>
            </a:r>
            <a:r>
              <a:rPr sz="2000" spc="16">
                <a:solidFill>
                  <a:srgbClr val="000000"/>
                </a:solidFill>
                <a:latin typeface="NQLCJM+ËÎÌå" panose="02010600030101010101"/>
                <a:cs typeface="NQLCJM+ËÎÌå" panose="02010600030101010101"/>
              </a:rPr>
              <a:t>比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143</a:t>
            </a:r>
            <a:r>
              <a:rPr sz="2000" spc="16">
                <a:solidFill>
                  <a:srgbClr val="000000"/>
                </a:solidFill>
                <a:latin typeface="NQLCJM+ËÎÌå" panose="02010600030101010101"/>
                <a:cs typeface="NQLCJM+ËÎÌå" panose="02010600030101010101"/>
              </a:rPr>
              <a:t>号员工多的员工</a:t>
            </a:r>
          </a:p>
          <a:p>
            <a:pPr marL="836930" marR="0">
              <a:lnSpc>
                <a:spcPts val="2240"/>
              </a:lnSpc>
              <a:spcBef>
                <a:spcPts val="16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NQLCJM+ËÎÌå" panose="02010600030101010101"/>
                <a:cs typeface="NQLCJM+ËÎÌå" panose="02010600030101010101"/>
              </a:rPr>
              <a:t>姓名，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job_id</a:t>
            </a:r>
            <a:r>
              <a:rPr sz="2000" b="1" spc="-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6">
                <a:solidFill>
                  <a:srgbClr val="000000"/>
                </a:solidFill>
                <a:latin typeface="NQLCJM+ËÎÌå" panose="02010600030101010101"/>
                <a:cs typeface="NQLCJM+ËÎÌå" panose="02010600030101010101"/>
              </a:rPr>
              <a:t>和工资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2395" y="2644140"/>
            <a:ext cx="6378575" cy="15697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11603" y="1103653"/>
            <a:ext cx="5273923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FHPJPR+ËÎÌå" panose="02010600030101010101"/>
                <a:cs typeface="FHPJPR+ËÎÌå" panose="02010600030101010101"/>
              </a:rPr>
              <a:t>在子查询中使用组函数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3167" y="2246989"/>
            <a:ext cx="792070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FHPJPR+ËÎÌå" panose="02010600030101010101"/>
                <a:cs typeface="FHPJPR+ËÎÌå" panose="02010600030101010101"/>
              </a:rPr>
              <a:t>题目：返回公司工资最少的员工的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last_name,job_id</a:t>
            </a:r>
            <a:r>
              <a:rPr sz="2000">
                <a:solidFill>
                  <a:srgbClr val="000000"/>
                </a:solidFill>
                <a:latin typeface="FHPJPR+ËÎÌå" panose="02010600030101010101"/>
                <a:cs typeface="FHPJPR+ËÎÌå" panose="02010600030101010101"/>
              </a:rPr>
              <a:t>和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salary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210" y="3469640"/>
            <a:ext cx="6386195" cy="1371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67407" y="1027681"/>
            <a:ext cx="5712804" cy="124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ETQCDS+ËÎÌå" panose="02010600030101010101"/>
                <a:cs typeface="ETQCDS+ËÎÌå" panose="02010600030101010101"/>
              </a:rPr>
              <a:t>子查询中的</a:t>
            </a:r>
            <a:r>
              <a:rPr sz="3600" spc="-9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HAVING</a:t>
            </a:r>
            <a:r>
              <a:rPr sz="3600" b="1" spc="17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spc="12">
                <a:solidFill>
                  <a:srgbClr val="000000"/>
                </a:solidFill>
                <a:latin typeface="ETQCDS+ËÎÌå" panose="02010600030101010101"/>
                <a:cs typeface="ETQCDS+ËÎÌå" panose="02010600030101010101"/>
              </a:rPr>
              <a:t>子句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4451" y="1941799"/>
            <a:ext cx="3600754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ETQCDS+ËÎÌå" panose="02010600030101010101"/>
                <a:cs typeface="ETQCDS+ËÎÌå" panose="02010600030101010101"/>
              </a:rPr>
              <a:t>首先执行子查询。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4451" y="2419466"/>
            <a:ext cx="6909742" cy="933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ETQCDS+ËÎÌå" panose="02010600030101010101"/>
                <a:cs typeface="ETQCDS+ËÎÌå" panose="02010600030101010101"/>
              </a:rPr>
              <a:t>向主查询中的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HAVING </a:t>
            </a:r>
            <a:r>
              <a:rPr sz="2700">
                <a:solidFill>
                  <a:srgbClr val="000000"/>
                </a:solidFill>
                <a:latin typeface="ETQCDS+ËÎÌå" panose="02010600030101010101"/>
                <a:cs typeface="ETQCDS+ËÎÌå" panose="02010600030101010101"/>
              </a:rPr>
              <a:t>子句返回结果。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5716" y="3134592"/>
            <a:ext cx="852451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ETQCDS+ËÎÌå" panose="02010600030101010101"/>
                <a:cs typeface="ETQCDS+ËÎÌå" panose="02010600030101010101"/>
              </a:rPr>
              <a:t>题目：查询最低工资大于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50</a:t>
            </a:r>
            <a:r>
              <a:rPr sz="2000" spc="13">
                <a:solidFill>
                  <a:srgbClr val="000000"/>
                </a:solidFill>
                <a:latin typeface="ETQCDS+ËÎÌå" panose="02010600030101010101"/>
                <a:cs typeface="ETQCDS+ËÎÌå" panose="02010600030101010101"/>
              </a:rPr>
              <a:t>号部门最低工资的部门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2000" spc="12">
                <a:solidFill>
                  <a:srgbClr val="000000"/>
                </a:solidFill>
                <a:latin typeface="ETQCDS+ËÎÌå" panose="02010600030101010101"/>
                <a:cs typeface="ETQCDS+ËÎÌå" panose="02010600030101010101"/>
              </a:rPr>
              <a:t>和其最低工资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58946" y="1032287"/>
            <a:ext cx="3895343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UAINII+ËÎÌå" panose="02010600030101010101"/>
                <a:cs typeface="UAINII+ËÎÌå" panose="02010600030101010101"/>
              </a:rPr>
              <a:t>非法使用子查询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953" y="2056062"/>
            <a:ext cx="4559088" cy="115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5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employee_id,</a:t>
            </a:r>
            <a:r>
              <a:rPr sz="1800" b="1" spc="-6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/>
                <a:cs typeface="Courier New" panose="02070309020205020404"/>
              </a:rPr>
              <a:t>salary</a:t>
            </a:r>
            <a:r>
              <a:rPr sz="1800" b="1" spc="-36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30601" y="2879276"/>
            <a:ext cx="1303176" cy="87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(SELECT</a:t>
            </a:r>
          </a:p>
          <a:p>
            <a:pPr marL="13716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6028" y="2879276"/>
            <a:ext cx="1851905" cy="87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MIN(salary)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67761" y="3428043"/>
            <a:ext cx="3775421" cy="6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/>
                <a:cs typeface="Courier New" panose="02070309020205020404"/>
              </a:rPr>
              <a:t>GROUP</a:t>
            </a:r>
            <a:r>
              <a:rPr sz="1800" b="1" spc="-37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/>
                <a:cs typeface="Courier New" panose="02070309020205020404"/>
              </a:rPr>
              <a:t>BY</a:t>
            </a:r>
            <a:r>
              <a:rPr sz="1800" b="1" spc="-15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/>
                <a:cs typeface="Courier New" panose="02070309020205020404"/>
              </a:rPr>
              <a:t>department_id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0450" y="4213792"/>
            <a:ext cx="7539040" cy="115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at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line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4: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ORA-01427: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single-row</a:t>
            </a:r>
            <a:r>
              <a:rPr sz="1800" b="1" spc="-4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subquery</a:t>
            </a:r>
            <a:r>
              <a:rPr sz="1800" b="1" spc="-4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returns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more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than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one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row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87650" y="1103653"/>
            <a:ext cx="4813097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GWJJNA+ËÎÌå" panose="02010600030101010101"/>
                <a:cs typeface="GWJJNA+ËÎÌå" panose="02010600030101010101"/>
              </a:rPr>
              <a:t>子查询中的空值问题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953" y="2014025"/>
            <a:ext cx="3771445" cy="115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30601" y="2837239"/>
            <a:ext cx="225859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(SELECT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44621" y="3164899"/>
            <a:ext cx="4245831" cy="876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4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</a:t>
            </a:r>
            <a:r>
              <a:rPr sz="1800" b="1" spc="-5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'Haas');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0450" y="4213411"/>
            <a:ext cx="253153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rows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selected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6025" y="4808220"/>
            <a:ext cx="4939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子查询不返回任何行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63721" y="1288065"/>
            <a:ext cx="297911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NAHJBH+ËÎÌå" panose="02010600030101010101"/>
                <a:cs typeface="NAHJBH+ËÎÌå" panose="02010600030101010101"/>
              </a:rPr>
              <a:t>多行子查询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6675" y="1966245"/>
            <a:ext cx="3759327" cy="1185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75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300" spc="13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NAHJBH+ËÎÌå" panose="02010600030101010101"/>
                <a:cs typeface="NAHJBH+ËÎÌå" panose="02010600030101010101"/>
              </a:rPr>
              <a:t>返回多行。</a:t>
            </a:r>
          </a:p>
          <a:p>
            <a:pPr marL="0" marR="0">
              <a:lnSpc>
                <a:spcPts val="2575"/>
              </a:lnSpc>
              <a:spcBef>
                <a:spcPts val="735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300" spc="13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NAHJBH+ËÎÌå" panose="02010600030101010101"/>
                <a:cs typeface="NAHJBH+ËÎÌå" panose="02010600030101010101"/>
              </a:rPr>
              <a:t>使用多行比较操作符。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276" y="3002764"/>
            <a:ext cx="114757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NAHJBH+ËÎÌå" panose="02010600030101010101"/>
                <a:cs typeface="NAHJBH+ËÎÌå" panose="02010600030101010101"/>
              </a:rPr>
              <a:t>操作符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35910" y="2993239"/>
            <a:ext cx="891540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NAHJBH+ËÎÌå" panose="02010600030101010101"/>
                <a:cs typeface="NAHJBH+ËÎÌå" panose="02010600030101010101"/>
              </a:rPr>
              <a:t>含义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03274" y="3541879"/>
            <a:ext cx="4705147" cy="645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 spc="18">
                <a:solidFill>
                  <a:srgbClr val="FF0000"/>
                </a:solidFill>
                <a:latin typeface="EHJJKM+ËÎÌå" panose="02010600030101010101"/>
                <a:cs typeface="EHJJKM+ËÎÌå" panose="02010600030101010101"/>
              </a:rPr>
              <a:t>IN/NOT</a:t>
            </a:r>
            <a:r>
              <a:rPr sz="2000" spc="-28">
                <a:solidFill>
                  <a:srgbClr val="FF0000"/>
                </a:solidFill>
                <a:latin typeface="EHJJKM+ËÎÌå" panose="02010600030101010101"/>
                <a:cs typeface="EHJJKM+ËÎÌå" panose="02010600030101010101"/>
              </a:rPr>
              <a:t> </a:t>
            </a:r>
            <a:r>
              <a:rPr sz="2000" spc="18">
                <a:solidFill>
                  <a:srgbClr val="FF0000"/>
                </a:solidFill>
                <a:latin typeface="EHJJKM+ËÎÌå" panose="02010600030101010101"/>
                <a:cs typeface="EHJJKM+ËÎÌå" panose="02010600030101010101"/>
              </a:rPr>
              <a:t>IN</a:t>
            </a:r>
            <a:r>
              <a:rPr sz="2000" spc="1952">
                <a:solidFill>
                  <a:srgbClr val="FF0000"/>
                </a:solidFill>
                <a:latin typeface="EHJJKM+ËÎÌå" panose="02010600030101010101"/>
                <a:cs typeface="EHJJKM+ËÎÌå" panose="02010600030101010101"/>
              </a:rPr>
              <a:t> </a:t>
            </a:r>
            <a:r>
              <a:rPr sz="2000" spc="16">
                <a:solidFill>
                  <a:srgbClr val="000000"/>
                </a:solidFill>
                <a:latin typeface="NAHJBH+ËÎÌå" panose="02010600030101010101"/>
                <a:cs typeface="NAHJBH+ËÎÌå" panose="02010600030101010101"/>
              </a:rPr>
              <a:t>等于列表中的</a:t>
            </a:r>
            <a:r>
              <a:rPr sz="2000" spc="16">
                <a:solidFill>
                  <a:srgbClr val="FF0000"/>
                </a:solidFill>
                <a:latin typeface="NAHJBH+ËÎÌå" panose="02010600030101010101"/>
                <a:cs typeface="NAHJBH+ËÎÌå" panose="02010600030101010101"/>
              </a:rPr>
              <a:t>任意一个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274" y="4100298"/>
            <a:ext cx="1415034" cy="118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 spc="20">
                <a:solidFill>
                  <a:srgbClr val="000000"/>
                </a:solidFill>
                <a:latin typeface="EHJJKM+ËÎÌå" panose="02010600030101010101"/>
                <a:cs typeface="EHJJKM+ËÎÌå" panose="02010600030101010101"/>
              </a:rPr>
              <a:t>ANY|SOME</a:t>
            </a:r>
          </a:p>
          <a:p>
            <a:pPr marL="0" marR="0">
              <a:lnSpc>
                <a:spcPts val="2005"/>
              </a:lnSpc>
              <a:spcBef>
                <a:spcPts val="2315"/>
              </a:spcBef>
              <a:spcAft>
                <a:spcPct val="0"/>
              </a:spcAft>
            </a:pPr>
            <a:r>
              <a:rPr sz="2000" spc="20">
                <a:solidFill>
                  <a:srgbClr val="000000"/>
                </a:solidFill>
                <a:latin typeface="EHJJKM+ËÎÌå" panose="02010600030101010101"/>
                <a:cs typeface="EHJJKM+ËÎÌå" panose="02010600030101010101"/>
              </a:rPr>
              <a:t>ALL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35910" y="4090638"/>
            <a:ext cx="3826568" cy="1184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NAHJBH+ËÎÌå" panose="02010600030101010101"/>
                <a:cs typeface="NAHJBH+ËÎÌå" panose="02010600030101010101"/>
              </a:rPr>
              <a:t>和子查询返回的</a:t>
            </a:r>
            <a:r>
              <a:rPr sz="2000" spc="16">
                <a:solidFill>
                  <a:srgbClr val="FF0000"/>
                </a:solidFill>
                <a:latin typeface="NAHJBH+ËÎÌå" panose="02010600030101010101"/>
                <a:cs typeface="NAHJBH+ËÎÌå" panose="02010600030101010101"/>
              </a:rPr>
              <a:t>某一个</a:t>
            </a:r>
            <a:r>
              <a:rPr sz="2000" spc="16">
                <a:solidFill>
                  <a:srgbClr val="000000"/>
                </a:solidFill>
                <a:latin typeface="NAHJBH+ËÎÌå" panose="02010600030101010101"/>
                <a:cs typeface="NAHJBH+ËÎÌå" panose="02010600030101010101"/>
              </a:rPr>
              <a:t>值比较</a:t>
            </a:r>
          </a:p>
          <a:p>
            <a:pPr marL="0" marR="0">
              <a:lnSpc>
                <a:spcPts val="2005"/>
              </a:lnSpc>
              <a:spcBef>
                <a:spcPts val="2315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NAHJBH+ËÎÌå" panose="02010600030101010101"/>
                <a:cs typeface="NAHJBH+ËÎÌå" panose="02010600030101010101"/>
              </a:rPr>
              <a:t>和子查询返回的</a:t>
            </a:r>
            <a:r>
              <a:rPr sz="2000" spc="16">
                <a:solidFill>
                  <a:srgbClr val="FF0000"/>
                </a:solidFill>
                <a:latin typeface="NAHJBH+ËÎÌå" panose="02010600030101010101"/>
                <a:cs typeface="NAHJBH+ËÎÌå" panose="02010600030101010101"/>
              </a:rPr>
              <a:t>所有</a:t>
            </a:r>
            <a:r>
              <a:rPr sz="2000" spc="16">
                <a:solidFill>
                  <a:srgbClr val="000000"/>
                </a:solidFill>
                <a:latin typeface="NAHJBH+ËÎÌå" panose="02010600030101010101"/>
                <a:cs typeface="NAHJBH+ËÎÌå" panose="02010600030101010101"/>
              </a:rPr>
              <a:t>值比较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6066" y="5660967"/>
            <a:ext cx="342325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400" spc="19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NAHJBH+ËÎÌå" panose="02010600030101010101"/>
                <a:cs typeface="NAHJBH+ËÎÌå" panose="02010600030101010101"/>
              </a:rPr>
              <a:t>体会</a:t>
            </a: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2400">
                <a:solidFill>
                  <a:srgbClr val="000000"/>
                </a:solidFill>
                <a:latin typeface="NAHJBH+ËÎÌå" panose="02010600030101010101"/>
                <a:cs typeface="NAHJBH+ËÎÌå" panose="02010600030101010101"/>
              </a:rPr>
              <a:t>和</a:t>
            </a: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400">
                <a:solidFill>
                  <a:srgbClr val="000000"/>
                </a:solidFill>
                <a:latin typeface="NAHJBH+ËÎÌå" panose="02010600030101010101"/>
                <a:cs typeface="NAHJBH+ËÎÌå" panose="02010600030101010101"/>
              </a:rPr>
              <a:t>的区别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42334" y="238199"/>
            <a:ext cx="3318686" cy="129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RBQJHG+Arial Unicode MS" panose="020B0604020202020204"/>
                <a:cs typeface="RBQJHG+Arial Unicode MS" panose="020B0604020202020204"/>
              </a:rPr>
              <a:t>使用</a:t>
            </a:r>
            <a:r>
              <a:rPr sz="36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600">
                <a:solidFill>
                  <a:srgbClr val="000000"/>
                </a:solidFill>
                <a:latin typeface="RBQJHG+Arial Unicode MS" panose="020B0604020202020204"/>
                <a:cs typeface="RBQJHG+Arial Unicode MS" panose="020B0604020202020204"/>
              </a:rPr>
              <a:t>操作符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616" y="1779734"/>
            <a:ext cx="8135155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7">
                <a:solidFill>
                  <a:srgbClr val="000000"/>
                </a:solidFill>
                <a:latin typeface="UKSCTS+ËÎÌå" panose="02010600030101010101"/>
                <a:cs typeface="UKSCTS+ËÎÌå" panose="02010600030101010101"/>
              </a:rPr>
              <a:t>题目：返回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location_id</a:t>
            </a:r>
            <a:r>
              <a:rPr sz="2000">
                <a:solidFill>
                  <a:srgbClr val="000000"/>
                </a:solidFill>
                <a:latin typeface="UKSCTS+ËÎÌå" panose="02010600030101010101"/>
                <a:cs typeface="UKSCTS+ËÎÌå" panose="02010600030101010101"/>
              </a:rPr>
              <a:t>是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1400</a:t>
            </a:r>
            <a:r>
              <a:rPr sz="2000" spc="16">
                <a:solidFill>
                  <a:srgbClr val="000000"/>
                </a:solidFill>
                <a:latin typeface="UKSCTS+ËÎÌå" panose="02010600030101010101"/>
                <a:cs typeface="UKSCTS+ËÎÌå" panose="02010600030101010101"/>
              </a:rPr>
              <a:t>或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1700</a:t>
            </a:r>
            <a:r>
              <a:rPr sz="2000" spc="11">
                <a:solidFill>
                  <a:srgbClr val="000000"/>
                </a:solidFill>
                <a:latin typeface="UKSCTS+ËÎÌå" panose="02010600030101010101"/>
                <a:cs typeface="UKSCTS+ËÎÌå" panose="02010600030101010101"/>
              </a:rPr>
              <a:t>的部门中的所有员工姓名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39926" y="959254"/>
            <a:ext cx="7653926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PWGUAL+ËÎÌå" panose="02010600030101010101"/>
                <a:cs typeface="PWGUAL+ËÎÌå" panose="02010600030101010101"/>
              </a:rPr>
              <a:t>在多行子查询中使用</a:t>
            </a:r>
            <a:r>
              <a:rPr sz="3600" spc="88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2">
                <a:solidFill>
                  <a:srgbClr val="000000"/>
                </a:solidFill>
                <a:latin typeface="SVPSMT+ËÎÌå" panose="02010600030101010101"/>
                <a:cs typeface="SVPSMT+ËÎÌå" panose="02010600030101010101"/>
              </a:rPr>
              <a:t>ANY</a:t>
            </a:r>
            <a:r>
              <a:rPr sz="3600" spc="24">
                <a:solidFill>
                  <a:srgbClr val="000000"/>
                </a:solidFill>
                <a:latin typeface="SVPSMT+ËÎÌå" panose="02010600030101010101"/>
                <a:cs typeface="SVPSMT+ËÎÌå" panose="02010600030101010101"/>
              </a:rPr>
              <a:t> </a:t>
            </a:r>
            <a:r>
              <a:rPr sz="3600" spc="14">
                <a:solidFill>
                  <a:srgbClr val="000000"/>
                </a:solidFill>
                <a:latin typeface="PWGUAL+ËÎÌå" panose="02010600030101010101"/>
                <a:cs typeface="PWGUAL+ËÎÌå" panose="02010600030101010101"/>
              </a:rPr>
              <a:t>操作符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440" y="1601674"/>
            <a:ext cx="9040337" cy="996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PWGUAL+ËÎÌå" panose="02010600030101010101"/>
                <a:cs typeface="PWGUAL+ËÎÌå" panose="02010600030101010101"/>
              </a:rPr>
              <a:t>题目：返回其它部门中比</a:t>
            </a:r>
            <a:r>
              <a:rPr sz="20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job_id</a:t>
            </a:r>
            <a:r>
              <a:rPr sz="2000" spc="16">
                <a:solidFill>
                  <a:srgbClr val="000000"/>
                </a:solidFill>
                <a:latin typeface="PWGUAL+ËÎÌå" panose="02010600030101010101"/>
                <a:cs typeface="PWGUAL+ËÎÌå" panose="02010600030101010101"/>
              </a:rPr>
              <a:t>为</a:t>
            </a:r>
            <a:r>
              <a:rPr sz="20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‘IT_PROG’</a:t>
            </a:r>
            <a:r>
              <a:rPr sz="2000" spc="16">
                <a:solidFill>
                  <a:srgbClr val="000000"/>
                </a:solidFill>
                <a:latin typeface="PWGUAL+ËÎÌå" panose="02010600030101010101"/>
                <a:cs typeface="PWGUAL+ËÎÌå" panose="02010600030101010101"/>
              </a:rPr>
              <a:t>部门</a:t>
            </a:r>
            <a:r>
              <a:rPr sz="2000" spc="10">
                <a:solidFill>
                  <a:srgbClr val="FF0000"/>
                </a:solidFill>
                <a:latin typeface="PWGUAL+ËÎÌå" panose="02010600030101010101"/>
                <a:cs typeface="PWGUAL+ËÎÌå" panose="02010600030101010101"/>
              </a:rPr>
              <a:t>任一</a:t>
            </a:r>
            <a:r>
              <a:rPr sz="2000" spc="12">
                <a:solidFill>
                  <a:srgbClr val="000000"/>
                </a:solidFill>
                <a:latin typeface="PWGUAL+ËÎÌå" panose="02010600030101010101"/>
                <a:cs typeface="PWGUAL+ËÎÌå" panose="02010600030101010101"/>
              </a:rPr>
              <a:t>工资低的员工的员</a:t>
            </a:r>
          </a:p>
          <a:p>
            <a:pPr marL="79883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PWGUAL+ËÎÌå" panose="02010600030101010101"/>
                <a:cs typeface="PWGUAL+ËÎÌå" panose="02010600030101010101"/>
              </a:rPr>
              <a:t>工号、姓名、</a:t>
            </a:r>
            <a:r>
              <a:rPr sz="20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job_id</a:t>
            </a:r>
            <a:r>
              <a:rPr sz="2000" b="1" spc="-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6">
                <a:solidFill>
                  <a:srgbClr val="000000"/>
                </a:solidFill>
                <a:latin typeface="PWGUAL+ËÎÌå" panose="02010600030101010101"/>
                <a:cs typeface="PWGUAL+ËÎÌå" panose="02010600030101010101"/>
              </a:rPr>
              <a:t>以及</a:t>
            </a:r>
            <a:r>
              <a:rPr sz="20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salary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4004" y="2604067"/>
            <a:ext cx="7068085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employee_id,</a:t>
            </a:r>
            <a:r>
              <a:rPr sz="1800" b="1" spc="-6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job_id,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4004" y="2878514"/>
            <a:ext cx="2531710" cy="6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0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96309" y="2930737"/>
            <a:ext cx="1797493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FF5050"/>
                </a:solidFill>
                <a:latin typeface="Arial" panose="020B0604020202020204"/>
                <a:cs typeface="Arial" panose="020B0604020202020204"/>
              </a:rPr>
              <a:t>9000,</a:t>
            </a:r>
            <a:r>
              <a:rPr sz="1200" b="1" spc="-46">
                <a:solidFill>
                  <a:srgbClr val="FF5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>
                <a:solidFill>
                  <a:srgbClr val="FF5050"/>
                </a:solidFill>
                <a:latin typeface="Arial" panose="020B0604020202020204"/>
                <a:cs typeface="Arial" panose="020B0604020202020204"/>
              </a:rPr>
              <a:t>6000,4800,</a:t>
            </a:r>
            <a:r>
              <a:rPr sz="1200" b="1" spc="-42">
                <a:solidFill>
                  <a:srgbClr val="FF5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>
                <a:solidFill>
                  <a:srgbClr val="FF5050"/>
                </a:solidFill>
                <a:latin typeface="Arial" panose="020B0604020202020204"/>
                <a:cs typeface="Arial" panose="020B0604020202020204"/>
              </a:rPr>
              <a:t>4200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4004" y="3153088"/>
            <a:ext cx="2982775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highlight>
                  <a:srgbClr val="FF0000"/>
                </a:highlight>
                <a:latin typeface="Courier New" panose="02070309020205020404"/>
                <a:cs typeface="Courier New" panose="02070309020205020404"/>
              </a:rPr>
              <a:t>ANY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23742" y="3427407"/>
            <a:ext cx="225699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59378" y="3701728"/>
            <a:ext cx="89162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14926" y="3701728"/>
            <a:ext cx="157754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59378" y="3976048"/>
            <a:ext cx="409059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5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 'IT_PROG')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94004" y="4250368"/>
            <a:ext cx="4245568" cy="6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1800" b="1" spc="319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</a:t>
            </a:r>
            <a:r>
              <a:rPr sz="1800" b="1" spc="-3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&lt;&gt;</a:t>
            </a:r>
            <a:r>
              <a:rPr sz="1800" b="1" spc="-1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'IT_PROG';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1403" y="5950251"/>
            <a:ext cx="762304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1200" y="4852035"/>
            <a:ext cx="6363335" cy="11506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6995" y="1103653"/>
            <a:ext cx="7653281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AVCKKM+ËÎÌå" panose="02010600030101010101"/>
                <a:cs typeface="AVCKKM+ËÎÌå" panose="02010600030101010101"/>
              </a:rPr>
              <a:t>在多行子查询中使用</a:t>
            </a:r>
            <a:r>
              <a:rPr sz="3600" spc="90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2">
                <a:solidFill>
                  <a:srgbClr val="000000"/>
                </a:solidFill>
                <a:latin typeface="FBSHGJ+ËÎÌå" panose="02010600030101010101"/>
                <a:cs typeface="FBSHGJ+ËÎÌå" panose="02010600030101010101"/>
              </a:rPr>
              <a:t>ALL</a:t>
            </a:r>
            <a:r>
              <a:rPr sz="3600" spc="24">
                <a:solidFill>
                  <a:srgbClr val="000000"/>
                </a:solidFill>
                <a:latin typeface="FBSHGJ+ËÎÌå" panose="02010600030101010101"/>
                <a:cs typeface="FBSHGJ+ËÎÌå" panose="02010600030101010101"/>
              </a:rPr>
              <a:t> </a:t>
            </a:r>
            <a:r>
              <a:rPr sz="3600" spc="12">
                <a:solidFill>
                  <a:srgbClr val="000000"/>
                </a:solidFill>
                <a:latin typeface="AVCKKM+ËÎÌå" panose="02010600030101010101"/>
                <a:cs typeface="AVCKKM+ËÎÌå" panose="02010600030101010101"/>
              </a:rPr>
              <a:t>操作符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393" y="2053165"/>
            <a:ext cx="9066795" cy="97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AVCKKM+ËÎÌå" panose="02010600030101010101"/>
                <a:cs typeface="AVCKKM+ËÎÌå" panose="02010600030101010101"/>
              </a:rPr>
              <a:t>题目：返回其它部门中比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job_id</a:t>
            </a:r>
            <a:r>
              <a:rPr sz="2000" spc="19">
                <a:solidFill>
                  <a:srgbClr val="000000"/>
                </a:solidFill>
                <a:latin typeface="AVCKKM+ËÎÌå" panose="02010600030101010101"/>
                <a:cs typeface="AVCKKM+ËÎÌå" panose="02010600030101010101"/>
              </a:rPr>
              <a:t>为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‘IT_PROG’</a:t>
            </a:r>
            <a:r>
              <a:rPr sz="2000" spc="11">
                <a:solidFill>
                  <a:srgbClr val="000000"/>
                </a:solidFill>
                <a:latin typeface="AVCKKM+ËÎÌå" panose="02010600030101010101"/>
                <a:cs typeface="AVCKKM+ËÎÌå" panose="02010600030101010101"/>
              </a:rPr>
              <a:t>部门</a:t>
            </a:r>
            <a:r>
              <a:rPr sz="2000" spc="16">
                <a:solidFill>
                  <a:srgbClr val="FF0000"/>
                </a:solidFill>
                <a:latin typeface="AVCKKM+ËÎÌå" panose="02010600030101010101"/>
                <a:cs typeface="AVCKKM+ËÎÌå" panose="02010600030101010101"/>
              </a:rPr>
              <a:t>所有</a:t>
            </a:r>
            <a:r>
              <a:rPr sz="2000" spc="11">
                <a:solidFill>
                  <a:srgbClr val="000000"/>
                </a:solidFill>
                <a:latin typeface="AVCKKM+ËÎÌå" panose="02010600030101010101"/>
                <a:cs typeface="AVCKKM+ËÎÌå" panose="02010600030101010101"/>
              </a:rPr>
              <a:t>工资都低的员工</a:t>
            </a:r>
          </a:p>
          <a:p>
            <a:pPr marL="836930" marR="0">
              <a:lnSpc>
                <a:spcPts val="2240"/>
              </a:lnSpc>
              <a:spcBef>
                <a:spcPts val="16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AVCKKM+ËÎÌå" panose="02010600030101010101"/>
                <a:cs typeface="AVCKKM+ËÎÌå" panose="02010600030101010101"/>
              </a:rPr>
              <a:t>的员工号、姓名、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job_id</a:t>
            </a:r>
            <a:r>
              <a:rPr sz="2000" b="1" spc="-34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6">
                <a:solidFill>
                  <a:srgbClr val="000000"/>
                </a:solidFill>
                <a:latin typeface="AVCKKM+ËÎÌå" panose="02010600030101010101"/>
                <a:cs typeface="AVCKKM+ËÎÌå" panose="02010600030101010101"/>
              </a:rPr>
              <a:t>以及</a:t>
            </a:r>
            <a:r>
              <a:rPr sz="20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salary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6429" y="3011356"/>
            <a:ext cx="7069086" cy="6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5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employee_id,</a:t>
            </a:r>
            <a:r>
              <a:rPr sz="1800" b="1" spc="-6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r>
              <a:rPr sz="1800" b="1" spc="-6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job_id,</a:t>
            </a:r>
            <a:r>
              <a:rPr sz="1800" b="1" spc="-3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429" y="3285930"/>
            <a:ext cx="2982775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77410" y="3492163"/>
            <a:ext cx="1486923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0"/>
              </a:lnSpc>
              <a:spcBef>
                <a:spcPct val="0"/>
              </a:spcBef>
              <a:spcAft>
                <a:spcPct val="0"/>
              </a:spcAft>
            </a:pPr>
            <a:r>
              <a:rPr sz="1000" b="1">
                <a:solidFill>
                  <a:srgbClr val="FF5050"/>
                </a:solidFill>
                <a:latin typeface="Arial" panose="020B0604020202020204"/>
                <a:cs typeface="Arial" panose="020B0604020202020204"/>
              </a:rPr>
              <a:t>9000,</a:t>
            </a:r>
            <a:r>
              <a:rPr sz="1000" b="1" spc="-23">
                <a:solidFill>
                  <a:srgbClr val="FF5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>
                <a:solidFill>
                  <a:srgbClr val="FF5050"/>
                </a:solidFill>
                <a:latin typeface="Arial" panose="020B0604020202020204"/>
                <a:cs typeface="Arial" panose="020B0604020202020204"/>
              </a:rPr>
              <a:t>6000, 4800,4200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6429" y="3834569"/>
            <a:ext cx="7386781" cy="142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9865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</a:p>
          <a:p>
            <a:pPr marL="286512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286512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5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</a:t>
            </a:r>
            <a:r>
              <a:rPr sz="1800" b="1" spc="-5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 'IT_PROG')</a:t>
            </a: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1800" b="1" spc="319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&lt;&gt;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'IT_PROG';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4060" y="5102860"/>
            <a:ext cx="6378575" cy="9753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95474" y="1272190"/>
            <a:ext cx="481279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APCUOK+ËÎÌå" panose="02010600030101010101"/>
                <a:cs typeface="APCUOK+ËÎÌå" panose="02010600030101010101"/>
              </a:rPr>
              <a:t>子查询中的空值问题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8375" y="2401756"/>
            <a:ext cx="4555621" cy="1150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emp.last_name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2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  <a:r>
              <a:rPr sz="1800" b="1" spc="-7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2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emp.employee_id</a:t>
            </a:r>
            <a:r>
              <a:rPr sz="1800" b="1" spc="-9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 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27143" y="3224970"/>
            <a:ext cx="3614529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(SELECT</a:t>
            </a:r>
            <a:r>
              <a:rPr sz="1800" b="1" spc="-5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mgr.manager_id</a:t>
            </a:r>
          </a:p>
          <a:p>
            <a:pPr marL="13716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2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  <a:r>
              <a:rPr sz="1800" b="1" spc="-8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mgr);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8375" y="4047930"/>
            <a:ext cx="2534967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no</a:t>
            </a:r>
            <a:r>
              <a:rPr sz="1800" b="1" spc="-16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rows</a:t>
            </a:r>
            <a:r>
              <a:rPr sz="1800" b="1" spc="-22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selected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55821" y="1249965"/>
            <a:ext cx="229082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PUMQAG+ËÎÌå" panose="02010600030101010101"/>
                <a:cs typeface="PUMQAG+ËÎÌå" panose="02010600030101010101"/>
              </a:rPr>
              <a:t>目</a:t>
            </a:r>
            <a:r>
              <a:rPr sz="3600" spc="45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>
                <a:solidFill>
                  <a:srgbClr val="000000"/>
                </a:solidFill>
                <a:latin typeface="PUMQAG+ËÎÌå" panose="02010600030101010101"/>
                <a:cs typeface="PUMQAG+ËÎÌå" panose="02010600030101010101"/>
              </a:rPr>
              <a:t>标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953" y="2111970"/>
            <a:ext cx="4535612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PUMQAG+ËÎÌå" panose="02010600030101010101"/>
                <a:cs typeface="PUMQAG+ËÎÌå" panose="02010600030101010101"/>
              </a:rPr>
              <a:t>通过本章学习，您将可以</a:t>
            </a:r>
            <a:r>
              <a:rPr sz="2700">
                <a:solidFill>
                  <a:srgbClr val="000000"/>
                </a:solidFill>
                <a:latin typeface="BCLCPO+ËÎÌå" panose="02010600030101010101"/>
                <a:cs typeface="BCLCPO+ËÎÌå" panose="02010600030101010101"/>
              </a:rPr>
              <a:t> 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953" y="2590388"/>
            <a:ext cx="5520690" cy="1391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PUMQAG+ËÎÌå" panose="02010600030101010101"/>
                <a:cs typeface="PUMQAG+ËÎÌå" panose="02010600030101010101"/>
              </a:rPr>
              <a:t>描述子查询可以解决的问题。</a:t>
            </a:r>
          </a:p>
          <a:p>
            <a:pPr marL="0" marR="0">
              <a:lnSpc>
                <a:spcPts val="3015"/>
              </a:lnSpc>
              <a:spcBef>
                <a:spcPts val="87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PUMQAG+ËÎÌå" panose="02010600030101010101"/>
                <a:cs typeface="PUMQAG+ËÎÌå" panose="02010600030101010101"/>
              </a:rPr>
              <a:t>定义子查询。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7953" y="3577940"/>
            <a:ext cx="3943350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PUMQAG+ËÎÌå" panose="02010600030101010101"/>
                <a:cs typeface="PUMQAG+ËÎÌå" panose="02010600030101010101"/>
              </a:rPr>
              <a:t>列出子查询的类型。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7953" y="4071695"/>
            <a:ext cx="5915375" cy="8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PUMQAG+ËÎÌå" panose="02010600030101010101"/>
                <a:cs typeface="PUMQAG+ËÎÌå" panose="02010600030101010101"/>
              </a:rPr>
              <a:t>书写单行子查询和多行子查询。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22446" y="1272190"/>
            <a:ext cx="2060447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OSTNFF+ËÎÌå" panose="02010600030101010101"/>
                <a:cs typeface="OSTNFF+ËÎÌå" panose="02010600030101010101"/>
              </a:rPr>
              <a:t>总</a:t>
            </a:r>
            <a:r>
              <a:rPr sz="3600" spc="27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>
                <a:solidFill>
                  <a:srgbClr val="000000"/>
                </a:solidFill>
                <a:latin typeface="OSTNFF+ËÎÌå" panose="02010600030101010101"/>
                <a:cs typeface="OSTNFF+ËÎÌå" panose="02010600030101010101"/>
              </a:rPr>
              <a:t>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953" y="1990598"/>
            <a:ext cx="6782772" cy="1453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OSTNFF+ËÎÌå" panose="02010600030101010101"/>
                <a:cs typeface="OSTNFF+ËÎÌå" panose="02010600030101010101"/>
              </a:rPr>
              <a:t>通过本章学习，您已经学会</a:t>
            </a:r>
            <a:r>
              <a:rPr sz="2300">
                <a:solidFill>
                  <a:srgbClr val="000000"/>
                </a:solidFill>
                <a:latin typeface="HEWDUC+ËÎÌå" panose="02010600030101010101"/>
                <a:cs typeface="HEWDUC+ËÎÌå" panose="02010600030101010101"/>
              </a:rPr>
              <a:t>:</a:t>
            </a:r>
          </a:p>
          <a:p>
            <a:pPr marL="0" marR="0">
              <a:lnSpc>
                <a:spcPts val="2575"/>
              </a:lnSpc>
              <a:spcBef>
                <a:spcPts val="185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300" spc="13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OSTNFF+ËÎÌå" panose="02010600030101010101"/>
                <a:cs typeface="OSTNFF+ËÎÌå" panose="02010600030101010101"/>
              </a:rPr>
              <a:t>如何使用子查询。</a:t>
            </a:r>
          </a:p>
          <a:p>
            <a:pPr marL="0" marR="0">
              <a:lnSpc>
                <a:spcPts val="2575"/>
              </a:lnSpc>
              <a:spcBef>
                <a:spcPts val="135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300" spc="13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OSTNFF+ËÎÌå" panose="02010600030101010101"/>
                <a:cs typeface="OSTNFF+ËÎÌå" panose="02010600030101010101"/>
              </a:rPr>
              <a:t>在查询时基于未知的值时，应使用子查询。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726" y="3284152"/>
            <a:ext cx="6105033" cy="1699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189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select_list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405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297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expr</a:t>
            </a:r>
            <a:r>
              <a:rPr sz="1800" b="1" i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operator</a:t>
            </a:r>
          </a:p>
          <a:p>
            <a:pPr marL="270891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(SELECT</a:t>
            </a:r>
            <a:r>
              <a:rPr sz="1800" b="1" spc="-4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select_list</a:t>
            </a:r>
          </a:p>
          <a:p>
            <a:pPr marL="2743835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86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80706" y="238199"/>
            <a:ext cx="2058314" cy="129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JKIUEV+Arial Unicode MS" panose="020B0604020202020204"/>
                <a:cs typeface="JKIUEV+Arial Unicode MS" panose="020B0604020202020204"/>
              </a:rPr>
              <a:t>子查询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708420"/>
            <a:ext cx="8995716" cy="1315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VLUSPT+ËÎÌå" panose="02010600030101010101"/>
                <a:cs typeface="VLUSPT+ËÎÌå" panose="02010600030101010101"/>
              </a:rPr>
              <a:t>概念：出现在其他语句内部的</a:t>
            </a:r>
            <a:r>
              <a:rPr sz="2800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select</a:t>
            </a:r>
            <a:r>
              <a:rPr sz="2800">
                <a:solidFill>
                  <a:srgbClr val="000000"/>
                </a:solidFill>
                <a:latin typeface="VLUSPT+ËÎÌå" panose="02010600030101010101"/>
                <a:cs typeface="VLUSPT+ËÎÌå" panose="02010600030101010101"/>
              </a:rPr>
              <a:t>语句，称为子</a:t>
            </a:r>
          </a:p>
          <a:p>
            <a:pPr marL="342900" marR="0">
              <a:lnSpc>
                <a:spcPts val="2795"/>
              </a:lnSpc>
              <a:spcBef>
                <a:spcPts val="5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VLUSPT+ËÎÌå" panose="02010600030101010101"/>
                <a:cs typeface="VLUSPT+ËÎÌå" panose="02010600030101010101"/>
              </a:rPr>
              <a:t>查询或内查询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647465"/>
            <a:ext cx="8994022" cy="184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VLUSPT+ËÎÌå" panose="02010600030101010101"/>
                <a:cs typeface="VLUSPT+ËÎÌå" panose="02010600030101010101"/>
              </a:rPr>
              <a:t>内部嵌套其他</a:t>
            </a:r>
            <a:r>
              <a:rPr sz="2800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select</a:t>
            </a:r>
            <a:r>
              <a:rPr sz="2800">
                <a:solidFill>
                  <a:srgbClr val="000000"/>
                </a:solidFill>
                <a:latin typeface="VLUSPT+ËÎÌå" panose="02010600030101010101"/>
                <a:cs typeface="VLUSPT+ËÎÌå" panose="02010600030101010101"/>
              </a:rPr>
              <a:t>语句的查询，称为外查询或主</a:t>
            </a:r>
          </a:p>
          <a:p>
            <a:pPr marL="342900" marR="0">
              <a:lnSpc>
                <a:spcPts val="2800"/>
              </a:lnSpc>
              <a:spcBef>
                <a:spcPts val="5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VLUSPT+ËÎÌå" panose="02010600030101010101"/>
                <a:cs typeface="VLUSPT+ËÎÌå" panose="02010600030101010101"/>
              </a:rPr>
              <a:t>查询</a:t>
            </a:r>
          </a:p>
          <a:p>
            <a:pPr marL="0" marR="0">
              <a:lnSpc>
                <a:spcPts val="3745"/>
              </a:lnSpc>
              <a:spcBef>
                <a:spcPts val="3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JKIUEV+Arial Unicode MS" panose="020B0604020202020204"/>
                <a:cs typeface="JKIUEV+Arial Unicode MS" panose="020B0604020202020204"/>
              </a:rPr>
              <a:t>示例：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4098567"/>
            <a:ext cx="7761619" cy="1315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select</a:t>
            </a:r>
            <a:r>
              <a:rPr sz="2800" spc="-28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 </a:t>
            </a:r>
            <a:r>
              <a:rPr sz="2800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first_name</a:t>
            </a:r>
            <a:r>
              <a:rPr sz="2800" spc="-39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 </a:t>
            </a:r>
            <a:r>
              <a:rPr sz="2800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from</a:t>
            </a:r>
            <a:r>
              <a:rPr sz="2800" spc="-13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 </a:t>
            </a:r>
            <a:r>
              <a:rPr sz="2800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employees</a:t>
            </a:r>
            <a:r>
              <a:rPr sz="2800" spc="-31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 </a:t>
            </a:r>
            <a:r>
              <a:rPr sz="2800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where</a:t>
            </a:r>
          </a:p>
          <a:p>
            <a:pPr marL="342900" marR="0">
              <a:lnSpc>
                <a:spcPts val="2800"/>
              </a:lnSpc>
              <a:spcBef>
                <a:spcPts val="5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department_id</a:t>
            </a:r>
            <a:r>
              <a:rPr sz="2800" spc="-54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 </a:t>
            </a:r>
            <a:r>
              <a:rPr sz="2800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in(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2478" y="5037733"/>
            <a:ext cx="7561933" cy="888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select</a:t>
            </a:r>
            <a:r>
              <a:rPr sz="2800" spc="-28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 </a:t>
            </a:r>
            <a:r>
              <a:rPr sz="2800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department_id</a:t>
            </a:r>
            <a:r>
              <a:rPr sz="2800" spc="-43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 </a:t>
            </a:r>
            <a:r>
              <a:rPr sz="2800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from</a:t>
            </a:r>
            <a:r>
              <a:rPr sz="2800" spc="-13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 </a:t>
            </a:r>
            <a:r>
              <a:rPr sz="2800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departments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5549745"/>
            <a:ext cx="6134673" cy="140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3965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where</a:t>
            </a:r>
            <a:r>
              <a:rPr sz="2800" spc="1381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 </a:t>
            </a:r>
            <a:r>
              <a:rPr sz="2800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location_id=1700</a:t>
            </a:r>
          </a:p>
          <a:p>
            <a:pPr marL="0" marR="0">
              <a:lnSpc>
                <a:spcPts val="2800"/>
              </a:lnSpc>
              <a:spcBef>
                <a:spcPts val="123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VQNMCN+ËÎÌå" panose="02010600030101010101"/>
                <a:cs typeface="VQNMCN+ËÎÌå" panose="02010600030101010101"/>
              </a:rPr>
              <a:t>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70096" y="1032287"/>
            <a:ext cx="252008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OLLOVM+ËÎÌå" panose="02010600030101010101"/>
                <a:cs typeface="OLLOVM+ËÎÌå" panose="02010600030101010101"/>
              </a:rPr>
              <a:t>注意事项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5728" y="1974057"/>
            <a:ext cx="4750218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12">
                <a:solidFill>
                  <a:srgbClr val="FF0000"/>
                </a:solidFill>
                <a:latin typeface="OLLOVM+ËÎÌå" panose="02010600030101010101"/>
                <a:cs typeface="OLLOVM+ËÎÌå" panose="02010600030101010101"/>
              </a:rPr>
              <a:t>子查询要包含在括号内</a:t>
            </a:r>
            <a:r>
              <a:rPr sz="2700">
                <a:solidFill>
                  <a:srgbClr val="000000"/>
                </a:solidFill>
                <a:latin typeface="OLLOVM+ËÎÌå" panose="02010600030101010101"/>
                <a:cs typeface="OLLOVM+ËÎÌå" panose="02010600030101010101"/>
              </a:rPr>
              <a:t> 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5728" y="2961587"/>
            <a:ext cx="5938831" cy="8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12">
                <a:solidFill>
                  <a:srgbClr val="FF0000"/>
                </a:solidFill>
                <a:latin typeface="OLLOVM+ËÎÌå" panose="02010600030101010101"/>
                <a:cs typeface="OLLOVM+ËÎÌå" panose="02010600030101010101"/>
              </a:rPr>
              <a:t>将子查询放在比较条件的右侧</a:t>
            </a:r>
            <a:r>
              <a:rPr sz="2700">
                <a:solidFill>
                  <a:srgbClr val="000000"/>
                </a:solidFill>
                <a:latin typeface="OLLOVM+ËÎÌå" panose="02010600030101010101"/>
                <a:cs typeface="OLLOVM+ËÎÌå" panose="02010600030101010101"/>
              </a:rPr>
              <a:t> 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5728" y="3949797"/>
            <a:ext cx="8281035" cy="1284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OLLOVM+ËÎÌå" panose="02010600030101010101"/>
                <a:cs typeface="OLLOVM+ËÎÌå" panose="02010600030101010101"/>
              </a:rPr>
              <a:t>单行操作符对应单行子查询，多行操作符对应</a:t>
            </a:r>
          </a:p>
          <a:p>
            <a:pPr marL="342900" marR="0">
              <a:lnSpc>
                <a:spcPts val="2700"/>
              </a:lnSpc>
              <a:spcBef>
                <a:spcPts val="59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OLLOVM+ËÎÌå" panose="02010600030101010101"/>
                <a:cs typeface="OLLOVM+ËÎÌå" panose="02010600030101010101"/>
              </a:rPr>
              <a:t>多行子查询。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79902" y="1205515"/>
            <a:ext cx="297789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KTCIJA+ËÎÌå" panose="02010600030101010101"/>
                <a:cs typeface="KTCIJA+ËÎÌå" panose="02010600030101010101"/>
              </a:rPr>
              <a:t>子查询类型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376" y="2043271"/>
            <a:ext cx="2047036" cy="698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FF"/>
                </a:solidFill>
                <a:latin typeface="KTCIJA+ËÎÌå" panose="02010600030101010101"/>
                <a:cs typeface="KTCIJA+ËÎÌå" panose="02010600030101010101"/>
              </a:rPr>
              <a:t>•</a:t>
            </a:r>
            <a:r>
              <a:rPr sz="2200" spc="138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>
                <a:solidFill>
                  <a:srgbClr val="000000"/>
                </a:solidFill>
                <a:latin typeface="KTCIJA+ËÎÌå" panose="02010600030101010101"/>
                <a:cs typeface="KTCIJA+ËÎÌå" panose="02010600030101010101"/>
              </a:rPr>
              <a:t>单行子查询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95856" y="2562875"/>
            <a:ext cx="1031748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KTCIJA+ËÎÌå" panose="02010600030101010101"/>
                <a:cs typeface="KTCIJA+ËÎÌå" panose="02010600030101010101"/>
              </a:rPr>
              <a:t>主查询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44086" y="2929525"/>
            <a:ext cx="80162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KTCIJA+ËÎÌå" panose="02010600030101010101"/>
                <a:cs typeface="KTCIJA+ËÎÌå" panose="02010600030101010101"/>
              </a:rPr>
              <a:t>返回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87542" y="3120739"/>
            <a:ext cx="1550822" cy="698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sz="2200" spc="16">
                <a:solidFill>
                  <a:srgbClr val="000000"/>
                </a:solidFill>
                <a:latin typeface="ITWLGG+ËÎÌå" panose="02010600030101010101"/>
                <a:cs typeface="ITWLGG+ËÎÌå" panose="02010600030101010101"/>
              </a:rPr>
              <a:t>ST_CLERK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76754" y="3145679"/>
            <a:ext cx="1031748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KTCIJA+ËÎÌå" panose="02010600030101010101"/>
                <a:cs typeface="KTCIJA+ËÎÌå" panose="02010600030101010101"/>
              </a:rPr>
              <a:t>子查询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0625" y="3812389"/>
            <a:ext cx="2046731" cy="697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FF"/>
                </a:solidFill>
                <a:latin typeface="KTCIJA+ËÎÌå" panose="02010600030101010101"/>
                <a:cs typeface="KTCIJA+ËÎÌå" panose="02010600030101010101"/>
              </a:rPr>
              <a:t>•</a:t>
            </a:r>
            <a:r>
              <a:rPr sz="2200" spc="138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>
                <a:solidFill>
                  <a:srgbClr val="000000"/>
                </a:solidFill>
                <a:latin typeface="KTCIJA+ËÎÌå" panose="02010600030101010101"/>
                <a:cs typeface="KTCIJA+ËÎÌå" panose="02010600030101010101"/>
              </a:rPr>
              <a:t>多行子查询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95856" y="4315856"/>
            <a:ext cx="1031748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KTCIJA+ËÎÌå" panose="02010600030101010101"/>
                <a:cs typeface="KTCIJA+ËÎÌå" panose="02010600030101010101"/>
              </a:rPr>
              <a:t>主查询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44086" y="4682760"/>
            <a:ext cx="80162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KTCIJA+ËÎÌå" panose="02010600030101010101"/>
                <a:cs typeface="KTCIJA+ËÎÌå" panose="02010600030101010101"/>
              </a:rPr>
              <a:t>返回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87542" y="4707231"/>
            <a:ext cx="1550669" cy="1033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2200" spc="16">
                <a:solidFill>
                  <a:srgbClr val="000000"/>
                </a:solidFill>
                <a:latin typeface="ITWLGG+ËÎÌå" panose="02010600030101010101"/>
                <a:cs typeface="ITWLGG+ËÎÌå" panose="02010600030101010101"/>
              </a:rPr>
              <a:t>ST_CLERK</a:t>
            </a:r>
          </a:p>
          <a:p>
            <a:pPr marL="0" marR="0">
              <a:lnSpc>
                <a:spcPts val="2195"/>
              </a:lnSpc>
              <a:spcBef>
                <a:spcPts val="445"/>
              </a:spcBef>
              <a:spcAft>
                <a:spcPct val="0"/>
              </a:spcAft>
            </a:pPr>
            <a:r>
              <a:rPr sz="2200" spc="16">
                <a:solidFill>
                  <a:srgbClr val="000000"/>
                </a:solidFill>
                <a:latin typeface="ITWLGG+ËÎÌå" panose="02010600030101010101"/>
                <a:cs typeface="ITWLGG+ËÎÌå" panose="02010600030101010101"/>
              </a:rPr>
              <a:t>SA_MAN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76754" y="4898533"/>
            <a:ext cx="1031748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KTCIJA+ËÎÌå" panose="02010600030101010101"/>
                <a:cs typeface="KTCIJA+ËÎÌå" panose="02010600030101010101"/>
              </a:rPr>
              <a:t>子查询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1873" y="959254"/>
            <a:ext cx="2979420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KKGIRI+ËÎÌå" panose="02010600030101010101"/>
                <a:cs typeface="KKGIRI+ËÎÌå" panose="02010600030101010101"/>
              </a:rPr>
              <a:t>单行子查询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200" y="1609526"/>
            <a:ext cx="4043628" cy="12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0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KKGIRI+ËÎÌå" panose="02010600030101010101"/>
                <a:cs typeface="KKGIRI+ËÎÌå" panose="02010600030101010101"/>
              </a:rPr>
              <a:t>只返回一行。</a:t>
            </a:r>
          </a:p>
          <a:p>
            <a:pPr marL="0" marR="0">
              <a:lnSpc>
                <a:spcPts val="2790"/>
              </a:lnSpc>
              <a:spcBef>
                <a:spcPts val="810"/>
              </a:spcBef>
              <a:spcAft>
                <a:spcPct val="0"/>
              </a:spcAft>
            </a:pPr>
            <a:r>
              <a:rPr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000000"/>
                </a:solidFill>
                <a:latin typeface="KKGIRI+ËÎÌå" panose="02010600030101010101"/>
                <a:cs typeface="KKGIRI+ËÎÌå" panose="02010600030101010101"/>
              </a:rPr>
              <a:t>使用单行比较操作符。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6453" y="2773568"/>
            <a:ext cx="1031748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KKGIRI+ËÎÌå" panose="02010600030101010101"/>
                <a:cs typeface="KKGIRI+ËÎÌå" panose="02010600030101010101"/>
              </a:rPr>
              <a:t>操作符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32709" y="2773568"/>
            <a:ext cx="801624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KKGIRI+ËÎÌå" panose="02010600030101010101"/>
                <a:cs typeface="KKGIRI+ËÎÌå" panose="02010600030101010101"/>
              </a:rPr>
              <a:t>含义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92401" y="3267599"/>
            <a:ext cx="4572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CRQSA+ËÎÌå" panose="02010600030101010101"/>
                <a:cs typeface="CCRQSA+ËÎÌå" panose="02010600030101010101"/>
              </a:rPr>
              <a:t>=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32709" y="3267896"/>
            <a:ext cx="143403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Equal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2401" y="3761375"/>
            <a:ext cx="4572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CRQSA+ËÎÌå" panose="02010600030101010101"/>
                <a:cs typeface="CCRQSA+ËÎÌå" panose="02010600030101010101"/>
              </a:rPr>
              <a:t>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32709" y="3839142"/>
            <a:ext cx="3768291" cy="1589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Greater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than</a:t>
            </a:r>
          </a:p>
          <a:p>
            <a:pPr marL="0" marR="0">
              <a:lnSpc>
                <a:spcPts val="2040"/>
              </a:lnSpc>
              <a:spcBef>
                <a:spcPts val="185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Greater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or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equal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to</a:t>
            </a:r>
          </a:p>
          <a:p>
            <a:pPr marL="0" marR="0">
              <a:lnSpc>
                <a:spcPts val="2040"/>
              </a:lnSpc>
              <a:spcBef>
                <a:spcPts val="190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Less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than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92401" y="4255404"/>
            <a:ext cx="573023" cy="1065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CCRQSA+ËÎÌå" panose="02010600030101010101"/>
                <a:cs typeface="CCRQSA+ËÎÌå" panose="02010600030101010101"/>
              </a:rPr>
              <a:t>&gt;=</a:t>
            </a:r>
          </a:p>
          <a:p>
            <a:pPr marL="0" marR="0">
              <a:lnSpc>
                <a:spcPts val="1800"/>
              </a:lnSpc>
              <a:spcBef>
                <a:spcPts val="209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CRQSA+ËÎÌå" panose="02010600030101010101"/>
                <a:cs typeface="CCRQSA+ËÎÌå" panose="02010600030101010101"/>
              </a:rPr>
              <a:t>&lt;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2401" y="5242956"/>
            <a:ext cx="57302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CCRQSA+ËÎÌå" panose="02010600030101010101"/>
                <a:cs typeface="CCRQSA+ËÎÌå" panose="02010600030101010101"/>
              </a:rPr>
              <a:t>&lt;=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32709" y="5244524"/>
            <a:ext cx="3296666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Less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or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equal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92401" y="5736826"/>
            <a:ext cx="2965918" cy="603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CCRQSA+ËÎÌå" panose="02010600030101010101"/>
                <a:cs typeface="CCRQSA+ËÎÌå" panose="02010600030101010101"/>
              </a:rPr>
              <a:t>&lt;&gt;</a:t>
            </a:r>
            <a:r>
              <a:rPr sz="1800" spc="51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1800" b="1" spc="-4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equal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to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95421" y="1051837"/>
            <a:ext cx="2978201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VMMPON+ËÎÌå" panose="02010600030101010101"/>
                <a:cs typeface="VMMPON+ËÎÌå" panose="02010600030101010101"/>
              </a:rPr>
              <a:t>子查询语法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8278" y="2059999"/>
            <a:ext cx="311427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189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select_list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8278" y="2334319"/>
            <a:ext cx="1028811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35200" y="2334319"/>
            <a:ext cx="2878233" cy="1425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expr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operator</a:t>
            </a:r>
          </a:p>
          <a:p>
            <a:pPr marL="1542415" marR="0">
              <a:lnSpc>
                <a:spcPts val="2040"/>
              </a:lnSpc>
              <a:spcBef>
                <a:spcPts val="175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(SELECT</a:t>
            </a:r>
          </a:p>
          <a:p>
            <a:pPr marL="171958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80888" y="2883340"/>
            <a:ext cx="1851905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select_list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9652" y="3695882"/>
            <a:ext cx="8232048" cy="13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FF0000"/>
                </a:solidFill>
                <a:latin typeface="VMMPON+ËÎÌå" panose="02010600030101010101"/>
                <a:cs typeface="VMMPON+ËÎÌå" panose="02010600030101010101"/>
              </a:rPr>
              <a:t>子查询</a:t>
            </a:r>
            <a:r>
              <a:rPr sz="2500" spc="878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500">
                <a:solidFill>
                  <a:srgbClr val="FF0000"/>
                </a:solidFill>
                <a:latin typeface="VMMPON+ËÎÌå" panose="02010600030101010101"/>
                <a:cs typeface="VMMPON+ËÎÌå" panose="02010600030101010101"/>
              </a:rPr>
              <a:t>内查询</a:t>
            </a:r>
            <a:r>
              <a:rPr sz="25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500" b="1" spc="12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>
                <a:solidFill>
                  <a:srgbClr val="FF0000"/>
                </a:solidFill>
                <a:latin typeface="VMMPON+ËÎÌå" panose="02010600030101010101"/>
                <a:cs typeface="VMMPON+ËÎÌå" panose="02010600030101010101"/>
              </a:rPr>
              <a:t>在主查询之前一次执行完成。</a:t>
            </a:r>
          </a:p>
          <a:p>
            <a:pPr marL="0" marR="0">
              <a:lnSpc>
                <a:spcPts val="2830"/>
              </a:lnSpc>
              <a:spcBef>
                <a:spcPts val="770"/>
              </a:spcBef>
              <a:spcAft>
                <a:spcPct val="0"/>
              </a:spcAft>
            </a:pPr>
            <a:r>
              <a:rPr sz="25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FF0000"/>
                </a:solidFill>
                <a:latin typeface="VMMPON+ËÎÌå" panose="02010600030101010101"/>
                <a:cs typeface="VMMPON+ËÎÌå" panose="02010600030101010101"/>
              </a:rPr>
              <a:t>子查询的结果被主查询</a:t>
            </a:r>
            <a:r>
              <a:rPr sz="25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500">
                <a:solidFill>
                  <a:srgbClr val="FF0000"/>
                </a:solidFill>
                <a:latin typeface="VMMPON+ËÎÌå" panose="02010600030101010101"/>
                <a:cs typeface="VMMPON+ËÎÌå" panose="02010600030101010101"/>
              </a:rPr>
              <a:t>外查询</a:t>
            </a:r>
            <a:r>
              <a:rPr sz="25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500" spc="20">
                <a:solidFill>
                  <a:srgbClr val="FF0000"/>
                </a:solidFill>
                <a:latin typeface="VMMPON+ËÎÌå" panose="02010600030101010101"/>
                <a:cs typeface="VMMPON+ËÎÌå" panose="02010600030101010101"/>
              </a:rPr>
              <a:t>使用</a:t>
            </a:r>
            <a:r>
              <a:rPr sz="2500" spc="914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FF0000"/>
                </a:solidFill>
                <a:latin typeface="VMMPON+ËÎÌå" panose="02010600030101010101"/>
                <a:cs typeface="VMMPON+ËÎÌå" panose="02010600030101010101"/>
              </a:rPr>
              <a:t>。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2545" y="1051837"/>
            <a:ext cx="4815535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KTISPA+ËÎÌå" panose="02010600030101010101"/>
                <a:cs typeface="KTISPA+ËÎÌå" panose="02010600030101010101"/>
              </a:rPr>
              <a:t>使用子查询解决问题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203" y="1961284"/>
            <a:ext cx="4164159" cy="94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KTISPA+ËÎÌå" panose="02010600030101010101"/>
                <a:cs typeface="KTISPA+ËÎÌå" panose="02010600030101010101"/>
              </a:rPr>
              <a:t>谁的工资比</a:t>
            </a:r>
            <a:r>
              <a:rPr sz="2800" spc="9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Abel</a:t>
            </a:r>
            <a:r>
              <a:rPr sz="2800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>
                <a:solidFill>
                  <a:srgbClr val="000000"/>
                </a:solidFill>
                <a:latin typeface="KTISPA+ËÎÌå" panose="02010600030101010101"/>
                <a:cs typeface="KTISPA+ËÎÌå" panose="02010600030101010101"/>
              </a:rPr>
              <a:t>高</a:t>
            </a:r>
            <a:r>
              <a:rPr sz="2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5100" y="2727892"/>
            <a:ext cx="184711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Query: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22932" y="3284664"/>
            <a:ext cx="3582640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KTISPA+ËÎÌå" panose="02010600030101010101"/>
                <a:cs typeface="KTISPA+ËÎÌå" panose="02010600030101010101"/>
              </a:rPr>
              <a:t>谁的工资比</a:t>
            </a:r>
            <a:r>
              <a:rPr sz="2400" spc="8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Abel</a:t>
            </a:r>
            <a:r>
              <a:rPr sz="2400" b="1" spc="-1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2">
                <a:solidFill>
                  <a:srgbClr val="000000"/>
                </a:solidFill>
                <a:latin typeface="KTISPA+ËÎÌå" panose="02010600030101010101"/>
                <a:cs typeface="KTISPA+ËÎÌå" panose="02010600030101010101"/>
              </a:rPr>
              <a:t>高</a:t>
            </a: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27404" y="3476111"/>
            <a:ext cx="64010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41804" y="4302692"/>
            <a:ext cx="144035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Subquery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45131" y="4746238"/>
            <a:ext cx="640292" cy="80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51809" y="4994378"/>
            <a:ext cx="2939899" cy="742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5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Abel</a:t>
            </a:r>
            <a:r>
              <a:rPr sz="2200">
                <a:solidFill>
                  <a:srgbClr val="000000"/>
                </a:solidFill>
                <a:latin typeface="KTISPA+ËÎÌå" panose="02010600030101010101"/>
                <a:cs typeface="KTISPA+ËÎÌå" panose="02010600030101010101"/>
              </a:rPr>
              <a:t>的工资是多少</a:t>
            </a: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365" y="2581275"/>
            <a:ext cx="7272655" cy="34239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76421" y="1153064"/>
            <a:ext cx="2060447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WFVFOR+ËÎÌå" panose="02010600030101010101"/>
                <a:cs typeface="WFVFOR+ËÎÌå" panose="02010600030101010101"/>
              </a:rPr>
              <a:t>子查询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4575" y="2013136"/>
            <a:ext cx="2535601" cy="115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2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  <a:r>
              <a:rPr sz="1800" b="1" spc="-3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67709" y="2224174"/>
            <a:ext cx="868438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 spc="-23">
                <a:solidFill>
                  <a:srgbClr val="FF5050"/>
                </a:solidFill>
                <a:latin typeface="Arial" panose="020B0604020202020204"/>
                <a:cs typeface="Arial" panose="020B0604020202020204"/>
              </a:rPr>
              <a:t>11000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91866" y="2836350"/>
            <a:ext cx="2260952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(SELECT</a:t>
            </a:r>
            <a:r>
              <a:rPr sz="1800" b="1" spc="-4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27502" y="3110670"/>
            <a:ext cx="892247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84878" y="3110670"/>
            <a:ext cx="157873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27502" y="3384990"/>
            <a:ext cx="425200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6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 'Abel');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995" y="4040505"/>
            <a:ext cx="7299960" cy="134683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全屏显示(4:3)</PresentationFormat>
  <Paragraphs>164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20</vt:i4>
      </vt:variant>
      <vt:variant>
        <vt:lpstr>幻灯片标题</vt:lpstr>
      </vt:variant>
      <vt:variant>
        <vt:i4>20</vt:i4>
      </vt:variant>
    </vt:vector>
  </HeadingPairs>
  <TitlesOfParts>
    <vt:vector size="76" baseType="lpstr">
      <vt:lpstr>Arial</vt:lpstr>
      <vt:lpstr>宋体</vt:lpstr>
      <vt:lpstr>DOJHPJ+»ªÎÄÐÂÎº</vt:lpstr>
      <vt:lpstr>Calibri</vt:lpstr>
      <vt:lpstr>PUMQAG+ËÎÌå</vt:lpstr>
      <vt:lpstr>Times New Roman</vt:lpstr>
      <vt:lpstr>BCLCPO+ËÎÌå</vt:lpstr>
      <vt:lpstr>JKIUEV+Arial Unicode MS</vt:lpstr>
      <vt:lpstr>VLUSPT+ËÎÌå</vt:lpstr>
      <vt:lpstr>VQNMCN+ËÎÌå</vt:lpstr>
      <vt:lpstr>OLLOVM+ËÎÌå</vt:lpstr>
      <vt:lpstr>KTCIJA+ËÎÌå</vt:lpstr>
      <vt:lpstr>ITWLGG+ËÎÌå</vt:lpstr>
      <vt:lpstr>KKGIRI+ËÎÌå</vt:lpstr>
      <vt:lpstr>CCRQSA+ËÎÌå</vt:lpstr>
      <vt:lpstr>Courier New</vt:lpstr>
      <vt:lpstr>VMMPON+ËÎÌå</vt:lpstr>
      <vt:lpstr>KTISPA+ËÎÌå</vt:lpstr>
      <vt:lpstr>WFVFOR+ËÎÌå</vt:lpstr>
      <vt:lpstr>NQLCJM+ËÎÌå</vt:lpstr>
      <vt:lpstr>FHPJPR+ËÎÌå</vt:lpstr>
      <vt:lpstr>ETQCDS+ËÎÌå</vt:lpstr>
      <vt:lpstr>UAINII+ËÎÌå</vt:lpstr>
      <vt:lpstr>GWJJNA+ËÎÌå</vt:lpstr>
      <vt:lpstr>NAHJBH+ËÎÌå</vt:lpstr>
      <vt:lpstr>EHJJKM+ËÎÌå</vt:lpstr>
      <vt:lpstr>Wingdings</vt:lpstr>
      <vt:lpstr>RBQJHG+Arial Unicode MS</vt:lpstr>
      <vt:lpstr>UKSCTS+ËÎÌå</vt:lpstr>
      <vt:lpstr>PWGUAL+ËÎÌå</vt:lpstr>
      <vt:lpstr>SVPSMT+ËÎÌå</vt:lpstr>
      <vt:lpstr>AVCKKM+ËÎÌå</vt:lpstr>
      <vt:lpstr>FBSHGJ+ËÎÌå</vt:lpstr>
      <vt:lpstr>APCUOK+ËÎÌå</vt:lpstr>
      <vt:lpstr>OSTNFF+ËÎÌå</vt:lpstr>
      <vt:lpstr>HEWDUC+ËÎÌå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xbany</cp:lastModifiedBy>
  <cp:revision>4</cp:revision>
  <dcterms:created xsi:type="dcterms:W3CDTF">2018-08-13T01:29:00Z</dcterms:created>
  <dcterms:modified xsi:type="dcterms:W3CDTF">2018-09-19T01:33:36Z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