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94" r:id="rId19"/>
  </p:sldMasterIdLst>
  <p:sldIdLst>
    <p:sldId id="256" r:id="rId20"/>
    <p:sldId id="262" r:id="rId21"/>
    <p:sldId id="268" r:id="rId22"/>
    <p:sldId id="274" r:id="rId23"/>
    <p:sldId id="280" r:id="rId24"/>
    <p:sldId id="286" r:id="rId25"/>
    <p:sldId id="292" r:id="rId26"/>
    <p:sldId id="298" r:id="rId27"/>
    <p:sldId id="304" r:id="rId28"/>
    <p:sldId id="310" r:id="rId29"/>
    <p:sldId id="316" r:id="rId30"/>
    <p:sldId id="322" r:id="rId31"/>
    <p:sldId id="328" r:id="rId32"/>
    <p:sldId id="334" r:id="rId33"/>
    <p:sldId id="340" r:id="rId34"/>
    <p:sldId id="346" r:id="rId35"/>
    <p:sldId id="352" r:id="rId36"/>
    <p:sldId id="358" r:id="rId37"/>
  </p:sldIdLst>
  <p:sldSz cx="9144000" cy="6858000"/>
  <p:notesSz cx="9144000" cy="6858000"/>
  <p:embeddedFontLst>
    <p:embeddedFont>
      <p:font typeface="黑体" panose="02010609060101010101" pitchFamily="2" charset="-122"/>
      <p:regular r:id="rId41"/>
    </p:embeddedFont>
    <p:embeddedFont>
      <p:font typeface="微软雅黑" panose="020B0503020204020204" charset="-122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libri" panose="020F0502020204030204"/>
      <p:regular r:id="rId47"/>
      <p:bold r:id="rId48"/>
      <p:italic r:id="rId49"/>
      <p:boldItalic r:id="rId50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82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font" Target="fonts/font10.fntdata"/><Relationship Id="rId5" Type="http://schemas.openxmlformats.org/officeDocument/2006/relationships/slideMaster" Target="slideMasters/slideMaster4.xml"/><Relationship Id="rId49" Type="http://schemas.openxmlformats.org/officeDocument/2006/relationships/font" Target="fonts/font9.fntdata"/><Relationship Id="rId48" Type="http://schemas.openxmlformats.org/officeDocument/2006/relationships/font" Target="fonts/font8.fntdata"/><Relationship Id="rId47" Type="http://schemas.openxmlformats.org/officeDocument/2006/relationships/font" Target="fonts/font7.fntdata"/><Relationship Id="rId46" Type="http://schemas.openxmlformats.org/officeDocument/2006/relationships/font" Target="fonts/font6.fntdata"/><Relationship Id="rId45" Type="http://schemas.openxmlformats.org/officeDocument/2006/relationships/font" Target="fonts/font5.fntdata"/><Relationship Id="rId44" Type="http://schemas.openxmlformats.org/officeDocument/2006/relationships/font" Target="fonts/font4.fntdata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5" Type="http://schemas.openxmlformats.org/officeDocument/2006/relationships/slide" Target="slides/slide16.xml"/><Relationship Id="rId34" Type="http://schemas.openxmlformats.org/officeDocument/2006/relationships/slide" Target="slides/slide15.xml"/><Relationship Id="rId33" Type="http://schemas.openxmlformats.org/officeDocument/2006/relationships/slide" Target="slides/slide14.xml"/><Relationship Id="rId32" Type="http://schemas.openxmlformats.org/officeDocument/2006/relationships/slide" Target="slides/slide13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24" Type="http://schemas.openxmlformats.org/officeDocument/2006/relationships/slide" Target="slides/slide5.xml"/><Relationship Id="rId23" Type="http://schemas.openxmlformats.org/officeDocument/2006/relationships/slide" Target="slides/slide4.xml"/><Relationship Id="rId22" Type="http://schemas.openxmlformats.org/officeDocument/2006/relationships/slide" Target="slides/slide3.xml"/><Relationship Id="rId21" Type="http://schemas.openxmlformats.org/officeDocument/2006/relationships/slide" Target="slides/slide2.xml"/><Relationship Id="rId20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/>
          <p:nvPr/>
        </p:nvGrpSpPr>
        <p:grpSpPr bwMode="auto">
          <a:xfrm>
            <a:off x="6365875" y="5786438"/>
            <a:ext cx="1723549" cy="489878"/>
            <a:chOff x="6365905" y="5786454"/>
            <a:chExt cx="1723549" cy="489878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1723549" cy="489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实训中心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武汉雅博信息技术有限公司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5FE59-7602-422B-9688-2F796516356B}" type="slidenum">
              <a:rPr lang="zh-CN" altLang="en-US" smtClean="0"/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17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560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EB8E0-CE6F-4952-923B-9DA319D28AA2}" type="slidenum">
              <a:rPr lang="zh-CN" altLang="en-US" smtClean="0"/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24624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E079-D1C9-4ACB-A4A8-C9104356F347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7792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1441D-CF9E-4A02-B545-EC409F2301B6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7792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5B0A0-320B-4E19-AA33-D1D16B4A35FB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44363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11183-446E-434D-A981-B97E81842D83}" type="slidenum">
              <a:rPr lang="zh-CN" altLang="en-US" smtClean="0"/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4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1210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9DB68-D2FC-47F5-8817-91EB13502D92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3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7798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8623-98AB-4E88-85C2-20A6874B247B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7792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C573C-7742-4200-909B-18533BCE387E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1210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4126-62DB-4355-8B1A-B0E17940B298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1210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BF6D-8A22-4C94-BB34-6F8415536123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1206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/>
          <p:nvPr/>
        </p:nvGrpSpPr>
        <p:grpSpPr bwMode="auto">
          <a:xfrm>
            <a:off x="6365876" y="5786438"/>
            <a:ext cx="1325880" cy="488950"/>
            <a:chOff x="6365905" y="5786454"/>
            <a:chExt cx="1325880" cy="488950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1325880" cy="4889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zh-CN" altLang="en-US" sz="7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实训中心</a:t>
              </a:r>
              <a:endParaRPr lang="en-US" altLang="zh-CN" sz="75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750" b="1" dirty="0">
                  <a:latin typeface="微软雅黑" panose="020B0503020204020204" charset="-122"/>
                  <a:ea typeface="微软雅黑" panose="020B0503020204020204" charset="-122"/>
                </a:rPr>
                <a:t>武汉雅博信息技术有限公司</a:t>
              </a:r>
              <a:endParaRPr lang="zh-CN" altLang="en-US" sz="75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9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33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5FE59-7602-422B-9688-2F796516356B}" type="slidenum">
              <a:rPr lang="zh-CN" altLang="en-US" smtClean="0"/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17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EB8E0-CE6F-4952-923B-9DA319D28AA2}" type="slidenum">
              <a:rPr lang="zh-CN" altLang="en-US" smtClean="0"/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E079-D1C9-4ACB-A4A8-C9104356F347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55651" y="1276351"/>
            <a:ext cx="3889375" cy="5248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97426" y="1276351"/>
            <a:ext cx="3889375" cy="5248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1441D-CF9E-4A02-B545-EC409F2301B6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7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5B0A0-320B-4E19-AA33-D1D16B4A35FB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11183-446E-434D-A981-B97E81842D83}" type="slidenum">
              <a:rPr lang="zh-CN" altLang="en-US" smtClean="0"/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9DB68-D2FC-47F5-8817-91EB13502D92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4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8623-98AB-4E88-85C2-20A6874B247B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7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C573C-7742-4200-909B-18533BCE387E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7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4126-62DB-4355-8B1A-B0E17940B298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BF6D-8A22-4C94-BB34-6F8415536123}" type="slidenum">
              <a:rPr lang="zh-CN" altLang="en-US" smtClean="0"/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4" Type="http://schemas.openxmlformats.org/officeDocument/2006/relationships/theme" Target="../theme/theme17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4" Type="http://schemas.openxmlformats.org/officeDocument/2006/relationships/theme" Target="../theme/theme18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cxnSp>
        <p:nvCxnSpPr>
          <p:cNvPr id="7" name="直接连接符 6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69914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9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1" y="295276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cxnSp>
        <p:nvCxnSpPr>
          <p:cNvPr id="7" name="直接连接符 6"/>
          <p:cNvCxnSpPr/>
          <p:nvPr/>
        </p:nvCxnSpPr>
        <p:spPr>
          <a:xfrm>
            <a:off x="0" y="569914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" y="18132"/>
            <a:ext cx="2124236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2100" b="1" dirty="0">
          <a:solidFill>
            <a:srgbClr val="121F55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1" fontAlgn="base" hangingPunct="1">
        <a:spcBef>
          <a:spcPct val="15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195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57530" indent="-213995" algn="l" rtl="0" eaLnBrk="1" fontAlgn="base" hangingPunct="1">
        <a:spcBef>
          <a:spcPct val="15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18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857250" indent="-171450" algn="l" rtl="0" eaLnBrk="1" fontAlgn="base" hangingPunct="1">
        <a:spcBef>
          <a:spcPct val="15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15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200150" indent="-171450" algn="l" rtl="0" eaLnBrk="1" fontAlgn="base" hangingPunct="1">
        <a:spcBef>
          <a:spcPct val="15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5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1543050" indent="-171450" algn="l" rtl="0" eaLnBrk="1" fontAlgn="base" hangingPunct="1">
        <a:spcBef>
          <a:spcPct val="15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1885950" indent="-171450" algn="l" rtl="0" eaLnBrk="1" fontAlgn="base" hangingPunct="1">
        <a:spcBef>
          <a:spcPct val="15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楷体_GB2312" pitchFamily="49" charset="-122"/>
        </a:defRPr>
      </a:lvl6pPr>
      <a:lvl7pPr marL="2228850" indent="-171450" algn="l" rtl="0" eaLnBrk="1" fontAlgn="base" hangingPunct="1">
        <a:spcBef>
          <a:spcPct val="15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楷体_GB2312" pitchFamily="49" charset="-122"/>
        </a:defRPr>
      </a:lvl7pPr>
      <a:lvl8pPr marL="2571750" indent="-171450" algn="l" rtl="0" eaLnBrk="1" fontAlgn="base" hangingPunct="1">
        <a:spcBef>
          <a:spcPct val="15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楷体_GB2312" pitchFamily="49" charset="-122"/>
        </a:defRPr>
      </a:lvl8pPr>
      <a:lvl9pPr marL="2914650" indent="-171450" algn="l" rtl="0" eaLnBrk="1" fontAlgn="base" hangingPunct="1">
        <a:spcBef>
          <a:spcPct val="15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262737" y="1920456"/>
            <a:ext cx="10145573" cy="409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570" marR="0">
              <a:lnSpc>
                <a:spcPts val="9385"/>
              </a:lnSpc>
              <a:spcBef>
                <a:spcPct val="0"/>
              </a:spcBef>
              <a:spcAft>
                <a:spcPct val="0"/>
              </a:spcAft>
            </a:pPr>
            <a:r>
              <a:rPr sz="8400" spc="15">
                <a:solidFill>
                  <a:srgbClr val="FFFF00"/>
                </a:solidFill>
                <a:latin typeface="ANLFHA+»ªÎÄÐÂÎº" panose="02010800040101010101"/>
                <a:cs typeface="ANLFHA+»ªÎÄÐÂÎº" panose="02010800040101010101"/>
              </a:rPr>
              <a:t>第</a:t>
            </a:r>
            <a:r>
              <a:rPr sz="84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8400">
                <a:solidFill>
                  <a:srgbClr val="FFFF00"/>
                </a:solidFill>
                <a:latin typeface="ANLFHA+»ªÎÄÐÂÎº" panose="02010800040101010101"/>
                <a:cs typeface="ANLFHA+»ªÎÄÐÂÎº" panose="02010800040101010101"/>
              </a:rPr>
              <a:t>节</a:t>
            </a:r>
            <a:endParaRPr sz="8400">
              <a:solidFill>
                <a:srgbClr val="FFFF00"/>
              </a:solidFill>
              <a:latin typeface="ANLFHA+»ªÎÄÐÂÎº" panose="02010800040101010101"/>
              <a:cs typeface="ANLFHA+»ªÎÄÐÂÎº" panose="02010800040101010101"/>
            </a:endParaRPr>
          </a:p>
          <a:p>
            <a:pPr marL="0" marR="0">
              <a:lnSpc>
                <a:spcPts val="8545"/>
              </a:lnSpc>
              <a:spcBef>
                <a:spcPts val="1585"/>
              </a:spcBef>
              <a:spcAft>
                <a:spcPct val="0"/>
              </a:spcAft>
            </a:pPr>
            <a:r>
              <a:rPr sz="8400" spc="12">
                <a:solidFill>
                  <a:srgbClr val="FFFF00"/>
                </a:solidFill>
                <a:latin typeface="ANLFHA+»ªÎÄÐÂÎº" panose="02010800040101010101"/>
                <a:cs typeface="ANLFHA+»ªÎÄÐÂÎº" panose="02010800040101010101"/>
              </a:rPr>
              <a:t>数据处理之增删改</a:t>
            </a:r>
            <a:endParaRPr sz="8400" spc="12">
              <a:solidFill>
                <a:srgbClr val="FFFF00"/>
              </a:solidFill>
              <a:latin typeface="ANLFHA+»ªÎÄÐÂÎº" panose="02010800040101010101"/>
              <a:cs typeface="ANLFHA+»ªÎÄÐÂÎº" panose="02010800040101010101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449" y="887888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VTHPOK+ËÎÌå" panose="02010600030101010101"/>
                <a:cs typeface="VTHPOK+ËÎÌå" panose="02010600030101010101"/>
              </a:rPr>
              <a:t>更新数据</a:t>
            </a:r>
            <a:endParaRPr sz="3600" spc="12">
              <a:solidFill>
                <a:srgbClr val="000000"/>
              </a:solidFill>
              <a:latin typeface="VTHPOK+ËÎÌå" panose="02010600030101010101"/>
              <a:cs typeface="VTHPOK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176" y="1540061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5354" y="3921735"/>
            <a:ext cx="2929483" cy="742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VTHPOK+ËÎÌå" panose="02010600030101010101"/>
                <a:cs typeface="VTHPOK+ËÎÌå" panose="02010600030101010101"/>
              </a:rPr>
              <a:t>更新</a:t>
            </a:r>
            <a:r>
              <a:rPr sz="2200" spc="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r>
              <a:rPr sz="2200" b="1" spc="1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VTHPOK+ËÎÌå" panose="02010600030101010101"/>
                <a:cs typeface="VTHPOK+ËÎÌå" panose="02010600030101010101"/>
              </a:rPr>
              <a:t>表</a:t>
            </a:r>
            <a:endParaRPr sz="2200">
              <a:solidFill>
                <a:srgbClr val="000000"/>
              </a:solidFill>
              <a:latin typeface="VTHPOK+ËÎÌå" panose="02010600030101010101"/>
              <a:cs typeface="VTHPOK+ËÎÌå" panose="02010600030101010101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934845"/>
            <a:ext cx="6706235" cy="1501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4436745"/>
            <a:ext cx="6492875" cy="1546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5801" y="1040923"/>
            <a:ext cx="4439792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UPDATE </a:t>
            </a:r>
            <a:r>
              <a:rPr sz="3600" spc="12">
                <a:solidFill>
                  <a:srgbClr val="000000"/>
                </a:solidFill>
                <a:latin typeface="QWHLRE+ËÎÌå" panose="02010600030101010101"/>
                <a:cs typeface="QWHLRE+ËÎÌå" panose="02010600030101010101"/>
              </a:rPr>
              <a:t>语句语法</a:t>
            </a:r>
            <a:endParaRPr sz="3600" spc="12">
              <a:solidFill>
                <a:srgbClr val="000000"/>
              </a:solidFill>
              <a:latin typeface="QWHLRE+ËÎÌå" panose="02010600030101010101"/>
              <a:cs typeface="QWHLRE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603" y="1934433"/>
            <a:ext cx="5840014" cy="927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QWHLRE+ËÎÌå" panose="02010600030101010101"/>
                <a:cs typeface="QWHLRE+ËÎÌå" panose="02010600030101010101"/>
              </a:rPr>
              <a:t>使用</a:t>
            </a:r>
            <a:r>
              <a:rPr sz="2700" spc="9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UPDATE</a:t>
            </a:r>
            <a:r>
              <a:rPr sz="2700" spc="3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QWHLRE+ËÎÌå" panose="02010600030101010101"/>
                <a:cs typeface="QWHLRE+ËÎÌå" panose="02010600030101010101"/>
              </a:rPr>
              <a:t>语句更新数据。</a:t>
            </a:r>
            <a:endParaRPr sz="2700">
              <a:solidFill>
                <a:srgbClr val="000000"/>
              </a:solidFill>
              <a:latin typeface="QWHLRE+ËÎÌå" panose="02010600030101010101"/>
              <a:cs typeface="QWHLRE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53" y="2573332"/>
            <a:ext cx="1165994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UPDATE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SET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[WHERE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7033" y="2573332"/>
            <a:ext cx="102881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endParaRPr sz="1800" b="1" i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7033" y="2847653"/>
            <a:ext cx="5968359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 i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1800" b="1" i="1" spc="-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 i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value,</a:t>
            </a:r>
            <a:r>
              <a:rPr sz="1800" b="1" i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603" y="3745199"/>
            <a:ext cx="4735876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QWHLRE+ËÎÌå" panose="02010600030101010101"/>
                <a:cs typeface="QWHLRE+ËÎÌå" panose="02010600030101010101"/>
              </a:rPr>
              <a:t>可以一次更新</a:t>
            </a:r>
            <a:r>
              <a:rPr sz="2700" spc="12">
                <a:solidFill>
                  <a:srgbClr val="FF0000"/>
                </a:solidFill>
                <a:latin typeface="QWHLRE+ËÎÌå" panose="02010600030101010101"/>
                <a:cs typeface="QWHLRE+ËÎÌå" panose="02010600030101010101"/>
              </a:rPr>
              <a:t>多条</a:t>
            </a:r>
            <a:r>
              <a:rPr sz="2700">
                <a:solidFill>
                  <a:srgbClr val="000000"/>
                </a:solidFill>
                <a:latin typeface="QWHLRE+ËÎÌå" panose="02010600030101010101"/>
                <a:cs typeface="QWHLRE+ËÎÌå" panose="02010600030101010101"/>
              </a:rPr>
              <a:t>数据。</a:t>
            </a:r>
            <a:endParaRPr sz="2700">
              <a:solidFill>
                <a:srgbClr val="000000"/>
              </a:solidFill>
              <a:latin typeface="QWHLRE+ËÎÌå" panose="02010600030101010101"/>
              <a:cs typeface="QWHLRE+ËÎÌå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603" y="4239081"/>
            <a:ext cx="8203599" cy="133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QWHLRE+ËÎÌå" panose="02010600030101010101"/>
                <a:cs typeface="QWHLRE+ËÎÌå" panose="02010600030101010101"/>
              </a:rPr>
              <a:t>如果需要回滚数据，需要保证在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DML</a:t>
            </a:r>
            <a:r>
              <a:rPr sz="2700">
                <a:solidFill>
                  <a:srgbClr val="000000"/>
                </a:solidFill>
                <a:latin typeface="QWHLRE+ËÎÌå" panose="02010600030101010101"/>
                <a:cs typeface="QWHLRE+ËÎÌå" panose="02010600030101010101"/>
              </a:rPr>
              <a:t>前，进行</a:t>
            </a:r>
            <a:endParaRPr sz="2700">
              <a:solidFill>
                <a:srgbClr val="000000"/>
              </a:solidFill>
              <a:latin typeface="QWHLRE+ËÎÌå" panose="02010600030101010101"/>
              <a:cs typeface="QWHLRE+ËÎÌå" panose="02010600030101010101"/>
            </a:endParaRPr>
          </a:p>
          <a:p>
            <a:pPr marL="342900" marR="0">
              <a:lnSpc>
                <a:spcPts val="3060"/>
              </a:lnSpc>
              <a:spcBef>
                <a:spcPts val="1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WHLRE+ËÎÌå" panose="02010600030101010101"/>
                <a:cs typeface="QWHLRE+ËÎÌå" panose="02010600030101010101"/>
              </a:rPr>
              <a:t>设置：</a:t>
            </a:r>
            <a:r>
              <a:rPr sz="27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SET AUTOCOMMIT</a:t>
            </a:r>
            <a:r>
              <a:rPr sz="2700" spc="4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= FALSE;</a:t>
            </a:r>
            <a:endParaRPr sz="27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6731" y="1097565"/>
            <a:ext cx="25191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RDIPDC+ËÎÌå" panose="02010600030101010101"/>
                <a:cs typeface="RDIPDC+ËÎÌå" panose="02010600030101010101"/>
              </a:rPr>
              <a:t>更新数据</a:t>
            </a:r>
            <a:endParaRPr sz="3600" spc="12">
              <a:solidFill>
                <a:srgbClr val="000000"/>
              </a:solidFill>
              <a:latin typeface="RDIPDC+ËÎÌå" panose="02010600030101010101"/>
              <a:cs typeface="RDIPDC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325" y="1916197"/>
            <a:ext cx="6770966" cy="825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DIPDC+ËÎÌå" panose="02010600030101010101"/>
                <a:cs typeface="RDIPDC+ËÎÌå" panose="02010600030101010101"/>
              </a:rPr>
              <a:t>使用</a:t>
            </a:r>
            <a:r>
              <a:rPr sz="2400" spc="8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2400" b="1" spc="-1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>
                <a:solidFill>
                  <a:srgbClr val="000000"/>
                </a:solidFill>
                <a:latin typeface="RDIPDC+ËÎÌå" panose="02010600030101010101"/>
                <a:cs typeface="RDIPDC+ËÎÌå" panose="02010600030101010101"/>
              </a:rPr>
              <a:t>子句指定需要更新的数据。</a:t>
            </a:r>
            <a:endParaRPr sz="2400">
              <a:solidFill>
                <a:srgbClr val="000000"/>
              </a:solidFill>
              <a:latin typeface="RDIPDC+ËÎÌå" panose="02010600030101010101"/>
              <a:cs typeface="RDIPDC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80" y="2429696"/>
            <a:ext cx="253131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UPDATE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280" y="2704143"/>
            <a:ext cx="3925762" cy="115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800" b="1" spc="319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70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113;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updated.</a:t>
            </a:r>
            <a:endParaRPr sz="1800" b="1">
              <a:solidFill>
                <a:srgbClr val="FF33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325" y="3672502"/>
            <a:ext cx="8839121" cy="82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DIPDC+ËÎÌå" panose="02010600030101010101"/>
                <a:cs typeface="RDIPDC+ËÎÌå" panose="02010600030101010101"/>
              </a:rPr>
              <a:t>如果省略</a:t>
            </a:r>
            <a:r>
              <a:rPr sz="2400" spc="59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 </a:t>
            </a:r>
            <a:r>
              <a:rPr sz="2400">
                <a:solidFill>
                  <a:srgbClr val="000000"/>
                </a:solidFill>
                <a:latin typeface="RDIPDC+ËÎÌå" panose="02010600030101010101"/>
                <a:cs typeface="RDIPDC+ËÎÌå" panose="02010600030101010101"/>
              </a:rPr>
              <a:t>子句，则表中的所有数据都将被更新</a:t>
            </a:r>
            <a:endParaRPr sz="2400">
              <a:solidFill>
                <a:srgbClr val="000000"/>
              </a:solidFill>
              <a:latin typeface="RDIPDC+ËÎÌå" panose="02010600030101010101"/>
              <a:cs typeface="RDIPDC+ËÎÌå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3752" y="4201854"/>
            <a:ext cx="264323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UPDATE</a:t>
            </a:r>
            <a:r>
              <a:rPr sz="1800" b="1" spc="189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copy_emp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3752" y="4476174"/>
            <a:ext cx="75444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SET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918" y="4476174"/>
            <a:ext cx="314050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110;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3752" y="4750494"/>
            <a:ext cx="253153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22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rows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updated.</a:t>
            </a:r>
            <a:endParaRPr sz="1800" b="1">
              <a:solidFill>
                <a:srgbClr val="FF33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27250" y="1100613"/>
            <a:ext cx="580110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CHDUTG+ËÎÌå" panose="02010600030101010101"/>
                <a:cs typeface="CHDUTG+ËÎÌå" panose="02010600030101010101"/>
              </a:rPr>
              <a:t>更新中的数据完整性错误</a:t>
            </a:r>
            <a:endParaRPr sz="3600" spc="12">
              <a:solidFill>
                <a:srgbClr val="000000"/>
              </a:solidFill>
              <a:latin typeface="CHDUTG+ËÎÌå" panose="02010600030101010101"/>
              <a:cs typeface="CHDUTG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803" y="2014406"/>
            <a:ext cx="4239390" cy="115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UPDATE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800" b="1" spc="319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55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110;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53" y="3310270"/>
            <a:ext cx="2177843" cy="6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CHDUTG+ËÎÌå" panose="02010600030101010101"/>
                <a:cs typeface="CHDUTG+ËÎÌå" panose="02010600030101010101"/>
              </a:rPr>
              <a:t>错误代码：</a:t>
            </a:r>
            <a:r>
              <a:rPr sz="1800" spc="6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1452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953" y="3581586"/>
            <a:ext cx="8326277" cy="142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Cannot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update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child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row: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fails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(`myemployees`.`employees`,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`dept_id_fk`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(`department_id`)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REFERENCES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`departments`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(`department_id`))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193" y="5740775"/>
            <a:ext cx="1145438" cy="63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HDUTG+ËÎÌå" panose="02010600030101010101"/>
                <a:cs typeface="CHDUTG+ËÎÌå" panose="02010600030101010101"/>
              </a:rPr>
              <a:t>另例：</a:t>
            </a:r>
            <a:endParaRPr sz="2000">
              <a:solidFill>
                <a:srgbClr val="000000"/>
              </a:solidFill>
              <a:latin typeface="CHDUTG+ËÎÌå" panose="02010600030101010101"/>
              <a:cs typeface="CHDUTG+ËÎÌå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193" y="6031107"/>
            <a:ext cx="880594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2000" spc="-4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employees</a:t>
            </a:r>
            <a:r>
              <a:rPr sz="2000" spc="-2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000" spc="-2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manager_id</a:t>
            </a:r>
            <a:r>
              <a:rPr sz="2000" spc="-4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= 299</a:t>
            </a:r>
            <a:r>
              <a:rPr sz="2000" spc="-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2000" spc="-2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employee_id</a:t>
            </a:r>
            <a:r>
              <a:rPr sz="2000" spc="-2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= 203;</a:t>
            </a:r>
            <a:endParaRPr sz="200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0374" y="1046638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IRNDQB+ËÎÌå" panose="02010600030101010101"/>
                <a:cs typeface="IRNDQB+ËÎÌå" panose="02010600030101010101"/>
              </a:rPr>
              <a:t>删除数据</a:t>
            </a:r>
            <a:endParaRPr sz="3600" spc="12">
              <a:solidFill>
                <a:srgbClr val="000000"/>
              </a:solidFill>
              <a:latin typeface="IRNDQB+ËÎÌå" panose="02010600030101010101"/>
              <a:cs typeface="IRNDQB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203" y="1955010"/>
            <a:ext cx="2262862" cy="735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4126587"/>
            <a:ext cx="5443254" cy="742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IRNDQB+ËÎÌå" panose="02010600030101010101"/>
                <a:cs typeface="IRNDQB+ËÎÌå" panose="02010600030101010101"/>
              </a:rPr>
              <a:t>从表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r>
              <a:rPr sz="2200" b="1" spc="8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>
                <a:solidFill>
                  <a:srgbClr val="000000"/>
                </a:solidFill>
                <a:latin typeface="IRNDQB+ËÎÌå" panose="02010600030101010101"/>
                <a:cs typeface="IRNDQB+ËÎÌå" panose="02010600030101010101"/>
              </a:rPr>
              <a:t>中删除一条记录。</a:t>
            </a:r>
            <a:endParaRPr sz="2200" spc="10">
              <a:solidFill>
                <a:srgbClr val="000000"/>
              </a:solidFill>
              <a:latin typeface="IRNDQB+ËÎÌå" panose="02010600030101010101"/>
              <a:cs typeface="IRNDQB+ËÎÌå" panose="02010600030101010101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2540000"/>
            <a:ext cx="6104255" cy="1310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4590415"/>
            <a:ext cx="6111875" cy="1135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8774" y="1112290"/>
            <a:ext cx="3522649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 </a:t>
            </a:r>
            <a:r>
              <a:rPr sz="3600" spc="12">
                <a:solidFill>
                  <a:srgbClr val="000000"/>
                </a:solidFill>
                <a:latin typeface="HKFBUD+ËÎÌå" panose="02010600030101010101"/>
                <a:cs typeface="HKFBUD+ËÎÌå" panose="02010600030101010101"/>
              </a:rPr>
              <a:t>语句</a:t>
            </a:r>
            <a:endParaRPr sz="3600" spc="12">
              <a:solidFill>
                <a:srgbClr val="000000"/>
              </a:solidFill>
              <a:latin typeface="HKFBUD+ËÎÌå" panose="02010600030101010101"/>
              <a:cs typeface="HKFBUD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277" y="1943822"/>
            <a:ext cx="6588344" cy="91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HKFBUD+ËÎÌå" panose="02010600030101010101"/>
                <a:cs typeface="HKFBUD+ËÎÌå" panose="02010600030101010101"/>
              </a:rPr>
              <a:t>使用</a:t>
            </a:r>
            <a:r>
              <a:rPr sz="2700" spc="6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2700" spc="3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HKFBUD+ËÎÌå" panose="02010600030101010101"/>
                <a:cs typeface="HKFBUD+ËÎÌå" panose="02010600030101010101"/>
              </a:rPr>
              <a:t>语句从表中删除数据。</a:t>
            </a:r>
            <a:endParaRPr sz="2700">
              <a:solidFill>
                <a:srgbClr val="000000"/>
              </a:solidFill>
              <a:latin typeface="HKFBUD+ËÎÌå" panose="02010600030101010101"/>
              <a:cs typeface="HKFBUD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577" y="2658042"/>
            <a:ext cx="1845510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800" b="1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4881" y="2658042"/>
            <a:ext cx="1851905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endParaRPr sz="1800" b="1" i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16324" y="980471"/>
            <a:ext cx="25200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WSDVRU+ËÎÌå" panose="02010600030101010101"/>
                <a:cs typeface="WSDVRU+ËÎÌå" panose="02010600030101010101"/>
              </a:rPr>
              <a:t>删除数据</a:t>
            </a:r>
            <a:endParaRPr sz="3600" spc="14">
              <a:solidFill>
                <a:srgbClr val="000000"/>
              </a:solidFill>
              <a:latin typeface="WSDVRU+ËÎÌå" panose="02010600030101010101"/>
              <a:cs typeface="WSDVRU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953" y="1987478"/>
            <a:ext cx="6302670" cy="858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WSDVRU+ËÎÌå" panose="02010600030101010101"/>
                <a:cs typeface="WSDVRU+ËÎÌå" panose="02010600030101010101"/>
              </a:rPr>
              <a:t>使用</a:t>
            </a:r>
            <a:r>
              <a:rPr sz="2500" spc="8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 </a:t>
            </a:r>
            <a:r>
              <a:rPr sz="2500">
                <a:solidFill>
                  <a:srgbClr val="000000"/>
                </a:solidFill>
                <a:latin typeface="WSDVRU+ËÎÌå" panose="02010600030101010101"/>
                <a:cs typeface="WSDVRU+ËÎÌå" panose="02010600030101010101"/>
              </a:rPr>
              <a:t>子句删除指定的记录。</a:t>
            </a:r>
            <a:endParaRPr sz="2500">
              <a:solidFill>
                <a:srgbClr val="000000"/>
              </a:solidFill>
              <a:latin typeface="WSDVRU+ËÎÌå" panose="02010600030101010101"/>
              <a:cs typeface="WSDVRU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452" y="2723320"/>
            <a:ext cx="5658002" cy="115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800" b="1" spc="-3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-2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13589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4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department_name</a:t>
            </a:r>
            <a:r>
              <a:rPr sz="1800" b="1" spc="-5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'Finance';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deleted.</a:t>
            </a:r>
            <a:endParaRPr sz="1800" b="1">
              <a:solidFill>
                <a:srgbClr val="FF33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953" y="4426238"/>
            <a:ext cx="8856266" cy="858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30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WSDVRU+ËÎÌå" panose="02010600030101010101"/>
                <a:cs typeface="WSDVRU+ËÎÌå" panose="02010600030101010101"/>
              </a:rPr>
              <a:t>如果省略</a:t>
            </a:r>
            <a:r>
              <a:rPr sz="2500" spc="87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 </a:t>
            </a:r>
            <a:r>
              <a:rPr sz="2500">
                <a:solidFill>
                  <a:srgbClr val="000000"/>
                </a:solidFill>
                <a:latin typeface="WSDVRU+ËÎÌå" panose="02010600030101010101"/>
                <a:cs typeface="WSDVRU+ËÎÌå" panose="02010600030101010101"/>
              </a:rPr>
              <a:t>子句，则表中的全部数据将被删除</a:t>
            </a:r>
            <a:endParaRPr sz="2500">
              <a:solidFill>
                <a:srgbClr val="000000"/>
              </a:solidFill>
              <a:latin typeface="WSDVRU+ËÎÌå" panose="02010600030101010101"/>
              <a:cs typeface="WSDVRU+ËÎÌå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2928" y="5055929"/>
            <a:ext cx="3459658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105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copy_emp;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22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rows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deleted.</a:t>
            </a:r>
            <a:endParaRPr sz="1800" b="1">
              <a:solidFill>
                <a:srgbClr val="FF33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9048" y="1135665"/>
            <a:ext cx="580110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HWSIVG+ËÎÌå" panose="02010600030101010101"/>
                <a:cs typeface="HWSIVG+ËÎÌå" panose="02010600030101010101"/>
              </a:rPr>
              <a:t>删除中的数据完整性错误</a:t>
            </a:r>
            <a:endParaRPr sz="3600" spc="12">
              <a:solidFill>
                <a:srgbClr val="000000"/>
              </a:solidFill>
              <a:latin typeface="HWSIVG+ËÎÌå" panose="02010600030101010101"/>
              <a:cs typeface="HWSIVG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327" y="2219130"/>
            <a:ext cx="4866645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640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60;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402" y="3421523"/>
            <a:ext cx="2178174" cy="6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HWSIVG+ËÎÌå" panose="02010600030101010101"/>
                <a:cs typeface="HWSIVG+ËÎÌå" panose="02010600030101010101"/>
              </a:rPr>
              <a:t>错误代码：</a:t>
            </a:r>
            <a:r>
              <a:rPr sz="1800" spc="6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1451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947" y="2851463"/>
            <a:ext cx="8326277" cy="1425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Cannot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update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parent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row: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fails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(`myemployees`.`employees`,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`dept_id_fk`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(`department_id`)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REFERENCES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`departments`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(`department_id`))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4651375"/>
            <a:ext cx="6172835" cy="6172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71646" y="1243615"/>
            <a:ext cx="206070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总</a:t>
            </a:r>
            <a:r>
              <a:rPr sz="3600" spc="27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结</a:t>
            </a:r>
            <a:endParaRPr sz="3600">
              <a:solidFill>
                <a:srgbClr val="000000"/>
              </a:solidFill>
              <a:latin typeface="GPOJVH+ËÎÌå" panose="02010600030101010101"/>
              <a:cs typeface="GPOJVH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325" y="1973429"/>
            <a:ext cx="8877125" cy="69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通过本章学习</a:t>
            </a:r>
            <a:r>
              <a:rPr sz="2200">
                <a:solidFill>
                  <a:srgbClr val="000000"/>
                </a:solidFill>
                <a:latin typeface="SFJIAE+ËÎÌå" panose="02010600030101010101"/>
                <a:cs typeface="SFJIAE+ËÎÌå" panose="02010600030101010101"/>
              </a:rPr>
              <a:t>,</a:t>
            </a:r>
            <a:r>
              <a:rPr sz="2200" spc="44">
                <a:solidFill>
                  <a:srgbClr val="000000"/>
                </a:solidFill>
                <a:latin typeface="SFJIAE+ËÎÌå" panose="02010600030101010101"/>
                <a:cs typeface="SFJIAE+ËÎÌå" panose="02010600030101010101"/>
              </a:rPr>
              <a:t> </a:t>
            </a:r>
            <a:r>
              <a:rPr sz="2200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您应学会如何使用</a:t>
            </a:r>
            <a:r>
              <a:rPr sz="2200" spc="16">
                <a:solidFill>
                  <a:srgbClr val="000000"/>
                </a:solidFill>
                <a:latin typeface="SFJIAE+ËÎÌå" panose="02010600030101010101"/>
                <a:cs typeface="SFJIAE+ËÎÌå" panose="02010600030101010101"/>
              </a:rPr>
              <a:t>DML</a:t>
            </a:r>
            <a:r>
              <a:rPr sz="2200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语句改变数据和事务控制</a:t>
            </a:r>
            <a:endParaRPr sz="2200">
              <a:solidFill>
                <a:srgbClr val="000000"/>
              </a:solidFill>
              <a:latin typeface="GPOJVH+ËÎÌå" panose="02010600030101010101"/>
              <a:cs typeface="GPOJVH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53" y="2699781"/>
            <a:ext cx="801624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语句</a:t>
            </a:r>
            <a:endParaRPr sz="1800" spc="12">
              <a:solidFill>
                <a:srgbClr val="000000"/>
              </a:solidFill>
              <a:latin typeface="GPOJVH+ËÎÌå" panose="02010600030101010101"/>
              <a:cs typeface="GPOJVH+ËÎÌå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6" y="2720482"/>
            <a:ext cx="801623" cy="19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功能</a:t>
            </a:r>
            <a:endParaRPr sz="1800" spc="12">
              <a:solidFill>
                <a:srgbClr val="000000"/>
              </a:solidFill>
              <a:latin typeface="GPOJVH+ËÎÌå" panose="02010600030101010101"/>
              <a:cs typeface="GPOJVH+ËÎÌå" panose="02010600030101010101"/>
            </a:endParaRPr>
          </a:p>
          <a:p>
            <a:pPr marL="0" marR="0">
              <a:lnSpc>
                <a:spcPts val="1800"/>
              </a:lnSpc>
              <a:spcBef>
                <a:spcPts val="187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插入</a:t>
            </a:r>
            <a:endParaRPr sz="1800" spc="12">
              <a:solidFill>
                <a:srgbClr val="000000"/>
              </a:solidFill>
              <a:latin typeface="GPOJVH+ËÎÌå" panose="02010600030101010101"/>
              <a:cs typeface="GPOJVH+ËÎÌå" panose="02010600030101010101"/>
            </a:endParaRPr>
          </a:p>
          <a:p>
            <a:pPr marL="0" marR="0">
              <a:lnSpc>
                <a:spcPts val="1800"/>
              </a:lnSpc>
              <a:spcBef>
                <a:spcPts val="1825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修正</a:t>
            </a:r>
            <a:endParaRPr sz="1800" spc="12">
              <a:solidFill>
                <a:srgbClr val="000000"/>
              </a:solidFill>
              <a:latin typeface="GPOJVH+ËÎÌå" panose="02010600030101010101"/>
              <a:cs typeface="GPOJVH+ËÎÌå" panose="02010600030101010101"/>
            </a:endParaRPr>
          </a:p>
          <a:p>
            <a:pPr marL="0" marR="0">
              <a:lnSpc>
                <a:spcPts val="1800"/>
              </a:lnSpc>
              <a:spcBef>
                <a:spcPts val="187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GPOJVH+ËÎÌå" panose="02010600030101010101"/>
                <a:cs typeface="GPOJVH+ËÎÌå" panose="02010600030101010101"/>
              </a:rPr>
              <a:t>删除</a:t>
            </a:r>
            <a:endParaRPr sz="1800" spc="12">
              <a:solidFill>
                <a:srgbClr val="000000"/>
              </a:solidFill>
              <a:latin typeface="GPOJVH+ËÎÌå" panose="02010600030101010101"/>
              <a:cs typeface="GPOJVH+ËÎÌå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53" y="3167693"/>
            <a:ext cx="1167091" cy="1534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68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UPDATE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68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3274" y="1248179"/>
            <a:ext cx="2060752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HCATGJ+ËÎÌå" panose="02010600030101010101"/>
                <a:cs typeface="HCATGJ+ËÎÌå" panose="02010600030101010101"/>
              </a:rPr>
              <a:t>目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HCATGJ+ËÎÌå" panose="02010600030101010101"/>
                <a:cs typeface="HCATGJ+ËÎÌå" panose="02010600030101010101"/>
              </a:rPr>
              <a:t>标</a:t>
            </a:r>
            <a:endParaRPr sz="3600">
              <a:solidFill>
                <a:srgbClr val="000000"/>
              </a:solidFill>
              <a:latin typeface="HCATGJ+ËÎÌå" panose="02010600030101010101"/>
              <a:cs typeface="HCATGJ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926" y="1941474"/>
            <a:ext cx="4443901" cy="93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HCATGJ+ËÎÌå" panose="02010600030101010101"/>
                <a:cs typeface="HCATGJ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7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926" y="2437712"/>
            <a:ext cx="3259734" cy="1898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HCATGJ+ËÎÌå" panose="02010600030101010101"/>
                <a:cs typeface="HCATGJ+ËÎÌå" panose="02010600030101010101"/>
              </a:rPr>
              <a:t>使用</a:t>
            </a:r>
            <a:r>
              <a:rPr sz="2700" spc="9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DML</a:t>
            </a:r>
            <a:r>
              <a:rPr sz="2700" spc="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HCATGJ+ËÎÌå" panose="02010600030101010101"/>
                <a:cs typeface="HCATGJ+ËÎÌå" panose="02010600030101010101"/>
              </a:rPr>
              <a:t>语句</a:t>
            </a:r>
            <a:endParaRPr sz="2700">
              <a:solidFill>
                <a:srgbClr val="000000"/>
              </a:solidFill>
              <a:latin typeface="HCATGJ+ËÎÌå" panose="02010600030101010101"/>
              <a:cs typeface="HCATGJ+ËÎÌå" panose="02010600030101010101"/>
            </a:endParaRPr>
          </a:p>
          <a:p>
            <a:pPr marL="0" marR="0">
              <a:lnSpc>
                <a:spcPts val="3015"/>
              </a:lnSpc>
              <a:spcBef>
                <a:spcPts val="98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HCATGJ+ËÎÌå" panose="02010600030101010101"/>
                <a:cs typeface="HCATGJ+ËÎÌå" panose="02010600030101010101"/>
              </a:rPr>
              <a:t>向表中插入数据</a:t>
            </a:r>
            <a:endParaRPr sz="2700">
              <a:solidFill>
                <a:srgbClr val="000000"/>
              </a:solidFill>
              <a:latin typeface="HCATGJ+ËÎÌå" panose="02010600030101010101"/>
              <a:cs typeface="HCATGJ+ËÎÌå" panose="02010600030101010101"/>
            </a:endParaRPr>
          </a:p>
          <a:p>
            <a:pPr marL="0" marR="0">
              <a:lnSpc>
                <a:spcPts val="3015"/>
              </a:lnSpc>
              <a:spcBef>
                <a:spcPts val="82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HCATGJ+ËÎÌå" panose="02010600030101010101"/>
                <a:cs typeface="HCATGJ+ËÎÌå" panose="02010600030101010101"/>
              </a:rPr>
              <a:t>更新表中数据</a:t>
            </a:r>
            <a:endParaRPr sz="2700">
              <a:solidFill>
                <a:srgbClr val="000000"/>
              </a:solidFill>
              <a:latin typeface="HCATGJ+ËÎÌå" panose="02010600030101010101"/>
              <a:cs typeface="HCATGJ+ËÎÌå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926" y="3933010"/>
            <a:ext cx="3257854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HCATGJ+ËÎÌå" panose="02010600030101010101"/>
                <a:cs typeface="HCATGJ+ËÎÌå" panose="02010600030101010101"/>
              </a:rPr>
              <a:t>从表中删除数据</a:t>
            </a:r>
            <a:endParaRPr sz="2700">
              <a:solidFill>
                <a:srgbClr val="000000"/>
              </a:solidFill>
              <a:latin typeface="HCATGJ+ËÎÌå" panose="02010600030101010101"/>
              <a:cs typeface="HCATGJ+ËÎÌå" panose="02010600030101010101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1446" y="980471"/>
            <a:ext cx="343662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数据操纵语言</a:t>
            </a:r>
            <a:endParaRPr sz="3600" spc="12">
              <a:solidFill>
                <a:srgbClr val="000000"/>
              </a:solidFill>
              <a:latin typeface="EVWFSD+ËÎÌå" panose="02010600030101010101"/>
              <a:cs typeface="EVWFSD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026" y="1944466"/>
            <a:ext cx="7988067" cy="1721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DML(Data</a:t>
            </a:r>
            <a:r>
              <a:rPr sz="2700" spc="3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Manipulation</a:t>
            </a:r>
            <a:r>
              <a:rPr sz="2700" spc="4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Language</a:t>
            </a:r>
            <a:r>
              <a:rPr sz="2700" spc="6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–</a:t>
            </a:r>
            <a:endParaRPr sz="270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342900" marR="0">
              <a:lnSpc>
                <a:spcPts val="3060"/>
              </a:lnSpc>
              <a:spcBef>
                <a:spcPts val="22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数据操纵语言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700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可以在下列条件下执行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70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457200" marR="0">
              <a:lnSpc>
                <a:spcPts val="2575"/>
              </a:lnSpc>
              <a:spcBef>
                <a:spcPts val="81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向表中</a:t>
            </a:r>
            <a:r>
              <a:rPr sz="2300">
                <a:solidFill>
                  <a:srgbClr val="FF0000"/>
                </a:solidFill>
                <a:latin typeface="EVWFSD+ËÎÌå" panose="02010600030101010101"/>
                <a:cs typeface="EVWFSD+ËÎÌå" panose="02010600030101010101"/>
              </a:rPr>
              <a:t>插入</a:t>
            </a:r>
            <a:r>
              <a:rPr sz="2300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数据</a:t>
            </a:r>
            <a:endParaRPr sz="2300">
              <a:solidFill>
                <a:srgbClr val="000000"/>
              </a:solidFill>
              <a:latin typeface="EVWFSD+ËÎÌå" panose="02010600030101010101"/>
              <a:cs typeface="EVWFSD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201" y="3270535"/>
            <a:ext cx="2480691" cy="76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FF0000"/>
                </a:solidFill>
                <a:latin typeface="EVWFSD+ËÎÌå" panose="02010600030101010101"/>
                <a:cs typeface="EVWFSD+ËÎÌå" panose="02010600030101010101"/>
              </a:rPr>
              <a:t>修改</a:t>
            </a:r>
            <a:r>
              <a:rPr sz="2300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现存数据</a:t>
            </a:r>
            <a:endParaRPr sz="2300">
              <a:solidFill>
                <a:srgbClr val="000000"/>
              </a:solidFill>
              <a:latin typeface="EVWFSD+ËÎÌå" panose="02010600030101010101"/>
              <a:cs typeface="EVWFSD+ËÎÌå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4201" y="3691159"/>
            <a:ext cx="2480691" cy="76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FF0000"/>
                </a:solidFill>
                <a:latin typeface="EVWFSD+ËÎÌå" panose="02010600030101010101"/>
                <a:cs typeface="EVWFSD+ËÎÌå" panose="02010600030101010101"/>
              </a:rPr>
              <a:t>删除</a:t>
            </a:r>
            <a:r>
              <a:rPr sz="2300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现存数据</a:t>
            </a:r>
            <a:endParaRPr sz="2300">
              <a:solidFill>
                <a:srgbClr val="000000"/>
              </a:solidFill>
              <a:latin typeface="EVWFSD+ËÎÌå" panose="02010600030101010101"/>
              <a:cs typeface="EVWFSD+ËÎÌå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026" y="4124146"/>
            <a:ext cx="7809177" cy="92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事务是由完成若干项工作的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DML</a:t>
            </a:r>
            <a:r>
              <a:rPr sz="2700">
                <a:solidFill>
                  <a:srgbClr val="000000"/>
                </a:solidFill>
                <a:latin typeface="EVWFSD+ËÎÌå" panose="02010600030101010101"/>
                <a:cs typeface="EVWFSD+ËÎÌå" panose="02010600030101010101"/>
              </a:rPr>
              <a:t>语句组成的</a:t>
            </a:r>
            <a:endParaRPr sz="2700">
              <a:solidFill>
                <a:srgbClr val="000000"/>
              </a:solidFill>
              <a:latin typeface="EVWFSD+ËÎÌå" panose="02010600030101010101"/>
              <a:cs typeface="EVWFSD+ËÎÌå" panose="02010600030101010101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3603371" y="940339"/>
            <a:ext cx="25191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BNRTOL+ËÎÌå" panose="02010600030101010101"/>
                <a:cs typeface="BNRTOL+ËÎÌå" panose="02010600030101010101"/>
              </a:rPr>
              <a:t>插入数据</a:t>
            </a:r>
            <a:endParaRPr sz="3600" spc="12">
              <a:solidFill>
                <a:srgbClr val="000000"/>
              </a:solidFill>
              <a:latin typeface="BNRTOL+ËÎÌå" panose="02010600030101010101"/>
              <a:cs typeface="BNRTOL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0321" y="1511951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BNRTOL+ËÎÌå" panose="02010600030101010101"/>
                <a:cs typeface="BNRTOL+ËÎÌå" panose="02010600030101010101"/>
              </a:rPr>
              <a:t>新行</a:t>
            </a:r>
            <a:endParaRPr sz="1800" spc="12">
              <a:solidFill>
                <a:srgbClr val="000000"/>
              </a:solidFill>
              <a:latin typeface="BNRTOL+ËÎÌå" panose="02010600030101010101"/>
              <a:cs typeface="BNRTOL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132" y="1804093"/>
            <a:ext cx="1851905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7591" y="2867890"/>
            <a:ext cx="2464637" cy="879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BNRTOL+ËÎÌå" panose="02010600030101010101"/>
                <a:cs typeface="BNRTOL+ËÎÌå" panose="02010600030101010101"/>
              </a:rPr>
              <a:t>向</a:t>
            </a:r>
            <a:r>
              <a:rPr sz="2000" spc="70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endParaRPr sz="20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BNRTOL+ËÎÌå" panose="02010600030101010101"/>
                <a:cs typeface="BNRTOL+ËÎÌå" panose="02010600030101010101"/>
              </a:rPr>
              <a:t>表中插入新的记录</a:t>
            </a:r>
            <a:endParaRPr sz="2000" spc="16">
              <a:solidFill>
                <a:srgbClr val="000000"/>
              </a:solidFill>
              <a:latin typeface="BNRTOL+ËÎÌå" panose="02010600030101010101"/>
              <a:cs typeface="BNRTOL+ËÎÌå" panose="02010600030101010101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2221865"/>
            <a:ext cx="4123055" cy="1722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95" y="4359275"/>
            <a:ext cx="4123055" cy="16687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97175" y="1232940"/>
            <a:ext cx="4439971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 </a:t>
            </a:r>
            <a:r>
              <a:rPr sz="3600" spc="12">
                <a:solidFill>
                  <a:srgbClr val="000000"/>
                </a:solidFill>
                <a:latin typeface="CCFRSM+ËÎÌå" panose="02010600030101010101"/>
                <a:cs typeface="CCFRSM+ËÎÌå" panose="02010600030101010101"/>
              </a:rPr>
              <a:t>语句语法</a:t>
            </a:r>
            <a:endParaRPr sz="3600" spc="12">
              <a:solidFill>
                <a:srgbClr val="000000"/>
              </a:solidFill>
              <a:latin typeface="CCFRSM+ËÎÌå" panose="02010600030101010101"/>
              <a:cs typeface="CCFRSM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953" y="2091659"/>
            <a:ext cx="7022990" cy="927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CFRSM+ËÎÌå" panose="02010600030101010101"/>
                <a:cs typeface="CCFRSM+ËÎÌå" panose="02010600030101010101"/>
              </a:rPr>
              <a:t>使用</a:t>
            </a:r>
            <a:r>
              <a:rPr sz="2700" spc="9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2700" spc="3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CCFRSM+ËÎÌå" panose="02010600030101010101"/>
                <a:cs typeface="CCFRSM+ËÎÌå" panose="02010600030101010101"/>
              </a:rPr>
              <a:t>语句向表中插入数据。</a:t>
            </a:r>
            <a:endParaRPr sz="2700">
              <a:solidFill>
                <a:srgbClr val="000000"/>
              </a:solidFill>
              <a:latin typeface="CCFRSM+ËÎÌå" panose="02010600030101010101"/>
              <a:cs typeface="CCFRSM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276" y="2673917"/>
            <a:ext cx="6821042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b="1" spc="-5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INTO</a:t>
            </a:r>
            <a:r>
              <a:rPr sz="1800" b="1" spc="148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i="1" spc="-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[(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 i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b="1" i="1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column...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])]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276" y="2948491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8407" y="2948491"/>
            <a:ext cx="330396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(value</a:t>
            </a:r>
            <a:r>
              <a:rPr sz="1800" b="1" i="1" spc="-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b="1" i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value...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]);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953" y="3902552"/>
            <a:ext cx="8285592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CFRSM+ËÎÌå" panose="02010600030101010101"/>
                <a:cs typeface="CCFRSM+ËÎÌå" panose="02010600030101010101"/>
              </a:rPr>
              <a:t>使用这种语法一次只能向表中插入</a:t>
            </a:r>
            <a:r>
              <a:rPr sz="2700" spc="12">
                <a:solidFill>
                  <a:srgbClr val="FF0000"/>
                </a:solidFill>
                <a:latin typeface="CCFRSM+ËÎÌå" panose="02010600030101010101"/>
                <a:cs typeface="CCFRSM+ËÎÌå" panose="02010600030101010101"/>
              </a:rPr>
              <a:t>一条</a:t>
            </a:r>
            <a:r>
              <a:rPr sz="2700">
                <a:solidFill>
                  <a:srgbClr val="000000"/>
                </a:solidFill>
                <a:latin typeface="CCFRSM+ËÎÌå" panose="02010600030101010101"/>
                <a:cs typeface="CCFRSM+ËÎÌå" panose="02010600030101010101"/>
              </a:rPr>
              <a:t>数据。</a:t>
            </a:r>
            <a:endParaRPr sz="2700">
              <a:solidFill>
                <a:srgbClr val="000000"/>
              </a:solidFill>
              <a:latin typeface="CCFRSM+ËÎÌå" panose="02010600030101010101"/>
              <a:cs typeface="CCFRSM+ËÎÌå" panose="02010600030101010101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00170" y="980471"/>
            <a:ext cx="25191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NLDKQI+ËÎÌå" panose="02010600030101010101"/>
                <a:cs typeface="NLDKQI+ËÎÌå" panose="02010600030101010101"/>
              </a:rPr>
              <a:t>插入数据</a:t>
            </a:r>
            <a:endParaRPr sz="3600" spc="12">
              <a:solidFill>
                <a:srgbClr val="000000"/>
              </a:solidFill>
              <a:latin typeface="NLDKQI+ËÎÌå" panose="02010600030101010101"/>
              <a:cs typeface="NLDKQI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775" y="1749815"/>
            <a:ext cx="4096177" cy="765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NLDKQI+ËÎÌå" panose="02010600030101010101"/>
                <a:cs typeface="NLDKQI+ËÎÌå" panose="02010600030101010101"/>
              </a:rPr>
              <a:t>为每一列添加一个新值。</a:t>
            </a:r>
            <a:endParaRPr sz="2300">
              <a:solidFill>
                <a:srgbClr val="000000"/>
              </a:solidFill>
              <a:latin typeface="NLDKQI+ËÎÌå" panose="02010600030101010101"/>
              <a:cs typeface="NLDKQI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75" y="2170715"/>
            <a:ext cx="5438458" cy="76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NLDKQI+ËÎÌå" panose="02010600030101010101"/>
                <a:cs typeface="NLDKQI+ËÎÌå" panose="02010600030101010101"/>
              </a:rPr>
              <a:t>按列的默认顺序列出各个列的值。</a:t>
            </a:r>
            <a:endParaRPr sz="2300">
              <a:solidFill>
                <a:srgbClr val="000000"/>
              </a:solidFill>
              <a:latin typeface="NLDKQI+ËÎÌå" panose="02010600030101010101"/>
              <a:cs typeface="NLDKQI+ËÎÌå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775" y="2591339"/>
            <a:ext cx="7382244" cy="1186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NLDKQI+ËÎÌå" panose="02010600030101010101"/>
                <a:cs typeface="NLDKQI+ËÎÌå" panose="02010600030101010101"/>
              </a:rPr>
              <a:t>在</a:t>
            </a:r>
            <a:r>
              <a:rPr sz="2300" spc="78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23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NLDKQI+ËÎÌå" panose="02010600030101010101"/>
                <a:cs typeface="NLDKQI+ËÎÌå" panose="02010600030101010101"/>
              </a:rPr>
              <a:t>子句中随意列出列名和他们的值。</a:t>
            </a:r>
            <a:endParaRPr sz="2300">
              <a:solidFill>
                <a:srgbClr val="000000"/>
              </a:solidFill>
              <a:latin typeface="NLDKQI+ËÎÌå" panose="02010600030101010101"/>
              <a:cs typeface="NLDKQI+ËÎÌå" panose="02010600030101010101"/>
            </a:endParaRPr>
          </a:p>
          <a:p>
            <a:pPr marL="0" marR="0">
              <a:lnSpc>
                <a:spcPts val="2575"/>
              </a:lnSpc>
              <a:spcBef>
                <a:spcPts val="740"/>
              </a:spcBef>
              <a:spcAft>
                <a:spcPct val="0"/>
              </a:spcAft>
            </a:pPr>
            <a:r>
              <a:rPr sz="23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6">
                <a:solidFill>
                  <a:srgbClr val="FF0000"/>
                </a:solidFill>
                <a:latin typeface="NLDKQI+ËÎÌå" panose="02010600030101010101"/>
                <a:cs typeface="NLDKQI+ËÎÌå" panose="02010600030101010101"/>
              </a:rPr>
              <a:t>字符和日期型数据应包含在</a:t>
            </a:r>
            <a:r>
              <a:rPr sz="2300" spc="13">
                <a:solidFill>
                  <a:srgbClr val="0000FF"/>
                </a:solidFill>
                <a:latin typeface="NLDKQI+ËÎÌå" panose="02010600030101010101"/>
                <a:cs typeface="NLDKQI+ËÎÌå" panose="02010600030101010101"/>
              </a:rPr>
              <a:t>单引号</a:t>
            </a:r>
            <a:r>
              <a:rPr sz="2300">
                <a:solidFill>
                  <a:srgbClr val="FF0000"/>
                </a:solidFill>
                <a:latin typeface="NLDKQI+ËÎÌå" panose="02010600030101010101"/>
                <a:cs typeface="NLDKQI+ËÎÌå" panose="02010600030101010101"/>
              </a:rPr>
              <a:t>中</a:t>
            </a:r>
            <a:r>
              <a:rPr sz="2300">
                <a:solidFill>
                  <a:srgbClr val="000000"/>
                </a:solidFill>
                <a:latin typeface="NLDKQI+ËÎÌå" panose="02010600030101010101"/>
                <a:cs typeface="NLDKQI+ËÎÌå" panose="02010600030101010101"/>
              </a:rPr>
              <a:t>。</a:t>
            </a:r>
            <a:endParaRPr sz="2300">
              <a:solidFill>
                <a:srgbClr val="000000"/>
              </a:solidFill>
              <a:latin typeface="NLDKQI+ËÎÌå" panose="02010600030101010101"/>
              <a:cs typeface="NLDKQI+ËÎÌå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53" y="3519102"/>
            <a:ext cx="8641219" cy="1425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departments(department_id,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department_name,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327533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manager_id,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location_id)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1800" b="1" spc="532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(70,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'Public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Relations',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100,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1700);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FC01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-24">
                <a:solidFill>
                  <a:srgbClr val="FC01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C0128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b="1" spc="-24">
                <a:solidFill>
                  <a:srgbClr val="FC01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C0128"/>
                </a:solidFill>
                <a:latin typeface="Courier New" panose="02070309020205020404"/>
                <a:cs typeface="Courier New" panose="02070309020205020404"/>
              </a:rPr>
              <a:t>created.</a:t>
            </a:r>
            <a:endParaRPr sz="1800" b="1">
              <a:solidFill>
                <a:srgbClr val="FC0128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515" y="4885241"/>
            <a:ext cx="184802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b="1" spc="-4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515" y="5159561"/>
            <a:ext cx="8688352" cy="115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employees(employee_id,last_name,email,hire_date,job_id)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1800" b="1" spc="103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(300,’Tom’,’tom@126.com’,to_date(‘2012-3-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21’,’yyyy-mm-dd’),’SA_RAP’);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515" y="5982800"/>
            <a:ext cx="225996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-2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b="1" spc="-1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created.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1496" y="1032287"/>
            <a:ext cx="389534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TPHTAT+ËÎÌå" panose="02010600030101010101"/>
                <a:cs typeface="TPHTAT+ËÎÌå" panose="02010600030101010101"/>
              </a:rPr>
              <a:t>向表中插入空值</a:t>
            </a:r>
            <a:endParaRPr sz="3600" spc="12">
              <a:solidFill>
                <a:srgbClr val="000000"/>
              </a:solidFill>
              <a:latin typeface="TPHTAT+ËÎÌå" panose="02010600030101010101"/>
              <a:cs typeface="TPHTAT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303" y="1978691"/>
            <a:ext cx="6109856" cy="76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TPHTAT+ËÎÌå" panose="02010600030101010101"/>
                <a:cs typeface="TPHTAT+ËÎÌå" panose="02010600030101010101"/>
              </a:rPr>
              <a:t>隐式方式</a:t>
            </a:r>
            <a:r>
              <a:rPr sz="2300">
                <a:solidFill>
                  <a:srgbClr val="000000"/>
                </a:solidFill>
                <a:latin typeface="SQGSCD+ËÎÌå" panose="02010600030101010101"/>
                <a:cs typeface="SQGSCD+ËÎÌå" panose="02010600030101010101"/>
              </a:rPr>
              <a:t>:</a:t>
            </a:r>
            <a:r>
              <a:rPr sz="2300" spc="-30">
                <a:solidFill>
                  <a:srgbClr val="000000"/>
                </a:solidFill>
                <a:latin typeface="SQGSCD+ËÎÌå" panose="02010600030101010101"/>
                <a:cs typeface="SQGSCD+ËÎÌå" panose="02010600030101010101"/>
              </a:rPr>
              <a:t> </a:t>
            </a:r>
            <a:r>
              <a:rPr sz="2300">
                <a:solidFill>
                  <a:srgbClr val="000000"/>
                </a:solidFill>
                <a:latin typeface="TPHTAT+ËÎÌå" panose="02010600030101010101"/>
                <a:cs typeface="TPHTAT+ËÎÌå" panose="02010600030101010101"/>
              </a:rPr>
              <a:t>在列名表中省略该列的值。</a:t>
            </a:r>
            <a:endParaRPr sz="2300">
              <a:solidFill>
                <a:srgbClr val="000000"/>
              </a:solidFill>
              <a:latin typeface="TPHTAT+ËÎÌå" panose="02010600030101010101"/>
              <a:cs typeface="TPHTAT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53" y="2570285"/>
            <a:ext cx="6443372" cy="87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  <a:r>
              <a:rPr sz="1800" b="1" spc="149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(department_id,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354838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department_name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1537" y="2844605"/>
            <a:ext cx="480265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53" y="3119179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7033" y="3119179"/>
            <a:ext cx="298987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(30,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'Purchasing');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953" y="3393499"/>
            <a:ext cx="225721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created.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652" y="3975646"/>
            <a:ext cx="6066128" cy="82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70"/>
              </a:lnSpc>
              <a:spcBef>
                <a:spcPct val="0"/>
              </a:spcBef>
              <a:spcAft>
                <a:spcPct val="0"/>
              </a:spcAft>
            </a:pPr>
            <a:r>
              <a:rPr sz="275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50" spc="154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TPHTAT+ËÎÌå" panose="02010600030101010101"/>
                <a:cs typeface="TPHTAT+ËÎÌå" panose="02010600030101010101"/>
              </a:rPr>
              <a:t>显示方式</a:t>
            </a:r>
            <a:r>
              <a:rPr sz="2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200">
                <a:solidFill>
                  <a:srgbClr val="000000"/>
                </a:solidFill>
                <a:latin typeface="TPHTAT+ËÎÌå" panose="02010600030101010101"/>
                <a:cs typeface="TPHTAT+ËÎÌå" panose="02010600030101010101"/>
              </a:rPr>
              <a:t>在</a:t>
            </a:r>
            <a:r>
              <a:rPr sz="22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200" spc="9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TPHTAT+ËÎÌå" panose="02010600030101010101"/>
                <a:cs typeface="TPHTAT+ËÎÌå" panose="02010600030101010101"/>
              </a:rPr>
              <a:t>子句中指定空值。</a:t>
            </a:r>
            <a:endParaRPr sz="2200">
              <a:solidFill>
                <a:srgbClr val="000000"/>
              </a:solidFill>
              <a:latin typeface="TPHTAT+ËÎÌå" panose="02010600030101010101"/>
              <a:cs typeface="TPHTAT+ËÎÌå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953" y="4724078"/>
            <a:ext cx="3836908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  <a:r>
              <a:rPr sz="1800" b="1" spc="148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7953" y="4998652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7033" y="4998652"/>
            <a:ext cx="455485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(100,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'Finance',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NULL);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953" y="5272972"/>
            <a:ext cx="225721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created.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1446" y="1130839"/>
            <a:ext cx="343662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MGFLOK+ËÎÌå" panose="02010600030101010101"/>
                <a:cs typeface="MGFLOK+ËÎÌå" panose="02010600030101010101"/>
              </a:rPr>
              <a:t>插入指定的值</a:t>
            </a:r>
            <a:endParaRPr sz="3600" spc="12">
              <a:solidFill>
                <a:srgbClr val="000000"/>
              </a:solidFill>
              <a:latin typeface="MGFLOK+ËÎÌå" panose="02010600030101010101"/>
              <a:cs typeface="MGFLOK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576" y="1909953"/>
            <a:ext cx="6928319" cy="84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NOW()</a:t>
            </a:r>
            <a:r>
              <a:rPr sz="2500">
                <a:solidFill>
                  <a:srgbClr val="000000"/>
                </a:solidFill>
                <a:latin typeface="MGFLOK+ËÎÌå" panose="02010600030101010101"/>
                <a:cs typeface="MGFLOK+ËÎÌå" panose="02010600030101010101"/>
              </a:rPr>
              <a:t>函数：记录当前系统的日期和时间。</a:t>
            </a:r>
            <a:endParaRPr sz="2500">
              <a:solidFill>
                <a:srgbClr val="000000"/>
              </a:solidFill>
              <a:latin typeface="MGFLOK+ËÎÌå" panose="02010600030101010101"/>
              <a:cs typeface="MGFLOK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603" y="2518469"/>
            <a:ext cx="6129948" cy="115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(employee_id,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2319655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first_name,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2319655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email,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phone_number,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7436" y="3341682"/>
            <a:ext cx="4247306" cy="115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hire_date,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commission_pct,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manager_id,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603" y="4164643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5140" y="4164643"/>
            <a:ext cx="102881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(113,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7436" y="4438963"/>
            <a:ext cx="4085337" cy="1425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'Louis',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'Popp',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'LPOPP',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'515.124.4567',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NOW(),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'AC_ACCOUNT',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6900,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205,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100);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603" y="5536573"/>
            <a:ext cx="225721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created.</a:t>
            </a:r>
            <a:endParaRPr sz="1800" b="1">
              <a:solidFill>
                <a:srgbClr val="FF33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38349" y="907438"/>
            <a:ext cx="4813097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UAJOEU+ËÎÌå" panose="02010600030101010101"/>
                <a:cs typeface="UAJOEU+ËÎÌå" panose="02010600030101010101"/>
              </a:rPr>
              <a:t>从其它表中拷贝数据</a:t>
            </a:r>
            <a:endParaRPr sz="3600" spc="12">
              <a:solidFill>
                <a:srgbClr val="000000"/>
              </a:solidFill>
              <a:latin typeface="UAJOEU+ËÎÌå" panose="02010600030101010101"/>
              <a:cs typeface="UAJOEU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075" y="1592127"/>
            <a:ext cx="5794036" cy="85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UAJOEU+ËÎÌå" panose="02010600030101010101"/>
                <a:cs typeface="UAJOEU+ËÎÌå" panose="02010600030101010101"/>
              </a:rPr>
              <a:t>在</a:t>
            </a:r>
            <a:r>
              <a:rPr sz="2500" spc="85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 </a:t>
            </a:r>
            <a:r>
              <a:rPr sz="2500">
                <a:solidFill>
                  <a:srgbClr val="000000"/>
                </a:solidFill>
                <a:latin typeface="UAJOEU+ËÎÌå" panose="02010600030101010101"/>
                <a:cs typeface="UAJOEU+ËÎÌå" panose="02010600030101010101"/>
              </a:rPr>
              <a:t>语句中加入子查询。</a:t>
            </a:r>
            <a:endParaRPr sz="2500">
              <a:solidFill>
                <a:srgbClr val="000000"/>
              </a:solidFill>
              <a:latin typeface="UAJOEU+ËÎÌå" panose="02010600030101010101"/>
              <a:cs typeface="UAJOEU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143" y="2044505"/>
            <a:ext cx="3925499" cy="1699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  <a:r>
              <a:rPr sz="1800" b="1" spc="-2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emp2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90;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1800" b="1" spc="-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rows</a:t>
            </a:r>
            <a:r>
              <a:rPr sz="1800" b="1" spc="-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created.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252" y="3785167"/>
            <a:ext cx="8799538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sales_reps(id,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salary,</a:t>
            </a:r>
            <a:r>
              <a:rPr sz="1800" b="1" spc="-2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commission_pct)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commission_pct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252" y="4333934"/>
            <a:ext cx="892360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327" y="4333934"/>
            <a:ext cx="1579187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252" y="4608508"/>
            <a:ext cx="4243450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'%REP%';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rows</a:t>
            </a:r>
            <a:r>
              <a:rPr sz="1800" b="1" spc="-24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created.</a:t>
            </a:r>
            <a:endParaRPr sz="1800" b="1">
              <a:solidFill>
                <a:srgbClr val="FF33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075" y="5305506"/>
            <a:ext cx="8350818" cy="164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10">
                <a:solidFill>
                  <a:srgbClr val="FF0000"/>
                </a:solidFill>
                <a:latin typeface="UAJOEU+ËÎÌå" panose="02010600030101010101"/>
                <a:cs typeface="UAJOEU+ËÎÌå" panose="02010600030101010101"/>
              </a:rPr>
              <a:t>不必书写</a:t>
            </a:r>
            <a:r>
              <a:rPr sz="2500" spc="864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500" b="1" spc="1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10">
                <a:solidFill>
                  <a:srgbClr val="FF0000"/>
                </a:solidFill>
                <a:latin typeface="UAJOEU+ËÎÌå" panose="02010600030101010101"/>
                <a:cs typeface="UAJOEU+ËÎÌå" panose="02010600030101010101"/>
              </a:rPr>
              <a:t>子句。</a:t>
            </a:r>
            <a:endParaRPr sz="2500" spc="10">
              <a:solidFill>
                <a:srgbClr val="FF0000"/>
              </a:solidFill>
              <a:latin typeface="UAJOEU+ËÎÌå" panose="02010600030101010101"/>
              <a:cs typeface="UAJOEU+ËÎÌå" panose="02010600030101010101"/>
            </a:endParaRPr>
          </a:p>
          <a:p>
            <a:pPr marL="0" marR="0">
              <a:lnSpc>
                <a:spcPts val="2825"/>
              </a:lnSpc>
              <a:spcBef>
                <a:spcPts val="77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UAJOEU+ËÎÌå" panose="02010600030101010101"/>
                <a:cs typeface="UAJOEU+ËÎÌå" panose="02010600030101010101"/>
              </a:rPr>
              <a:t>子查询中的值列表应与</a:t>
            </a:r>
            <a:r>
              <a:rPr sz="2500" spc="87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 </a:t>
            </a:r>
            <a:r>
              <a:rPr sz="2500">
                <a:solidFill>
                  <a:srgbClr val="000000"/>
                </a:solidFill>
                <a:latin typeface="UAJOEU+ËÎÌå" panose="02010600030101010101"/>
                <a:cs typeface="UAJOEU+ËÎÌå" panose="02010600030101010101"/>
              </a:rPr>
              <a:t>子句中的列名对</a:t>
            </a:r>
            <a:endParaRPr sz="2500">
              <a:solidFill>
                <a:srgbClr val="000000"/>
              </a:solidFill>
              <a:latin typeface="UAJOEU+ËÎÌå" panose="02010600030101010101"/>
              <a:cs typeface="UAJOEU+ËÎÌå" panose="02010600030101010101"/>
            </a:endParaRPr>
          </a:p>
          <a:p>
            <a:pPr marL="342900" marR="0">
              <a:lnSpc>
                <a:spcPts val="2495"/>
              </a:lnSpc>
              <a:spcBef>
                <a:spcPts val="505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UAJOEU+ËÎÌå" panose="02010600030101010101"/>
                <a:cs typeface="UAJOEU+ËÎÌå" panose="02010600030101010101"/>
              </a:rPr>
              <a:t>应</a:t>
            </a:r>
            <a:endParaRPr sz="2500">
              <a:solidFill>
                <a:srgbClr val="000000"/>
              </a:solidFill>
              <a:latin typeface="UAJOEU+ËÎÌå" panose="02010600030101010101"/>
              <a:cs typeface="UAJOEU+ËÎÌå" panose="02010600030101010101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2804</Words>
  <Application>WPS 演示</Application>
  <PresentationFormat>On-screen Show (4:3)</PresentationFormat>
  <Paragraphs>257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18</vt:i4>
      </vt:variant>
      <vt:variant>
        <vt:lpstr>幻灯片标题</vt:lpstr>
      </vt:variant>
      <vt:variant>
        <vt:i4>18</vt:i4>
      </vt:variant>
    </vt:vector>
  </HeadingPairs>
  <TitlesOfParts>
    <vt:vector size="72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ANLFHA+»ªÎÄÐÂÎº</vt:lpstr>
      <vt:lpstr>Arial</vt:lpstr>
      <vt:lpstr>HCATGJ+ËÎÌå</vt:lpstr>
      <vt:lpstr>Times New Roman</vt:lpstr>
      <vt:lpstr>Calibri</vt:lpstr>
      <vt:lpstr>Courier New</vt:lpstr>
      <vt:lpstr>EVWFSD+ËÎÌå</vt:lpstr>
      <vt:lpstr>BNRTOL+ËÎÌå</vt:lpstr>
      <vt:lpstr>CCFRSM+ËÎÌå</vt:lpstr>
      <vt:lpstr>NLDKQI+ËÎÌå</vt:lpstr>
      <vt:lpstr>TPHTAT+ËÎÌå</vt:lpstr>
      <vt:lpstr>SQGSCD+ËÎÌå</vt:lpstr>
      <vt:lpstr>Raleway</vt:lpstr>
      <vt:lpstr>Arial Unicode MS</vt:lpstr>
      <vt:lpstr>MGFLOK+ËÎÌå</vt:lpstr>
      <vt:lpstr>UAJOEU+ËÎÌå</vt:lpstr>
      <vt:lpstr>VTHPOK+ËÎÌå</vt:lpstr>
      <vt:lpstr>QWHLRE+ËÎÌå</vt:lpstr>
      <vt:lpstr>RDIPDC+ËÎÌå</vt:lpstr>
      <vt:lpstr>CHDUTG+ËÎÌå</vt:lpstr>
      <vt:lpstr>IRNDQB+ËÎÌå</vt:lpstr>
      <vt:lpstr>HKFBUD+ËÎÌå</vt:lpstr>
      <vt:lpstr>WSDVRU+ËÎÌå</vt:lpstr>
      <vt:lpstr>HWSIVG+ËÎÌå</vt:lpstr>
      <vt:lpstr>GPOJVH+ËÎÌå</vt:lpstr>
      <vt:lpstr>SFJIAE+ËÎÌå</vt:lpstr>
      <vt:lpstr>Verdana</vt:lpstr>
      <vt:lpstr>新宋体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模板</vt:lpstr>
      <vt:lpstr>1_模板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小费</cp:lastModifiedBy>
  <cp:revision>4</cp:revision>
  <dcterms:created xsi:type="dcterms:W3CDTF">2018-08-10T02:26:00Z</dcterms:created>
  <dcterms:modified xsi:type="dcterms:W3CDTF">2018-08-13T02:24:33Z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