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Masters/slideMaster17.xml" ContentType="application/vnd.openxmlformats-officedocument.presentationml.slideMaster+xml"/>
  <Override PartName="/ppt/slides/slide14.xml" ContentType="application/vnd.openxmlformats-officedocument.presentationml.slide+xml"/>
  <Default Extension="fntdata" ContentType="application/x-fontdata"/>
  <Override PartName="/ppt/slideLayouts/slideLayout13.xml" ContentType="application/vnd.openxmlformats-officedocument.presentationml.slideLayout+xml"/>
  <Override PartName="/ppt/theme/theme18.xml" ContentType="application/vnd.openxmlformats-officedocument.theme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heme/theme16.xml" ContentType="application/vnd.openxmlformats-officedocument.theme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3.xml" ContentType="application/vnd.openxmlformats-officedocument.presentationml.slideMaster+xml"/>
  <Override PartName="/ppt/theme/theme14.xml" ContentType="application/vnd.openxmlformats-officedocument.them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theme/theme12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theme/theme4.xml" ContentType="application/vnd.openxmlformats-officedocument.them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9.xml" ContentType="application/vnd.openxmlformats-officedocument.theme+xml"/>
  <Override PartName="/docProps/app.xml" ContentType="application/vnd.openxmlformats-officedocument.extended-properties+xml"/>
  <Override PartName="/ppt/slideMasters/slideMaster14.xml" ContentType="application/vnd.openxmlformats-officedocument.presentationml.slideMaster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17.xml" ContentType="application/vnd.openxmlformats-officedocument.theme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</p:sldMasterIdLst>
  <p:sldIdLst>
    <p:sldId id="256" r:id="rId20"/>
    <p:sldId id="262" r:id="rId21"/>
    <p:sldId id="268" r:id="rId22"/>
    <p:sldId id="274" r:id="rId23"/>
    <p:sldId id="280" r:id="rId24"/>
    <p:sldId id="286" r:id="rId25"/>
    <p:sldId id="292" r:id="rId26"/>
    <p:sldId id="298" r:id="rId27"/>
    <p:sldId id="304" r:id="rId28"/>
    <p:sldId id="310" r:id="rId29"/>
    <p:sldId id="316" r:id="rId30"/>
    <p:sldId id="322" r:id="rId31"/>
    <p:sldId id="328" r:id="rId32"/>
    <p:sldId id="334" r:id="rId33"/>
    <p:sldId id="340" r:id="rId34"/>
    <p:sldId id="346" r:id="rId35"/>
    <p:sldId id="352" r:id="rId36"/>
    <p:sldId id="358" r:id="rId37"/>
    <p:sldId id="364" r:id="rId38"/>
  </p:sldIdLst>
  <p:sldSz cx="9144000" cy="6858000" type="screen4x3"/>
  <p:notesSz cx="9144000" cy="6858000"/>
  <p:embeddedFontLst>
    <p:embeddedFont>
      <p:font typeface="FTWTID+»ªÎÄÐÂÎº" charset="-122"/>
      <p:regular r:id="rId39"/>
    </p:embeddedFont>
    <p:embeddedFont>
      <p:font typeface="AVERRT+ËÎÌå" charset="-122"/>
      <p:regular r:id="rId40"/>
    </p:embeddedFont>
    <p:embeddedFont>
      <p:font typeface="VVNRCU+ËÎÌå" charset="-122"/>
      <p:regular r:id="rId41"/>
    </p:embeddedFont>
    <p:embeddedFont>
      <p:font typeface="ADFUUA+ËÎÌå" charset="-122"/>
      <p:regular r:id="rId42"/>
    </p:embeddedFont>
    <p:embeddedFont>
      <p:font typeface="PMATVR+ËÎÌå" charset="-122"/>
      <p:regular r:id="rId43"/>
    </p:embeddedFont>
    <p:embeddedFont>
      <p:font typeface="MSOOSB+ËÎÌå" charset="-122"/>
      <p:regular r:id="rId44"/>
    </p:embeddedFont>
    <p:embeddedFont>
      <p:font typeface="PTSODC+ËÎÌå" charset="-122"/>
      <p:regular r:id="rId45"/>
    </p:embeddedFont>
    <p:embeddedFont>
      <p:font typeface="Calibri" pitchFamily="34" charset="0"/>
      <p:regular r:id="rId46"/>
      <p:bold r:id="rId47"/>
      <p:italic r:id="rId48"/>
      <p:boldItalic r:id="rId49"/>
    </p:embeddedFont>
    <p:embeddedFont>
      <p:font typeface="BVOWTD+ËÎÌå" charset="-122"/>
      <p:regular r:id="rId50"/>
    </p:embeddedFont>
    <p:embeddedFont>
      <p:font typeface="SJDTLI+ËÎÌå" charset="-122"/>
      <p:regular r:id="rId51"/>
    </p:embeddedFont>
    <p:embeddedFont>
      <p:font typeface="AMBAHA+ËÎÌå" charset="-122"/>
      <p:regular r:id="rId52"/>
    </p:embeddedFont>
    <p:embeddedFont>
      <p:font typeface="JUMMBM+ËÎÌå" charset="-122"/>
      <p:regular r:id="rId53"/>
    </p:embeddedFont>
    <p:embeddedFont>
      <p:font typeface="PEMRFA+ËÎÌå" charset="-122"/>
      <p:regular r:id="rId54"/>
    </p:embeddedFont>
    <p:embeddedFont>
      <p:font typeface="KTBKGP+ËÎÌå" charset="-122"/>
      <p:regular r:id="rId55"/>
    </p:embeddedFont>
    <p:embeddedFont>
      <p:font typeface="VPQPRB+ËÎÌå" charset="-122"/>
      <p:regular r:id="rId56"/>
    </p:embeddedFont>
    <p:embeddedFont>
      <p:font typeface="VNGINA+ËÎÌå" charset="-122"/>
      <p:regular r:id="rId57"/>
    </p:embeddedFont>
    <p:embeddedFont>
      <p:font typeface="GJTSBP+ËÎÌå" charset="-122"/>
      <p:regular r:id="rId58"/>
    </p:embeddedFont>
    <p:embeddedFont>
      <p:font typeface="QIOVBJ+ËÎÌå" charset="-122"/>
      <p:regular r:id="rId59"/>
    </p:embeddedFont>
    <p:embeddedFont>
      <p:font typeface="RRHBQQ+ËÎÌå" charset="-122"/>
      <p:regular r:id="rId60"/>
    </p:embeddedFont>
    <p:embeddedFont>
      <p:font typeface="RJJGKU+ËÎÌå" charset="-122"/>
      <p:regular r:id="rId61"/>
    </p:embeddedFont>
    <p:embeddedFont>
      <p:font typeface="MHSUOP+ËÎÌå" charset="-122"/>
      <p:regular r:id="rId62"/>
    </p:embeddedFont>
    <p:embeddedFont>
      <p:font typeface="WTJOIP+ËÎÌå" charset="-122"/>
      <p:regular r:id="rId63"/>
    </p:embeddedFont>
  </p:embeddedFontLst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9" Type="http://schemas.openxmlformats.org/officeDocument/2006/relationships/font" Target="fonts/font1.fntdata"/><Relationship Id="rId21" Type="http://schemas.openxmlformats.org/officeDocument/2006/relationships/slide" Target="slides/slide2.xml"/><Relationship Id="rId34" Type="http://schemas.openxmlformats.org/officeDocument/2006/relationships/slide" Target="slides/slide15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63" Type="http://schemas.openxmlformats.org/officeDocument/2006/relationships/font" Target="fonts/font25.fntdata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slide" Target="slides/slide17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61" Type="http://schemas.openxmlformats.org/officeDocument/2006/relationships/font" Target="fonts/font23.fntdata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2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font" Target="fonts/font22.fntdata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slide" Target="slides/slide16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64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font" Target="fonts/font13.fntdata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slide" Target="slides/slide19.xml"/><Relationship Id="rId46" Type="http://schemas.openxmlformats.org/officeDocument/2006/relationships/font" Target="fonts/font8.fntdata"/><Relationship Id="rId59" Type="http://schemas.openxmlformats.org/officeDocument/2006/relationships/font" Target="fonts/font21.fntdata"/><Relationship Id="rId67" Type="http://schemas.openxmlformats.org/officeDocument/2006/relationships/tableStyles" Target="tableStyles.xml"/><Relationship Id="rId20" Type="http://schemas.openxmlformats.org/officeDocument/2006/relationships/slide" Target="slides/slide1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font" Target="fonts/font2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0152" y="1922172"/>
            <a:ext cx="8388096" cy="42926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6590" marR="0">
              <a:lnSpc>
                <a:spcPts val="9825"/>
              </a:lnSpc>
              <a:spcBef>
                <a:spcPct val="0"/>
              </a:spcBef>
              <a:spcAft>
                <a:spcPct val="0"/>
              </a:spcAft>
            </a:pPr>
            <a:r>
              <a:rPr sz="8800" spc="10">
                <a:solidFill>
                  <a:srgbClr val="FFFF00"/>
                </a:solidFill>
                <a:latin typeface="FTWTID+»ªÎÄÐÂÎº" panose="02010800040101010101"/>
                <a:cs typeface="FTWTID+»ªÎÄÐÂÎº" panose="02010800040101010101"/>
              </a:rPr>
              <a:t>第</a:t>
            </a:r>
            <a:r>
              <a:rPr sz="8800" b="1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6</a:t>
            </a:r>
            <a:r>
              <a:rPr sz="8800">
                <a:solidFill>
                  <a:srgbClr val="FFFF00"/>
                </a:solidFill>
                <a:latin typeface="FTWTID+»ªÎÄÐÂÎº" panose="02010800040101010101"/>
                <a:cs typeface="FTWTID+»ªÎÄÐÂÎº" panose="02010800040101010101"/>
              </a:rPr>
              <a:t>节</a:t>
            </a:r>
          </a:p>
          <a:p>
            <a:pPr marL="0" marR="0">
              <a:lnSpc>
                <a:spcPts val="8945"/>
              </a:lnSpc>
              <a:spcBef>
                <a:spcPts val="1665"/>
              </a:spcBef>
              <a:spcAft>
                <a:spcPct val="0"/>
              </a:spcAft>
            </a:pPr>
            <a:r>
              <a:rPr sz="8800" spc="10">
                <a:solidFill>
                  <a:srgbClr val="FFFF00"/>
                </a:solidFill>
                <a:latin typeface="FTWTID+»ªÎÄÐÂÎº" panose="02010800040101010101"/>
                <a:cs typeface="FTWTID+»ªÎÄÐÂÎº" panose="02010800040101010101"/>
              </a:rPr>
              <a:t>创建和管理表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16301" y="1159414"/>
            <a:ext cx="4356201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4">
                <a:solidFill>
                  <a:srgbClr val="000000"/>
                </a:solidFill>
                <a:latin typeface="AMBAHA+ËÎÌå" panose="02010600030101010101"/>
                <a:cs typeface="AMBAHA+ËÎÌå" panose="02010600030101010101"/>
              </a:rPr>
              <a:t>使用子查询创建表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5241" y="2000567"/>
            <a:ext cx="25908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MBAHA+ËÎÌå" panose="02010600030101010101"/>
                <a:cs typeface="AMBAHA+ËÎÌå" panose="02010600030101010101"/>
              </a:rPr>
              <a:t>复制现有的表：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5241" y="2715154"/>
            <a:ext cx="8955083" cy="1532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400" spc="-23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table</a:t>
            </a:r>
            <a:r>
              <a:rPr sz="2400" spc="13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emp1 as select</a:t>
            </a:r>
            <a:r>
              <a:rPr sz="2400" spc="14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* from employees;</a:t>
            </a:r>
          </a:p>
          <a:p>
            <a:pPr marL="0" marR="0">
              <a:lnSpc>
                <a:spcPts val="2680"/>
              </a:lnSpc>
              <a:spcBef>
                <a:spcPts val="20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400" spc="-17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table emp2 as select</a:t>
            </a:r>
            <a:r>
              <a:rPr sz="2400" spc="13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* from employees</a:t>
            </a:r>
            <a:r>
              <a:rPr sz="2400" spc="29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2400" spc="17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1=2;</a:t>
            </a:r>
          </a:p>
          <a:p>
            <a:pPr marL="0" marR="0">
              <a:lnSpc>
                <a:spcPts val="2680"/>
              </a:lnSpc>
              <a:spcBef>
                <a:spcPts val="22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--</a:t>
            </a:r>
            <a:r>
              <a:rPr sz="2400">
                <a:solidFill>
                  <a:srgbClr val="000000"/>
                </a:solidFill>
                <a:latin typeface="AMBAHA+ËÎÌå" panose="02010600030101010101"/>
                <a:cs typeface="AMBAHA+ËÎÌå" panose="02010600030101010101"/>
              </a:rPr>
              <a:t>创建的</a:t>
            </a: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emp2</a:t>
            </a:r>
            <a:r>
              <a:rPr sz="2400">
                <a:solidFill>
                  <a:srgbClr val="000000"/>
                </a:solidFill>
                <a:latin typeface="AMBAHA+ËÎÌå" panose="02010600030101010101"/>
                <a:cs typeface="AMBAHA+ËÎÌå" panose="02010600030101010101"/>
              </a:rPr>
              <a:t>是空表。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09470" y="1260887"/>
            <a:ext cx="5273573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JUMMBM+ËÎÌå" panose="02010600030101010101"/>
                <a:cs typeface="JUMMBM+ËÎÌå" panose="02010600030101010101"/>
              </a:rPr>
              <a:t>使用子查询创建表举例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2700" y="2022280"/>
            <a:ext cx="3050139" cy="876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1800" b="1" spc="-5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b="1" spc="41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dept80</a:t>
            </a:r>
          </a:p>
          <a:p>
            <a:pPr marL="27305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8623" y="2571174"/>
            <a:ext cx="4873744" cy="1150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103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employee_id,</a:t>
            </a:r>
            <a:r>
              <a:rPr sz="1800" b="1" spc="-4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last_name,</a:t>
            </a:r>
          </a:p>
          <a:p>
            <a:pPr marL="109093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salary*12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ANNSAL,</a:t>
            </a:r>
          </a:p>
          <a:p>
            <a:pPr marL="109093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hire_date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8623" y="3394134"/>
            <a:ext cx="2675075" cy="602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318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8623" y="3668707"/>
            <a:ext cx="1028811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19730" y="3668707"/>
            <a:ext cx="2984616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department_id</a:t>
            </a:r>
            <a:r>
              <a:rPr sz="1800" b="1" spc="-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80;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2700" y="3943028"/>
            <a:ext cx="2256990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b="1" spc="-49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created.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36929" y="4256972"/>
            <a:ext cx="2392778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DESCRIBE</a:t>
            </a:r>
            <a:r>
              <a:rPr sz="1800" b="1" spc="-6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dept80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650" y="4763770"/>
            <a:ext cx="7051675" cy="11252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53410" y="1172207"/>
            <a:ext cx="4161205" cy="1244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9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ALTER TABLE</a:t>
            </a:r>
            <a:r>
              <a:rPr sz="3600" b="1" spc="-22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spc="12">
                <a:solidFill>
                  <a:srgbClr val="000000"/>
                </a:solidFill>
                <a:latin typeface="PEMRFA+ËÎÌå" panose="02010600030101010101"/>
                <a:cs typeface="PEMRFA+ËÎÌå" panose="02010600030101010101"/>
              </a:rPr>
              <a:t>语句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752" y="2252751"/>
            <a:ext cx="5797980" cy="932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9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PEMRFA+ËÎÌå" panose="02010600030101010101"/>
                <a:cs typeface="PEMRFA+ËÎÌå" panose="02010600030101010101"/>
              </a:rPr>
              <a:t>使用</a:t>
            </a:r>
            <a:r>
              <a:rPr sz="2700" spc="-7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ALTER</a:t>
            </a:r>
            <a:r>
              <a:rPr sz="2700" spc="-15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TABLE</a:t>
            </a:r>
            <a:r>
              <a:rPr sz="2700" spc="-1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>
                <a:solidFill>
                  <a:srgbClr val="000000"/>
                </a:solidFill>
                <a:latin typeface="PEMRFA+ËÎÌå" panose="02010600030101010101"/>
                <a:cs typeface="PEMRFA+ËÎÌå" panose="02010600030101010101"/>
              </a:rPr>
              <a:t>语句可以实现：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7752" y="2911061"/>
            <a:ext cx="4075817" cy="2376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700" spc="7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PEMRFA+ËÎÌå" panose="02010600030101010101"/>
                <a:cs typeface="PEMRFA+ËÎÌå" panose="02010600030101010101"/>
              </a:rPr>
              <a:t>向已有的表中</a:t>
            </a:r>
            <a:r>
              <a:rPr sz="2700">
                <a:solidFill>
                  <a:srgbClr val="FF0000"/>
                </a:solidFill>
                <a:latin typeface="PEMRFA+ËÎÌå" panose="02010600030101010101"/>
                <a:cs typeface="PEMRFA+ËÎÌå" panose="02010600030101010101"/>
              </a:rPr>
              <a:t>添加</a:t>
            </a:r>
            <a:r>
              <a:rPr sz="2700">
                <a:solidFill>
                  <a:srgbClr val="000000"/>
                </a:solidFill>
                <a:latin typeface="PEMRFA+ËÎÌå" panose="02010600030101010101"/>
                <a:cs typeface="PEMRFA+ËÎÌå" panose="02010600030101010101"/>
              </a:rPr>
              <a:t>列</a:t>
            </a:r>
          </a:p>
          <a:p>
            <a:pPr marL="0" marR="0">
              <a:lnSpc>
                <a:spcPts val="2995"/>
              </a:lnSpc>
              <a:spcBef>
                <a:spcPts val="890"/>
              </a:spcBef>
              <a:spcAft>
                <a:spcPct val="0"/>
              </a:spcAft>
            </a:pPr>
            <a:r>
              <a:rPr sz="2700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700" spc="78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FF0000"/>
                </a:solidFill>
                <a:latin typeface="PEMRFA+ËÎÌå" panose="02010600030101010101"/>
                <a:cs typeface="PEMRFA+ËÎÌå" panose="02010600030101010101"/>
              </a:rPr>
              <a:t>修改</a:t>
            </a:r>
            <a:r>
              <a:rPr sz="2700">
                <a:solidFill>
                  <a:srgbClr val="000000"/>
                </a:solidFill>
                <a:latin typeface="PEMRFA+ËÎÌå" panose="02010600030101010101"/>
                <a:cs typeface="PEMRFA+ËÎÌå" panose="02010600030101010101"/>
              </a:rPr>
              <a:t>现有表中的列</a:t>
            </a:r>
          </a:p>
          <a:p>
            <a:pPr marL="0" marR="0">
              <a:lnSpc>
                <a:spcPts val="3000"/>
              </a:lnSpc>
              <a:spcBef>
                <a:spcPts val="890"/>
              </a:spcBef>
              <a:spcAft>
                <a:spcPct val="0"/>
              </a:spcAft>
            </a:pPr>
            <a:r>
              <a:rPr sz="2700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700" spc="78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FF0000"/>
                </a:solidFill>
                <a:latin typeface="PEMRFA+ËÎÌå" panose="02010600030101010101"/>
                <a:cs typeface="PEMRFA+ËÎÌå" panose="02010600030101010101"/>
              </a:rPr>
              <a:t>删除</a:t>
            </a:r>
            <a:r>
              <a:rPr sz="2700">
                <a:solidFill>
                  <a:srgbClr val="000000"/>
                </a:solidFill>
                <a:latin typeface="PEMRFA+ËÎÌå" panose="02010600030101010101"/>
                <a:cs typeface="PEMRFA+ËÎÌå" panose="02010600030101010101"/>
              </a:rPr>
              <a:t>现有表中的列</a:t>
            </a:r>
          </a:p>
          <a:p>
            <a:pPr marL="0" marR="0">
              <a:lnSpc>
                <a:spcPts val="2995"/>
              </a:lnSpc>
              <a:spcBef>
                <a:spcPts val="890"/>
              </a:spcBef>
              <a:spcAft>
                <a:spcPct val="0"/>
              </a:spcAft>
            </a:pPr>
            <a:r>
              <a:rPr sz="2700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700" spc="78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FF0000"/>
                </a:solidFill>
                <a:latin typeface="PEMRFA+ËÎÌå" panose="02010600030101010101"/>
                <a:cs typeface="PEMRFA+ËÎÌå" panose="02010600030101010101"/>
              </a:rPr>
              <a:t>重命名</a:t>
            </a:r>
            <a:r>
              <a:rPr sz="2700">
                <a:solidFill>
                  <a:srgbClr val="000000"/>
                </a:solidFill>
                <a:latin typeface="PEMRFA+ËÎÌå" panose="02010600030101010101"/>
                <a:cs typeface="PEMRFA+ËÎÌå" panose="02010600030101010101"/>
              </a:rPr>
              <a:t>现有表中的列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78293" y="837453"/>
            <a:ext cx="801623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KTBKGP+ËÎÌå" panose="02010600030101010101"/>
                <a:cs typeface="KTBKGP+ËÎÌå" panose="02010600030101010101"/>
              </a:rPr>
              <a:t>新列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1495" y="943379"/>
            <a:ext cx="3436925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KTBKGP+ËÎÌå" panose="02010600030101010101"/>
                <a:cs typeface="KTBKGP+ËÎÌå" panose="02010600030101010101"/>
              </a:rPr>
              <a:t>追加一个新列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8469" y="1255962"/>
            <a:ext cx="1194533" cy="278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DEPT80</a:t>
            </a:r>
          </a:p>
          <a:p>
            <a:pPr marL="0" marR="0">
              <a:lnSpc>
                <a:spcPts val="2040"/>
              </a:lnSpc>
              <a:spcBef>
                <a:spcPts val="1515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DEPT80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00543" y="2888416"/>
            <a:ext cx="1528572" cy="507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KTBKGP+ËÎÌå" panose="02010600030101010101"/>
                <a:cs typeface="KTBKGP+ËÎÌå" panose="02010600030101010101"/>
              </a:rPr>
              <a:t>追加一个新列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89990" y="5545717"/>
            <a:ext cx="3622650" cy="876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ALTER</a:t>
            </a:r>
            <a:r>
              <a:rPr sz="1800" b="1" spc="-4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b="1" spc="-1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dept80</a:t>
            </a:r>
          </a:p>
          <a:p>
            <a:pPr marL="0" marR="0">
              <a:lnSpc>
                <a:spcPts val="2040"/>
              </a:lnSpc>
              <a:spcBef>
                <a:spcPts val="175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ADD</a:t>
            </a:r>
            <a:r>
              <a:rPr sz="1800" b="1" spc="-2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job_id</a:t>
            </a:r>
            <a:r>
              <a:rPr sz="1800" b="1" spc="-3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varchar(15);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1530" y="1596390"/>
            <a:ext cx="5894705" cy="9550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1530" y="3860165"/>
            <a:ext cx="6770370" cy="914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60565" y="1256030"/>
            <a:ext cx="800100" cy="8305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06724" y="1103653"/>
            <a:ext cx="2979420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4">
                <a:solidFill>
                  <a:srgbClr val="000000"/>
                </a:solidFill>
                <a:latin typeface="VPQPRB+ËÎÌå" panose="02010600030101010101"/>
                <a:cs typeface="VPQPRB+ËÎÌå" panose="02010600030101010101"/>
              </a:rPr>
              <a:t>修改一个列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603" y="1943831"/>
            <a:ext cx="7096920" cy="897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VPQPRB+ËÎÌå" panose="02010600030101010101"/>
                <a:cs typeface="VPQPRB+ËÎÌå" panose="02010600030101010101"/>
              </a:rPr>
              <a:t>可以修改列的</a:t>
            </a:r>
            <a:r>
              <a:rPr sz="2700">
                <a:solidFill>
                  <a:srgbClr val="FF0000"/>
                </a:solidFill>
                <a:latin typeface="VPQPRB+ËÎÌå" panose="02010600030101010101"/>
                <a:cs typeface="VPQPRB+ËÎÌå" panose="02010600030101010101"/>
              </a:rPr>
              <a:t>数据类型</a:t>
            </a:r>
            <a:r>
              <a:rPr sz="2700">
                <a:solidFill>
                  <a:srgbClr val="000000"/>
                </a:solidFill>
                <a:latin typeface="VNGINA+ËÎÌå" panose="02010600030101010101"/>
                <a:cs typeface="VNGINA+ËÎÌå" panose="02010600030101010101"/>
              </a:rPr>
              <a:t>,</a:t>
            </a:r>
            <a:r>
              <a:rPr sz="2700" spc="-12">
                <a:solidFill>
                  <a:srgbClr val="000000"/>
                </a:solidFill>
                <a:latin typeface="VNGINA+ËÎÌå" panose="02010600030101010101"/>
                <a:cs typeface="VNGINA+ËÎÌå" panose="02010600030101010101"/>
              </a:rPr>
              <a:t> </a:t>
            </a:r>
            <a:r>
              <a:rPr sz="2700">
                <a:solidFill>
                  <a:srgbClr val="FF0000"/>
                </a:solidFill>
                <a:latin typeface="VPQPRB+ËÎÌå" panose="02010600030101010101"/>
                <a:cs typeface="VPQPRB+ËÎÌå" panose="02010600030101010101"/>
              </a:rPr>
              <a:t>尺寸</a:t>
            </a:r>
            <a:r>
              <a:rPr sz="2700">
                <a:solidFill>
                  <a:srgbClr val="000000"/>
                </a:solidFill>
                <a:latin typeface="VPQPRB+ËÎÌå" panose="02010600030101010101"/>
                <a:cs typeface="VPQPRB+ËÎÌå" panose="02010600030101010101"/>
              </a:rPr>
              <a:t>和</a:t>
            </a:r>
            <a:r>
              <a:rPr sz="2700">
                <a:solidFill>
                  <a:srgbClr val="FF0000"/>
                </a:solidFill>
                <a:latin typeface="VPQPRB+ËÎÌå" panose="02010600030101010101"/>
                <a:cs typeface="VPQPRB+ËÎÌå" panose="02010600030101010101"/>
              </a:rPr>
              <a:t>默认值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7526" y="2673282"/>
            <a:ext cx="3049958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ALTER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b="1" spc="149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dept80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87526" y="2947856"/>
            <a:ext cx="1165994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MODIFY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16682" y="2947856"/>
            <a:ext cx="3773870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(last_name</a:t>
            </a:r>
            <a:r>
              <a:rPr sz="1800" b="1" spc="-5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VARCHAR(30));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87526" y="3222176"/>
            <a:ext cx="2256990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b="1" spc="-49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altered.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71676" y="4007036"/>
            <a:ext cx="3049929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ALTER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b="1" spc="149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dept80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71676" y="4281737"/>
            <a:ext cx="1165994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MODIFY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900807" y="4281737"/>
            <a:ext cx="5340227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(salary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double(9,2)</a:t>
            </a:r>
            <a:r>
              <a:rPr sz="1800" b="1" spc="-6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default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1000);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71676" y="4556057"/>
            <a:ext cx="2256990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b="1" spc="-49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altered.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87603" y="5400953"/>
            <a:ext cx="7099023" cy="897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2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VPQPRB+ËÎÌå" panose="02010600030101010101"/>
                <a:cs typeface="VPQPRB+ËÎÌå" panose="02010600030101010101"/>
              </a:rPr>
              <a:t>对默认值的修改</a:t>
            </a:r>
            <a:r>
              <a:rPr sz="2700">
                <a:solidFill>
                  <a:srgbClr val="FF0000"/>
                </a:solidFill>
                <a:latin typeface="VPQPRB+ËÎÌå" panose="02010600030101010101"/>
                <a:cs typeface="VPQPRB+ËÎÌå" panose="02010600030101010101"/>
              </a:rPr>
              <a:t>只影响今后</a:t>
            </a:r>
            <a:r>
              <a:rPr sz="2700">
                <a:solidFill>
                  <a:srgbClr val="000000"/>
                </a:solidFill>
                <a:latin typeface="VPQPRB+ËÎÌå" panose="02010600030101010101"/>
                <a:cs typeface="VPQPRB+ËÎÌå" panose="02010600030101010101"/>
              </a:rPr>
              <a:t>对表的修改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36620" y="1149754"/>
            <a:ext cx="2978201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GJTSBP+ËÎÌå" panose="02010600030101010101"/>
                <a:cs typeface="GJTSBP+ËÎÌå" panose="02010600030101010101"/>
              </a:rPr>
              <a:t>删除一个列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4425" y="1933346"/>
            <a:ext cx="7503872" cy="932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9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GJTSBP+ËÎÌå" panose="02010600030101010101"/>
                <a:cs typeface="GJTSBP+ËÎÌå" panose="02010600030101010101"/>
              </a:rPr>
              <a:t>使用</a:t>
            </a:r>
            <a:r>
              <a:rPr sz="2700" spc="-7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DROP COLUMN</a:t>
            </a:r>
            <a:r>
              <a:rPr sz="2700" spc="15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>
                <a:solidFill>
                  <a:srgbClr val="000000"/>
                </a:solidFill>
                <a:latin typeface="GJTSBP+ËÎÌå" panose="02010600030101010101"/>
                <a:cs typeface="GJTSBP+ËÎÌå" panose="02010600030101010101"/>
              </a:rPr>
              <a:t>子句删除不再需要的列</a:t>
            </a:r>
            <a:r>
              <a:rPr sz="27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0353" y="2574857"/>
            <a:ext cx="3144511" cy="1150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ALTER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b="1" spc="105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dept80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DROP</a:t>
            </a:r>
            <a:r>
              <a:rPr sz="1800" b="1" spc="-36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COLUMN</a:t>
            </a:r>
            <a:r>
              <a:rPr sz="1800" b="1" spc="1046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job_id;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b="1" spc="-49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altered.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06496" y="1149754"/>
            <a:ext cx="3436924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QIOVBJ+ËÎÌå" panose="02010600030101010101"/>
                <a:cs typeface="QIOVBJ+ËÎÌå" panose="02010600030101010101"/>
              </a:rPr>
              <a:t>重命名一个列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5652" y="2026310"/>
            <a:ext cx="8252059" cy="13008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9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QIOVBJ+ËÎÌå" panose="02010600030101010101"/>
                <a:cs typeface="QIOVBJ+ËÎÌå" panose="02010600030101010101"/>
              </a:rPr>
              <a:t>使用</a:t>
            </a:r>
            <a:r>
              <a:rPr sz="2700" spc="-7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CHANGE</a:t>
            </a:r>
            <a:r>
              <a:rPr sz="2700" spc="61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old_column</a:t>
            </a:r>
            <a:r>
              <a:rPr sz="2700" spc="608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new_column</a:t>
            </a:r>
            <a:r>
              <a:rPr sz="2700" spc="59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dataType</a:t>
            </a:r>
          </a:p>
          <a:p>
            <a:pPr marL="0" marR="0">
              <a:lnSpc>
                <a:spcPts val="2700"/>
              </a:lnSpc>
              <a:spcBef>
                <a:spcPts val="54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QIOVBJ+ËÎÌå" panose="02010600030101010101"/>
                <a:cs typeface="QIOVBJ+ËÎÌå" panose="02010600030101010101"/>
              </a:rPr>
              <a:t>子句重命名列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904" y="3615114"/>
            <a:ext cx="7072877" cy="115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ALTER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b="1" spc="105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dept80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CHANGE</a:t>
            </a:r>
            <a:r>
              <a:rPr sz="1800" b="1" spc="-49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department_name</a:t>
            </a:r>
            <a:r>
              <a:rPr sz="1800" b="1" spc="-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dept_name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varchar(15);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b="1" spc="-49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altered.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82846" y="1176813"/>
            <a:ext cx="2060447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RRHBQQ+ËÎÌå" panose="02010600030101010101"/>
                <a:cs typeface="RRHBQQ+ËÎÌå" panose="02010600030101010101"/>
              </a:rPr>
              <a:t>删除表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6325" y="1988408"/>
            <a:ext cx="3943350" cy="897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FF0000"/>
                </a:solidFill>
                <a:latin typeface="RRHBQQ+ËÎÌå" panose="02010600030101010101"/>
                <a:cs typeface="RRHBQQ+ËÎÌå" panose="02010600030101010101"/>
              </a:rPr>
              <a:t>数据和结构都被删除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6325" y="2482185"/>
            <a:ext cx="5915025" cy="18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RRHBQQ+ËÎÌå" panose="02010600030101010101"/>
                <a:cs typeface="RRHBQQ+ËÎÌå" panose="02010600030101010101"/>
              </a:rPr>
              <a:t>所有正在运行的相关事务被提交</a:t>
            </a:r>
          </a:p>
          <a:p>
            <a:pPr marL="0" marR="0">
              <a:lnSpc>
                <a:spcPts val="3020"/>
              </a:lnSpc>
              <a:spcBef>
                <a:spcPts val="87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RRHBQQ+ËÎÌå" panose="02010600030101010101"/>
                <a:cs typeface="RRHBQQ+ËÎÌå" panose="02010600030101010101"/>
              </a:rPr>
              <a:t>所有相关索引被删除</a:t>
            </a:r>
          </a:p>
          <a:p>
            <a:pPr marL="0" marR="0">
              <a:lnSpc>
                <a:spcPts val="3060"/>
              </a:lnSpc>
              <a:spcBef>
                <a:spcPts val="515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DROP TABLE</a:t>
            </a:r>
            <a:r>
              <a:rPr sz="2700" spc="45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700">
                <a:solidFill>
                  <a:srgbClr val="000000"/>
                </a:solidFill>
                <a:latin typeface="RRHBQQ+ËÎÌå" panose="02010600030101010101"/>
                <a:cs typeface="RRHBQQ+ËÎÌå" panose="02010600030101010101"/>
              </a:rPr>
              <a:t>语句不能回滚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63752" y="4181788"/>
            <a:ext cx="2828722" cy="87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DROP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dept80;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b="1" spc="-49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dropped.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38549" y="764436"/>
            <a:ext cx="2060752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RJJGKU+ËÎÌå" panose="02010600030101010101"/>
                <a:cs typeface="RJJGKU+ËÎÌå" panose="02010600030101010101"/>
              </a:rPr>
              <a:t>清空表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4529" y="1426306"/>
            <a:ext cx="4978182" cy="1256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6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TRUNCATE</a:t>
            </a:r>
            <a:r>
              <a:rPr sz="2700" b="1" spc="3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7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2700" b="1" spc="3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700">
                <a:solidFill>
                  <a:srgbClr val="000000"/>
                </a:solidFill>
                <a:latin typeface="RJJGKU+ËÎÌå" panose="02010600030101010101"/>
                <a:cs typeface="RJJGKU+ËÎÌå" panose="02010600030101010101"/>
              </a:rPr>
              <a:t>语句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:</a:t>
            </a:r>
          </a:p>
          <a:p>
            <a:pPr marL="457200" marR="0">
              <a:lnSpc>
                <a:spcPts val="2455"/>
              </a:lnSpc>
              <a:spcBef>
                <a:spcPts val="81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200" spc="4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>
                <a:solidFill>
                  <a:srgbClr val="000000"/>
                </a:solidFill>
                <a:latin typeface="RJJGKU+ËÎÌå" panose="02010600030101010101"/>
                <a:cs typeface="RJJGKU+ËÎÌå" panose="02010600030101010101"/>
              </a:rPr>
              <a:t>删除表中所有的数据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41755" y="2307316"/>
            <a:ext cx="2937053" cy="73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5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200" spc="4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>
                <a:solidFill>
                  <a:srgbClr val="000000"/>
                </a:solidFill>
                <a:latin typeface="RJJGKU+ËÎÌå" panose="02010600030101010101"/>
                <a:cs typeface="RJJGKU+ËÎÌå" panose="02010600030101010101"/>
              </a:rPr>
              <a:t>释放表的存储空间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7280" y="3016182"/>
            <a:ext cx="4244911" cy="87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TRUNCATE</a:t>
            </a:r>
            <a:r>
              <a:rPr sz="1800" b="1" spc="-6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detail_dept;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b="1" spc="-49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truncated.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4529" y="3895822"/>
            <a:ext cx="8048698" cy="1761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6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TRUNCATE</a:t>
            </a:r>
            <a:r>
              <a:rPr sz="2700">
                <a:solidFill>
                  <a:srgbClr val="000000"/>
                </a:solidFill>
                <a:latin typeface="RJJGKU+ËÎÌå" panose="02010600030101010101"/>
                <a:cs typeface="RJJGKU+ËÎÌå" panose="02010600030101010101"/>
              </a:rPr>
              <a:t>语句</a:t>
            </a:r>
            <a:r>
              <a:rPr sz="2700" spc="12">
                <a:solidFill>
                  <a:srgbClr val="FF0000"/>
                </a:solidFill>
                <a:latin typeface="RJJGKU+ËÎÌå" panose="02010600030101010101"/>
                <a:cs typeface="RJJGKU+ËÎÌå" panose="02010600030101010101"/>
              </a:rPr>
              <a:t>不能回滚</a:t>
            </a:r>
          </a:p>
          <a:p>
            <a:pPr marL="0" marR="0">
              <a:lnSpc>
                <a:spcPts val="3060"/>
              </a:lnSpc>
              <a:spcBef>
                <a:spcPts val="78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RJJGKU+ËÎÌå" panose="02010600030101010101"/>
                <a:cs typeface="RJJGKU+ËÎÌå" panose="02010600030101010101"/>
              </a:rPr>
              <a:t>可以使用</a:t>
            </a:r>
            <a:r>
              <a:rPr sz="2700" spc="93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DELETE</a:t>
            </a:r>
            <a:r>
              <a:rPr sz="2700" spc="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700">
                <a:solidFill>
                  <a:srgbClr val="000000"/>
                </a:solidFill>
                <a:latin typeface="RJJGKU+ËÎÌå" panose="02010600030101010101"/>
                <a:cs typeface="RJJGKU+ËÎÌå" panose="02010600030101010101"/>
              </a:rPr>
              <a:t>语句删除数据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700">
                <a:solidFill>
                  <a:srgbClr val="000000"/>
                </a:solidFill>
                <a:latin typeface="RJJGKU+ËÎÌå" panose="02010600030101010101"/>
                <a:cs typeface="RJJGKU+ËÎÌå" panose="02010600030101010101"/>
              </a:rPr>
              <a:t>可以回滚</a:t>
            </a:r>
          </a:p>
          <a:p>
            <a:pPr marL="0" marR="0">
              <a:lnSpc>
                <a:spcPts val="29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RJJGKU+ËÎÌå" panose="02010600030101010101"/>
                <a:cs typeface="RJJGKU+ËÎÌå" panose="02010600030101010101"/>
              </a:rPr>
              <a:t>对比：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48765" y="5138414"/>
            <a:ext cx="3991025" cy="1456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delete</a:t>
            </a:r>
            <a:r>
              <a:rPr sz="24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1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emp2;</a:t>
            </a:r>
          </a:p>
          <a:p>
            <a:pPr marL="0" marR="0">
              <a:lnSpc>
                <a:spcPts val="25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24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* from</a:t>
            </a:r>
            <a:r>
              <a:rPr sz="2400" spc="-1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emp2;</a:t>
            </a:r>
          </a:p>
          <a:p>
            <a:pPr marL="0" marR="0">
              <a:lnSpc>
                <a:spcPts val="256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rollback;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48765" y="6119921"/>
            <a:ext cx="3991025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24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* from</a:t>
            </a:r>
            <a:r>
              <a:rPr sz="2400" spc="-1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emp2;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2798" y="1103653"/>
            <a:ext cx="3895648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MHSUOP+ËÎÌå" panose="02010600030101010101"/>
                <a:cs typeface="MHSUOP+ËÎÌå" panose="02010600030101010101"/>
              </a:rPr>
              <a:t>改变对象的名称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5728" y="1967707"/>
            <a:ext cx="6702614" cy="897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MHSUOP+ËÎÌå" panose="02010600030101010101"/>
                <a:cs typeface="MHSUOP+ËÎÌå" panose="02010600030101010101"/>
              </a:rPr>
              <a:t>执行</a:t>
            </a:r>
            <a:r>
              <a:rPr sz="2700">
                <a:solidFill>
                  <a:srgbClr val="000000"/>
                </a:solidFill>
                <a:latin typeface="WTJOIP+ËÎÌå" panose="02010600030101010101"/>
                <a:cs typeface="WTJOIP+ËÎÌå" panose="02010600030101010101"/>
              </a:rPr>
              <a:t>RENAME</a:t>
            </a:r>
            <a:r>
              <a:rPr sz="2700">
                <a:solidFill>
                  <a:srgbClr val="000000"/>
                </a:solidFill>
                <a:latin typeface="MHSUOP+ËÎÌå" panose="02010600030101010101"/>
                <a:cs typeface="MHSUOP+ËÎÌå" panose="02010600030101010101"/>
              </a:rPr>
              <a:t>语句改变表</a:t>
            </a:r>
            <a:r>
              <a:rPr sz="2700">
                <a:solidFill>
                  <a:srgbClr val="000000"/>
                </a:solidFill>
                <a:latin typeface="WTJOIP+ËÎÌå" panose="02010600030101010101"/>
                <a:cs typeface="WTJOIP+ËÎÌå" panose="02010600030101010101"/>
              </a:rPr>
              <a:t>,</a:t>
            </a:r>
            <a:r>
              <a:rPr sz="2700" spc="-48">
                <a:solidFill>
                  <a:srgbClr val="000000"/>
                </a:solidFill>
                <a:latin typeface="WTJOIP+ËÎÌå" panose="02010600030101010101"/>
                <a:cs typeface="WTJOIP+ËÎÌå" panose="02010600030101010101"/>
              </a:rPr>
              <a:t> </a:t>
            </a:r>
            <a:r>
              <a:rPr sz="2700">
                <a:solidFill>
                  <a:srgbClr val="000000"/>
                </a:solidFill>
                <a:latin typeface="MHSUOP+ËÎÌå" panose="02010600030101010101"/>
                <a:cs typeface="MHSUOP+ËÎÌå" panose="02010600030101010101"/>
              </a:rPr>
              <a:t>视图的名称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2954" y="2767770"/>
            <a:ext cx="3459862" cy="1150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ALTER</a:t>
            </a:r>
            <a:r>
              <a:rPr sz="1800" b="1" spc="-49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b="1" spc="-22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dept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RENAME</a:t>
            </a:r>
            <a:r>
              <a:rPr sz="1800" b="1" spc="-46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1800" b="1" spc="-12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detail_dept;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b="1" spc="-49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renamed.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5728" y="3943043"/>
            <a:ext cx="3943700" cy="897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2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MHSUOP+ËÎÌå" panose="02010600030101010101"/>
                <a:cs typeface="MHSUOP+ËÎÌå" panose="02010600030101010101"/>
              </a:rPr>
              <a:t>必须是对象的拥有者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86149" y="1103653"/>
            <a:ext cx="2060752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AVERRT+ËÎÌå" panose="02010600030101010101"/>
                <a:cs typeface="AVERRT+ËÎÌå" panose="02010600030101010101"/>
              </a:rPr>
              <a:t>目</a:t>
            </a:r>
            <a:r>
              <a:rPr sz="3600" spc="27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>
                <a:solidFill>
                  <a:srgbClr val="000000"/>
                </a:solidFill>
                <a:latin typeface="AVERRT+ËÎÌå" panose="02010600030101010101"/>
                <a:cs typeface="AVERRT+ËÎÌå" panose="02010600030101010101"/>
              </a:rPr>
              <a:t>标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1153" y="2022689"/>
            <a:ext cx="4535582" cy="85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VERRT+ËÎÌå" panose="02010600030101010101"/>
                <a:cs typeface="AVERRT+ËÎÌå" panose="02010600030101010101"/>
              </a:rPr>
              <a:t>通过本章学习，您将可以</a:t>
            </a:r>
            <a:r>
              <a:rPr sz="2700">
                <a:solidFill>
                  <a:srgbClr val="000000"/>
                </a:solidFill>
                <a:latin typeface="VVNRCU+ËÎÌå" panose="02010600030101010101"/>
                <a:cs typeface="VVNRCU+ËÎÌå" panose="02010600030101010101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1153" y="2584652"/>
            <a:ext cx="4337685" cy="2626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2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AVERRT+ËÎÌå" panose="02010600030101010101"/>
                <a:cs typeface="AVERRT+ËÎÌå" panose="02010600030101010101"/>
              </a:rPr>
              <a:t>创建数据库</a:t>
            </a:r>
          </a:p>
          <a:p>
            <a:pPr marL="0" marR="0">
              <a:lnSpc>
                <a:spcPts val="3015"/>
              </a:lnSpc>
              <a:spcBef>
                <a:spcPts val="39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AVERRT+ËÎÌå" panose="02010600030101010101"/>
                <a:cs typeface="AVERRT+ËÎÌå" panose="02010600030101010101"/>
              </a:rPr>
              <a:t>创建表</a:t>
            </a:r>
          </a:p>
          <a:p>
            <a:pPr marL="0" marR="0">
              <a:lnSpc>
                <a:spcPts val="3015"/>
              </a:lnSpc>
              <a:spcBef>
                <a:spcPts val="38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AVERRT+ËÎÌå" panose="02010600030101010101"/>
                <a:cs typeface="AVERRT+ËÎÌå" panose="02010600030101010101"/>
              </a:rPr>
              <a:t>描述各种数据类型</a:t>
            </a:r>
          </a:p>
          <a:p>
            <a:pPr marL="0" marR="0">
              <a:lnSpc>
                <a:spcPts val="3020"/>
              </a:lnSpc>
              <a:spcBef>
                <a:spcPts val="39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AVERRT+ËÎÌå" panose="02010600030101010101"/>
                <a:cs typeface="AVERRT+ËÎÌå" panose="02010600030101010101"/>
              </a:rPr>
              <a:t>修改表的定义</a:t>
            </a:r>
          </a:p>
          <a:p>
            <a:pPr marL="0" marR="0">
              <a:lnSpc>
                <a:spcPts val="3015"/>
              </a:lnSpc>
              <a:spcBef>
                <a:spcPts val="38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AVERRT+ËÎÌå" panose="02010600030101010101"/>
                <a:cs typeface="AVERRT+ËÎÌå" panose="02010600030101010101"/>
              </a:rPr>
              <a:t>删除，重命名和清空表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10026" y="1029359"/>
            <a:ext cx="2978200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ADFUUA+ËÎÌå" panose="02010600030101010101"/>
                <a:cs typeface="ADFUUA+ËÎÌå" panose="02010600030101010101"/>
              </a:rPr>
              <a:t>创建数据库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540" y="2197699"/>
            <a:ext cx="5103989" cy="763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60"/>
              </a:lnSpc>
              <a:spcBef>
                <a:spcPct val="0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300" spc="40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>
                <a:solidFill>
                  <a:srgbClr val="000000"/>
                </a:solidFill>
                <a:latin typeface="ADFUUA+ËÎÌå" panose="02010600030101010101"/>
                <a:cs typeface="ADFUUA+ËÎÌå" panose="02010600030101010101"/>
              </a:rPr>
              <a:t>创建一个保存员工信息的数据库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0540" y="2606071"/>
            <a:ext cx="5556364" cy="790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10"/>
              </a:lnSpc>
              <a:spcBef>
                <a:spcPct val="0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300" spc="40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300" spc="-5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database</a:t>
            </a:r>
            <a:r>
              <a:rPr sz="2300" spc="-5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3482324"/>
            <a:ext cx="2536698" cy="762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5"/>
              </a:lnSpc>
              <a:spcBef>
                <a:spcPct val="0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300" spc="40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>
                <a:solidFill>
                  <a:srgbClr val="000000"/>
                </a:solidFill>
                <a:latin typeface="ADFUUA+ËÎÌå" panose="02010600030101010101"/>
                <a:cs typeface="ADFUUA+ËÎÌå" panose="02010600030101010101"/>
              </a:rPr>
              <a:t>相关其他命令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8640" y="3901090"/>
            <a:ext cx="9530624" cy="1212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10"/>
              </a:lnSpc>
              <a:spcBef>
                <a:spcPct val="0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300" spc="40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show</a:t>
            </a:r>
            <a:r>
              <a:rPr sz="2300" spc="-37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databases;</a:t>
            </a:r>
            <a:r>
              <a:rPr sz="2300">
                <a:solidFill>
                  <a:srgbClr val="000000"/>
                </a:solidFill>
                <a:latin typeface="ADFUUA+ËÎÌå" panose="02010600030101010101"/>
                <a:cs typeface="ADFUUA+ËÎÌå" panose="02010600030101010101"/>
              </a:rPr>
              <a:t>查看当前所有数据库</a:t>
            </a:r>
          </a:p>
          <a:p>
            <a:pPr marL="0" marR="0">
              <a:lnSpc>
                <a:spcPts val="2610"/>
              </a:lnSpc>
              <a:spcBef>
                <a:spcPts val="700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300" spc="40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use</a:t>
            </a:r>
            <a:r>
              <a:rPr sz="2300" spc="-37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employees;</a:t>
            </a:r>
            <a:r>
              <a:rPr sz="2300">
                <a:solidFill>
                  <a:srgbClr val="000000"/>
                </a:solidFill>
                <a:latin typeface="ADFUUA+ËÎÌå" panose="02010600030101010101"/>
                <a:cs typeface="ADFUUA+ËÎÌå" panose="02010600030101010101"/>
              </a:rPr>
              <a:t>“使用”一个数据库，使其作为当前数据库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19500" y="980471"/>
            <a:ext cx="2519171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PMATVR+ËÎÌå" panose="02010600030101010101"/>
                <a:cs typeface="PMATVR+ËÎÌå" panose="02010600030101010101"/>
              </a:rPr>
              <a:t>命名规则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1649" y="1750601"/>
            <a:ext cx="8205966" cy="1745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30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500" spc="120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>
                <a:solidFill>
                  <a:srgbClr val="000000"/>
                </a:solidFill>
                <a:latin typeface="PMATVR+ËÎÌå" panose="02010600030101010101"/>
                <a:cs typeface="PMATVR+ËÎÌå" panose="02010600030101010101"/>
              </a:rPr>
              <a:t>数据库名不得超过</a:t>
            </a:r>
            <a:r>
              <a:rPr sz="25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30</a:t>
            </a:r>
            <a:r>
              <a:rPr sz="2500">
                <a:solidFill>
                  <a:srgbClr val="000000"/>
                </a:solidFill>
                <a:latin typeface="PMATVR+ËÎÌå" panose="02010600030101010101"/>
                <a:cs typeface="PMATVR+ËÎÌå" panose="02010600030101010101"/>
              </a:rPr>
              <a:t>个字符，变量名限制为</a:t>
            </a:r>
            <a:r>
              <a:rPr sz="25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29</a:t>
            </a:r>
            <a:r>
              <a:rPr sz="2500">
                <a:solidFill>
                  <a:srgbClr val="000000"/>
                </a:solidFill>
                <a:latin typeface="PMATVR+ËÎÌå" panose="02010600030101010101"/>
                <a:cs typeface="PMATVR+ËÎÌå" panose="02010600030101010101"/>
              </a:rPr>
              <a:t>个</a:t>
            </a:r>
          </a:p>
          <a:p>
            <a:pPr marL="0" marR="0">
              <a:lnSpc>
                <a:spcPts val="2825"/>
              </a:lnSpc>
              <a:spcBef>
                <a:spcPts val="770"/>
              </a:spcBef>
              <a:spcAft>
                <a:spcPct val="0"/>
              </a:spcAft>
            </a:pPr>
            <a:r>
              <a:rPr sz="25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500" spc="120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>
                <a:solidFill>
                  <a:srgbClr val="000000"/>
                </a:solidFill>
                <a:latin typeface="PMATVR+ËÎÌå" panose="02010600030101010101"/>
                <a:cs typeface="PMATVR+ËÎÌå" panose="02010600030101010101"/>
              </a:rPr>
              <a:t>必须只能包含</a:t>
            </a:r>
            <a:r>
              <a:rPr sz="2500" spc="87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A–Z, a–z, 0–9, _</a:t>
            </a:r>
            <a:r>
              <a:rPr sz="2500">
                <a:solidFill>
                  <a:srgbClr val="000000"/>
                </a:solidFill>
                <a:latin typeface="PMATVR+ËÎÌå" panose="02010600030101010101"/>
                <a:cs typeface="PMATVR+ËÎÌå" panose="02010600030101010101"/>
              </a:rPr>
              <a:t>共</a:t>
            </a:r>
            <a:r>
              <a:rPr sz="25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63</a:t>
            </a:r>
            <a:r>
              <a:rPr sz="2500">
                <a:solidFill>
                  <a:srgbClr val="000000"/>
                </a:solidFill>
                <a:latin typeface="PMATVR+ËÎÌå" panose="02010600030101010101"/>
                <a:cs typeface="PMATVR+ËÎÌå" panose="02010600030101010101"/>
              </a:rPr>
              <a:t>个字符</a:t>
            </a:r>
          </a:p>
          <a:p>
            <a:pPr marL="0" marR="0">
              <a:lnSpc>
                <a:spcPts val="2790"/>
              </a:lnSpc>
              <a:spcBef>
                <a:spcPts val="810"/>
              </a:spcBef>
              <a:spcAft>
                <a:spcPct val="0"/>
              </a:spcAft>
            </a:pPr>
            <a:r>
              <a:rPr sz="25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500" spc="120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>
                <a:solidFill>
                  <a:srgbClr val="000000"/>
                </a:solidFill>
                <a:latin typeface="PMATVR+ËÎÌå" panose="02010600030101010101"/>
                <a:cs typeface="PMATVR+ËÎÌå" panose="02010600030101010101"/>
              </a:rPr>
              <a:t>不能在对象名的字符间留空格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1649" y="3122582"/>
            <a:ext cx="6232946" cy="83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0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500" spc="120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>
                <a:solidFill>
                  <a:srgbClr val="000000"/>
                </a:solidFill>
                <a:latin typeface="PMATVR+ËÎÌå" panose="02010600030101010101"/>
                <a:cs typeface="PMATVR+ËÎÌå" panose="02010600030101010101"/>
              </a:rPr>
              <a:t>必须不能和用户定义的其他对象重名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1649" y="3616634"/>
            <a:ext cx="8791210" cy="1152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0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500" spc="120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>
                <a:solidFill>
                  <a:srgbClr val="000000"/>
                </a:solidFill>
                <a:latin typeface="PMATVR+ËÎÌå" panose="02010600030101010101"/>
                <a:cs typeface="PMATVR+ËÎÌå" panose="02010600030101010101"/>
              </a:rPr>
              <a:t>必须保证你的字段没有和保留字、数据库系统或常用</a:t>
            </a:r>
          </a:p>
          <a:p>
            <a:pPr marL="342900" marR="0">
              <a:lnSpc>
                <a:spcPts val="2495"/>
              </a:lnSpc>
              <a:spcBef>
                <a:spcPts val="215"/>
              </a:spcBef>
              <a:spcAft>
                <a:spcPct val="0"/>
              </a:spcAft>
            </a:pPr>
            <a:r>
              <a:rPr sz="2500">
                <a:solidFill>
                  <a:srgbClr val="000000"/>
                </a:solidFill>
                <a:latin typeface="PMATVR+ËÎÌå" panose="02010600030101010101"/>
                <a:cs typeface="PMATVR+ËÎÌå" panose="02010600030101010101"/>
              </a:rPr>
              <a:t>方法冲突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1649" y="4418237"/>
            <a:ext cx="9007135" cy="1225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30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500" spc="120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>
                <a:solidFill>
                  <a:srgbClr val="000000"/>
                </a:solidFill>
                <a:latin typeface="PMATVR+ËÎÌå" panose="02010600030101010101"/>
                <a:cs typeface="PMATVR+ËÎÌå" panose="02010600030101010101"/>
              </a:rPr>
              <a:t>保持字段名和类型的一致性</a:t>
            </a:r>
            <a:r>
              <a:rPr sz="25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500">
                <a:solidFill>
                  <a:srgbClr val="000000"/>
                </a:solidFill>
                <a:latin typeface="PMATVR+ËÎÌå" panose="02010600030101010101"/>
                <a:cs typeface="PMATVR+ËÎÌå" panose="02010600030101010101"/>
              </a:rPr>
              <a:t>在命名字段并为其指定数</a:t>
            </a:r>
          </a:p>
          <a:p>
            <a:pPr marL="342900" marR="0">
              <a:lnSpc>
                <a:spcPts val="2495"/>
              </a:lnSpc>
              <a:spcBef>
                <a:spcPts val="790"/>
              </a:spcBef>
              <a:spcAft>
                <a:spcPct val="0"/>
              </a:spcAft>
            </a:pPr>
            <a:r>
              <a:rPr sz="2500">
                <a:solidFill>
                  <a:srgbClr val="000000"/>
                </a:solidFill>
                <a:latin typeface="PMATVR+ËÎÌå" panose="02010600030101010101"/>
                <a:cs typeface="PMATVR+ËÎÌå" panose="02010600030101010101"/>
              </a:rPr>
              <a:t>据类型的时候一定要保证一致性。假如数据类型在一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44854" y="5195062"/>
            <a:ext cx="8247555" cy="84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25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000000"/>
                </a:solidFill>
                <a:latin typeface="PMATVR+ËÎÌå" panose="02010600030101010101"/>
                <a:cs typeface="PMATVR+ËÎÌå" panose="02010600030101010101"/>
              </a:rPr>
              <a:t>个表里是整数</a:t>
            </a:r>
            <a:r>
              <a:rPr sz="25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500">
                <a:solidFill>
                  <a:srgbClr val="000000"/>
                </a:solidFill>
                <a:latin typeface="PMATVR+ËÎÌå" panose="02010600030101010101"/>
                <a:cs typeface="PMATVR+ËÎÌå" panose="02010600030101010101"/>
              </a:rPr>
              <a:t>那在另一个表里可就别变成字符型了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87066" y="1196363"/>
            <a:ext cx="5171872" cy="1216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8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CREATE TABLE</a:t>
            </a:r>
            <a:r>
              <a:rPr sz="3600" b="1" spc="2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12">
                <a:solidFill>
                  <a:srgbClr val="000000"/>
                </a:solidFill>
                <a:latin typeface="MSOOSB+ËÎÌå" panose="02010600030101010101"/>
                <a:cs typeface="MSOOSB+ËÎÌå" panose="02010600030101010101"/>
              </a:rPr>
              <a:t>语句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8303" y="1928083"/>
            <a:ext cx="2434877" cy="927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6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MSOOSB+ËÎÌå" panose="02010600030101010101"/>
                <a:cs typeface="MSOOSB+ËÎÌå" panose="02010600030101010101"/>
              </a:rPr>
              <a:t>必须具备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65504" y="2409729"/>
            <a:ext cx="3414357" cy="1185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10"/>
              </a:lnSpc>
              <a:spcBef>
                <a:spcPct val="0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300" spc="40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300" spc="-5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2300">
                <a:solidFill>
                  <a:srgbClr val="000000"/>
                </a:solidFill>
                <a:latin typeface="MSOOSB+ËÎÌå" panose="02010600030101010101"/>
                <a:cs typeface="MSOOSB+ËÎÌå" panose="02010600030101010101"/>
              </a:rPr>
              <a:t>权限</a:t>
            </a:r>
          </a:p>
          <a:p>
            <a:pPr marL="0" marR="0">
              <a:lnSpc>
                <a:spcPts val="2575"/>
              </a:lnSpc>
              <a:spcBef>
                <a:spcPts val="735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300" spc="40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>
                <a:solidFill>
                  <a:srgbClr val="000000"/>
                </a:solidFill>
                <a:latin typeface="MSOOSB+ËÎÌå" panose="02010600030101010101"/>
                <a:cs typeface="MSOOSB+ËÎÌå" panose="02010600030101010101"/>
              </a:rPr>
              <a:t>存储空间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3480" y="3385244"/>
            <a:ext cx="4244939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schema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.]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19984" y="3659691"/>
            <a:ext cx="6284545" cy="602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column</a:t>
            </a:r>
            <a:r>
              <a:rPr sz="1800" b="1" i="1" spc="5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datatype</a:t>
            </a:r>
            <a:r>
              <a:rPr sz="1800" b="1" i="1" spc="58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[DEFAULT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expr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][,</a:t>
            </a:r>
            <a:r>
              <a:rPr sz="1800" b="1" spc="-5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...]);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8303" y="4178015"/>
            <a:ext cx="2396777" cy="1284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6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MSOOSB+ËÎÌå" panose="02010600030101010101"/>
                <a:cs typeface="MSOOSB+ËÎÌå" panose="02010600030101010101"/>
              </a:rPr>
              <a:t>必须指定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:</a:t>
            </a:r>
          </a:p>
          <a:p>
            <a:pPr marL="457200" marR="0">
              <a:lnSpc>
                <a:spcPts val="2575"/>
              </a:lnSpc>
              <a:spcBef>
                <a:spcPts val="810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300" spc="40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>
                <a:solidFill>
                  <a:srgbClr val="000000"/>
                </a:solidFill>
                <a:latin typeface="MSOOSB+ËÎÌå" panose="02010600030101010101"/>
                <a:cs typeface="MSOOSB+ËÎÌå" panose="02010600030101010101"/>
              </a:rPr>
              <a:t>表名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65504" y="5080413"/>
            <a:ext cx="3820960" cy="790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10"/>
              </a:lnSpc>
              <a:spcBef>
                <a:spcPct val="0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300" spc="40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>
                <a:solidFill>
                  <a:srgbClr val="000000"/>
                </a:solidFill>
                <a:latin typeface="MSOOSB+ËÎÌå" panose="02010600030101010101"/>
                <a:cs typeface="MSOOSB+ËÎÌå" panose="02010600030101010101"/>
              </a:rPr>
              <a:t>列名</a:t>
            </a:r>
            <a:r>
              <a:rPr sz="23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300" spc="-3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>
                <a:solidFill>
                  <a:srgbClr val="000000"/>
                </a:solidFill>
                <a:latin typeface="MSOOSB+ËÎÌå" panose="02010600030101010101"/>
                <a:cs typeface="MSOOSB+ËÎÌå" panose="02010600030101010101"/>
              </a:rPr>
              <a:t>数据类型</a:t>
            </a:r>
            <a:r>
              <a:rPr sz="23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3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 spc="16">
                <a:solidFill>
                  <a:srgbClr val="FF0000"/>
                </a:solidFill>
                <a:latin typeface="MSOOSB+ËÎÌå" panose="02010600030101010101"/>
                <a:cs typeface="MSOOSB+ËÎÌå" panose="02010600030101010101"/>
              </a:rPr>
              <a:t>尺寸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0826" y="1432507"/>
            <a:ext cx="634505" cy="2873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2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</a:p>
          <a:p>
            <a:pPr marL="0" marR="0">
              <a:lnSpc>
                <a:spcPts val="3015"/>
              </a:lnSpc>
              <a:spcBef>
                <a:spcPts val="12585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9964" y="1952176"/>
            <a:ext cx="5201947" cy="1699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dept</a:t>
            </a:r>
          </a:p>
          <a:p>
            <a:pPr marL="160147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(deptno</a:t>
            </a:r>
            <a:r>
              <a:rPr sz="1800" b="1" spc="35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INT(2),</a:t>
            </a:r>
          </a:p>
          <a:p>
            <a:pPr marL="1717675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dname</a:t>
            </a:r>
            <a:r>
              <a:rPr sz="1800" b="1" spc="159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VARCHAR(14),</a:t>
            </a:r>
          </a:p>
          <a:p>
            <a:pPr marL="1717675" marR="0">
              <a:lnSpc>
                <a:spcPts val="2040"/>
              </a:lnSpc>
              <a:spcBef>
                <a:spcPts val="12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loc</a:t>
            </a:r>
            <a:r>
              <a:rPr sz="1800" b="1" spc="375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VARCHAR(13));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b="1" spc="-48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3300"/>
                </a:solidFill>
                <a:latin typeface="Courier New" panose="02070309020205020404"/>
                <a:cs typeface="Courier New" panose="02070309020205020404"/>
              </a:rPr>
              <a:t>created.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4452" y="3948235"/>
            <a:ext cx="2118458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DESCRIBE</a:t>
            </a:r>
            <a:r>
              <a:rPr sz="1800" b="1" spc="-6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6305" y="4780915"/>
            <a:ext cx="7366000" cy="7035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92728" y="798861"/>
            <a:ext cx="3438144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4">
                <a:solidFill>
                  <a:srgbClr val="000000"/>
                </a:solidFill>
                <a:latin typeface="PTSODC+ËÎÌå" panose="02010600030101010101"/>
                <a:cs typeface="PTSODC+ËÎÌå" panose="02010600030101010101"/>
              </a:rPr>
              <a:t>常用数据类型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6294" y="1452897"/>
            <a:ext cx="659580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72461" y="1457468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15261" y="1478676"/>
            <a:ext cx="6835870" cy="1815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PTSODC+ËÎÌå" panose="02010600030101010101"/>
                <a:cs typeface="PTSODC+ËÎÌå" panose="02010600030101010101"/>
              </a:rPr>
              <a:t>使用</a:t>
            </a:r>
            <a:r>
              <a:rPr sz="1800" spc="46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PTSODC+ËÎÌå" panose="02010600030101010101"/>
                <a:cs typeface="PTSODC+ËÎÌå" panose="02010600030101010101"/>
              </a:rPr>
              <a:t>个字节保存整数数据</a:t>
            </a:r>
          </a:p>
          <a:p>
            <a:pPr marL="0" marR="0">
              <a:lnSpc>
                <a:spcPts val="1800"/>
              </a:lnSpc>
              <a:spcBef>
                <a:spcPts val="295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PTSODC+ËÎÌå" panose="02010600030101010101"/>
                <a:cs typeface="PTSODC+ËÎÌå" panose="02010600030101010101"/>
              </a:rPr>
              <a:t>定长字符数据。若未指定，默认为</a:t>
            </a:r>
            <a:r>
              <a:rPr sz="1800" spc="46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PTSODC+ËÎÌå" panose="02010600030101010101"/>
                <a:cs typeface="PTSODC+ËÎÌå" panose="02010600030101010101"/>
              </a:rPr>
              <a:t>个字符，最大长度</a:t>
            </a:r>
          </a:p>
          <a:p>
            <a:pPr marL="0" marR="0">
              <a:lnSpc>
                <a:spcPts val="1800"/>
              </a:lnSpc>
              <a:spcBef>
                <a:spcPts val="324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PTSODC+ËÎÌå" panose="02010600030101010101"/>
                <a:cs typeface="PTSODC+ËÎÌå" panose="02010600030101010101"/>
              </a:rPr>
              <a:t>可变长字符数据，根据字符串实际长度保存，</a:t>
            </a:r>
            <a:r>
              <a:rPr sz="1800">
                <a:solidFill>
                  <a:srgbClr val="FF0000"/>
                </a:solidFill>
                <a:latin typeface="PTSODC+ËÎÌå" panose="02010600030101010101"/>
                <a:cs typeface="PTSODC+ËÎÌå" panose="02010600030101010101"/>
              </a:rPr>
              <a:t>必须指定长度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7966" y="2056400"/>
            <a:ext cx="1343136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CHAR(</a:t>
            </a:r>
            <a:r>
              <a:rPr sz="1800" i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size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44896" y="2060973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589774" y="2060973"/>
            <a:ext cx="690488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255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2038" y="2696861"/>
            <a:ext cx="1729234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 spc="-14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VARCHAR(</a:t>
            </a:r>
            <a:r>
              <a:rPr sz="1800" i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size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6150" y="3337196"/>
            <a:ext cx="1470831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 spc="-24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FLOAT(M,D)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15261" y="3341767"/>
            <a:ext cx="7514419" cy="89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PTSODC+ËÎÌå" panose="02010600030101010101"/>
                <a:cs typeface="PTSODC+ËÎÌå" panose="02010600030101010101"/>
              </a:rPr>
              <a:t>单精度，</a:t>
            </a:r>
            <a:r>
              <a:rPr sz="1800" spc="198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PTSODC+ËÎÌå" panose="02010600030101010101"/>
                <a:cs typeface="PTSODC+ËÎÌå" panose="02010600030101010101"/>
              </a:rPr>
              <a:t>整数位</a:t>
            </a:r>
            <a:r>
              <a:rPr sz="1800" spc="45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PTSODC+ËÎÌå" panose="02010600030101010101"/>
                <a:cs typeface="PTSODC+ËÎÌå" panose="02010600030101010101"/>
              </a:rPr>
              <a:t>小数位，</a:t>
            </a:r>
            <a:r>
              <a:rPr sz="1800" spc="155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PTSODC+ËÎÌå" panose="02010600030101010101"/>
                <a:cs typeface="PTSODC+ËÎÌå" panose="02010600030101010101"/>
              </a:rPr>
              <a:t>小数位。</a:t>
            </a:r>
          </a:p>
          <a:p>
            <a:pPr marL="4161155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D&lt;=M&lt;=255,0&lt;=D&lt;=30</a:t>
            </a:r>
            <a:r>
              <a:rPr sz="1800">
                <a:solidFill>
                  <a:srgbClr val="000000"/>
                </a:solidFill>
                <a:latin typeface="PTSODC+ËÎÌå" panose="02010600030101010101"/>
                <a:cs typeface="PTSODC+ËÎÌå" panose="02010600030101010101"/>
              </a:rPr>
              <a:t>，</a:t>
            </a:r>
          </a:p>
          <a:p>
            <a:pPr marL="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PTSODC+ËÎÌå" panose="02010600030101010101"/>
                <a:cs typeface="PTSODC+ËÎÌå" panose="02010600030101010101"/>
              </a:rPr>
              <a:t>默认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M+D&lt;=6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129661" y="3341767"/>
            <a:ext cx="65220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M=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125214" y="3341767"/>
            <a:ext cx="456753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+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153914" y="3341767"/>
            <a:ext cx="597396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D=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45566" y="4251977"/>
            <a:ext cx="7154245" cy="626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DOUBLE(M,D)</a:t>
            </a:r>
            <a:r>
              <a:rPr sz="1800" spc="1724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>
                <a:solidFill>
                  <a:srgbClr val="000000"/>
                </a:solidFill>
                <a:latin typeface="PTSODC+ËÎÌå" panose="02010600030101010101"/>
                <a:cs typeface="PTSODC+ËÎÌå" panose="02010600030101010101"/>
              </a:rPr>
              <a:t>双精度。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D&lt;=M&lt;=255,0&lt;=D&lt;=30</a:t>
            </a:r>
            <a:r>
              <a:rPr sz="1800">
                <a:solidFill>
                  <a:srgbClr val="000000"/>
                </a:solidFill>
                <a:latin typeface="PTSODC+ËÎÌå" panose="02010600030101010101"/>
                <a:cs typeface="PTSODC+ËÎÌå" panose="02010600030101010101"/>
              </a:rPr>
              <a:t>，默认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M+D&lt;=15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49426" y="4855481"/>
            <a:ext cx="839055" cy="1842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 spc="-42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DATE</a:t>
            </a:r>
          </a:p>
          <a:p>
            <a:pPr marL="0" marR="0">
              <a:lnSpc>
                <a:spcPts val="2195"/>
              </a:lnSpc>
              <a:spcBef>
                <a:spcPts val="2655"/>
              </a:spcBef>
              <a:spcAft>
                <a:spcPct val="0"/>
              </a:spcAft>
            </a:pPr>
            <a:r>
              <a:rPr sz="1800" spc="-1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BLOB</a:t>
            </a:r>
          </a:p>
          <a:p>
            <a:pPr marL="19685" marR="0">
              <a:lnSpc>
                <a:spcPts val="2195"/>
              </a:lnSpc>
              <a:spcBef>
                <a:spcPts val="2505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TEXT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215261" y="4860053"/>
            <a:ext cx="4506015" cy="1842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PTSODC+ËÎÌå" panose="02010600030101010101"/>
                <a:cs typeface="PTSODC+ËÎÌå" panose="02010600030101010101"/>
              </a:rPr>
              <a:t>日期型数据，格式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’YYYY-MM-DD’</a:t>
            </a:r>
          </a:p>
          <a:p>
            <a:pPr marL="0" marR="0">
              <a:lnSpc>
                <a:spcPts val="2195"/>
              </a:lnSpc>
              <a:spcBef>
                <a:spcPts val="2655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PTSODC+ËÎÌå" panose="02010600030101010101"/>
                <a:cs typeface="PTSODC+ËÎÌå" panose="02010600030101010101"/>
              </a:rPr>
              <a:t>二进制形式的长文本数据，最大可达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4G</a:t>
            </a:r>
          </a:p>
          <a:p>
            <a:pPr marL="0" marR="0">
              <a:lnSpc>
                <a:spcPts val="2195"/>
              </a:lnSpc>
              <a:spcBef>
                <a:spcPts val="2505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PTSODC+ËÎÌå" panose="02010600030101010101"/>
                <a:cs typeface="PTSODC+ËÎÌå" panose="02010600030101010101"/>
              </a:rPr>
              <a:t>长文本数据，最大可达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4G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3918" y="840716"/>
            <a:ext cx="2971332" cy="12632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BVOWTD+ËÎÌå" panose="02010600030101010101"/>
                <a:cs typeface="BVOWTD+ËÎÌå" panose="02010600030101010101"/>
              </a:rPr>
              <a:t>创建表</a:t>
            </a:r>
          </a:p>
          <a:p>
            <a:pPr marL="0" marR="0">
              <a:lnSpc>
                <a:spcPts val="2240"/>
              </a:lnSpc>
              <a:spcBef>
                <a:spcPts val="185"/>
              </a:spcBef>
              <a:spcAft>
                <a:spcPct val="0"/>
              </a:spcAft>
            </a:pPr>
            <a:r>
              <a:rPr sz="2000" spc="-22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000" spc="-2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9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TABLE</a:t>
            </a:r>
            <a:r>
              <a:rPr sz="2000" spc="25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emp</a:t>
            </a:r>
            <a:r>
              <a:rPr sz="2000" spc="-13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(</a:t>
            </a:r>
          </a:p>
          <a:p>
            <a:pPr marL="138430" marR="0">
              <a:lnSpc>
                <a:spcPts val="2240"/>
              </a:lnSpc>
              <a:spcBef>
                <a:spcPts val="185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#int</a:t>
            </a:r>
            <a:r>
              <a:rPr sz="2000">
                <a:solidFill>
                  <a:srgbClr val="000000"/>
                </a:solidFill>
                <a:latin typeface="BVOWTD+ËÎÌå" panose="02010600030101010101"/>
                <a:cs typeface="BVOWTD+ËÎÌå" panose="02010600030101010101"/>
              </a:rPr>
              <a:t>类型，自增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2602" y="1740767"/>
            <a:ext cx="4395166" cy="2192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emp_id</a:t>
            </a:r>
            <a:r>
              <a:rPr sz="2000" spc="-23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INT</a:t>
            </a:r>
            <a:r>
              <a:rPr sz="2000" spc="-4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AUTO_INCREMENT</a:t>
            </a: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,</a:t>
            </a:r>
          </a:p>
          <a:p>
            <a:pPr marL="0" marR="0">
              <a:lnSpc>
                <a:spcPts val="2240"/>
              </a:lnSpc>
              <a:spcBef>
                <a:spcPts val="235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#</a:t>
            </a:r>
            <a:r>
              <a:rPr sz="2000">
                <a:solidFill>
                  <a:srgbClr val="000000"/>
                </a:solidFill>
                <a:latin typeface="BVOWTD+ËÎÌå" panose="02010600030101010101"/>
                <a:cs typeface="BVOWTD+ËÎÌå" panose="02010600030101010101"/>
              </a:rPr>
              <a:t>最多保存</a:t>
            </a: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20</a:t>
            </a:r>
            <a:r>
              <a:rPr sz="2000">
                <a:solidFill>
                  <a:srgbClr val="000000"/>
                </a:solidFill>
                <a:latin typeface="BVOWTD+ËÎÌå" panose="02010600030101010101"/>
                <a:cs typeface="BVOWTD+ËÎÌå" panose="02010600030101010101"/>
              </a:rPr>
              <a:t>个中英文字符</a:t>
            </a:r>
          </a:p>
          <a:p>
            <a:pPr marL="0" marR="0">
              <a:lnSpc>
                <a:spcPts val="2240"/>
              </a:lnSpc>
              <a:spcBef>
                <a:spcPts val="135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emp_name</a:t>
            </a:r>
            <a:r>
              <a:rPr sz="2000" spc="-4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CHAR (20),</a:t>
            </a:r>
          </a:p>
          <a:p>
            <a:pPr marL="0" marR="0">
              <a:lnSpc>
                <a:spcPts val="2240"/>
              </a:lnSpc>
              <a:spcBef>
                <a:spcPts val="235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#</a:t>
            </a:r>
            <a:r>
              <a:rPr sz="2000">
                <a:solidFill>
                  <a:srgbClr val="000000"/>
                </a:solidFill>
                <a:latin typeface="BVOWTD+ËÎÌå" panose="02010600030101010101"/>
                <a:cs typeface="BVOWTD+ËÎÌå" panose="02010600030101010101"/>
              </a:rPr>
              <a:t>总位数不超过</a:t>
            </a: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15</a:t>
            </a:r>
            <a:r>
              <a:rPr sz="2000">
                <a:solidFill>
                  <a:srgbClr val="000000"/>
                </a:solidFill>
                <a:latin typeface="BVOWTD+ËÎÌå" panose="02010600030101010101"/>
                <a:cs typeface="BVOWTD+ËÎÌå" panose="02010600030101010101"/>
              </a:rPr>
              <a:t>位</a:t>
            </a:r>
          </a:p>
          <a:p>
            <a:pPr marL="0" marR="0">
              <a:lnSpc>
                <a:spcPts val="2240"/>
              </a:lnSpc>
              <a:spcBef>
                <a:spcPts val="135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salary</a:t>
            </a:r>
            <a:r>
              <a:rPr sz="2000" spc="-37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DOUBLE,</a:t>
            </a:r>
          </a:p>
          <a:p>
            <a:pPr marL="0" marR="0">
              <a:lnSpc>
                <a:spcPts val="2240"/>
              </a:lnSpc>
              <a:spcBef>
                <a:spcPts val="235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#</a:t>
            </a:r>
            <a:r>
              <a:rPr sz="2000">
                <a:solidFill>
                  <a:srgbClr val="000000"/>
                </a:solidFill>
                <a:latin typeface="BVOWTD+ËÎÌå" panose="02010600030101010101"/>
                <a:cs typeface="BVOWTD+ËÎÌå" panose="02010600030101010101"/>
              </a:rPr>
              <a:t>日期类型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2602" y="3569821"/>
            <a:ext cx="2084379" cy="973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birthday</a:t>
            </a:r>
            <a:r>
              <a:rPr sz="2000" spc="-28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7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DATE,</a:t>
            </a:r>
          </a:p>
          <a:p>
            <a:pPr marL="0" marR="0">
              <a:lnSpc>
                <a:spcPts val="2240"/>
              </a:lnSpc>
              <a:spcBef>
                <a:spcPts val="235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#</a:t>
            </a:r>
            <a:r>
              <a:rPr sz="2000">
                <a:solidFill>
                  <a:srgbClr val="000000"/>
                </a:solidFill>
                <a:latin typeface="BVOWTD+ËÎÌå" panose="02010600030101010101"/>
                <a:cs typeface="BVOWTD+ËÎÌå" panose="02010600030101010101"/>
              </a:rPr>
              <a:t>主键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3918" y="4179145"/>
            <a:ext cx="3378182" cy="970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43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PRIMARY</a:t>
            </a:r>
            <a:r>
              <a:rPr sz="2000" spc="-3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KEY</a:t>
            </a:r>
            <a:r>
              <a:rPr sz="2000" spc="-27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(emp_id)</a:t>
            </a:r>
          </a:p>
          <a:p>
            <a:pPr marL="0" marR="0">
              <a:lnSpc>
                <a:spcPts val="2240"/>
              </a:lnSpc>
              <a:spcBef>
                <a:spcPts val="165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spc="-2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910" y="5149850"/>
            <a:ext cx="8727440" cy="12033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17927" y="1103653"/>
            <a:ext cx="4354372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SJDTLI+ËÎÌå" panose="02010600030101010101"/>
                <a:cs typeface="SJDTLI+ËÎÌå" panose="02010600030101010101"/>
              </a:rPr>
              <a:t>使用子查询创建表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8926" y="1956658"/>
            <a:ext cx="8220686" cy="1324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6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SJDTLI+ËÎÌå" panose="02010600030101010101"/>
                <a:cs typeface="SJDTLI+ËÎÌå" panose="02010600030101010101"/>
              </a:rPr>
              <a:t>使用</a:t>
            </a:r>
            <a:r>
              <a:rPr sz="2700" spc="93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AS</a:t>
            </a:r>
            <a:r>
              <a:rPr sz="2700" spc="2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subquery</a:t>
            </a:r>
            <a:r>
              <a:rPr sz="2700" spc="4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700">
                <a:solidFill>
                  <a:srgbClr val="000000"/>
                </a:solidFill>
                <a:latin typeface="SJDTLI+ËÎÌå" panose="02010600030101010101"/>
                <a:cs typeface="SJDTLI+ËÎÌå" panose="02010600030101010101"/>
              </a:rPr>
              <a:t>选项，</a:t>
            </a:r>
            <a:r>
              <a:rPr sz="2700" spc="12">
                <a:solidFill>
                  <a:srgbClr val="FF0000"/>
                </a:solidFill>
                <a:latin typeface="SJDTLI+ËÎÌå" panose="02010600030101010101"/>
                <a:cs typeface="SJDTLI+ËÎÌå" panose="02010600030101010101"/>
              </a:rPr>
              <a:t>将创建表和插入</a:t>
            </a:r>
          </a:p>
          <a:p>
            <a:pPr marL="342900" marR="0">
              <a:lnSpc>
                <a:spcPts val="2700"/>
              </a:lnSpc>
              <a:spcBef>
                <a:spcPts val="800"/>
              </a:spcBef>
              <a:spcAft>
                <a:spcPct val="0"/>
              </a:spcAft>
            </a:pPr>
            <a:r>
              <a:rPr sz="2700" spc="12">
                <a:solidFill>
                  <a:srgbClr val="FF0000"/>
                </a:solidFill>
                <a:latin typeface="SJDTLI+ËÎÌå" panose="02010600030101010101"/>
                <a:cs typeface="SJDTLI+ËÎÌå" panose="02010600030101010101"/>
              </a:rPr>
              <a:t>数据结合起来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3927" y="3139372"/>
            <a:ext cx="4413715" cy="1150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b="1" spc="-2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</a:p>
          <a:p>
            <a:pPr marL="96520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[(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column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1800" b="1" spc="-6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column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...)]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AS</a:t>
            </a:r>
            <a:r>
              <a:rPr sz="1800" b="1" spc="-24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subquery;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8926" y="4383226"/>
            <a:ext cx="6704045" cy="1391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2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SJDTLI+ËÎÌå" panose="02010600030101010101"/>
                <a:cs typeface="SJDTLI+ËÎÌå" panose="02010600030101010101"/>
              </a:rPr>
              <a:t>指定的列和子查询中的列要一一对应</a:t>
            </a:r>
          </a:p>
          <a:p>
            <a:pPr marL="0" marR="0">
              <a:lnSpc>
                <a:spcPts val="3015"/>
              </a:lnSpc>
              <a:spcBef>
                <a:spcPts val="87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SJDTLI+ËÎÌå" panose="02010600030101010101"/>
                <a:cs typeface="SJDTLI+ËÎÌå" panose="02010600030101010101"/>
              </a:rPr>
              <a:t>通过列名和默认值定义列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Microsoft Office PowerPoint</Application>
  <PresentationFormat>全屏显示(4:3)</PresentationFormat>
  <Paragraphs>164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19</vt:i4>
      </vt:variant>
      <vt:variant>
        <vt:lpstr>幻灯片标题</vt:lpstr>
      </vt:variant>
      <vt:variant>
        <vt:i4>19</vt:i4>
      </vt:variant>
    </vt:vector>
  </HeadingPairs>
  <TitlesOfParts>
    <vt:vector size="65" baseType="lpstr">
      <vt:lpstr>Arial</vt:lpstr>
      <vt:lpstr>宋体</vt:lpstr>
      <vt:lpstr>FTWTID+»ªÎÄÐÂÎº</vt:lpstr>
      <vt:lpstr>AVERRT+ËÎÌå</vt:lpstr>
      <vt:lpstr>Times New Roman</vt:lpstr>
      <vt:lpstr>VVNRCU+ËÎÌå</vt:lpstr>
      <vt:lpstr>ADFUUA+ËÎÌå</vt:lpstr>
      <vt:lpstr>Wingdings</vt:lpstr>
      <vt:lpstr>Courier New</vt:lpstr>
      <vt:lpstr>PMATVR+ËÎÌå</vt:lpstr>
      <vt:lpstr>MSOOSB+ËÎÌå</vt:lpstr>
      <vt:lpstr>PTSODC+ËÎÌå</vt:lpstr>
      <vt:lpstr>Calibri</vt:lpstr>
      <vt:lpstr>BVOWTD+ËÎÌå</vt:lpstr>
      <vt:lpstr>SJDTLI+ËÎÌå</vt:lpstr>
      <vt:lpstr>AMBAHA+ËÎÌå</vt:lpstr>
      <vt:lpstr>JUMMBM+ËÎÌå</vt:lpstr>
      <vt:lpstr>PEMRFA+ËÎÌå</vt:lpstr>
      <vt:lpstr>KTBKGP+ËÎÌå</vt:lpstr>
      <vt:lpstr>VPQPRB+ËÎÌå</vt:lpstr>
      <vt:lpstr>VNGINA+ËÎÌå</vt:lpstr>
      <vt:lpstr>GJTSBP+ËÎÌå</vt:lpstr>
      <vt:lpstr>QIOVBJ+ËÎÌå</vt:lpstr>
      <vt:lpstr>RRHBQQ+ËÎÌå</vt:lpstr>
      <vt:lpstr>RJJGKU+ËÎÌå</vt:lpstr>
      <vt:lpstr>MHSUOP+ËÎÌå</vt:lpstr>
      <vt:lpstr>WTJOIP+ËÎÌå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xbany</cp:lastModifiedBy>
  <cp:revision>5</cp:revision>
  <dcterms:created xsi:type="dcterms:W3CDTF">2018-08-13T03:02:06Z</dcterms:created>
  <dcterms:modified xsi:type="dcterms:W3CDTF">2018-09-19T01:33:57Z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