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62" r:id="rId13"/>
    <p:sldId id="268" r:id="rId14"/>
    <p:sldId id="274" r:id="rId15"/>
    <p:sldId id="280" r:id="rId16"/>
    <p:sldId id="286" r:id="rId17"/>
    <p:sldId id="292" r:id="rId18"/>
    <p:sldId id="298" r:id="rId19"/>
    <p:sldId id="304" r:id="rId20"/>
    <p:sldId id="310" r:id="rId21"/>
    <p:sldId id="316" r:id="rId22"/>
  </p:sldIdLst>
  <p:sldSz cx="9144000" cy="6858000" type="screen4x3"/>
  <p:notesSz cx="9144000" cy="6858000"/>
  <p:embeddedFontLst>
    <p:embeddedFont>
      <p:font typeface="VGHMLI+»ªÎÄÐÂÎº" charset="-122"/>
      <p:regular r:id="rId23"/>
    </p:embeddedFont>
    <p:embeddedFont>
      <p:font typeface="SQESJS+ËÎÌå" charset="-122"/>
      <p:regular r:id="rId24"/>
    </p:embeddedFont>
    <p:embeddedFont>
      <p:font typeface="AQNHFJ+ËÎÌå" charset="-122"/>
      <p:regular r:id="rId25"/>
    </p:embeddedFont>
    <p:embeddedFont>
      <p:font typeface="DRVSSA+ËÎÌå" charset="-122"/>
      <p:regular r:id="rId26"/>
    </p:embeddedFont>
    <p:embeddedFont>
      <p:font typeface="AACGNM+Arial Unicode MS" charset="-122"/>
      <p:regular r:id="rId27"/>
    </p:embeddedFont>
    <p:embeddedFont>
      <p:font typeface="MQCJVJ+ËÎÌå" charset="-122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WLVNUM+ËÎÌå" charset="-122"/>
      <p:regular r:id="rId33"/>
    </p:embeddedFont>
    <p:embeddedFont>
      <p:font typeface="ROUITM+Arial Unicode MS" charset="-122"/>
      <p:regular r:id="rId34"/>
    </p:embeddedFont>
    <p:embeddedFont>
      <p:font typeface="QLDFWW+ËÎÌå" charset="-122"/>
      <p:regular r:id="rId35"/>
    </p:embeddedFont>
    <p:embeddedFont>
      <p:font typeface="PEQNEA+ËÎÌå" charset="-122"/>
      <p:regular r:id="rId36"/>
    </p:embeddedFont>
    <p:embeddedFont>
      <p:font typeface="FLQEMN+Arial Unicode MS" charset="-122"/>
      <p:regular r:id="rId37"/>
    </p:embeddedFont>
    <p:embeddedFont>
      <p:font typeface="CFKCHD+ËÎÌå" charset="-122"/>
      <p:regular r:id="rId38"/>
    </p:embeddedFont>
    <p:embeddedFont>
      <p:font typeface="CPBUEG+Arial Unicode MS" charset="-122"/>
      <p:regular r:id="rId39"/>
    </p:embeddedFont>
    <p:embeddedFont>
      <p:font typeface="BUGQPD+ËÎÌå" charset="-122"/>
      <p:regular r:id="rId40"/>
    </p:embeddedFont>
    <p:embeddedFont>
      <p:font typeface="TKQGMW+ËÎÌå" charset="-122"/>
      <p:regular r:id="rId41"/>
    </p:embeddedFont>
    <p:embeddedFont>
      <p:font typeface="ONHAKF+Arial Unicode MS" charset="-122"/>
      <p:regular r:id="rId42"/>
    </p:embeddedFont>
    <p:embeddedFont>
      <p:font typeface="SPHGHP+ËÎÌå" charset="-122"/>
      <p:regular r:id="rId43"/>
    </p:embeddedFont>
    <p:embeddedFont>
      <p:font typeface="UPJGTI+Arial Unicode MS" charset="-122"/>
      <p:regular r:id="rId44"/>
    </p:embeddedFont>
    <p:embeddedFont>
      <p:font typeface="MOBQJG+ËÎÌå" charset="-122"/>
      <p:regular r:id="rId45"/>
    </p:embeddedFont>
    <p:embeddedFont>
      <p:font typeface="DEDPFD+Arial Unicode MS" charset="-122"/>
      <p:regular r:id="rId46"/>
    </p:embeddedFont>
    <p:embeddedFont>
      <p:font typeface="KMLKTG+ËÎÌå" charset="-122"/>
      <p:regular r:id="rId47"/>
    </p:embeddedFont>
    <p:embeddedFont>
      <p:font typeface="UIMWKC+ËÎÌå" charset="-122"/>
      <p:regular r:id="rId48"/>
    </p:embeddedFont>
    <p:embeddedFont>
      <p:font typeface="PIMDBT+Arial Unicode MS" charset="-122"/>
      <p:regular r:id="rId49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6020" y="1989841"/>
            <a:ext cx="9505823" cy="4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602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VGHMLI+»ªÎÄÐÂÎº" panose="02010800040101010101"/>
                <a:cs typeface="VGHMLI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7</a:t>
            </a:r>
            <a:r>
              <a:rPr sz="8800">
                <a:solidFill>
                  <a:srgbClr val="FFFF00"/>
                </a:solidFill>
                <a:latin typeface="VGHMLI+»ªÎÄÐÂÎº" panose="02010800040101010101"/>
                <a:cs typeface="VGHMLI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VGHMLI+»ªÎÄÐÂÎº" panose="02010800040101010101"/>
                <a:cs typeface="VGHMLI+»ªÎÄÐÂÎº" panose="02010800040101010101"/>
              </a:rPr>
              <a:t>常见的数据类型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日期类型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982" y="1406969"/>
            <a:ext cx="1266690" cy="67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日期和时间类型</a:t>
            </a:r>
          </a:p>
          <a:p>
            <a:pPr marL="0" marR="0">
              <a:lnSpc>
                <a:spcPts val="1055"/>
              </a:lnSpc>
              <a:spcBef>
                <a:spcPts val="1565"/>
              </a:spcBef>
              <a:spcAft>
                <a:spcPct val="0"/>
              </a:spcAft>
            </a:pPr>
            <a:r>
              <a:rPr sz="1050" spc="10">
                <a:solidFill>
                  <a:srgbClr val="FF0000"/>
                </a:solidFill>
                <a:latin typeface="UIMWKC+ËÎÌå" panose="02010600030101010101"/>
                <a:cs typeface="UIMWKC+ËÎÌå" panose="02010600030101010101"/>
              </a:rPr>
              <a:t>date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1722" y="1406969"/>
            <a:ext cx="46977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字节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9806" y="1406969"/>
            <a:ext cx="603701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1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最小值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63133" y="1406969"/>
            <a:ext cx="1164915" cy="67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1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最大值</a:t>
            </a:r>
          </a:p>
          <a:p>
            <a:pPr marL="0" marR="0">
              <a:lnSpc>
                <a:spcPts val="1055"/>
              </a:lnSpc>
              <a:spcBef>
                <a:spcPts val="156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9999-12-31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5520" y="1746186"/>
            <a:ext cx="267233" cy="878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4</a:t>
            </a:r>
          </a:p>
          <a:p>
            <a:pPr marL="0" marR="0">
              <a:lnSpc>
                <a:spcPts val="1060"/>
              </a:lnSpc>
              <a:spcBef>
                <a:spcPts val="318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58261" y="1746186"/>
            <a:ext cx="870585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1000-01-01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5982" y="2290627"/>
            <a:ext cx="738095" cy="334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UIMWKC+ËÎÌå" panose="02010600030101010101"/>
                <a:cs typeface="UIMWKC+ËÎÌå" panose="02010600030101010101"/>
              </a:rPr>
              <a:t>datetime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58261" y="2290627"/>
            <a:ext cx="1468526" cy="334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1000-01-01</a:t>
            </a:r>
            <a:r>
              <a:rPr sz="1050" spc="2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00:00:00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63133" y="2290627"/>
            <a:ext cx="1468526" cy="334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9999-12-31</a:t>
            </a:r>
            <a:r>
              <a:rPr sz="1050" spc="2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23:59:59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5982" y="2835211"/>
            <a:ext cx="804735" cy="852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UIMWKC+ËÎÌå" panose="02010600030101010101"/>
                <a:cs typeface="UIMWKC+ËÎÌå" panose="02010600030101010101"/>
              </a:rPr>
              <a:t>timestamp</a:t>
            </a:r>
          </a:p>
          <a:p>
            <a:pPr marL="0" marR="0">
              <a:lnSpc>
                <a:spcPts val="1055"/>
              </a:lnSpc>
              <a:spcBef>
                <a:spcPts val="2980"/>
              </a:spcBef>
              <a:spcAft>
                <a:spcPct val="0"/>
              </a:spcAft>
            </a:pPr>
            <a:r>
              <a:rPr sz="1050" spc="10">
                <a:solidFill>
                  <a:srgbClr val="FF0000"/>
                </a:solidFill>
                <a:latin typeface="UIMWKC+ËÎÌå" panose="02010600030101010101"/>
                <a:cs typeface="UIMWKC+ËÎÌå" panose="02010600030101010101"/>
              </a:rPr>
              <a:t>time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5520" y="2835211"/>
            <a:ext cx="267081" cy="852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4</a:t>
            </a:r>
          </a:p>
          <a:p>
            <a:pPr marL="0" marR="0">
              <a:lnSpc>
                <a:spcPts val="1055"/>
              </a:lnSpc>
              <a:spcBef>
                <a:spcPts val="298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58261" y="2835211"/>
            <a:ext cx="1138809" cy="852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19700101080001</a:t>
            </a:r>
          </a:p>
          <a:p>
            <a:pPr marL="0" marR="0">
              <a:lnSpc>
                <a:spcPts val="1055"/>
              </a:lnSpc>
              <a:spcBef>
                <a:spcPts val="298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-838:59:59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63133" y="2835211"/>
            <a:ext cx="1272921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2038</a:t>
            </a:r>
            <a:r>
              <a:rPr sz="1050">
                <a:solidFill>
                  <a:srgbClr val="000000"/>
                </a:solidFill>
                <a:latin typeface="KMLKTG+ËÎÌå" panose="02010600030101010101"/>
                <a:cs typeface="KMLKTG+ËÎÌå" panose="02010600030101010101"/>
              </a:rPr>
              <a:t>年的某个时刻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63133" y="3354006"/>
            <a:ext cx="803529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838:59:59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5982" y="3898328"/>
            <a:ext cx="470931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0">
                <a:solidFill>
                  <a:srgbClr val="FF0000"/>
                </a:solidFill>
                <a:latin typeface="UIMWKC+ËÎÌå" panose="02010600030101010101"/>
                <a:cs typeface="UIMWKC+ËÎÌå" panose="02010600030101010101"/>
              </a:rPr>
              <a:t>year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55520" y="3898328"/>
            <a:ext cx="267081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58261" y="3898328"/>
            <a:ext cx="468249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1901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63133" y="3898328"/>
            <a:ext cx="468249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UIMWKC+ËÎÌå" panose="02010600030101010101"/>
                <a:cs typeface="UIMWKC+ËÎÌå" panose="02010600030101010101"/>
              </a:rPr>
              <a:t>2155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155" y="238199"/>
            <a:ext cx="6359807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datetime</a:t>
            </a:r>
            <a:r>
              <a:rPr sz="36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和</a:t>
            </a: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timestamp</a:t>
            </a:r>
            <a:r>
              <a:rPr sz="36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的区别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01588"/>
            <a:ext cx="8602990" cy="203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、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Timestamp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支持的时间范围较小，取值范围：</a:t>
            </a:r>
          </a:p>
          <a:p>
            <a:pPr marL="0" marR="0">
              <a:lnSpc>
                <a:spcPts val="3745"/>
              </a:lnSpc>
              <a:spcBef>
                <a:spcPts val="3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19700101080001——2038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年的某个时间</a:t>
            </a:r>
          </a:p>
          <a:p>
            <a:pPr marL="0" marR="0">
              <a:lnSpc>
                <a:spcPts val="3745"/>
              </a:lnSpc>
              <a:spcBef>
                <a:spcPts val="28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Datetime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的取值范围：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1000-1-1</a:t>
            </a:r>
            <a:r>
              <a:rPr sz="2800" spc="4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——9999—12-31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650805"/>
            <a:ext cx="8948471" cy="143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、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timestamp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和实际时区有关，更能反映实际的日</a:t>
            </a:r>
          </a:p>
          <a:p>
            <a:pPr marL="342900" marR="0">
              <a:lnSpc>
                <a:spcPts val="336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期，而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datetime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则只能反映出插入时的当地时区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589644"/>
            <a:ext cx="9117785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、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timestamp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的属性受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版本和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SQLMode</a:t>
            </a: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的影响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39" y="5016690"/>
            <a:ext cx="1243888" cy="100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PIMDBT+Arial Unicode MS" panose="020B0604020202020204"/>
                <a:cs typeface="PIMDBT+Arial Unicode MS" panose="020B0604020202020204"/>
              </a:rPr>
              <a:t>很大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AQNHFJ+ËÎÌå" panose="02010600030101010101"/>
                <a:cs typeface="AQNHFJ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3024982"/>
            <a:ext cx="2229155" cy="1679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数值类型</a:t>
            </a:r>
          </a:p>
          <a:p>
            <a:pPr marL="0" marR="0">
              <a:lnSpc>
                <a:spcPts val="3020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字符类型</a:t>
            </a:r>
          </a:p>
          <a:p>
            <a:pPr marL="0" marR="0">
              <a:lnSpc>
                <a:spcPts val="3015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QESJS+ËÎÌå" panose="02010600030101010101"/>
                <a:cs typeface="SQESJS+ËÎÌå" panose="02010600030101010101"/>
              </a:rPr>
              <a:t>日期类型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数值类型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073142"/>
            <a:ext cx="1586788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AACGNM+Arial Unicode MS" panose="020B0604020202020204"/>
                <a:cs typeface="AACGNM+Arial Unicode MS" panose="020B0604020202020204"/>
              </a:rPr>
              <a:t>整型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1963" y="1521523"/>
            <a:ext cx="737814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9812" y="1513268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字节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9575" y="1513268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范围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1708" y="1690052"/>
            <a:ext cx="670624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MQCJVJ+ËÎÌå" panose="02010600030101010101"/>
                <a:cs typeface="MQCJVJ+ËÎÌå" panose="02010600030101010101"/>
              </a:rPr>
              <a:t>Tinyint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26969" y="1690052"/>
            <a:ext cx="267081" cy="1429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1</a:t>
            </a:r>
          </a:p>
          <a:p>
            <a:pPr marL="0" marR="0">
              <a:lnSpc>
                <a:spcPts val="1055"/>
              </a:lnSpc>
              <a:spcBef>
                <a:spcPts val="320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2</a:t>
            </a:r>
          </a:p>
          <a:p>
            <a:pPr marL="0" marR="0">
              <a:lnSpc>
                <a:spcPts val="1055"/>
              </a:lnSpc>
              <a:spcBef>
                <a:spcPts val="320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2230" y="1677610"/>
            <a:ext cx="1255550" cy="523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有符号：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-128~127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无符号：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0~255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1708" y="2237549"/>
            <a:ext cx="804735" cy="881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MQCJVJ+ËÎÌå" panose="02010600030101010101"/>
                <a:cs typeface="MQCJVJ+ËÎÌå" panose="02010600030101010101"/>
              </a:rPr>
              <a:t>Smallint</a:t>
            </a:r>
          </a:p>
          <a:p>
            <a:pPr marL="0" marR="0">
              <a:lnSpc>
                <a:spcPts val="1055"/>
              </a:lnSpc>
              <a:spcBef>
                <a:spcPts val="3205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MQCJVJ+ËÎÌå" panose="02010600030101010101"/>
                <a:cs typeface="MQCJVJ+ËÎÌå" panose="02010600030101010101"/>
              </a:rPr>
              <a:t>Mediumint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42230" y="2225107"/>
            <a:ext cx="1527796" cy="52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有符号：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-32768~32767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无符号：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0~65535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42230" y="2772477"/>
            <a:ext cx="1840233" cy="523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有符号：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-8388608~8388607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无符号：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0~1677215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42230" y="3118552"/>
            <a:ext cx="1975906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5">
                <a:solidFill>
                  <a:srgbClr val="0070C0"/>
                </a:solidFill>
                <a:latin typeface="MQCJVJ+ËÎÌå" panose="02010600030101010101"/>
                <a:cs typeface="MQCJVJ+ËÎÌå" panose="02010600030101010101"/>
              </a:rPr>
              <a:t>(</a:t>
            </a:r>
            <a:r>
              <a:rPr sz="1050">
                <a:solidFill>
                  <a:srgbClr val="0070C0"/>
                </a:solidFill>
                <a:latin typeface="DRVSSA+ËÎÌå" panose="02010600030101010101"/>
                <a:cs typeface="DRVSSA+ËÎÌå" panose="02010600030101010101"/>
              </a:rPr>
              <a:t>好吧，反正很大，不用记住</a:t>
            </a:r>
            <a:r>
              <a:rPr sz="1050" b="1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1708" y="3715833"/>
            <a:ext cx="932991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1">
                <a:solidFill>
                  <a:srgbClr val="FF0000"/>
                </a:solidFill>
                <a:latin typeface="MQCJVJ+ËÎÌå" panose="02010600030101010101"/>
                <a:cs typeface="MQCJVJ+ËÎÌå" panose="02010600030101010101"/>
              </a:rPr>
              <a:t>Int</a:t>
            </a:r>
            <a:r>
              <a:rPr sz="1050">
                <a:solidFill>
                  <a:srgbClr val="FF0000"/>
                </a:solidFill>
                <a:latin typeface="DRVSSA+ËÎÌå" panose="02010600030101010101"/>
                <a:cs typeface="DRVSSA+ËÎÌå" panose="02010600030101010101"/>
              </a:rPr>
              <a:t>、</a:t>
            </a:r>
            <a:r>
              <a:rPr sz="105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integer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26969" y="3728275"/>
            <a:ext cx="267081" cy="115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4</a:t>
            </a:r>
          </a:p>
          <a:p>
            <a:pPr marL="0" marR="0">
              <a:lnSpc>
                <a:spcPts val="1055"/>
              </a:lnSpc>
              <a:spcBef>
                <a:spcPts val="536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42230" y="3715833"/>
            <a:ext cx="2353799" cy="68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有符号：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050" spc="2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2147483648~2147483647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无符号：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0~4294967295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5">
                <a:solidFill>
                  <a:srgbClr val="0070C0"/>
                </a:solidFill>
                <a:latin typeface="MQCJVJ+ËÎÌå" panose="02010600030101010101"/>
                <a:cs typeface="MQCJVJ+ËÎÌå" panose="02010600030101010101"/>
              </a:rPr>
              <a:t>(</a:t>
            </a:r>
            <a:r>
              <a:rPr sz="1050">
                <a:solidFill>
                  <a:srgbClr val="0070C0"/>
                </a:solidFill>
                <a:latin typeface="DRVSSA+ËÎÌå" panose="02010600030101010101"/>
                <a:cs typeface="DRVSSA+ËÎÌå" panose="02010600030101010101"/>
              </a:rPr>
              <a:t>好吧，反正很大，不用记住</a:t>
            </a:r>
            <a:r>
              <a:rPr sz="1050" b="1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1708" y="4549711"/>
            <a:ext cx="60504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MQCJVJ+ËÎÌå" panose="02010600030101010101"/>
                <a:cs typeface="MQCJVJ+ËÎÌå" panose="02010600030101010101"/>
              </a:rPr>
              <a:t>Bigint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42230" y="4549711"/>
            <a:ext cx="73647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有符号：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42230" y="4709731"/>
            <a:ext cx="1975906" cy="991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-9223372036854775808</a:t>
            </a:r>
          </a:p>
          <a:p>
            <a:pPr marL="0" marR="0">
              <a:lnSpc>
                <a:spcPts val="1055"/>
              </a:lnSpc>
              <a:spcBef>
                <a:spcPts val="15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~9223372036854775807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DRVSSA+ËÎÌå" panose="02010600030101010101"/>
                <a:cs typeface="DRVSSA+ËÎÌå" panose="02010600030101010101"/>
              </a:rPr>
              <a:t>无符号：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</a:t>
            </a:r>
          </a:p>
          <a:p>
            <a:pPr marL="0" marR="0">
              <a:lnSpc>
                <a:spcPts val="1055"/>
              </a:lnSpc>
              <a:spcBef>
                <a:spcPts val="15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9223372036854775807*2+1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QCJVJ+ËÎÌå" panose="02010600030101010101"/>
                <a:cs typeface="MQCJVJ+ËÎÌå" panose="02010600030101010101"/>
              </a:rPr>
              <a:t>(</a:t>
            </a:r>
            <a:r>
              <a:rPr sz="1050">
                <a:solidFill>
                  <a:srgbClr val="0070C0"/>
                </a:solidFill>
                <a:latin typeface="DRVSSA+ËÎÌå" panose="02010600030101010101"/>
                <a:cs typeface="DRVSSA+ËÎÌå" panose="02010600030101010101"/>
              </a:rPr>
              <a:t>好吧，反正很大，不用记住</a:t>
            </a:r>
            <a:r>
              <a:rPr sz="1050" b="1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数值类型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073142"/>
            <a:ext cx="1586788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ROUITM+Arial Unicode MS" panose="020B0604020202020204"/>
                <a:cs typeface="ROUITM+Arial Unicode MS" panose="020B0604020202020204"/>
              </a:rPr>
              <a:t>小数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8585" y="1810448"/>
            <a:ext cx="871926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2475" y="1810448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字节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86551" y="1810448"/>
            <a:ext cx="470077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2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范围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5982" y="2124773"/>
            <a:ext cx="537987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QLDFWW+ËÎÌå" panose="02010600030101010101"/>
                <a:cs typeface="QLDFWW+ËÎÌå" panose="02010600030101010101"/>
              </a:rPr>
              <a:t>float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40203" y="2124773"/>
            <a:ext cx="267081" cy="1270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QLDFWW+ËÎÌå" panose="02010600030101010101"/>
                <a:cs typeface="QLDFWW+ËÎÌå" panose="02010600030101010101"/>
              </a:rPr>
              <a:t>4</a:t>
            </a:r>
          </a:p>
          <a:p>
            <a:pPr marL="0" marR="0">
              <a:lnSpc>
                <a:spcPts val="1055"/>
              </a:lnSpc>
              <a:spcBef>
                <a:spcPts val="627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QLDFWW+ËÎÌå" panose="02010600030101010101"/>
                <a:cs typeface="QLDFWW+ËÎÌå" panose="02010600030101010101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54322" y="2112331"/>
            <a:ext cx="2548020" cy="523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±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1.75494351E-38~</a:t>
            </a:r>
            <a:r>
              <a:rPr sz="105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±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3.402823466E+38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5">
                <a:solidFill>
                  <a:srgbClr val="000000"/>
                </a:solidFill>
                <a:latin typeface="QLDFWW+ËÎÌå" panose="02010600030101010101"/>
                <a:cs typeface="QLDFWW+ËÎÌå" panose="02010600030101010101"/>
              </a:rPr>
              <a:t>(</a:t>
            </a:r>
            <a:r>
              <a:rPr sz="105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好吧，反正很大，不用记住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982" y="3061398"/>
            <a:ext cx="60504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QLDFWW+ËÎÌå" panose="02010600030101010101"/>
                <a:cs typeface="QLDFWW+ËÎÌå" panose="02010600030101010101"/>
              </a:rPr>
              <a:t>double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54322" y="3048956"/>
            <a:ext cx="1975906" cy="68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±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2.2250738585072014E-308~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±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1.7976931348623157E+308</a:t>
            </a:r>
          </a:p>
          <a:p>
            <a:pPr marL="0" marR="0">
              <a:lnSpc>
                <a:spcPts val="1260"/>
              </a:lnSpc>
              <a:spcBef>
                <a:spcPct val="0"/>
              </a:spcBef>
              <a:spcAft>
                <a:spcPct val="0"/>
              </a:spcAft>
            </a:pPr>
            <a:r>
              <a:rPr sz="1050" spc="15">
                <a:solidFill>
                  <a:srgbClr val="000000"/>
                </a:solidFill>
                <a:latin typeface="QLDFWW+ËÎÌå" panose="02010600030101010101"/>
                <a:cs typeface="QLDFWW+ËÎÌå" panose="02010600030101010101"/>
              </a:rPr>
              <a:t>(</a:t>
            </a:r>
            <a:r>
              <a:rPr sz="105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好吧，反正很大，不用记住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5982" y="4466780"/>
            <a:ext cx="871926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定点数类型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40203" y="4466780"/>
            <a:ext cx="46977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字节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54322" y="4466780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范围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5982" y="4935283"/>
            <a:ext cx="737679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QLDFWW+ËÎÌå" panose="02010600030101010101"/>
                <a:cs typeface="QLDFWW+ËÎÌå" panose="02010600030101010101"/>
              </a:rPr>
              <a:t>DEC(M,D)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40203" y="4935283"/>
            <a:ext cx="404241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5">
                <a:solidFill>
                  <a:srgbClr val="000000"/>
                </a:solidFill>
                <a:latin typeface="QLDFWW+ËÎÌå" panose="02010600030101010101"/>
                <a:cs typeface="QLDFWW+ËÎÌå" panose="02010600030101010101"/>
              </a:rPr>
              <a:t>M+2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54322" y="4922841"/>
            <a:ext cx="4530277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spc="40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最大取值范围与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double</a:t>
            </a:r>
            <a:r>
              <a:rPr sz="1050" spc="42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相同，给定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decimal</a:t>
            </a:r>
            <a:r>
              <a:rPr sz="1050" spc="41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的有效取值范围由</a:t>
            </a:r>
            <a:r>
              <a:rPr sz="1050" b="1" spc="3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50" spc="42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和</a:t>
            </a: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5982" y="5095303"/>
            <a:ext cx="1004697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QLDFWW+ËÎÌå" panose="02010600030101010101"/>
                <a:cs typeface="QLDFWW+ËÎÌå" panose="02010600030101010101"/>
              </a:rPr>
              <a:t>DECIMAL(M,D)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54322" y="5095303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WLVNUM+ËÎÌå" panose="02010600030101010101"/>
                <a:cs typeface="WLVNUM+ËÎÌå" panose="02010600030101010101"/>
              </a:rPr>
              <a:t>决定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PEQNEA+ËÎÌå" panose="02010600030101010101"/>
                <a:cs typeface="PEQNEA+ËÎÌå" panose="02010600030101010101"/>
              </a:rPr>
              <a:t>数值类型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636" y="1144714"/>
            <a:ext cx="1598676" cy="100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FLQEMN+Arial Unicode MS" panose="020B0604020202020204"/>
                <a:cs typeface="FLQEMN+Arial Unicode MS" panose="020B0604020202020204"/>
              </a:rPr>
              <a:t>位类型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8656" y="2308542"/>
            <a:ext cx="60370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1">
                <a:solidFill>
                  <a:srgbClr val="000000"/>
                </a:solidFill>
                <a:latin typeface="PEQNEA+ËÎÌå" panose="02010600030101010101"/>
                <a:cs typeface="PEQNEA+ËÎÌå" panose="02010600030101010101"/>
              </a:rPr>
              <a:t>位类型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019" y="2308542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PEQNEA+ËÎÌå" panose="02010600030101010101"/>
                <a:cs typeface="PEQNEA+ËÎÌå" panose="02010600030101010101"/>
              </a:rPr>
              <a:t>字节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7413" y="2308542"/>
            <a:ext cx="469772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 spc="18">
                <a:solidFill>
                  <a:srgbClr val="000000"/>
                </a:solidFill>
                <a:latin typeface="PEQNEA+ËÎÌå" panose="02010600030101010101"/>
                <a:cs typeface="PEQNEA+ËÎÌå" panose="02010600030101010101"/>
              </a:rPr>
              <a:t>范围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3040" y="3043495"/>
            <a:ext cx="555408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Bit(M)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06547" y="3043495"/>
            <a:ext cx="403182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1~8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14721" y="3043495"/>
            <a:ext cx="876421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Bit(1)~bit(8)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字符类型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636" y="1144714"/>
            <a:ext cx="3315030" cy="100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800">
                <a:solidFill>
                  <a:srgbClr val="000000"/>
                </a:solidFill>
                <a:latin typeface="CPBUEG+Arial Unicode MS" panose="020B0604020202020204"/>
                <a:cs typeface="CPBUEG+Arial Unicode MS" panose="020B0604020202020204"/>
              </a:rPr>
              <a:t>和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varchar</a:t>
            </a:r>
            <a:r>
              <a:rPr sz="2800">
                <a:solidFill>
                  <a:srgbClr val="000000"/>
                </a:solidFill>
                <a:latin typeface="CPBUEG+Arial Unicode MS" panose="020B0604020202020204"/>
                <a:cs typeface="CPBUEG+Arial Unicode MS" panose="020B0604020202020204"/>
              </a:rPr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5891" y="1706309"/>
            <a:ext cx="487257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说明：用来保存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1800" spc="12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中较短的字符串。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2560" y="3195764"/>
            <a:ext cx="871926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字符串类型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55899" y="3195764"/>
            <a:ext cx="871925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最多字符数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4279" y="3195764"/>
            <a:ext cx="1138809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描述及存储需求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5982" y="3609403"/>
            <a:ext cx="67062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BUGQPD+ËÎÌå" panose="02010600030101010101"/>
                <a:cs typeface="BUGQPD+ËÎÌå" panose="02010600030101010101"/>
              </a:rPr>
              <a:t>char(M)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9296" y="3609403"/>
            <a:ext cx="267081" cy="1001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BUGQPD+ËÎÌå" panose="02010600030101010101"/>
                <a:cs typeface="BUGQPD+ËÎÌå" panose="02010600030101010101"/>
              </a:rPr>
              <a:t>M</a:t>
            </a:r>
          </a:p>
          <a:p>
            <a:pPr marL="0" marR="0">
              <a:lnSpc>
                <a:spcPts val="1055"/>
              </a:lnSpc>
              <a:spcBef>
                <a:spcPts val="4145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BUGQPD+ËÎÌå" panose="02010600030101010101"/>
                <a:cs typeface="BUGQPD+ËÎÌå" panose="02010600030101010101"/>
              </a:rPr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2254" y="3596961"/>
            <a:ext cx="1411653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BUGQPD+ËÎÌå" panose="02010600030101010101"/>
                <a:cs typeface="BUGQPD+ËÎÌå" panose="02010600030101010101"/>
              </a:rPr>
              <a:t>M</a:t>
            </a: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为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0~255</a:t>
            </a: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之间的整数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5982" y="4276280"/>
            <a:ext cx="872083" cy="3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FF0000"/>
                </a:solidFill>
                <a:latin typeface="BUGQPD+ËÎÌå" panose="02010600030101010101"/>
                <a:cs typeface="BUGQPD+ËÎÌå" panose="02010600030101010101"/>
              </a:rPr>
              <a:t>varchar(M)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72254" y="4263838"/>
            <a:ext cx="1551545" cy="36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BUGQPD+ËÎÌå" panose="02010600030101010101"/>
                <a:cs typeface="BUGQPD+ËÎÌå" panose="02010600030101010101"/>
              </a:rPr>
              <a:t>M</a:t>
            </a: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为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0~65535</a:t>
            </a:r>
            <a:r>
              <a:rPr sz="1050">
                <a:solidFill>
                  <a:srgbClr val="000000"/>
                </a:solidFill>
                <a:latin typeface="CFKCHD+ËÎÌå" panose="02010600030101010101"/>
                <a:cs typeface="CFKCHD+ËÎÌå" panose="02010600030101010101"/>
              </a:rPr>
              <a:t>之间的整数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TKQGMW+ËÎÌå" panose="02010600030101010101"/>
                <a:cs typeface="TKQGMW+ËÎÌå" panose="02010600030101010101"/>
              </a:rPr>
              <a:t>字符类型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073142"/>
            <a:ext cx="3874268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binary</a:t>
            </a:r>
            <a:r>
              <a:rPr sz="2800">
                <a:solidFill>
                  <a:srgbClr val="000000"/>
                </a:solidFill>
                <a:latin typeface="ONHAKF+Arial Unicode MS" panose="020B0604020202020204"/>
                <a:cs typeface="ONHAKF+Arial Unicode MS" panose="020B0604020202020204"/>
              </a:rPr>
              <a:t>和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varbinary</a:t>
            </a:r>
            <a:r>
              <a:rPr sz="2800">
                <a:solidFill>
                  <a:srgbClr val="000000"/>
                </a:solidFill>
                <a:latin typeface="ONHAKF+Arial Unicode MS" panose="020B0604020202020204"/>
                <a:cs typeface="ONHAKF+Arial Unicode MS" panose="020B0604020202020204"/>
              </a:rPr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1920558"/>
            <a:ext cx="8906859" cy="85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KQGMW+ËÎÌå" panose="02010600030101010101"/>
                <a:cs typeface="TKQGMW+ËÎÌå" panose="02010600030101010101"/>
              </a:rPr>
              <a:t>说明：类似于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char</a:t>
            </a:r>
            <a:r>
              <a:rPr sz="1800" spc="14">
                <a:solidFill>
                  <a:srgbClr val="000000"/>
                </a:solidFill>
                <a:latin typeface="TKQGMW+ËÎÌå" panose="02010600030101010101"/>
                <a:cs typeface="TKQGMW+ËÎÌå" panose="02010600030101010101"/>
              </a:rPr>
              <a:t>和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varchar</a:t>
            </a:r>
            <a:r>
              <a:rPr sz="1800" spc="13">
                <a:solidFill>
                  <a:srgbClr val="000000"/>
                </a:solidFill>
                <a:latin typeface="TKQGMW+ËÎÌå" panose="02010600030101010101"/>
                <a:cs typeface="TKQGMW+ËÎÌå" panose="02010600030101010101"/>
              </a:rPr>
              <a:t>，不同的是它们包含二进制字符串而不包含非二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KQGMW+ËÎÌå" panose="02010600030101010101"/>
                <a:cs typeface="TKQGMW+ËÎÌå" panose="02010600030101010101"/>
              </a:rPr>
              <a:t>进制字符串。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字符类型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073142"/>
            <a:ext cx="2075072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Enum</a:t>
            </a:r>
            <a:r>
              <a:rPr sz="2800">
                <a:solidFill>
                  <a:srgbClr val="000000"/>
                </a:solidFill>
                <a:latin typeface="UPJGTI+Arial Unicode MS" panose="020B0604020202020204"/>
                <a:cs typeface="UPJGTI+Arial Unicode MS" panose="020B0604020202020204"/>
              </a:rPr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1920558"/>
            <a:ext cx="8223199" cy="142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说明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又称为枚举类型哦，要求插入的值必须属于列表中指定的值之一。</a:t>
            </a:r>
          </a:p>
          <a:p>
            <a:pPr marL="0" marR="0">
              <a:lnSpc>
                <a:spcPts val="2015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如果列表成员为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1~255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，则需要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个字节存储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如果列表成员为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255~65535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，则需要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个字节存储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最多需要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65535</a:t>
            </a:r>
            <a:r>
              <a:rPr sz="1800">
                <a:solidFill>
                  <a:srgbClr val="000000"/>
                </a:solidFill>
                <a:latin typeface="SPHGHP+ËÎÌå" panose="02010600030101010101"/>
                <a:cs typeface="SPHGHP+ËÎÌå" panose="02010600030101010101"/>
              </a:rPr>
              <a:t>个成员！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4492" y="9045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字符类型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073142"/>
            <a:ext cx="1703363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800">
                <a:solidFill>
                  <a:srgbClr val="000000"/>
                </a:solidFill>
                <a:latin typeface="DEDPFD+Arial Unicode MS" panose="020B0604020202020204"/>
                <a:cs typeface="DEDPFD+Arial Unicode MS" panose="020B0604020202020204"/>
              </a:rPr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1920558"/>
            <a:ext cx="8932302" cy="1130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说明：和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Enum</a:t>
            </a: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类型类似，里面可以保存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0~64</a:t>
            </a: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个成员。和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Enum</a:t>
            </a: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类型最大的区</a:t>
            </a:r>
          </a:p>
          <a:p>
            <a:pPr marL="0" marR="0">
              <a:lnSpc>
                <a:spcPts val="2015"/>
              </a:lnSpc>
              <a:spcBef>
                <a:spcPts val="20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别是：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类型一次可以选取多个成员，而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Enum</a:t>
            </a: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只能选一个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根据成员个数不同，存储所占的字节也不同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293" y="3028585"/>
            <a:ext cx="1031748" cy="1958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成员数</a:t>
            </a:r>
          </a:p>
          <a:p>
            <a:pPr marL="0" marR="0">
              <a:lnSpc>
                <a:spcPts val="2010"/>
              </a:lnSpc>
              <a:spcBef>
                <a:spcPts val="13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1~8</a:t>
            </a:r>
          </a:p>
          <a:p>
            <a:pPr marL="0" marR="0">
              <a:lnSpc>
                <a:spcPts val="2015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9~16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17~24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25~32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33~64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9119" y="3028585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OBQJG+ËÎÌå" panose="02010600030101010101"/>
                <a:cs typeface="MOBQJG+ËÎÌå" panose="02010600030101010101"/>
              </a:rPr>
              <a:t>字节数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9119" y="3290888"/>
            <a:ext cx="470206" cy="169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</a:p>
          <a:p>
            <a:pPr marL="0" marR="0">
              <a:lnSpc>
                <a:spcPts val="2015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8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全屏显示(4:3)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49" baseType="lpstr">
      <vt:lpstr>Arial</vt:lpstr>
      <vt:lpstr>宋体</vt:lpstr>
      <vt:lpstr>VGHMLI+»ªÎÄÐÂÎº</vt:lpstr>
      <vt:lpstr>SQESJS+ËÎÌå</vt:lpstr>
      <vt:lpstr>Times New Roman</vt:lpstr>
      <vt:lpstr>AQNHFJ+ËÎÌå</vt:lpstr>
      <vt:lpstr>DRVSSA+ËÎÌå</vt:lpstr>
      <vt:lpstr>AACGNM+Arial Unicode MS</vt:lpstr>
      <vt:lpstr>MQCJVJ+ËÎÌå</vt:lpstr>
      <vt:lpstr>Calibri</vt:lpstr>
      <vt:lpstr>WLVNUM+ËÎÌå</vt:lpstr>
      <vt:lpstr>ROUITM+Arial Unicode MS</vt:lpstr>
      <vt:lpstr>QLDFWW+ËÎÌå</vt:lpstr>
      <vt:lpstr>PEQNEA+ËÎÌå</vt:lpstr>
      <vt:lpstr>FLQEMN+Arial Unicode MS</vt:lpstr>
      <vt:lpstr>CFKCHD+ËÎÌå</vt:lpstr>
      <vt:lpstr>CPBUEG+Arial Unicode MS</vt:lpstr>
      <vt:lpstr>BUGQPD+ËÎÌå</vt:lpstr>
      <vt:lpstr>TKQGMW+ËÎÌå</vt:lpstr>
      <vt:lpstr>ONHAKF+Arial Unicode MS</vt:lpstr>
      <vt:lpstr>SPHGHP+ËÎÌå</vt:lpstr>
      <vt:lpstr>UPJGTI+Arial Unicode MS</vt:lpstr>
      <vt:lpstr>MOBQJG+ËÎÌå</vt:lpstr>
      <vt:lpstr>DEDPFD+Arial Unicode MS</vt:lpstr>
      <vt:lpstr>KMLKTG+ËÎÌå</vt:lpstr>
      <vt:lpstr>UIMWKC+ËÎÌå</vt:lpstr>
      <vt:lpstr>PIMDBT+Arial Unicode MS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4</cp:revision>
  <dcterms:created xsi:type="dcterms:W3CDTF">2018-08-13T03:39:50Z</dcterms:created>
  <dcterms:modified xsi:type="dcterms:W3CDTF">2018-09-19T01:34:23Z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