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theme/theme5.xml" ContentType="application/vnd.openxmlformats-officedocument.them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Masters/slideMaster19.xml" ContentType="application/vnd.openxmlformats-officedocument.presentationml.slideMaster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Masters/slideMaster17.xml" ContentType="application/vnd.openxmlformats-officedocument.presentationml.slideMaster+xml"/>
  <Override PartName="/ppt/slides/slide14.xml" ContentType="application/vnd.openxmlformats-officedocument.presentationml.slide+xml"/>
  <Override PartName="/ppt/slides/slide23.xml" ContentType="application/vnd.openxmlformats-officedocument.presentationml.slide+xml"/>
  <Default Extension="fntdata" ContentType="application/x-fontdata"/>
  <Override PartName="/ppt/slideLayouts/slideLayout13.xml" ContentType="application/vnd.openxmlformats-officedocument.presentationml.slideLayout+xml"/>
  <Override PartName="/ppt/theme/theme18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Masters/slideMaster15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theme/theme16.xml" ContentType="application/vnd.openxmlformats-officedocument.theme+xml"/>
  <Override PartName="/ppt/slideLayouts/slideLayout20.xml" ContentType="application/vnd.openxmlformats-officedocument.presentationml.slideLayout+xml"/>
  <Override PartName="/docProps/custom.xml" ContentType="application/vnd.openxmlformats-officedocument.custom-properties+xml"/>
  <Override PartName="/ppt/slideMasters/slideMaster8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22.xml" ContentType="application/vnd.openxmlformats-officedocument.presentationml.slideMaster+xml"/>
  <Override PartName="/ppt/theme/theme14.xml" ContentType="application/vnd.openxmlformats-officedocument.theme+xml"/>
  <Override PartName="/ppt/theme/theme23.xml" ContentType="application/vnd.openxmlformats-officedocument.theme+xml"/>
  <Override PartName="/ppt/theme/theme25.xml" ContentType="application/vnd.openxmlformats-officedocument.theme+xml"/>
  <Override PartName="/ppt/slideMasters/slideMaster6.xml" ContentType="application/vnd.openxmlformats-officedocument.presentationml.slideMaster+xml"/>
  <Override PartName="/ppt/slideMasters/slideMaster20.xml" ContentType="application/vnd.openxmlformats-officedocument.presentationml.slideMaster+xml"/>
  <Override PartName="/ppt/theme/theme8.xml" ContentType="application/vnd.openxmlformats-officedocument.theme+xml"/>
  <Override PartName="/ppt/theme/theme12.xml" ContentType="application/vnd.openxmlformats-officedocument.theme+xml"/>
  <Override PartName="/ppt/theme/theme21.xml" ContentType="application/vnd.openxmlformats-officedocument.theme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heme/theme6.xml" ContentType="application/vnd.openxmlformats-officedocument.theme+xml"/>
  <Override PartName="/ppt/slideLayouts/slideLayout9.xml" ContentType="application/vnd.openxmlformats-officedocument.presentationml.slideLayout+xml"/>
  <Override PartName="/ppt/theme/theme10.xml" ContentType="application/vnd.openxmlformats-officedocument.them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theme/theme4.xml" ContentType="application/vnd.openxmlformats-officedocument.them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Masters/slideMaster18.xml" ContentType="application/vnd.openxmlformats-officedocument.presentationml.slideMaster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Masters/slideMaster16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19.xml" ContentType="application/vnd.openxmlformats-officedocument.theme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Masters/slideMaster14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theme/theme17.xml" ContentType="application/vnd.openxmlformats-officedocument.theme+xml"/>
  <Override PartName="/ppt/slideLayouts/slideLayout21.xml" ContentType="application/vnd.openxmlformats-officedocument.presentationml.slideLayout+xml"/>
  <Override PartName="/ppt/slideMasters/slideMaster9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Layouts/slideLayout10.xml" ContentType="application/vnd.openxmlformats-officedocument.presentationml.slideLayout+xml"/>
  <Override PartName="/ppt/theme/theme15.xml" ContentType="application/vnd.openxmlformats-officedocument.theme+xml"/>
  <Override PartName="/ppt/theme/theme24.xml" ContentType="application/vnd.openxmlformats-officedocument.theme+xml"/>
  <Override PartName="/ppt/slideMasters/slideMaster7.xml" ContentType="application/vnd.openxmlformats-officedocument.presentationml.slideMaster+xml"/>
  <Override PartName="/ppt/slideMasters/slideMaster10.xml" ContentType="application/vnd.openxmlformats-officedocument.presentationml.slideMaster+xml"/>
  <Override PartName="/ppt/theme/theme9.xml" ContentType="application/vnd.openxmlformats-officedocument.theme+xml"/>
  <Override PartName="/ppt/theme/theme13.xml" ContentType="application/vnd.openxmlformats-officedocument.theme+xml"/>
  <Override PartName="/ppt/theme/theme22.xml" ContentType="application/vnd.openxmlformats-officedocument.theme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theme/theme7.xml" ContentType="application/vnd.openxmlformats-officedocument.theme+xml"/>
  <Override PartName="/ppt/theme/theme11.xml" ContentType="application/vnd.openxmlformats-officedocument.theme+xml"/>
  <Override PartName="/ppt/theme/theme20.xml" ContentType="application/vnd.openxmlformats-officedocument.them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Layouts/slideLayout15.xml" ContentType="application/vnd.openxmlformats-officedocument.presentationml.slideLayout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60" r:id="rId7"/>
    <p:sldMasterId id="2147483662" r:id="rId8"/>
    <p:sldMasterId id="2147483664" r:id="rId9"/>
    <p:sldMasterId id="2147483666" r:id="rId10"/>
    <p:sldMasterId id="2147483668" r:id="rId11"/>
    <p:sldMasterId id="2147483670" r:id="rId12"/>
    <p:sldMasterId id="2147483672" r:id="rId13"/>
    <p:sldMasterId id="2147483674" r:id="rId14"/>
    <p:sldMasterId id="2147483676" r:id="rId15"/>
    <p:sldMasterId id="2147483678" r:id="rId16"/>
    <p:sldMasterId id="2147483680" r:id="rId17"/>
    <p:sldMasterId id="2147483682" r:id="rId18"/>
    <p:sldMasterId id="2147483684" r:id="rId19"/>
    <p:sldMasterId id="2147483686" r:id="rId20"/>
    <p:sldMasterId id="2147483688" r:id="rId21"/>
    <p:sldMasterId id="2147483690" r:id="rId22"/>
    <p:sldMasterId id="2147483692" r:id="rId23"/>
    <p:sldMasterId id="2147483694" r:id="rId24"/>
    <p:sldMasterId id="2147483696" r:id="rId25"/>
  </p:sldMasterIdLst>
  <p:sldIdLst>
    <p:sldId id="256" r:id="rId26"/>
    <p:sldId id="262" r:id="rId27"/>
    <p:sldId id="268" r:id="rId28"/>
    <p:sldId id="274" r:id="rId29"/>
    <p:sldId id="280" r:id="rId30"/>
    <p:sldId id="286" r:id="rId31"/>
    <p:sldId id="292" r:id="rId32"/>
    <p:sldId id="298" r:id="rId33"/>
    <p:sldId id="304" r:id="rId34"/>
    <p:sldId id="310" r:id="rId35"/>
    <p:sldId id="316" r:id="rId36"/>
    <p:sldId id="322" r:id="rId37"/>
    <p:sldId id="328" r:id="rId38"/>
    <p:sldId id="334" r:id="rId39"/>
    <p:sldId id="340" r:id="rId40"/>
    <p:sldId id="346" r:id="rId41"/>
    <p:sldId id="352" r:id="rId42"/>
    <p:sldId id="358" r:id="rId43"/>
    <p:sldId id="364" r:id="rId44"/>
    <p:sldId id="370" r:id="rId45"/>
    <p:sldId id="376" r:id="rId46"/>
    <p:sldId id="382" r:id="rId47"/>
    <p:sldId id="388" r:id="rId48"/>
    <p:sldId id="394" r:id="rId49"/>
    <p:sldId id="400" r:id="rId50"/>
  </p:sldIdLst>
  <p:sldSz cx="9144000" cy="6858000" type="screen4x3"/>
  <p:notesSz cx="9144000" cy="6858000"/>
  <p:embeddedFontLst>
    <p:embeddedFont>
      <p:font typeface="Calibri" pitchFamily="34" charset="0"/>
      <p:regular r:id="rId51"/>
      <p:bold r:id="rId52"/>
      <p:italic r:id="rId53"/>
      <p:boldItalic r:id="rId54"/>
    </p:embeddedFont>
  </p:embeddedFontLst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14"/>
      </p:cViewPr>
      <p:guideLst>
        <p:guide orient="horz" pos="3168"/>
        <p:guide pos="244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" Target="slides/slide1.xml"/><Relationship Id="rId39" Type="http://schemas.openxmlformats.org/officeDocument/2006/relationships/slide" Target="slides/slide14.xml"/><Relationship Id="rId21" Type="http://schemas.openxmlformats.org/officeDocument/2006/relationships/slideMaster" Target="slideMasters/slideMaster21.xml"/><Relationship Id="rId34" Type="http://schemas.openxmlformats.org/officeDocument/2006/relationships/slide" Target="slides/slide9.xml"/><Relationship Id="rId42" Type="http://schemas.openxmlformats.org/officeDocument/2006/relationships/slide" Target="slides/slide17.xml"/><Relationship Id="rId47" Type="http://schemas.openxmlformats.org/officeDocument/2006/relationships/slide" Target="slides/slide22.xml"/><Relationship Id="rId50" Type="http://schemas.openxmlformats.org/officeDocument/2006/relationships/slide" Target="slides/slide25.xml"/><Relationship Id="rId55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Master" Target="slideMasters/slideMaster25.xml"/><Relationship Id="rId33" Type="http://schemas.openxmlformats.org/officeDocument/2006/relationships/slide" Target="slides/slide8.xml"/><Relationship Id="rId38" Type="http://schemas.openxmlformats.org/officeDocument/2006/relationships/slide" Target="slides/slide13.xml"/><Relationship Id="rId46" Type="http://schemas.openxmlformats.org/officeDocument/2006/relationships/slide" Target="slides/slide21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Master" Target="slideMasters/slideMaster20.xml"/><Relationship Id="rId29" Type="http://schemas.openxmlformats.org/officeDocument/2006/relationships/slide" Target="slides/slide4.xml"/><Relationship Id="rId41" Type="http://schemas.openxmlformats.org/officeDocument/2006/relationships/slide" Target="slides/slide16.xml"/><Relationship Id="rId54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Master" Target="slideMasters/slideMaster24.xml"/><Relationship Id="rId32" Type="http://schemas.openxmlformats.org/officeDocument/2006/relationships/slide" Target="slides/slide7.xml"/><Relationship Id="rId37" Type="http://schemas.openxmlformats.org/officeDocument/2006/relationships/slide" Target="slides/slide12.xml"/><Relationship Id="rId40" Type="http://schemas.openxmlformats.org/officeDocument/2006/relationships/slide" Target="slides/slide15.xml"/><Relationship Id="rId45" Type="http://schemas.openxmlformats.org/officeDocument/2006/relationships/slide" Target="slides/slide20.xml"/><Relationship Id="rId53" Type="http://schemas.openxmlformats.org/officeDocument/2006/relationships/font" Target="fonts/font3.fntdata"/><Relationship Id="rId58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" Target="slides/slide3.xml"/><Relationship Id="rId36" Type="http://schemas.openxmlformats.org/officeDocument/2006/relationships/slide" Target="slides/slide11.xml"/><Relationship Id="rId49" Type="http://schemas.openxmlformats.org/officeDocument/2006/relationships/slide" Target="slides/slide24.xml"/><Relationship Id="rId57" Type="http://schemas.openxmlformats.org/officeDocument/2006/relationships/theme" Target="theme/theme1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" Target="slides/slide6.xml"/><Relationship Id="rId44" Type="http://schemas.openxmlformats.org/officeDocument/2006/relationships/slide" Target="slides/slide19.xml"/><Relationship Id="rId52" Type="http://schemas.openxmlformats.org/officeDocument/2006/relationships/font" Target="fonts/font2.fntdata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" Target="slides/slide2.xml"/><Relationship Id="rId30" Type="http://schemas.openxmlformats.org/officeDocument/2006/relationships/slide" Target="slides/slide5.xml"/><Relationship Id="rId35" Type="http://schemas.openxmlformats.org/officeDocument/2006/relationships/slide" Target="slides/slide10.xml"/><Relationship Id="rId43" Type="http://schemas.openxmlformats.org/officeDocument/2006/relationships/slide" Target="slides/slide18.xml"/><Relationship Id="rId48" Type="http://schemas.openxmlformats.org/officeDocument/2006/relationships/slide" Target="slides/slide23.xml"/><Relationship Id="rId56" Type="http://schemas.openxmlformats.org/officeDocument/2006/relationships/viewProps" Target="viewProps.xml"/><Relationship Id="rId8" Type="http://schemas.openxmlformats.org/officeDocument/2006/relationships/slideMaster" Target="slideMasters/slideMaster8.xml"/><Relationship Id="rId51" Type="http://schemas.openxmlformats.org/officeDocument/2006/relationships/font" Target="fonts/font1.fntdata"/><Relationship Id="rId3" Type="http://schemas.openxmlformats.org/officeDocument/2006/relationships/slideMaster" Target="slideMasters/slideMaster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0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1.xml"/></Relationships>
</file>

<file path=ppt/slideMasters/_rels/slideMaster12.xml.rels><?xml version="1.0" encoding="UTF-8" standalone="yes"?>
<Relationships xmlns="http://schemas.openxmlformats.org/package/2006/relationships"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12.xml"/></Relationships>
</file>

<file path=ppt/slideMasters/_rels/slideMaster13.xml.rels><?xml version="1.0" encoding="UTF-8" standalone="yes"?>
<Relationships xmlns="http://schemas.openxmlformats.org/package/2006/relationships"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13.xml"/></Relationships>
</file>

<file path=ppt/slideMasters/_rels/slideMaster14.xml.rels><?xml version="1.0" encoding="UTF-8" standalone="yes"?>
<Relationships xmlns="http://schemas.openxmlformats.org/package/2006/relationships"><Relationship Id="rId2" Type="http://schemas.openxmlformats.org/officeDocument/2006/relationships/theme" Target="../theme/theme14.xml"/><Relationship Id="rId1" Type="http://schemas.openxmlformats.org/officeDocument/2006/relationships/slideLayout" Target="../slideLayouts/slideLayout14.xml"/></Relationships>
</file>

<file path=ppt/slideMasters/_rels/slideMaster15.xml.rels><?xml version="1.0" encoding="UTF-8" standalone="yes"?>
<Relationships xmlns="http://schemas.openxmlformats.org/package/2006/relationships"><Relationship Id="rId2" Type="http://schemas.openxmlformats.org/officeDocument/2006/relationships/theme" Target="../theme/theme15.xml"/><Relationship Id="rId1" Type="http://schemas.openxmlformats.org/officeDocument/2006/relationships/slideLayout" Target="../slideLayouts/slideLayout15.xml"/></Relationships>
</file>

<file path=ppt/slideMasters/_rels/slideMaster16.xml.rels><?xml version="1.0" encoding="UTF-8" standalone="yes"?>
<Relationships xmlns="http://schemas.openxmlformats.org/package/2006/relationships"><Relationship Id="rId2" Type="http://schemas.openxmlformats.org/officeDocument/2006/relationships/theme" Target="../theme/theme16.xml"/><Relationship Id="rId1" Type="http://schemas.openxmlformats.org/officeDocument/2006/relationships/slideLayout" Target="../slideLayouts/slideLayout16.xml"/></Relationships>
</file>

<file path=ppt/slideMasters/_rels/slideMaster17.xml.rels><?xml version="1.0" encoding="UTF-8" standalone="yes"?>
<Relationships xmlns="http://schemas.openxmlformats.org/package/2006/relationships"><Relationship Id="rId2" Type="http://schemas.openxmlformats.org/officeDocument/2006/relationships/theme" Target="../theme/theme17.xml"/><Relationship Id="rId1" Type="http://schemas.openxmlformats.org/officeDocument/2006/relationships/slideLayout" Target="../slideLayouts/slideLayout17.xml"/></Relationships>
</file>

<file path=ppt/slideMasters/_rels/slideMaster18.xml.rels><?xml version="1.0" encoding="UTF-8" standalone="yes"?>
<Relationships xmlns="http://schemas.openxmlformats.org/package/2006/relationships"><Relationship Id="rId2" Type="http://schemas.openxmlformats.org/officeDocument/2006/relationships/theme" Target="../theme/theme18.xml"/><Relationship Id="rId1" Type="http://schemas.openxmlformats.org/officeDocument/2006/relationships/slideLayout" Target="../slideLayouts/slideLayout18.xml"/></Relationships>
</file>

<file path=ppt/slideMasters/_rels/slideMaster19.xml.rels><?xml version="1.0" encoding="UTF-8" standalone="yes"?>
<Relationships xmlns="http://schemas.openxmlformats.org/package/2006/relationships"><Relationship Id="rId2" Type="http://schemas.openxmlformats.org/officeDocument/2006/relationships/theme" Target="../theme/theme19.xml"/><Relationship Id="rId1" Type="http://schemas.openxmlformats.org/officeDocument/2006/relationships/slideLayout" Target="../slideLayouts/slideLayout1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20.xml.rels><?xml version="1.0" encoding="UTF-8" standalone="yes"?>
<Relationships xmlns="http://schemas.openxmlformats.org/package/2006/relationships"><Relationship Id="rId2" Type="http://schemas.openxmlformats.org/officeDocument/2006/relationships/theme" Target="../theme/theme20.xml"/><Relationship Id="rId1" Type="http://schemas.openxmlformats.org/officeDocument/2006/relationships/slideLayout" Target="../slideLayouts/slideLayout20.xml"/></Relationships>
</file>

<file path=ppt/slideMasters/_rels/slideMaster21.xml.rels><?xml version="1.0" encoding="UTF-8" standalone="yes"?>
<Relationships xmlns="http://schemas.openxmlformats.org/package/2006/relationships"><Relationship Id="rId2" Type="http://schemas.openxmlformats.org/officeDocument/2006/relationships/theme" Target="../theme/theme21.xml"/><Relationship Id="rId1" Type="http://schemas.openxmlformats.org/officeDocument/2006/relationships/slideLayout" Target="../slideLayouts/slideLayout21.xml"/></Relationships>
</file>

<file path=ppt/slideMasters/_rels/slideMaster2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2.xml"/><Relationship Id="rId1" Type="http://schemas.openxmlformats.org/officeDocument/2006/relationships/slideLayout" Target="../slideLayouts/slideLayout22.xml"/></Relationships>
</file>

<file path=ppt/slideMasters/_rels/slideMaster23.xml.rels><?xml version="1.0" encoding="UTF-8" standalone="yes"?>
<Relationships xmlns="http://schemas.openxmlformats.org/package/2006/relationships"><Relationship Id="rId2" Type="http://schemas.openxmlformats.org/officeDocument/2006/relationships/theme" Target="../theme/theme23.xml"/><Relationship Id="rId1" Type="http://schemas.openxmlformats.org/officeDocument/2006/relationships/slideLayout" Target="../slideLayouts/slideLayout23.xml"/></Relationships>
</file>

<file path=ppt/slideMasters/_rels/slideMaster24.xml.rels><?xml version="1.0" encoding="UTF-8" standalone="yes"?>
<Relationships xmlns="http://schemas.openxmlformats.org/package/2006/relationships"><Relationship Id="rId2" Type="http://schemas.openxmlformats.org/officeDocument/2006/relationships/theme" Target="../theme/theme24.xml"/><Relationship Id="rId1" Type="http://schemas.openxmlformats.org/officeDocument/2006/relationships/slideLayout" Target="../slideLayouts/slideLayout24.xml"/></Relationships>
</file>

<file path=ppt/slideMasters/_rels/slideMaster25.xml.rels><?xml version="1.0" encoding="UTF-8" standalone="yes"?>
<Relationships xmlns="http://schemas.openxmlformats.org/package/2006/relationships"><Relationship Id="rId2" Type="http://schemas.openxmlformats.org/officeDocument/2006/relationships/theme" Target="../theme/theme25.xml"/><Relationship Id="rId1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549908" y="1918467"/>
            <a:ext cx="7268514" cy="42931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67155" marR="0">
              <a:lnSpc>
                <a:spcPts val="9830"/>
              </a:lnSpc>
              <a:spcBef>
                <a:spcPct val="0"/>
              </a:spcBef>
              <a:spcAft>
                <a:spcPct val="0"/>
              </a:spcAft>
            </a:pPr>
            <a:r>
              <a:rPr sz="8800" spc="10">
                <a:solidFill>
                  <a:srgbClr val="FFFF00"/>
                </a:solidFill>
                <a:latin typeface="DCBTFS+»ªÎÄÐÂÎº" panose="02010800040101010101"/>
                <a:cs typeface="DCBTFS+»ªÎÄÐÂÎº" panose="02010800040101010101"/>
              </a:rPr>
              <a:t>第</a:t>
            </a:r>
            <a:r>
              <a:rPr sz="8800" b="1">
                <a:solidFill>
                  <a:srgbClr val="FFFF00"/>
                </a:solidFill>
                <a:latin typeface="Arial" panose="020B0604020202020204"/>
                <a:cs typeface="Arial" panose="020B0604020202020204"/>
              </a:rPr>
              <a:t>8</a:t>
            </a:r>
            <a:r>
              <a:rPr sz="8800">
                <a:solidFill>
                  <a:srgbClr val="FFFF00"/>
                </a:solidFill>
                <a:latin typeface="DCBTFS+»ªÎÄÐÂÎº" panose="02010800040101010101"/>
                <a:cs typeface="DCBTFS+»ªÎÄÐÂÎº" panose="02010800040101010101"/>
              </a:rPr>
              <a:t>节</a:t>
            </a:r>
          </a:p>
          <a:p>
            <a:pPr marL="0" marR="0">
              <a:lnSpc>
                <a:spcPts val="8945"/>
              </a:lnSpc>
              <a:spcBef>
                <a:spcPts val="1665"/>
              </a:spcBef>
              <a:spcAft>
                <a:spcPct val="0"/>
              </a:spcAft>
            </a:pPr>
            <a:r>
              <a:rPr sz="8800">
                <a:solidFill>
                  <a:srgbClr val="FFFF00"/>
                </a:solidFill>
                <a:latin typeface="DCBTFS+»ªÎÄÐÂÎº" panose="02010800040101010101"/>
                <a:cs typeface="DCBTFS+»ªÎÄÐÂÎº" panose="02010800040101010101"/>
              </a:rPr>
              <a:t>约束和分页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125470" y="907438"/>
            <a:ext cx="3351834" cy="12163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080"/>
              </a:lnSpc>
              <a:spcBef>
                <a:spcPct val="0"/>
              </a:spcBef>
              <a:spcAft>
                <a:spcPct val="0"/>
              </a:spcAft>
            </a:pPr>
            <a:r>
              <a:rPr sz="36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UNIQUE</a:t>
            </a:r>
            <a:r>
              <a:rPr sz="3600" b="1" spc="-8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600" spc="12">
                <a:solidFill>
                  <a:srgbClr val="000000"/>
                </a:solidFill>
                <a:latin typeface="IVICLP+ËÎÌå" panose="02010600030101010101"/>
                <a:cs typeface="IVICLP+ËÎÌå" panose="02010600030101010101"/>
              </a:rPr>
              <a:t>约束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811266" y="1637260"/>
            <a:ext cx="1872995" cy="6761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70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UNIQUE</a:t>
            </a:r>
            <a:r>
              <a:rPr sz="2000">
                <a:solidFill>
                  <a:srgbClr val="000000"/>
                </a:solidFill>
                <a:latin typeface="IVICLP+ËÎÌå" panose="02010600030101010101"/>
                <a:cs typeface="IVICLP+ËÎÌå" panose="02010600030101010101"/>
              </a:rPr>
              <a:t>约束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9276" y="1935412"/>
            <a:ext cx="1577540" cy="601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0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EMPLOYEES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25677" y="3414565"/>
            <a:ext cx="762000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…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233037" y="3982376"/>
            <a:ext cx="1645635" cy="5344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5"/>
              </a:lnSpc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INSERT INTO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114667" y="4731234"/>
            <a:ext cx="1881810" cy="11926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05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IVICLP+ËÎÌå" panose="02010600030101010101"/>
                <a:cs typeface="IVICLP+ËÎÌå" panose="02010600030101010101"/>
              </a:rPr>
              <a:t>允许</a:t>
            </a:r>
          </a:p>
          <a:p>
            <a:pPr marL="90805" marR="0">
              <a:lnSpc>
                <a:spcPts val="2240"/>
              </a:lnSpc>
              <a:spcBef>
                <a:spcPts val="465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IVICLP+ËÎÌå" panose="02010600030101010101"/>
                <a:cs typeface="IVICLP+ËÎÌå" panose="02010600030101010101"/>
              </a:rPr>
              <a:t>不允许</a:t>
            </a:r>
            <a:r>
              <a:rPr sz="20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:</a:t>
            </a:r>
            <a:r>
              <a:rPr sz="2000" spc="-31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>
                <a:solidFill>
                  <a:srgbClr val="000000"/>
                </a:solidFill>
                <a:latin typeface="IVICLP+ËÎÌå" panose="02010600030101010101"/>
                <a:cs typeface="IVICLP+ËÎÌå" panose="02010600030101010101"/>
              </a:rPr>
              <a:t>已经</a:t>
            </a:r>
          </a:p>
          <a:p>
            <a:pPr marL="90805" marR="0">
              <a:lnSpc>
                <a:spcPts val="1680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IVICLP+ËÎÌå" panose="02010600030101010101"/>
                <a:cs typeface="IVICLP+ËÎÌå" panose="02010600030101010101"/>
              </a:rPr>
              <a:t>存在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061618" y="5651121"/>
            <a:ext cx="5114788" cy="6761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70"/>
              </a:lnSpc>
              <a:spcBef>
                <a:spcPct val="0"/>
              </a:spcBef>
              <a:spcAft>
                <a:spcPct val="0"/>
              </a:spcAft>
            </a:pPr>
            <a:r>
              <a:rPr sz="2000" spc="15">
                <a:solidFill>
                  <a:srgbClr val="C00000"/>
                </a:solidFill>
                <a:latin typeface="IVICLP+ËÎÌå" panose="02010600030101010101"/>
                <a:cs typeface="IVICLP+ËÎÌå" panose="02010600030101010101"/>
              </a:rPr>
              <a:t>唯一约束，允许出现多个空值：</a:t>
            </a:r>
            <a:r>
              <a:rPr sz="2000" b="1">
                <a:solidFill>
                  <a:srgbClr val="C00000"/>
                </a:solidFill>
                <a:latin typeface="Courier New" panose="02070309020205020404"/>
                <a:cs typeface="Courier New" panose="02070309020205020404"/>
              </a:rPr>
              <a:t>NULL</a:t>
            </a:r>
            <a:r>
              <a:rPr sz="2000">
                <a:solidFill>
                  <a:srgbClr val="C00000"/>
                </a:solidFill>
                <a:latin typeface="IVICLP+ËÎÌå" panose="02010600030101010101"/>
                <a:cs typeface="IVICLP+ËÎÌå" panose="02010600030101010101"/>
              </a:rPr>
              <a:t>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25830" y="2279015"/>
            <a:ext cx="5550535" cy="128587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48055" y="4695190"/>
            <a:ext cx="5529580" cy="52959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166237" y="1051837"/>
            <a:ext cx="3351961" cy="12163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080"/>
              </a:lnSpc>
              <a:spcBef>
                <a:spcPct val="0"/>
              </a:spcBef>
              <a:spcAft>
                <a:spcPct val="0"/>
              </a:spcAft>
            </a:pPr>
            <a:r>
              <a:rPr sz="36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UNIQUE</a:t>
            </a:r>
            <a:r>
              <a:rPr sz="3600" b="1" spc="-8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600" spc="12">
                <a:solidFill>
                  <a:srgbClr val="000000"/>
                </a:solidFill>
                <a:latin typeface="TJLUNJ+ËÎÌå" panose="02010600030101010101"/>
                <a:cs typeface="TJLUNJ+ËÎÌå" panose="02010600030101010101"/>
              </a:rPr>
              <a:t>约束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41376" y="1740631"/>
            <a:ext cx="9464391" cy="16962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015"/>
              </a:lnSpc>
              <a:spcBef>
                <a:spcPct val="0"/>
              </a:spcBef>
              <a:spcAft>
                <a:spcPct val="0"/>
              </a:spcAft>
            </a:pPr>
            <a:r>
              <a:rPr sz="27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2700" spc="108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>
                <a:solidFill>
                  <a:srgbClr val="000000"/>
                </a:solidFill>
                <a:latin typeface="TJLUNJ+ËÎÌå" panose="02010600030101010101"/>
                <a:cs typeface="TJLUNJ+ËÎÌå" panose="02010600030101010101"/>
              </a:rPr>
              <a:t>同一个表可以有多个唯一约束，多个列组合的约束。</a:t>
            </a:r>
          </a:p>
          <a:p>
            <a:pPr marL="342900" marR="0">
              <a:lnSpc>
                <a:spcPts val="2700"/>
              </a:lnSpc>
              <a:spcBef>
                <a:spcPts val="590"/>
              </a:spcBef>
              <a:spcAft>
                <a:spcPct val="0"/>
              </a:spcAft>
            </a:pPr>
            <a:r>
              <a:rPr sz="2700">
                <a:solidFill>
                  <a:srgbClr val="000000"/>
                </a:solidFill>
                <a:latin typeface="TJLUNJ+ËÎÌå" panose="02010600030101010101"/>
                <a:cs typeface="TJLUNJ+ËÎÌå" panose="02010600030101010101"/>
              </a:rPr>
              <a:t>在创建唯一约束的时候，如果不给唯一约束名称，就</a:t>
            </a:r>
          </a:p>
          <a:p>
            <a:pPr marL="342900" marR="0">
              <a:lnSpc>
                <a:spcPts val="2700"/>
              </a:lnSpc>
              <a:spcBef>
                <a:spcPts val="540"/>
              </a:spcBef>
              <a:spcAft>
                <a:spcPct val="0"/>
              </a:spcAft>
            </a:pPr>
            <a:r>
              <a:rPr sz="2700">
                <a:solidFill>
                  <a:srgbClr val="000000"/>
                </a:solidFill>
                <a:latin typeface="TJLUNJ+ËÎÌå" panose="02010600030101010101"/>
                <a:cs typeface="TJLUNJ+ËÎÌå" panose="02010600030101010101"/>
              </a:rPr>
              <a:t>默认和列名相同。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41376" y="3057622"/>
            <a:ext cx="8877212" cy="8974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015"/>
              </a:lnSpc>
              <a:spcBef>
                <a:spcPct val="0"/>
              </a:spcBef>
              <a:spcAft>
                <a:spcPct val="0"/>
              </a:spcAft>
            </a:pPr>
            <a:r>
              <a:rPr sz="27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2700" spc="108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>
                <a:solidFill>
                  <a:srgbClr val="000000"/>
                </a:solidFill>
                <a:latin typeface="IPVABA+ËÎÌå" panose="02010600030101010101"/>
                <a:cs typeface="IPVABA+ËÎÌå" panose="02010600030101010101"/>
              </a:rPr>
              <a:t>MySQL</a:t>
            </a:r>
            <a:r>
              <a:rPr sz="2700">
                <a:solidFill>
                  <a:srgbClr val="000000"/>
                </a:solidFill>
                <a:latin typeface="TJLUNJ+ËÎÌå" panose="02010600030101010101"/>
                <a:cs typeface="TJLUNJ+ËÎÌå" panose="02010600030101010101"/>
              </a:rPr>
              <a:t>会给唯一约束的列上默认创建一个唯一索引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206703" y="3757735"/>
            <a:ext cx="2828722" cy="8761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0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CREATE</a:t>
            </a:r>
            <a:r>
              <a:rPr sz="1800" spc="-49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TABLE</a:t>
            </a:r>
            <a:r>
              <a:rPr sz="1800" spc="-24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USER(</a:t>
            </a:r>
          </a:p>
          <a:p>
            <a:pPr marL="135890" marR="0">
              <a:lnSpc>
                <a:spcPts val="2040"/>
              </a:lnSpc>
              <a:spcBef>
                <a:spcPts val="17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id</a:t>
            </a:r>
            <a:r>
              <a:rPr sz="1800" spc="-24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1800" spc="-13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NOT</a:t>
            </a:r>
            <a:r>
              <a:rPr sz="1800" spc="-24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NULL,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342390" y="4306375"/>
            <a:ext cx="3303501" cy="11600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0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NAME</a:t>
            </a:r>
            <a:r>
              <a:rPr sz="1800" spc="-36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VARCHAR(25),</a:t>
            </a:r>
          </a:p>
          <a:p>
            <a:pPr marL="0" marR="0">
              <a:lnSpc>
                <a:spcPts val="2040"/>
              </a:lnSpc>
              <a:spcBef>
                <a:spcPts val="175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PASSWORD</a:t>
            </a:r>
            <a:r>
              <a:rPr sz="1800" spc="-49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VARCHAR(16),</a:t>
            </a:r>
          </a:p>
          <a:p>
            <a:pPr marL="0" marR="0">
              <a:lnSpc>
                <a:spcPts val="2040"/>
              </a:lnSpc>
              <a:spcBef>
                <a:spcPts val="19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#</a:t>
            </a:r>
            <a:r>
              <a:rPr sz="1800">
                <a:solidFill>
                  <a:srgbClr val="000000"/>
                </a:solidFill>
                <a:latin typeface="TJLUNJ+ËÎÌå" panose="02010600030101010101"/>
                <a:cs typeface="TJLUNJ+ËÎÌå" panose="02010600030101010101"/>
              </a:rPr>
              <a:t>使用表级约束语法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206703" y="5129716"/>
            <a:ext cx="7071124" cy="876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5890" marR="0">
              <a:lnSpc>
                <a:spcPts val="2040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CONSTRAINT</a:t>
            </a:r>
            <a:r>
              <a:rPr sz="1800" spc="-61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uk_name_pwd</a:t>
            </a:r>
            <a:r>
              <a:rPr sz="1800" spc="-61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UNIQUE(NAME,PASSWORD)</a:t>
            </a:r>
          </a:p>
          <a:p>
            <a:pPr marL="0" marR="0">
              <a:lnSpc>
                <a:spcPts val="2040"/>
              </a:lnSpc>
              <a:spcBef>
                <a:spcPts val="17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);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80795" y="6113241"/>
            <a:ext cx="5915083" cy="8974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015"/>
              </a:lnSpc>
              <a:spcBef>
                <a:spcPct val="0"/>
              </a:spcBef>
              <a:spcAft>
                <a:spcPct val="0"/>
              </a:spcAft>
            </a:pPr>
            <a:r>
              <a:rPr sz="27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2700" spc="108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>
                <a:solidFill>
                  <a:srgbClr val="000000"/>
                </a:solidFill>
                <a:latin typeface="TJLUNJ+ËÎÌå" panose="02010600030101010101"/>
                <a:cs typeface="TJLUNJ+ËÎÌå" panose="02010600030101010101"/>
              </a:rPr>
              <a:t>表示用户名和密码组合不能重复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166237" y="764436"/>
            <a:ext cx="3351961" cy="12163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080"/>
              </a:lnSpc>
              <a:spcBef>
                <a:spcPct val="0"/>
              </a:spcBef>
              <a:spcAft>
                <a:spcPct val="0"/>
              </a:spcAft>
            </a:pPr>
            <a:r>
              <a:rPr sz="36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UNIQUE</a:t>
            </a:r>
            <a:r>
              <a:rPr sz="3600" b="1" spc="-8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600" spc="12">
                <a:solidFill>
                  <a:srgbClr val="000000"/>
                </a:solidFill>
                <a:latin typeface="BHBJUU+ËÎÌå" panose="02010600030101010101"/>
                <a:cs typeface="BHBJUU+ËÎÌå" panose="02010600030101010101"/>
              </a:rPr>
              <a:t>约束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41376" y="1453103"/>
            <a:ext cx="2914650" cy="8974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015"/>
              </a:lnSpc>
              <a:spcBef>
                <a:spcPct val="0"/>
              </a:spcBef>
              <a:spcAft>
                <a:spcPct val="0"/>
              </a:spcAft>
            </a:pPr>
            <a:r>
              <a:rPr sz="27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2700" spc="108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>
                <a:solidFill>
                  <a:srgbClr val="000000"/>
                </a:solidFill>
                <a:latin typeface="BHBJUU+ËÎÌå" panose="02010600030101010101"/>
                <a:cs typeface="BHBJUU+ËÎÌå" panose="02010600030101010101"/>
              </a:rPr>
              <a:t>添加唯一约束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06526" y="2085018"/>
            <a:ext cx="4088491" cy="8761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0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ALTER</a:t>
            </a:r>
            <a:r>
              <a:rPr sz="1800" spc="-49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TABLE</a:t>
            </a:r>
            <a:r>
              <a:rPr sz="1800" spc="-24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USER</a:t>
            </a:r>
          </a:p>
          <a:p>
            <a:pPr marL="0" marR="0">
              <a:lnSpc>
                <a:spcPts val="2040"/>
              </a:lnSpc>
              <a:spcBef>
                <a:spcPts val="170"/>
              </a:spcBef>
              <a:spcAft>
                <a:spcPct val="0"/>
              </a:spcAft>
            </a:pPr>
            <a:r>
              <a:rPr sz="180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ADD</a:t>
            </a:r>
            <a:r>
              <a:rPr sz="1800" spc="-36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UNIQUE(NAME,PASSWORD);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85800" y="3093906"/>
            <a:ext cx="7698497" cy="876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0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ALTER</a:t>
            </a:r>
            <a:r>
              <a:rPr sz="1800" spc="-49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TABLE</a:t>
            </a:r>
            <a:r>
              <a:rPr sz="1800" spc="-24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USER</a:t>
            </a:r>
          </a:p>
          <a:p>
            <a:pPr marL="0" marR="0">
              <a:lnSpc>
                <a:spcPts val="2040"/>
              </a:lnSpc>
              <a:spcBef>
                <a:spcPts val="170"/>
              </a:spcBef>
              <a:spcAft>
                <a:spcPct val="0"/>
              </a:spcAft>
            </a:pPr>
            <a:r>
              <a:rPr sz="180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ADD</a:t>
            </a:r>
            <a:r>
              <a:rPr sz="1800" spc="-36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CONSTRAINT</a:t>
            </a:r>
            <a:r>
              <a:rPr sz="1800" spc="-49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uk_name_pwd</a:t>
            </a:r>
            <a:r>
              <a:rPr sz="1800" spc="-61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UNIQUE(NAME,PASSWORD);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19328" y="4049835"/>
            <a:ext cx="4871231" cy="876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0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ALTER</a:t>
            </a:r>
            <a:r>
              <a:rPr sz="1800" spc="-48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TABLE</a:t>
            </a:r>
            <a:r>
              <a:rPr sz="1800" spc="-24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USER</a:t>
            </a:r>
          </a:p>
          <a:p>
            <a:pPr marL="0" marR="0">
              <a:lnSpc>
                <a:spcPts val="2040"/>
              </a:lnSpc>
              <a:spcBef>
                <a:spcPts val="170"/>
              </a:spcBef>
              <a:spcAft>
                <a:spcPct val="0"/>
              </a:spcAft>
            </a:pPr>
            <a:r>
              <a:rPr sz="180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MODIFY</a:t>
            </a:r>
            <a:r>
              <a:rPr sz="1800" spc="-48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NAME</a:t>
            </a:r>
            <a:r>
              <a:rPr sz="1800" spc="-24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VARCHAR(20)</a:t>
            </a:r>
            <a:r>
              <a:rPr sz="1800" spc="-58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UNIQUE</a:t>
            </a:r>
            <a:r>
              <a:rPr sz="18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;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58393" y="5031814"/>
            <a:ext cx="2229154" cy="897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020"/>
              </a:lnSpc>
              <a:spcBef>
                <a:spcPct val="0"/>
              </a:spcBef>
              <a:spcAft>
                <a:spcPct val="0"/>
              </a:spcAft>
            </a:pPr>
            <a:r>
              <a:rPr sz="27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2700" spc="108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>
                <a:solidFill>
                  <a:srgbClr val="000000"/>
                </a:solidFill>
                <a:latin typeface="BHBJUU+ËÎÌå" panose="02010600030101010101"/>
                <a:cs typeface="BHBJUU+ËÎÌå" panose="02010600030101010101"/>
              </a:rPr>
              <a:t>删除约束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021080" y="5737741"/>
            <a:ext cx="3617894" cy="8765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0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ALTER</a:t>
            </a:r>
            <a:r>
              <a:rPr sz="1800" spc="-49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TABLE</a:t>
            </a:r>
            <a:r>
              <a:rPr sz="1800" spc="-24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USER</a:t>
            </a:r>
          </a:p>
          <a:p>
            <a:pPr marL="0" marR="0">
              <a:lnSpc>
                <a:spcPts val="2040"/>
              </a:lnSpc>
              <a:spcBef>
                <a:spcPts val="170"/>
              </a:spcBef>
              <a:spcAft>
                <a:spcPct val="0"/>
              </a:spcAft>
            </a:pPr>
            <a:r>
              <a:rPr sz="180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DROP</a:t>
            </a:r>
            <a:r>
              <a:rPr sz="1800" spc="-42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INDEX</a:t>
            </a:r>
            <a:r>
              <a:rPr sz="1800" spc="-37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uk_name_pwd;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425573" y="907438"/>
            <a:ext cx="4897857" cy="12163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080"/>
              </a:lnSpc>
              <a:spcBef>
                <a:spcPct val="0"/>
              </a:spcBef>
              <a:spcAft>
                <a:spcPct val="0"/>
              </a:spcAft>
            </a:pPr>
            <a:r>
              <a:rPr sz="36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PRIMARY KEY</a:t>
            </a:r>
            <a:r>
              <a:rPr sz="3600" b="1" spc="2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14">
                <a:solidFill>
                  <a:srgbClr val="000000"/>
                </a:solidFill>
                <a:latin typeface="EITLNQ+ËÎÌå" panose="02010600030101010101"/>
                <a:cs typeface="EITLNQ+ËÎÌå" panose="02010600030101010101"/>
              </a:rPr>
              <a:t>约束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87577" y="1530282"/>
            <a:ext cx="1851905" cy="601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0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DEPARTMENTS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956560" y="1822636"/>
            <a:ext cx="1845510" cy="601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0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PRIMARY</a:t>
            </a:r>
            <a:r>
              <a:rPr sz="1800" spc="-49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KEY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22578" y="3501815"/>
            <a:ext cx="762000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…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74801" y="4251214"/>
            <a:ext cx="1028700" cy="862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EITLNQ+ËÎÌå" panose="02010600030101010101"/>
                <a:cs typeface="EITLNQ+ËÎÌå" panose="02010600030101010101"/>
              </a:rPr>
              <a:t>不允许</a:t>
            </a:r>
          </a:p>
          <a:p>
            <a:pPr marL="0" marR="0">
              <a:lnSpc>
                <a:spcPts val="2010"/>
              </a:lnSpc>
              <a:spcBef>
                <a:spcPts val="15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1800">
                <a:solidFill>
                  <a:srgbClr val="000000"/>
                </a:solidFill>
                <a:latin typeface="EITLNQ+ËÎÌå" panose="02010600030101010101"/>
                <a:cs typeface="EITLNQ+ËÎÌå" panose="02010600030101010101"/>
              </a:rPr>
              <a:t>空值</a:t>
            </a:r>
            <a:r>
              <a:rPr sz="18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213860" y="4258242"/>
            <a:ext cx="1846369" cy="6022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0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INSERT</a:t>
            </a:r>
            <a:r>
              <a:rPr sz="1800" spc="-5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INTO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006754" y="5702646"/>
            <a:ext cx="1725068" cy="8621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EITLNQ+ËÎÌå" panose="02010600030101010101"/>
                <a:cs typeface="EITLNQ+ËÎÌå" panose="02010600030101010101"/>
              </a:rPr>
              <a:t>不允许</a:t>
            </a:r>
          </a:p>
          <a:p>
            <a:pPr marL="0" marR="0">
              <a:lnSpc>
                <a:spcPts val="2010"/>
              </a:lnSpc>
              <a:spcBef>
                <a:spcPts val="20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(50</a:t>
            </a:r>
            <a:r>
              <a:rPr sz="1800" spc="-17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>
                <a:solidFill>
                  <a:srgbClr val="000000"/>
                </a:solidFill>
                <a:latin typeface="EITLNQ+ËÎÌå" panose="02010600030101010101"/>
                <a:cs typeface="EITLNQ+ËÎÌå" panose="02010600030101010101"/>
              </a:rPr>
              <a:t>已经存在</a:t>
            </a:r>
            <a:r>
              <a:rPr sz="18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)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22705" y="2374265"/>
            <a:ext cx="6638290" cy="127762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79855" y="4860290"/>
            <a:ext cx="6558280" cy="46291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674874" y="980471"/>
            <a:ext cx="4897247" cy="1216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080"/>
              </a:lnSpc>
              <a:spcBef>
                <a:spcPct val="0"/>
              </a:spcBef>
              <a:spcAft>
                <a:spcPct val="0"/>
              </a:spcAft>
            </a:pPr>
            <a:r>
              <a:rPr sz="36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PRIMARY KEY</a:t>
            </a:r>
            <a:r>
              <a:rPr sz="3600" b="1" spc="2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12">
                <a:solidFill>
                  <a:srgbClr val="000000"/>
                </a:solidFill>
                <a:latin typeface="QKCVQW+ËÎÌå" panose="02010600030101010101"/>
                <a:cs typeface="QKCVQW+ËÎÌå" panose="02010600030101010101"/>
              </a:rPr>
              <a:t>约束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01649" y="1821657"/>
            <a:ext cx="8651827" cy="12844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060"/>
              </a:lnSpc>
              <a:spcBef>
                <a:spcPct val="0"/>
              </a:spcBef>
              <a:spcAft>
                <a:spcPct val="0"/>
              </a:spcAft>
            </a:pPr>
            <a:r>
              <a:rPr sz="27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2700" spc="198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>
                <a:solidFill>
                  <a:srgbClr val="000000"/>
                </a:solidFill>
                <a:latin typeface="QKCVQW+ËÎÌå" panose="02010600030101010101"/>
                <a:cs typeface="QKCVQW+ËÎÌå" panose="02010600030101010101"/>
              </a:rPr>
              <a:t>主键约束相当于</a:t>
            </a:r>
            <a:r>
              <a:rPr sz="2700">
                <a:solidFill>
                  <a:srgbClr val="FF0000"/>
                </a:solidFill>
                <a:latin typeface="QKCVQW+ËÎÌå" panose="02010600030101010101"/>
                <a:cs typeface="QKCVQW+ËÎÌå" panose="02010600030101010101"/>
              </a:rPr>
              <a:t>唯一约束</a:t>
            </a:r>
            <a:r>
              <a:rPr sz="270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+</a:t>
            </a:r>
            <a:r>
              <a:rPr sz="2700">
                <a:solidFill>
                  <a:srgbClr val="FF0000"/>
                </a:solidFill>
                <a:latin typeface="QKCVQW+ËÎÌå" panose="02010600030101010101"/>
                <a:cs typeface="QKCVQW+ËÎÌå" panose="02010600030101010101"/>
              </a:rPr>
              <a:t>非空约束</a:t>
            </a:r>
            <a:r>
              <a:rPr sz="2700">
                <a:solidFill>
                  <a:srgbClr val="000000"/>
                </a:solidFill>
                <a:latin typeface="QKCVQW+ËÎÌå" panose="02010600030101010101"/>
                <a:cs typeface="QKCVQW+ËÎÌå" panose="02010600030101010101"/>
              </a:rPr>
              <a:t>的组合，主</a:t>
            </a:r>
          </a:p>
          <a:p>
            <a:pPr marL="114300" marR="0">
              <a:lnSpc>
                <a:spcPts val="2700"/>
              </a:lnSpc>
              <a:spcBef>
                <a:spcPts val="540"/>
              </a:spcBef>
              <a:spcAft>
                <a:spcPct val="0"/>
              </a:spcAft>
            </a:pPr>
            <a:r>
              <a:rPr sz="2700">
                <a:solidFill>
                  <a:srgbClr val="000000"/>
                </a:solidFill>
                <a:latin typeface="QKCVQW+ËÎÌå" panose="02010600030101010101"/>
                <a:cs typeface="QKCVQW+ËÎÌå" panose="02010600030101010101"/>
              </a:rPr>
              <a:t>键约束列不允许重复，也不允许出现空值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01649" y="2766791"/>
            <a:ext cx="8814174" cy="12448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015"/>
              </a:lnSpc>
              <a:spcBef>
                <a:spcPct val="0"/>
              </a:spcBef>
              <a:spcAft>
                <a:spcPct val="0"/>
              </a:spcAft>
            </a:pPr>
            <a:r>
              <a:rPr sz="27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2700" spc="198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>
                <a:solidFill>
                  <a:srgbClr val="000000"/>
                </a:solidFill>
                <a:latin typeface="QKCVQW+ËÎÌå" panose="02010600030101010101"/>
                <a:cs typeface="QKCVQW+ËÎÌå" panose="02010600030101010101"/>
              </a:rPr>
              <a:t>如果是多列组合的主键约束，那么这些列都不允</a:t>
            </a:r>
          </a:p>
          <a:p>
            <a:pPr marL="114300" marR="0">
              <a:lnSpc>
                <a:spcPts val="2700"/>
              </a:lnSpc>
              <a:spcBef>
                <a:spcPts val="225"/>
              </a:spcBef>
              <a:spcAft>
                <a:spcPct val="0"/>
              </a:spcAft>
            </a:pPr>
            <a:r>
              <a:rPr sz="2700">
                <a:solidFill>
                  <a:srgbClr val="000000"/>
                </a:solidFill>
                <a:latin typeface="QKCVQW+ËÎÌå" panose="02010600030101010101"/>
                <a:cs typeface="QKCVQW+ËÎÌå" panose="02010600030101010101"/>
              </a:rPr>
              <a:t>许为空值，并且组合的值不允许重复。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01649" y="3672428"/>
            <a:ext cx="8814174" cy="1244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015"/>
              </a:lnSpc>
              <a:spcBef>
                <a:spcPct val="0"/>
              </a:spcBef>
              <a:spcAft>
                <a:spcPct val="0"/>
              </a:spcAft>
            </a:pPr>
            <a:r>
              <a:rPr sz="27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2700" spc="198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>
                <a:solidFill>
                  <a:srgbClr val="000000"/>
                </a:solidFill>
                <a:latin typeface="QKCVQW+ËÎÌå" panose="02010600030101010101"/>
                <a:cs typeface="QKCVQW+ËÎÌå" panose="02010600030101010101"/>
              </a:rPr>
              <a:t>每个表最多只允许一个主键，建立主键约束可以</a:t>
            </a:r>
          </a:p>
          <a:p>
            <a:pPr marL="114300" marR="0">
              <a:lnSpc>
                <a:spcPts val="2700"/>
              </a:lnSpc>
              <a:spcBef>
                <a:spcPts val="230"/>
              </a:spcBef>
              <a:spcAft>
                <a:spcPct val="0"/>
              </a:spcAft>
            </a:pPr>
            <a:r>
              <a:rPr sz="2700">
                <a:solidFill>
                  <a:srgbClr val="000000"/>
                </a:solidFill>
                <a:latin typeface="QKCVQW+ËÎÌå" panose="02010600030101010101"/>
                <a:cs typeface="QKCVQW+ËÎÌå" panose="02010600030101010101"/>
              </a:rPr>
              <a:t>在列级别创建，也可以在表级别上创建。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01649" y="4538061"/>
            <a:ext cx="8889188" cy="16962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060"/>
              </a:lnSpc>
              <a:spcBef>
                <a:spcPct val="0"/>
              </a:spcBef>
              <a:spcAft>
                <a:spcPct val="0"/>
              </a:spcAft>
            </a:pPr>
            <a:r>
              <a:rPr sz="27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2700" spc="198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MySQL</a:t>
            </a:r>
            <a:r>
              <a:rPr sz="2700">
                <a:solidFill>
                  <a:srgbClr val="000000"/>
                </a:solidFill>
                <a:latin typeface="QKCVQW+ËÎÌå" panose="02010600030101010101"/>
                <a:cs typeface="QKCVQW+ËÎÌå" panose="02010600030101010101"/>
              </a:rPr>
              <a:t>的主键名总是</a:t>
            </a:r>
            <a:r>
              <a:rPr sz="27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PRIMARY</a:t>
            </a:r>
            <a:r>
              <a:rPr sz="2700">
                <a:solidFill>
                  <a:srgbClr val="000000"/>
                </a:solidFill>
                <a:latin typeface="QKCVQW+ËÎÌå" panose="02010600030101010101"/>
                <a:cs typeface="QKCVQW+ËÎÌå" panose="02010600030101010101"/>
              </a:rPr>
              <a:t>，当创建主键约束</a:t>
            </a:r>
          </a:p>
          <a:p>
            <a:pPr marL="114300" marR="0">
              <a:lnSpc>
                <a:spcPts val="2700"/>
              </a:lnSpc>
              <a:spcBef>
                <a:spcPts val="800"/>
              </a:spcBef>
              <a:spcAft>
                <a:spcPct val="0"/>
              </a:spcAft>
            </a:pPr>
            <a:r>
              <a:rPr sz="2700">
                <a:solidFill>
                  <a:srgbClr val="000000"/>
                </a:solidFill>
                <a:latin typeface="QKCVQW+ËÎÌå" panose="02010600030101010101"/>
                <a:cs typeface="QKCVQW+ËÎÌå" panose="02010600030101010101"/>
              </a:rPr>
              <a:t>时，系统默认会在所在的列和列组合上建立对应的</a:t>
            </a:r>
          </a:p>
          <a:p>
            <a:pPr marL="114300" marR="0">
              <a:lnSpc>
                <a:spcPts val="2700"/>
              </a:lnSpc>
              <a:spcBef>
                <a:spcPts val="230"/>
              </a:spcBef>
              <a:spcAft>
                <a:spcPct val="0"/>
              </a:spcAft>
            </a:pPr>
            <a:r>
              <a:rPr sz="2700">
                <a:solidFill>
                  <a:srgbClr val="000000"/>
                </a:solidFill>
                <a:latin typeface="QKCVQW+ËÎÌå" panose="02010600030101010101"/>
                <a:cs typeface="QKCVQW+ËÎÌå" panose="02010600030101010101"/>
              </a:rPr>
              <a:t>唯一索引。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639822" y="791495"/>
            <a:ext cx="4897247" cy="1216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080"/>
              </a:lnSpc>
              <a:spcBef>
                <a:spcPct val="0"/>
              </a:spcBef>
              <a:spcAft>
                <a:spcPct val="0"/>
              </a:spcAft>
            </a:pPr>
            <a:r>
              <a:rPr sz="36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PRIMARY</a:t>
            </a:r>
            <a:r>
              <a:rPr sz="3600" b="1" spc="17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KEY</a:t>
            </a:r>
            <a:r>
              <a:rPr sz="3600" b="1" spc="12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12">
                <a:solidFill>
                  <a:srgbClr val="000000"/>
                </a:solidFill>
                <a:latin typeface="JIOWHT+ËÎÌå" panose="02010600030101010101"/>
                <a:cs typeface="JIOWHT+ËÎÌå" panose="02010600030101010101"/>
              </a:rPr>
              <a:t>约束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59003" y="1485832"/>
            <a:ext cx="5340840" cy="876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0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CREATE</a:t>
            </a:r>
            <a:r>
              <a:rPr sz="1800" spc="-49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TABLE</a:t>
            </a:r>
            <a:r>
              <a:rPr sz="1800" spc="-24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emp4(</a:t>
            </a:r>
          </a:p>
          <a:p>
            <a:pPr marL="0" marR="0">
              <a:lnSpc>
                <a:spcPts val="2040"/>
              </a:lnSpc>
              <a:spcBef>
                <a:spcPts val="17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id</a:t>
            </a:r>
            <a:r>
              <a:rPr sz="1800" spc="-24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1800" spc="-24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AUTO_INCREMENT</a:t>
            </a:r>
            <a:r>
              <a:rPr sz="1800" spc="-6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PRIMARY</a:t>
            </a:r>
            <a:r>
              <a:rPr sz="1800" spc="-36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KEY</a:t>
            </a:r>
            <a:r>
              <a:rPr sz="18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,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839457" y="1715277"/>
            <a:ext cx="1257300" cy="571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JIOWHT+ËÎÌå" panose="02010600030101010101"/>
                <a:cs typeface="JIOWHT+ËÎÌå" panose="02010600030101010101"/>
              </a:rPr>
              <a:t>列级模式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59003" y="2034726"/>
            <a:ext cx="2532910" cy="876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0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NAME</a:t>
            </a:r>
            <a:r>
              <a:rPr sz="1800" spc="-36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VARCHAR(20)</a:t>
            </a:r>
          </a:p>
          <a:p>
            <a:pPr marL="0" marR="0">
              <a:lnSpc>
                <a:spcPts val="2040"/>
              </a:lnSpc>
              <a:spcBef>
                <a:spcPts val="17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);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11428" y="2868354"/>
            <a:ext cx="2828722" cy="601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0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CREATE</a:t>
            </a:r>
            <a:r>
              <a:rPr sz="1800" spc="-49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TABLE</a:t>
            </a:r>
            <a:r>
              <a:rPr sz="1800" spc="-24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emp5(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11428" y="3142674"/>
            <a:ext cx="4874677" cy="8765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0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id</a:t>
            </a:r>
            <a:r>
              <a:rPr sz="1800" spc="-24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1800" spc="-24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NOT</a:t>
            </a:r>
            <a:r>
              <a:rPr sz="1800" spc="-24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NULL</a:t>
            </a:r>
            <a:r>
              <a:rPr sz="1800" spc="-23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AUTO_INCREMENT</a:t>
            </a:r>
            <a:r>
              <a:rPr sz="18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,</a:t>
            </a:r>
          </a:p>
          <a:p>
            <a:pPr marL="0" marR="0">
              <a:lnSpc>
                <a:spcPts val="2040"/>
              </a:lnSpc>
              <a:spcBef>
                <a:spcPts val="17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NAME</a:t>
            </a:r>
            <a:r>
              <a:rPr sz="1800" spc="-42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VARCHAR(20),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871081" y="3225181"/>
            <a:ext cx="1257300" cy="571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JIOWHT+ËÎÌå" panose="02010600030101010101"/>
                <a:cs typeface="JIOWHT+ËÎÌå" panose="02010600030101010101"/>
              </a:rPr>
              <a:t>表级模式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11428" y="3691568"/>
            <a:ext cx="5813312" cy="115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0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pwd</a:t>
            </a:r>
            <a:r>
              <a:rPr sz="1800" spc="-36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VARCHAR(15),</a:t>
            </a:r>
          </a:p>
          <a:p>
            <a:pPr marL="0" marR="0">
              <a:lnSpc>
                <a:spcPts val="2040"/>
              </a:lnSpc>
              <a:spcBef>
                <a:spcPts val="170"/>
              </a:spcBef>
              <a:spcAft>
                <a:spcPct val="0"/>
              </a:spcAft>
            </a:pPr>
            <a:r>
              <a:rPr sz="180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CONSTRAINT</a:t>
            </a:r>
            <a:r>
              <a:rPr sz="1800" spc="-58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emp5_id_pk</a:t>
            </a:r>
            <a:r>
              <a:rPr sz="1800" spc="-49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PRIMARY</a:t>
            </a:r>
            <a:r>
              <a:rPr sz="1800" spc="-36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KEY(id)</a:t>
            </a:r>
          </a:p>
          <a:p>
            <a:pPr marL="0" marR="0">
              <a:lnSpc>
                <a:spcPts val="2040"/>
              </a:lnSpc>
              <a:spcBef>
                <a:spcPts val="17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);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11428" y="4831012"/>
            <a:ext cx="2828722" cy="8761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0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CREATE</a:t>
            </a:r>
            <a:r>
              <a:rPr sz="1800" spc="-49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TABLE</a:t>
            </a:r>
            <a:r>
              <a:rPr sz="1800" spc="-24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emp6(</a:t>
            </a:r>
          </a:p>
          <a:p>
            <a:pPr marL="0" marR="0">
              <a:lnSpc>
                <a:spcPts val="2040"/>
              </a:lnSpc>
              <a:spcBef>
                <a:spcPts val="17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id</a:t>
            </a:r>
            <a:r>
              <a:rPr sz="1800" spc="-24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1800" spc="-24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NOT</a:t>
            </a:r>
            <a:r>
              <a:rPr sz="1800" spc="-24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NULL,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871081" y="5086366"/>
            <a:ext cx="1257300" cy="571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JIOWHT+ËÎÌå" panose="02010600030101010101"/>
                <a:cs typeface="JIOWHT+ËÎÌå" panose="02010600030101010101"/>
              </a:rPr>
              <a:t>组合模式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11428" y="5379652"/>
            <a:ext cx="6286514" cy="14250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0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NAME</a:t>
            </a:r>
            <a:r>
              <a:rPr sz="1800" spc="-42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VARCHAR(20),</a:t>
            </a:r>
          </a:p>
          <a:p>
            <a:pPr marL="0" marR="0">
              <a:lnSpc>
                <a:spcPts val="2040"/>
              </a:lnSpc>
              <a:spcBef>
                <a:spcPts val="17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pwd</a:t>
            </a:r>
            <a:r>
              <a:rPr sz="1800" spc="-36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VARCHAR(15),</a:t>
            </a:r>
          </a:p>
          <a:p>
            <a:pPr marL="0" marR="0">
              <a:lnSpc>
                <a:spcPts val="2040"/>
              </a:lnSpc>
              <a:spcBef>
                <a:spcPts val="170"/>
              </a:spcBef>
              <a:spcAft>
                <a:spcPct val="0"/>
              </a:spcAft>
            </a:pPr>
            <a:r>
              <a:rPr sz="180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CONSTRAINT</a:t>
            </a:r>
            <a:r>
              <a:rPr sz="1800" spc="-58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emp7_pk</a:t>
            </a:r>
            <a:r>
              <a:rPr sz="1800" spc="-36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PRIMARY</a:t>
            </a:r>
            <a:r>
              <a:rPr sz="1800" spc="-36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KEY(NAME,pwd)</a:t>
            </a:r>
          </a:p>
          <a:p>
            <a:pPr marL="0" marR="0">
              <a:lnSpc>
                <a:spcPts val="2040"/>
              </a:lnSpc>
              <a:spcBef>
                <a:spcPts val="12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);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639822" y="791495"/>
            <a:ext cx="4897247" cy="1216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080"/>
              </a:lnSpc>
              <a:spcBef>
                <a:spcPct val="0"/>
              </a:spcBef>
              <a:spcAft>
                <a:spcPct val="0"/>
              </a:spcAft>
            </a:pPr>
            <a:r>
              <a:rPr sz="36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PRIMARY KEY</a:t>
            </a:r>
            <a:r>
              <a:rPr sz="3600" b="1" spc="2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12">
                <a:solidFill>
                  <a:srgbClr val="000000"/>
                </a:solidFill>
                <a:latin typeface="RUBHQQ+ËÎÌå" panose="02010600030101010101"/>
                <a:cs typeface="RUBHQQ+ËÎÌå" panose="02010600030101010101"/>
              </a:rPr>
              <a:t>约束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13918" y="1460828"/>
            <a:ext cx="3029255" cy="897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020"/>
              </a:lnSpc>
              <a:spcBef>
                <a:spcPct val="0"/>
              </a:spcBef>
              <a:spcAft>
                <a:spcPct val="0"/>
              </a:spcAft>
            </a:pPr>
            <a:r>
              <a:rPr sz="27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2700" spc="197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>
                <a:solidFill>
                  <a:srgbClr val="000000"/>
                </a:solidFill>
                <a:latin typeface="RUBHQQ+ËÎÌå" panose="02010600030101010101"/>
                <a:cs typeface="RUBHQQ+ËÎÌå" panose="02010600030101010101"/>
              </a:rPr>
              <a:t>删除主键约束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33400" y="2135056"/>
            <a:ext cx="2671280" cy="8761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0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ALTER</a:t>
            </a:r>
            <a:r>
              <a:rPr sz="1800" spc="-49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TABLE</a:t>
            </a:r>
            <a:r>
              <a:rPr sz="1800" spc="-24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emp5</a:t>
            </a:r>
          </a:p>
          <a:p>
            <a:pPr marL="0" marR="0">
              <a:lnSpc>
                <a:spcPts val="2040"/>
              </a:lnSpc>
              <a:spcBef>
                <a:spcPts val="170"/>
              </a:spcBef>
              <a:spcAft>
                <a:spcPct val="0"/>
              </a:spcAft>
            </a:pPr>
            <a:r>
              <a:rPr sz="180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DROP</a:t>
            </a:r>
            <a:r>
              <a:rPr sz="1800" spc="-36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PRIMARY</a:t>
            </a:r>
            <a:r>
              <a:rPr sz="1800" spc="-36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KEY</a:t>
            </a:r>
            <a:r>
              <a:rPr sz="18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;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85241" y="3047207"/>
            <a:ext cx="3028950" cy="8974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015"/>
              </a:lnSpc>
              <a:spcBef>
                <a:spcPct val="0"/>
              </a:spcBef>
              <a:spcAft>
                <a:spcPct val="0"/>
              </a:spcAft>
            </a:pPr>
            <a:r>
              <a:rPr sz="27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2700" spc="197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>
                <a:solidFill>
                  <a:srgbClr val="000000"/>
                </a:solidFill>
                <a:latin typeface="RUBHQQ+ËÎÌå" panose="02010600030101010101"/>
                <a:cs typeface="RUBHQQ+ËÎÌå" panose="02010600030101010101"/>
              </a:rPr>
              <a:t>添加主键约束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59003" y="3706300"/>
            <a:ext cx="4088754" cy="876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0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ALTER</a:t>
            </a:r>
            <a:r>
              <a:rPr sz="1800" spc="-49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TABLE</a:t>
            </a:r>
            <a:r>
              <a:rPr sz="1800" spc="-24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emp5</a:t>
            </a:r>
          </a:p>
          <a:p>
            <a:pPr marL="0" marR="0">
              <a:lnSpc>
                <a:spcPts val="2040"/>
              </a:lnSpc>
              <a:spcBef>
                <a:spcPts val="170"/>
              </a:spcBef>
              <a:spcAft>
                <a:spcPct val="0"/>
              </a:spcAft>
            </a:pPr>
            <a:r>
              <a:rPr sz="180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ADD</a:t>
            </a:r>
            <a:r>
              <a:rPr sz="1800" spc="-36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PRIMARY</a:t>
            </a:r>
            <a:r>
              <a:rPr sz="1800" spc="-36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KEY(NAME,pwd);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85241" y="4703287"/>
            <a:ext cx="3028950" cy="8974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015"/>
              </a:lnSpc>
              <a:spcBef>
                <a:spcPct val="0"/>
              </a:spcBef>
              <a:spcAft>
                <a:spcPct val="0"/>
              </a:spcAft>
            </a:pPr>
            <a:r>
              <a:rPr sz="27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2700" spc="197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>
                <a:solidFill>
                  <a:srgbClr val="000000"/>
                </a:solidFill>
                <a:latin typeface="RUBHQQ+ËÎÌå" panose="02010600030101010101"/>
                <a:cs typeface="RUBHQQ+ËÎÌå" panose="02010600030101010101"/>
              </a:rPr>
              <a:t>修改主键约束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59003" y="5435380"/>
            <a:ext cx="4083496" cy="876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0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ALTER</a:t>
            </a:r>
            <a:r>
              <a:rPr sz="1800" spc="-49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TABLE</a:t>
            </a:r>
            <a:r>
              <a:rPr sz="1800" spc="-24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emp5</a:t>
            </a:r>
          </a:p>
          <a:p>
            <a:pPr marL="0" marR="0">
              <a:lnSpc>
                <a:spcPts val="2040"/>
              </a:lnSpc>
              <a:spcBef>
                <a:spcPts val="170"/>
              </a:spcBef>
              <a:spcAft>
                <a:spcPct val="0"/>
              </a:spcAft>
            </a:pPr>
            <a:r>
              <a:rPr sz="180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MODIFY</a:t>
            </a:r>
            <a:r>
              <a:rPr sz="1800" spc="-49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id</a:t>
            </a:r>
            <a:r>
              <a:rPr sz="1800" spc="-13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1800" spc="-24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PRIMARY</a:t>
            </a:r>
            <a:r>
              <a:rPr sz="1800" spc="-36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KEY;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135378" y="810799"/>
            <a:ext cx="5281314" cy="136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0" marR="0">
              <a:lnSpc>
                <a:spcPts val="4080"/>
              </a:lnSpc>
              <a:spcBef>
                <a:spcPct val="0"/>
              </a:spcBef>
              <a:spcAft>
                <a:spcPct val="0"/>
              </a:spcAft>
            </a:pPr>
            <a:r>
              <a:rPr sz="36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FOREIGN KEY</a:t>
            </a:r>
            <a:r>
              <a:rPr sz="3600" b="1" spc="2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12">
                <a:solidFill>
                  <a:srgbClr val="000000"/>
                </a:solidFill>
                <a:latin typeface="BIFMIA+ËÎÌå" panose="02010600030101010101"/>
                <a:cs typeface="BIFMIA+ËÎÌå" panose="02010600030101010101"/>
              </a:rPr>
              <a:t>约束</a:t>
            </a:r>
          </a:p>
          <a:p>
            <a:pPr marL="0" marR="0">
              <a:lnSpc>
                <a:spcPts val="2040"/>
              </a:lnSpc>
              <a:spcBef>
                <a:spcPts val="109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DEPARTMENTS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8503" y="2468812"/>
            <a:ext cx="1303176" cy="876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0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PRIMARY</a:t>
            </a:r>
          </a:p>
          <a:p>
            <a:pPr marL="0" marR="0">
              <a:lnSpc>
                <a:spcPts val="2040"/>
              </a:lnSpc>
              <a:spcBef>
                <a:spcPts val="17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KEY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024507" y="2850790"/>
            <a:ext cx="762304" cy="7980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5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…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25449" y="3405691"/>
            <a:ext cx="1579800" cy="601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0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EMPLOYEES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798307" y="3750242"/>
            <a:ext cx="1304456" cy="876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0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FOREIGN</a:t>
            </a:r>
          </a:p>
          <a:p>
            <a:pPr marL="0" marR="0">
              <a:lnSpc>
                <a:spcPts val="2040"/>
              </a:lnSpc>
              <a:spcBef>
                <a:spcPts val="17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KEY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93776" y="5143670"/>
            <a:ext cx="762000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…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224274" y="5471651"/>
            <a:ext cx="1845510" cy="601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0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INSERT</a:t>
            </a:r>
            <a:r>
              <a:rPr sz="1800" spc="-49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INTO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743190" y="5554079"/>
            <a:ext cx="1522476" cy="790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BIFMIA+ËÎÌå" panose="02010600030101010101"/>
                <a:cs typeface="BIFMIA+ËÎÌå" panose="02010600030101010101"/>
              </a:rPr>
              <a:t>不允许</a:t>
            </a:r>
            <a:r>
              <a:rPr sz="18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(9</a:t>
            </a:r>
            <a:r>
              <a:rPr sz="1800" spc="-13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>
                <a:solidFill>
                  <a:srgbClr val="000000"/>
                </a:solidFill>
                <a:latin typeface="BIFMIA+ËÎÌå" panose="02010600030101010101"/>
                <a:cs typeface="BIFMIA+ËÎÌå" panose="02010600030101010101"/>
              </a:rPr>
              <a:t>不</a:t>
            </a:r>
          </a:p>
          <a:p>
            <a:pPr marL="0" marR="0">
              <a:lnSpc>
                <a:spcPts val="1510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BIFMIA+ËÎÌå" panose="02010600030101010101"/>
                <a:cs typeface="BIFMIA+ËÎÌå" panose="02010600030101010101"/>
              </a:rPr>
              <a:t>存在</a:t>
            </a:r>
            <a:r>
              <a:rPr sz="18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781798" y="6117174"/>
            <a:ext cx="800100" cy="571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BIFMIA+ËÎÌå" panose="02010600030101010101"/>
                <a:cs typeface="BIFMIA+ËÎÌå" panose="02010600030101010101"/>
              </a:rPr>
              <a:t>允许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24380" y="1654175"/>
            <a:ext cx="6960235" cy="12827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4030" y="3771900"/>
            <a:ext cx="6922770" cy="15494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94030" y="5763260"/>
            <a:ext cx="6922770" cy="42481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495423" y="980471"/>
            <a:ext cx="4897247" cy="1216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080"/>
              </a:lnSpc>
              <a:spcBef>
                <a:spcPct val="0"/>
              </a:spcBef>
              <a:spcAft>
                <a:spcPct val="0"/>
              </a:spcAft>
            </a:pPr>
            <a:r>
              <a:rPr sz="36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FOREIGN KEY</a:t>
            </a:r>
            <a:r>
              <a:rPr sz="3600" b="1" spc="2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12">
                <a:solidFill>
                  <a:srgbClr val="000000"/>
                </a:solidFill>
                <a:latin typeface="BMHDRW+ËÎÌå" panose="02010600030101010101"/>
                <a:cs typeface="BMHDRW+ËÎÌå" panose="02010600030101010101"/>
              </a:rPr>
              <a:t>约束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85851" y="1645232"/>
            <a:ext cx="9201500" cy="16962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020"/>
              </a:lnSpc>
              <a:spcBef>
                <a:spcPct val="0"/>
              </a:spcBef>
              <a:spcAft>
                <a:spcPct val="0"/>
              </a:spcAft>
            </a:pPr>
            <a:r>
              <a:rPr sz="27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2700" spc="197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>
                <a:solidFill>
                  <a:srgbClr val="000000"/>
                </a:solidFill>
                <a:latin typeface="BMHDRW+ËÎÌå" panose="02010600030101010101"/>
                <a:cs typeface="BMHDRW+ËÎÌå" panose="02010600030101010101"/>
              </a:rPr>
              <a:t>外键约束是保证一个或两个表之间的参照完整性，</a:t>
            </a:r>
          </a:p>
          <a:p>
            <a:pPr marL="114300" marR="0">
              <a:lnSpc>
                <a:spcPts val="2700"/>
              </a:lnSpc>
              <a:spcBef>
                <a:spcPts val="590"/>
              </a:spcBef>
              <a:spcAft>
                <a:spcPct val="0"/>
              </a:spcAft>
            </a:pPr>
            <a:r>
              <a:rPr sz="2700">
                <a:solidFill>
                  <a:srgbClr val="000000"/>
                </a:solidFill>
                <a:latin typeface="BMHDRW+ËÎÌå" panose="02010600030101010101"/>
                <a:cs typeface="BMHDRW+ËÎÌå" panose="02010600030101010101"/>
              </a:rPr>
              <a:t>外键是构建于一个表的两个字段或是两个表的两个字</a:t>
            </a:r>
          </a:p>
          <a:p>
            <a:pPr marL="114300" marR="0">
              <a:lnSpc>
                <a:spcPts val="2700"/>
              </a:lnSpc>
              <a:spcBef>
                <a:spcPts val="540"/>
              </a:spcBef>
              <a:spcAft>
                <a:spcPct val="0"/>
              </a:spcAft>
            </a:pPr>
            <a:r>
              <a:rPr sz="2700">
                <a:solidFill>
                  <a:srgbClr val="000000"/>
                </a:solidFill>
                <a:latin typeface="BMHDRW+ËÎÌå" panose="02010600030101010101"/>
                <a:cs typeface="BMHDRW+ËÎÌå" panose="02010600030101010101"/>
              </a:rPr>
              <a:t>段之间的参照关系。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85851" y="2962222"/>
            <a:ext cx="9201500" cy="21081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020"/>
              </a:lnSpc>
              <a:spcBef>
                <a:spcPct val="0"/>
              </a:spcBef>
              <a:spcAft>
                <a:spcPct val="0"/>
              </a:spcAft>
            </a:pPr>
            <a:r>
              <a:rPr sz="27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2700" spc="197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>
                <a:solidFill>
                  <a:srgbClr val="000000"/>
                </a:solidFill>
                <a:latin typeface="BMHDRW+ËÎÌå" panose="02010600030101010101"/>
                <a:cs typeface="BMHDRW+ËÎÌå" panose="02010600030101010101"/>
              </a:rPr>
              <a:t>从表的外键值必须在主表中能找到或者为空。当主</a:t>
            </a:r>
          </a:p>
          <a:p>
            <a:pPr marL="114300" marR="0">
              <a:lnSpc>
                <a:spcPts val="2700"/>
              </a:lnSpc>
              <a:spcBef>
                <a:spcPts val="590"/>
              </a:spcBef>
              <a:spcAft>
                <a:spcPct val="0"/>
              </a:spcAft>
            </a:pPr>
            <a:r>
              <a:rPr sz="2700">
                <a:solidFill>
                  <a:srgbClr val="000000"/>
                </a:solidFill>
                <a:latin typeface="BMHDRW+ËÎÌå" panose="02010600030101010101"/>
                <a:cs typeface="BMHDRW+ËÎÌå" panose="02010600030101010101"/>
              </a:rPr>
              <a:t>表的记录被从表参照时，主表的记录将不允许删除，</a:t>
            </a:r>
          </a:p>
          <a:p>
            <a:pPr marL="114300" marR="0">
              <a:lnSpc>
                <a:spcPts val="2700"/>
              </a:lnSpc>
              <a:spcBef>
                <a:spcPts val="540"/>
              </a:spcBef>
              <a:spcAft>
                <a:spcPct val="0"/>
              </a:spcAft>
            </a:pPr>
            <a:r>
              <a:rPr sz="2700">
                <a:solidFill>
                  <a:srgbClr val="000000"/>
                </a:solidFill>
                <a:latin typeface="BMHDRW+ËÎÌå" panose="02010600030101010101"/>
                <a:cs typeface="BMHDRW+ËÎÌå" panose="02010600030101010101"/>
              </a:rPr>
              <a:t>如果要删除数据，需要先删除从表中依赖该记录的数</a:t>
            </a:r>
          </a:p>
          <a:p>
            <a:pPr marL="114300" marR="0">
              <a:lnSpc>
                <a:spcPts val="2700"/>
              </a:lnSpc>
              <a:spcBef>
                <a:spcPts val="540"/>
              </a:spcBef>
              <a:spcAft>
                <a:spcPct val="0"/>
              </a:spcAft>
            </a:pPr>
            <a:r>
              <a:rPr sz="2700">
                <a:solidFill>
                  <a:srgbClr val="000000"/>
                </a:solidFill>
                <a:latin typeface="BMHDRW+ËÎÌå" panose="02010600030101010101"/>
                <a:cs typeface="BMHDRW+ËÎÌå" panose="02010600030101010101"/>
              </a:rPr>
              <a:t>据，然后才可以删除主表的数据。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85851" y="4691096"/>
            <a:ext cx="6440804" cy="8974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015"/>
              </a:lnSpc>
              <a:spcBef>
                <a:spcPct val="0"/>
              </a:spcBef>
              <a:spcAft>
                <a:spcPct val="0"/>
              </a:spcAft>
            </a:pPr>
            <a:r>
              <a:rPr sz="27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2700" spc="197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>
                <a:solidFill>
                  <a:srgbClr val="000000"/>
                </a:solidFill>
                <a:latin typeface="BMHDRW+ËÎÌå" panose="02010600030101010101"/>
                <a:cs typeface="BMHDRW+ËÎÌå" panose="02010600030101010101"/>
              </a:rPr>
              <a:t>还有一种就是级联删除子表数据。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85851" y="5184872"/>
            <a:ext cx="9201501" cy="1284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015"/>
              </a:lnSpc>
              <a:spcBef>
                <a:spcPct val="0"/>
              </a:spcBef>
              <a:spcAft>
                <a:spcPct val="0"/>
              </a:spcAft>
            </a:pPr>
            <a:r>
              <a:rPr sz="27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2700" spc="197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>
                <a:solidFill>
                  <a:srgbClr val="000000"/>
                </a:solidFill>
                <a:latin typeface="BMHDRW+ËÎÌå" panose="02010600030101010101"/>
                <a:cs typeface="BMHDRW+ËÎÌå" panose="02010600030101010101"/>
              </a:rPr>
              <a:t>注意：</a:t>
            </a:r>
            <a:r>
              <a:rPr sz="2700">
                <a:solidFill>
                  <a:srgbClr val="FF0000"/>
                </a:solidFill>
                <a:latin typeface="BMHDRW+ËÎÌå" panose="02010600030101010101"/>
                <a:cs typeface="BMHDRW+ËÎÌå" panose="02010600030101010101"/>
              </a:rPr>
              <a:t>外键约束的参照列，在主表中引用的只能是</a:t>
            </a:r>
          </a:p>
          <a:p>
            <a:pPr marL="114300" marR="0">
              <a:lnSpc>
                <a:spcPts val="2700"/>
              </a:lnSpc>
              <a:spcBef>
                <a:spcPts val="590"/>
              </a:spcBef>
              <a:spcAft>
                <a:spcPct val="0"/>
              </a:spcAft>
            </a:pPr>
            <a:r>
              <a:rPr sz="2700">
                <a:solidFill>
                  <a:srgbClr val="FF0000"/>
                </a:solidFill>
                <a:latin typeface="BMHDRW+ËÎÌå" panose="02010600030101010101"/>
                <a:cs typeface="BMHDRW+ËÎÌå" panose="02010600030101010101"/>
              </a:rPr>
              <a:t>主键或唯一键约束的列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85851" y="6090381"/>
            <a:ext cx="5652134" cy="8974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015"/>
              </a:lnSpc>
              <a:spcBef>
                <a:spcPct val="0"/>
              </a:spcBef>
              <a:spcAft>
                <a:spcPct val="0"/>
              </a:spcAft>
            </a:pPr>
            <a:r>
              <a:rPr sz="27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2700" spc="197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>
                <a:solidFill>
                  <a:srgbClr val="000000"/>
                </a:solidFill>
                <a:latin typeface="BMHDRW+ËÎÌå" panose="02010600030101010101"/>
                <a:cs typeface="BMHDRW+ËÎÌå" panose="02010600030101010101"/>
              </a:rPr>
              <a:t>同一个表可以有多个外键约束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482850" y="1118647"/>
            <a:ext cx="4896992" cy="1216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080"/>
              </a:lnSpc>
              <a:spcBef>
                <a:spcPct val="0"/>
              </a:spcBef>
              <a:spcAft>
                <a:spcPct val="0"/>
              </a:spcAft>
            </a:pPr>
            <a:r>
              <a:rPr sz="36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FOREIGN KEY</a:t>
            </a:r>
            <a:r>
              <a:rPr sz="3600" b="1" spc="19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12">
                <a:solidFill>
                  <a:srgbClr val="000000"/>
                </a:solidFill>
                <a:latin typeface="IAQJGJ+ËÎÌå" panose="02010600030101010101"/>
                <a:cs typeface="IAQJGJ+ËÎÌå" panose="02010600030101010101"/>
              </a:rPr>
              <a:t>约束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19302" y="1974057"/>
            <a:ext cx="3086455" cy="8974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015"/>
              </a:lnSpc>
              <a:spcBef>
                <a:spcPct val="0"/>
              </a:spcBef>
              <a:spcAft>
                <a:spcPct val="0"/>
              </a:spcAft>
            </a:pPr>
            <a:r>
              <a:rPr sz="27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2700" spc="108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>
                <a:solidFill>
                  <a:srgbClr val="000000"/>
                </a:solidFill>
                <a:latin typeface="IAQJGJ+ËÎÌå" panose="02010600030101010101"/>
                <a:cs typeface="IAQJGJ+ËÎÌå" panose="02010600030101010101"/>
              </a:rPr>
              <a:t>创建外键约束</a:t>
            </a:r>
            <a:r>
              <a:rPr sz="2700">
                <a:solidFill>
                  <a:srgbClr val="000000"/>
                </a:solidFill>
                <a:latin typeface="BQJHFM+ËÎÌå" panose="02010600030101010101"/>
                <a:cs typeface="BQJHFM+ËÎÌå" panose="02010600030101010101"/>
              </a:rPr>
              <a:t> 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90904" y="2642548"/>
            <a:ext cx="6123432" cy="1425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0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CREATE</a:t>
            </a:r>
            <a:r>
              <a:rPr sz="1800" spc="-49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TABLE</a:t>
            </a:r>
            <a:r>
              <a:rPr sz="1800" spc="-24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dept(</a:t>
            </a:r>
          </a:p>
          <a:p>
            <a:pPr marL="0" marR="0">
              <a:lnSpc>
                <a:spcPts val="2040"/>
              </a:lnSpc>
              <a:spcBef>
                <a:spcPts val="17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dept_id</a:t>
            </a:r>
            <a:r>
              <a:rPr sz="1800" spc="-49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1800" spc="-24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AUTO_INCREMENT</a:t>
            </a:r>
            <a:r>
              <a:rPr sz="1800" spc="-6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PRIMARY</a:t>
            </a:r>
            <a:r>
              <a:rPr sz="1800" spc="-49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KEY,</a:t>
            </a:r>
          </a:p>
          <a:p>
            <a:pPr marL="0" marR="0">
              <a:lnSpc>
                <a:spcPts val="2040"/>
              </a:lnSpc>
              <a:spcBef>
                <a:spcPts val="17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dept_name</a:t>
            </a:r>
            <a:r>
              <a:rPr sz="1800" spc="-6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VARCHAR(20)</a:t>
            </a:r>
          </a:p>
          <a:p>
            <a:pPr marL="0" marR="0">
              <a:lnSpc>
                <a:spcPts val="2040"/>
              </a:lnSpc>
              <a:spcBef>
                <a:spcPts val="12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);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113777" y="2642124"/>
            <a:ext cx="803402" cy="22293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" marR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IAQJGJ+ËÎÌå" panose="02010600030101010101"/>
                <a:cs typeface="IAQJGJ+ËÎÌå" panose="02010600030101010101"/>
              </a:rPr>
              <a:t>主表</a:t>
            </a:r>
          </a:p>
          <a:p>
            <a:pPr marL="0" marR="0">
              <a:lnSpc>
                <a:spcPts val="1800"/>
              </a:lnSpc>
              <a:spcBef>
                <a:spcPts val="11255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IAQJGJ+ËÎÌå" panose="02010600030101010101"/>
                <a:cs typeface="IAQJGJ+ËÎÌå" panose="02010600030101010101"/>
              </a:rPr>
              <a:t>从表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71702" y="4195123"/>
            <a:ext cx="2671396" cy="601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0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CREATE</a:t>
            </a:r>
            <a:r>
              <a:rPr sz="1800" spc="-49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TABLE</a:t>
            </a:r>
            <a:r>
              <a:rPr sz="1800" spc="-2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emp(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71702" y="4469443"/>
            <a:ext cx="5968125" cy="11508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0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emp_id</a:t>
            </a:r>
            <a:r>
              <a:rPr sz="1800" spc="-45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1800" spc="-24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AUTO_INCREMENT</a:t>
            </a:r>
            <a:r>
              <a:rPr sz="1800" spc="-58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PRIMARY</a:t>
            </a:r>
            <a:r>
              <a:rPr sz="1800" spc="-36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KEY,</a:t>
            </a:r>
          </a:p>
          <a:p>
            <a:pPr marL="0" marR="0">
              <a:lnSpc>
                <a:spcPts val="2040"/>
              </a:lnSpc>
              <a:spcBef>
                <a:spcPts val="175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last_name</a:t>
            </a:r>
            <a:r>
              <a:rPr sz="1800" spc="-57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VARCHAR(15),</a:t>
            </a:r>
          </a:p>
          <a:p>
            <a:pPr marL="0" marR="0">
              <a:lnSpc>
                <a:spcPts val="2040"/>
              </a:lnSpc>
              <a:spcBef>
                <a:spcPts val="17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dept_id</a:t>
            </a:r>
            <a:r>
              <a:rPr sz="1800" spc="-45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INT,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71702" y="5292784"/>
            <a:ext cx="7700190" cy="876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0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);</a:t>
            </a:r>
            <a:r>
              <a:rPr sz="1800" spc="-24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CONSTRAINT</a:t>
            </a:r>
            <a:r>
              <a:rPr sz="1800" spc="-57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emp_dept_id_fk</a:t>
            </a:r>
            <a:r>
              <a:rPr sz="1800" spc="-57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FOREIGN</a:t>
            </a:r>
            <a:r>
              <a:rPr sz="1800" spc="-36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KEY(dept_id)</a:t>
            </a:r>
          </a:p>
          <a:p>
            <a:pPr marL="0" marR="0">
              <a:lnSpc>
                <a:spcPts val="2040"/>
              </a:lnSpc>
              <a:spcBef>
                <a:spcPts val="170"/>
              </a:spcBef>
              <a:spcAft>
                <a:spcPct val="0"/>
              </a:spcAft>
            </a:pPr>
            <a:r>
              <a:rPr sz="180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REFERENCES</a:t>
            </a:r>
            <a:r>
              <a:rPr sz="1800" spc="-58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dept(dept_id)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830446" y="1272190"/>
            <a:ext cx="2060448" cy="1143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sz="3600">
                <a:solidFill>
                  <a:srgbClr val="000000"/>
                </a:solidFill>
                <a:latin typeface="VAONOR+ËÎÌå" panose="02010600030101010101"/>
                <a:cs typeface="VAONOR+ËÎÌå" panose="02010600030101010101"/>
              </a:rPr>
              <a:t>目</a:t>
            </a:r>
            <a:r>
              <a:rPr sz="3600" spc="272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600">
                <a:solidFill>
                  <a:srgbClr val="000000"/>
                </a:solidFill>
                <a:latin typeface="VAONOR+ËÎÌå" panose="02010600030101010101"/>
                <a:cs typeface="VAONOR+ËÎÌå" panose="02010600030101010101"/>
              </a:rPr>
              <a:t>标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7752" y="2237311"/>
            <a:ext cx="4538883" cy="16851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00"/>
              </a:lnSpc>
              <a:spcBef>
                <a:spcPct val="0"/>
              </a:spcBef>
              <a:spcAft>
                <a:spcPct val="0"/>
              </a:spcAft>
            </a:pPr>
            <a:r>
              <a:rPr sz="2700">
                <a:solidFill>
                  <a:srgbClr val="000000"/>
                </a:solidFill>
                <a:latin typeface="VAONOR+ËÎÌå" panose="02010600030101010101"/>
                <a:cs typeface="VAONOR+ËÎÌå" panose="02010600030101010101"/>
              </a:rPr>
              <a:t>通过本章学习，您将可以</a:t>
            </a:r>
            <a:r>
              <a:rPr sz="2700">
                <a:solidFill>
                  <a:srgbClr val="000000"/>
                </a:solidFill>
                <a:latin typeface="MTULPJ+ËÎÌå" panose="02010600030101010101"/>
                <a:cs typeface="MTULPJ+ËÎÌå" panose="02010600030101010101"/>
              </a:rPr>
              <a:t> :</a:t>
            </a:r>
          </a:p>
          <a:p>
            <a:pPr marL="0" marR="0">
              <a:lnSpc>
                <a:spcPts val="3015"/>
              </a:lnSpc>
              <a:spcBef>
                <a:spcPts val="3305"/>
              </a:spcBef>
              <a:spcAft>
                <a:spcPct val="0"/>
              </a:spcAft>
            </a:pPr>
            <a:r>
              <a:rPr sz="27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2700" spc="108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>
                <a:solidFill>
                  <a:srgbClr val="000000"/>
                </a:solidFill>
                <a:latin typeface="VAONOR+ËÎÌå" panose="02010600030101010101"/>
                <a:cs typeface="VAONOR+ËÎÌå" panose="02010600030101010101"/>
              </a:rPr>
              <a:t>描述约束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7752" y="3807175"/>
            <a:ext cx="3257550" cy="1679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015"/>
              </a:lnSpc>
              <a:spcBef>
                <a:spcPct val="0"/>
              </a:spcBef>
              <a:spcAft>
                <a:spcPct val="0"/>
              </a:spcAft>
            </a:pPr>
            <a:r>
              <a:rPr sz="27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2700" spc="108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>
                <a:solidFill>
                  <a:srgbClr val="000000"/>
                </a:solidFill>
                <a:latin typeface="VAONOR+ËÎÌå" panose="02010600030101010101"/>
                <a:cs typeface="VAONOR+ËÎÌå" panose="02010600030101010101"/>
              </a:rPr>
              <a:t>创建和维护约束</a:t>
            </a:r>
          </a:p>
          <a:p>
            <a:pPr marL="0" marR="0">
              <a:lnSpc>
                <a:spcPts val="3020"/>
              </a:lnSpc>
              <a:spcBef>
                <a:spcPts val="3185"/>
              </a:spcBef>
              <a:spcAft>
                <a:spcPct val="0"/>
              </a:spcAft>
            </a:pPr>
            <a:r>
              <a:rPr sz="27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2700" spc="108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>
                <a:solidFill>
                  <a:srgbClr val="000000"/>
                </a:solidFill>
                <a:latin typeface="VAONOR+ËÎÌå" panose="02010600030101010101"/>
                <a:cs typeface="VAONOR+ËÎÌå" panose="02010600030101010101"/>
              </a:rPr>
              <a:t>数据库分页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482850" y="1118647"/>
            <a:ext cx="4896992" cy="1216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080"/>
              </a:lnSpc>
              <a:spcBef>
                <a:spcPct val="0"/>
              </a:spcBef>
              <a:spcAft>
                <a:spcPct val="0"/>
              </a:spcAft>
            </a:pPr>
            <a:r>
              <a:rPr sz="36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FOREIGN KEY</a:t>
            </a:r>
            <a:r>
              <a:rPr sz="3600" b="1" spc="19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12">
                <a:solidFill>
                  <a:srgbClr val="000000"/>
                </a:solidFill>
                <a:latin typeface="LODWDC+ËÎÌå" panose="02010600030101010101"/>
                <a:cs typeface="LODWDC+ËÎÌå" panose="02010600030101010101"/>
              </a:rPr>
              <a:t>约束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54684" y="1813126"/>
            <a:ext cx="7296424" cy="897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020"/>
              </a:lnSpc>
              <a:spcBef>
                <a:spcPct val="0"/>
              </a:spcBef>
              <a:spcAft>
                <a:spcPct val="0"/>
              </a:spcAft>
            </a:pPr>
            <a:r>
              <a:rPr sz="27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2700" spc="108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>
                <a:solidFill>
                  <a:srgbClr val="000000"/>
                </a:solidFill>
                <a:latin typeface="LODWDC+ËÎÌå" panose="02010600030101010101"/>
                <a:cs typeface="LODWDC+ËÎÌå" panose="02010600030101010101"/>
              </a:rPr>
              <a:t>创建多列外键组合，必须使用表级约束</a:t>
            </a:r>
            <a:r>
              <a:rPr sz="2700">
                <a:solidFill>
                  <a:srgbClr val="000000"/>
                </a:solidFill>
                <a:latin typeface="GRDGJI+ËÎÌå" panose="02010600030101010101"/>
                <a:cs typeface="GRDGJI+ËÎÌå" panose="02010600030101010101"/>
              </a:rPr>
              <a:t> 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90904" y="2224591"/>
            <a:ext cx="3301924" cy="14248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0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CREATE</a:t>
            </a:r>
            <a:r>
              <a:rPr sz="1800" spc="-49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TABLE</a:t>
            </a:r>
            <a:r>
              <a:rPr sz="1800" spc="-24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classes(</a:t>
            </a:r>
          </a:p>
          <a:p>
            <a:pPr marL="0" marR="0">
              <a:lnSpc>
                <a:spcPts val="2040"/>
              </a:lnSpc>
              <a:spcBef>
                <a:spcPts val="17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id</a:t>
            </a:r>
            <a:r>
              <a:rPr sz="1800" spc="-24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INT,</a:t>
            </a:r>
          </a:p>
          <a:p>
            <a:pPr marL="0" marR="0">
              <a:lnSpc>
                <a:spcPts val="2040"/>
              </a:lnSpc>
              <a:spcBef>
                <a:spcPts val="17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NAME</a:t>
            </a:r>
            <a:r>
              <a:rPr sz="1800" spc="-36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VARCHAR(20),</a:t>
            </a:r>
          </a:p>
          <a:p>
            <a:pPr marL="0" marR="0">
              <a:lnSpc>
                <a:spcPts val="2040"/>
              </a:lnSpc>
              <a:spcBef>
                <a:spcPts val="12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number</a:t>
            </a:r>
            <a:r>
              <a:rPr sz="1800" spc="-49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INT,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185660" y="2710704"/>
            <a:ext cx="800100" cy="571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LODWDC+ËÎÌå" panose="02010600030101010101"/>
                <a:cs typeface="LODWDC+ËÎÌå" panose="02010600030101010101"/>
              </a:rPr>
              <a:t>主表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90904" y="3321998"/>
            <a:ext cx="3773216" cy="876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0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PRIMARY</a:t>
            </a:r>
            <a:r>
              <a:rPr sz="1800" spc="-49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KEY(NAME,number)</a:t>
            </a:r>
          </a:p>
          <a:p>
            <a:pPr marL="0" marR="0">
              <a:lnSpc>
                <a:spcPts val="2040"/>
              </a:lnSpc>
              <a:spcBef>
                <a:spcPts val="17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);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71702" y="4195123"/>
            <a:ext cx="3301924" cy="601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0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CREATE</a:t>
            </a:r>
            <a:r>
              <a:rPr sz="1800" spc="-49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TABLE</a:t>
            </a:r>
            <a:r>
              <a:rPr sz="1800" spc="-24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student(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182357" y="4368562"/>
            <a:ext cx="800100" cy="571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LODWDC+ËÎÌå" panose="02010600030101010101"/>
                <a:cs typeface="LODWDC+ËÎÌå" panose="02010600030101010101"/>
              </a:rPr>
              <a:t>从表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71702" y="4469443"/>
            <a:ext cx="5340110" cy="11508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0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id</a:t>
            </a:r>
            <a:r>
              <a:rPr sz="1800" spc="-24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1800" spc="-24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AUTO_INCREMENT</a:t>
            </a:r>
            <a:r>
              <a:rPr sz="1800" spc="-6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PRIMARY</a:t>
            </a:r>
            <a:r>
              <a:rPr sz="1800" spc="-36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KEY,</a:t>
            </a:r>
          </a:p>
          <a:p>
            <a:pPr marL="0" marR="0">
              <a:lnSpc>
                <a:spcPts val="2040"/>
              </a:lnSpc>
              <a:spcBef>
                <a:spcPts val="175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classes_name</a:t>
            </a:r>
            <a:r>
              <a:rPr sz="1800" spc="-46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VARCHAR(20),</a:t>
            </a:r>
          </a:p>
          <a:p>
            <a:pPr marL="0" marR="0">
              <a:lnSpc>
                <a:spcPts val="2040"/>
              </a:lnSpc>
              <a:spcBef>
                <a:spcPts val="17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classes_number</a:t>
            </a:r>
            <a:r>
              <a:rPr sz="1800" spc="-58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INT,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971702" y="5292784"/>
            <a:ext cx="6285725" cy="1150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0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FOREIGN</a:t>
            </a:r>
            <a:r>
              <a:rPr sz="1800" spc="-49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KEY(classes_name,classes_number)</a:t>
            </a:r>
          </a:p>
          <a:p>
            <a:pPr marL="0" marR="0">
              <a:lnSpc>
                <a:spcPts val="2040"/>
              </a:lnSpc>
              <a:spcBef>
                <a:spcPts val="170"/>
              </a:spcBef>
              <a:spcAft>
                <a:spcPct val="0"/>
              </a:spcAft>
            </a:pPr>
            <a:r>
              <a:rPr sz="180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REFERENCES</a:t>
            </a:r>
            <a:r>
              <a:rPr sz="1800" spc="-58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classes(NAME,number)</a:t>
            </a:r>
          </a:p>
          <a:p>
            <a:pPr marL="0" marR="0">
              <a:lnSpc>
                <a:spcPts val="2040"/>
              </a:lnSpc>
              <a:spcBef>
                <a:spcPts val="17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);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482850" y="1118647"/>
            <a:ext cx="4896992" cy="1216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080"/>
              </a:lnSpc>
              <a:spcBef>
                <a:spcPct val="0"/>
              </a:spcBef>
              <a:spcAft>
                <a:spcPct val="0"/>
              </a:spcAft>
            </a:pPr>
            <a:r>
              <a:rPr sz="36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FOREIGN KEY</a:t>
            </a:r>
            <a:r>
              <a:rPr sz="3600" b="1" spc="19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12">
                <a:solidFill>
                  <a:srgbClr val="000000"/>
                </a:solidFill>
                <a:latin typeface="TVRGCO+ËÎÌå" panose="02010600030101010101"/>
                <a:cs typeface="TVRGCO+ËÎÌå" panose="02010600030101010101"/>
              </a:rPr>
              <a:t>约束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46429" y="1789631"/>
            <a:ext cx="3257854" cy="897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020"/>
              </a:lnSpc>
              <a:spcBef>
                <a:spcPct val="0"/>
              </a:spcBef>
              <a:spcAft>
                <a:spcPct val="0"/>
              </a:spcAft>
            </a:pPr>
            <a:r>
              <a:rPr sz="27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2700" spc="108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>
                <a:solidFill>
                  <a:srgbClr val="000000"/>
                </a:solidFill>
                <a:latin typeface="TVRGCO+ËÎÌå" panose="02010600030101010101"/>
                <a:cs typeface="TVRGCO+ËÎÌå" panose="02010600030101010101"/>
              </a:rPr>
              <a:t>删除外键约束：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90904" y="2626292"/>
            <a:ext cx="5030192" cy="8761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0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ALTER</a:t>
            </a:r>
            <a:r>
              <a:rPr sz="1800" spc="-49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TABLE</a:t>
            </a:r>
            <a:r>
              <a:rPr sz="1800" spc="-24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emp</a:t>
            </a:r>
          </a:p>
          <a:p>
            <a:pPr marL="0" marR="0">
              <a:lnSpc>
                <a:spcPts val="2040"/>
              </a:lnSpc>
              <a:spcBef>
                <a:spcPts val="170"/>
              </a:spcBef>
              <a:spcAft>
                <a:spcPct val="0"/>
              </a:spcAft>
            </a:pPr>
            <a:r>
              <a:rPr sz="180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DROP</a:t>
            </a:r>
            <a:r>
              <a:rPr sz="1800" spc="-36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FOREIGN</a:t>
            </a:r>
            <a:r>
              <a:rPr sz="1800" spc="-36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KEY</a:t>
            </a:r>
            <a:r>
              <a:rPr sz="1800" spc="-22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emp_dept_id_fk;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46429" y="4095465"/>
            <a:ext cx="3257550" cy="8974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015"/>
              </a:lnSpc>
              <a:spcBef>
                <a:spcPct val="0"/>
              </a:spcBef>
              <a:spcAft>
                <a:spcPct val="0"/>
              </a:spcAft>
            </a:pPr>
            <a:r>
              <a:rPr sz="27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2700" spc="108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>
                <a:solidFill>
                  <a:srgbClr val="000000"/>
                </a:solidFill>
                <a:latin typeface="TVRGCO+ËÎÌå" panose="02010600030101010101"/>
                <a:cs typeface="TVRGCO+ËÎÌå" panose="02010600030101010101"/>
              </a:rPr>
              <a:t>增加外键约束：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90904" y="4866318"/>
            <a:ext cx="8171230" cy="115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0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ALTER</a:t>
            </a:r>
            <a:r>
              <a:rPr sz="1800" spc="-49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TABLE</a:t>
            </a:r>
            <a:r>
              <a:rPr sz="1800" spc="-24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emp</a:t>
            </a:r>
          </a:p>
          <a:p>
            <a:pPr marL="0" marR="0">
              <a:lnSpc>
                <a:spcPts val="2040"/>
              </a:lnSpc>
              <a:spcBef>
                <a:spcPts val="170"/>
              </a:spcBef>
              <a:spcAft>
                <a:spcPct val="0"/>
              </a:spcAft>
            </a:pPr>
            <a:r>
              <a:rPr sz="180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ADD</a:t>
            </a:r>
            <a:r>
              <a:rPr sz="1800" spc="-37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>
                <a:solidFill>
                  <a:srgbClr val="1804AC"/>
                </a:solidFill>
                <a:latin typeface="Courier New" panose="02070309020205020404"/>
                <a:cs typeface="Courier New" panose="02070309020205020404"/>
              </a:rPr>
              <a:t>[</a:t>
            </a:r>
            <a:r>
              <a:rPr sz="180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CONSTRAINT</a:t>
            </a:r>
            <a:r>
              <a:rPr sz="1800" spc="-57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emp_dept_id_fk</a:t>
            </a:r>
            <a:r>
              <a:rPr sz="1800">
                <a:solidFill>
                  <a:srgbClr val="1804AC"/>
                </a:solidFill>
                <a:latin typeface="Courier New" panose="02070309020205020404"/>
                <a:cs typeface="Courier New" panose="02070309020205020404"/>
              </a:rPr>
              <a:t>]</a:t>
            </a:r>
            <a:r>
              <a:rPr sz="1800" spc="-60">
                <a:solidFill>
                  <a:srgbClr val="1804A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FOREIGN</a:t>
            </a:r>
            <a:r>
              <a:rPr sz="1800" spc="-49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KEY(dept_id)</a:t>
            </a:r>
          </a:p>
          <a:p>
            <a:pPr marL="0" marR="0">
              <a:lnSpc>
                <a:spcPts val="2040"/>
              </a:lnSpc>
              <a:spcBef>
                <a:spcPts val="170"/>
              </a:spcBef>
              <a:spcAft>
                <a:spcPct val="0"/>
              </a:spcAft>
            </a:pPr>
            <a:r>
              <a:rPr sz="180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REFERENCES</a:t>
            </a:r>
            <a:r>
              <a:rPr sz="1800" spc="-58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dept(dept_id);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619123" y="1124997"/>
            <a:ext cx="6953295" cy="1216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080"/>
              </a:lnSpc>
              <a:spcBef>
                <a:spcPct val="0"/>
              </a:spcBef>
              <a:spcAft>
                <a:spcPct val="0"/>
              </a:spcAft>
            </a:pPr>
            <a:r>
              <a:rPr sz="36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FOREIGN KEY</a:t>
            </a:r>
            <a:r>
              <a:rPr sz="3600" b="1" spc="2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12">
                <a:solidFill>
                  <a:srgbClr val="000000"/>
                </a:solidFill>
                <a:latin typeface="PJHWDJ+ËÎÌå" panose="02010600030101010101"/>
                <a:cs typeface="PJHWDJ+ËÎÌå" panose="02010600030101010101"/>
              </a:rPr>
              <a:t>约束的关键字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17778" y="1938710"/>
            <a:ext cx="8581430" cy="21184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045"/>
              </a:lnSpc>
              <a:spcBef>
                <a:spcPct val="0"/>
              </a:spcBef>
              <a:spcAft>
                <a:spcPct val="0"/>
              </a:spcAft>
            </a:pPr>
            <a:r>
              <a:rPr sz="25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–</a:t>
            </a:r>
            <a:r>
              <a:rPr sz="2500" spc="-22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0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FOREIGN KEY:</a:t>
            </a:r>
            <a:r>
              <a:rPr sz="2500" spc="14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500">
                <a:solidFill>
                  <a:srgbClr val="000000"/>
                </a:solidFill>
                <a:latin typeface="PJHWDJ+ËÎÌå" panose="02010600030101010101"/>
                <a:cs typeface="PJHWDJ+ËÎÌå" panose="02010600030101010101"/>
              </a:rPr>
              <a:t>在表级指定子表中的列</a:t>
            </a:r>
          </a:p>
          <a:p>
            <a:pPr marL="0" marR="0">
              <a:lnSpc>
                <a:spcPts val="3045"/>
              </a:lnSpc>
              <a:spcBef>
                <a:spcPts val="555"/>
              </a:spcBef>
              <a:spcAft>
                <a:spcPct val="0"/>
              </a:spcAft>
            </a:pPr>
            <a:r>
              <a:rPr sz="25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–</a:t>
            </a:r>
            <a:r>
              <a:rPr sz="2500" spc="-22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0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REFERENCES:</a:t>
            </a:r>
            <a:r>
              <a:rPr sz="2500" spc="24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500">
                <a:solidFill>
                  <a:srgbClr val="000000"/>
                </a:solidFill>
                <a:latin typeface="PJHWDJ+ËÎÌå" panose="02010600030101010101"/>
                <a:cs typeface="PJHWDJ+ËÎÌå" panose="02010600030101010101"/>
              </a:rPr>
              <a:t>标示在父表中的列</a:t>
            </a:r>
          </a:p>
          <a:p>
            <a:pPr marL="0" marR="0">
              <a:lnSpc>
                <a:spcPts val="3045"/>
              </a:lnSpc>
              <a:spcBef>
                <a:spcPts val="555"/>
              </a:spcBef>
              <a:spcAft>
                <a:spcPct val="0"/>
              </a:spcAft>
            </a:pPr>
            <a:r>
              <a:rPr sz="250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–</a:t>
            </a:r>
            <a:r>
              <a:rPr sz="2500" spc="-227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00" b="1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ON DELETE</a:t>
            </a:r>
            <a:r>
              <a:rPr sz="2500" b="1" spc="42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500" b="1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CASCADE(</a:t>
            </a:r>
            <a:r>
              <a:rPr sz="2500">
                <a:solidFill>
                  <a:srgbClr val="FF0000"/>
                </a:solidFill>
                <a:latin typeface="PJHWDJ+ËÎÌå" panose="02010600030101010101"/>
                <a:cs typeface="PJHWDJ+ËÎÌå" panose="02010600030101010101"/>
              </a:rPr>
              <a:t>级联删除</a:t>
            </a:r>
            <a:r>
              <a:rPr sz="2500" b="1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)</a:t>
            </a:r>
            <a:r>
              <a:rPr sz="250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:</a:t>
            </a:r>
            <a:r>
              <a:rPr sz="2500" spc="5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500">
                <a:solidFill>
                  <a:srgbClr val="000000"/>
                </a:solidFill>
                <a:latin typeface="PJHWDJ+ËÎÌå" panose="02010600030101010101"/>
                <a:cs typeface="PJHWDJ+ËÎÌå" panose="02010600030101010101"/>
              </a:rPr>
              <a:t>当父表中的列被删除</a:t>
            </a:r>
          </a:p>
          <a:p>
            <a:pPr marL="227330" marR="0">
              <a:lnSpc>
                <a:spcPts val="2495"/>
              </a:lnSpc>
              <a:spcBef>
                <a:spcPts val="505"/>
              </a:spcBef>
              <a:spcAft>
                <a:spcPct val="0"/>
              </a:spcAft>
            </a:pPr>
            <a:r>
              <a:rPr sz="2500">
                <a:solidFill>
                  <a:srgbClr val="000000"/>
                </a:solidFill>
                <a:latin typeface="PJHWDJ+ËÎÌå" panose="02010600030101010101"/>
                <a:cs typeface="PJHWDJ+ËÎÌå" panose="02010600030101010101"/>
              </a:rPr>
              <a:t>时，子表中相对应的列也被删除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17778" y="3691691"/>
            <a:ext cx="8576173" cy="8632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045"/>
              </a:lnSpc>
              <a:spcBef>
                <a:spcPct val="0"/>
              </a:spcBef>
              <a:spcAft>
                <a:spcPct val="0"/>
              </a:spcAft>
            </a:pPr>
            <a:r>
              <a:rPr sz="250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–</a:t>
            </a:r>
            <a:r>
              <a:rPr sz="2500" spc="-227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00" b="1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ON DELETE</a:t>
            </a:r>
            <a:r>
              <a:rPr sz="2500" b="1" spc="42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500" b="1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SET</a:t>
            </a:r>
            <a:r>
              <a:rPr sz="2500" b="1" spc="25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500" b="1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NULL(</a:t>
            </a:r>
            <a:r>
              <a:rPr sz="2500">
                <a:solidFill>
                  <a:srgbClr val="FF0000"/>
                </a:solidFill>
                <a:latin typeface="PJHWDJ+ËÎÌå" panose="02010600030101010101"/>
                <a:cs typeface="PJHWDJ+ËÎÌå" panose="02010600030101010101"/>
              </a:rPr>
              <a:t>级联置空</a:t>
            </a:r>
            <a:r>
              <a:rPr sz="2500" b="1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)</a:t>
            </a:r>
            <a:r>
              <a:rPr sz="250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:</a:t>
            </a:r>
            <a:r>
              <a:rPr sz="2500" spc="38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500">
                <a:solidFill>
                  <a:srgbClr val="000000"/>
                </a:solidFill>
                <a:latin typeface="PJHWDJ+ËÎÌå" panose="02010600030101010101"/>
                <a:cs typeface="PJHWDJ+ËÎÌå" panose="02010600030101010101"/>
              </a:rPr>
              <a:t>子表中相应的列置空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01649" y="4252400"/>
            <a:ext cx="8170588" cy="25227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0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CREATE</a:t>
            </a:r>
            <a:r>
              <a:rPr sz="1800" spc="57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TABLE</a:t>
            </a:r>
            <a:r>
              <a:rPr sz="1800" spc="59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student(</a:t>
            </a:r>
          </a:p>
          <a:p>
            <a:pPr marL="0" marR="0">
              <a:lnSpc>
                <a:spcPts val="2040"/>
              </a:lnSpc>
              <a:spcBef>
                <a:spcPts val="17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id</a:t>
            </a:r>
            <a:r>
              <a:rPr sz="1800" spc="60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1800" spc="59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AUTO_INCREMENT</a:t>
            </a:r>
            <a:r>
              <a:rPr sz="1800" spc="54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PRIMARY</a:t>
            </a:r>
            <a:r>
              <a:rPr sz="1800" spc="57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KEY,</a:t>
            </a:r>
          </a:p>
          <a:p>
            <a:pPr marL="0" marR="0">
              <a:lnSpc>
                <a:spcPts val="2040"/>
              </a:lnSpc>
              <a:spcBef>
                <a:spcPts val="17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NAME</a:t>
            </a:r>
            <a:r>
              <a:rPr sz="1800" spc="58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VARCHAR(20),</a:t>
            </a:r>
          </a:p>
          <a:p>
            <a:pPr marL="0" marR="0">
              <a:lnSpc>
                <a:spcPts val="2040"/>
              </a:lnSpc>
              <a:spcBef>
                <a:spcPts val="12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classes_name</a:t>
            </a:r>
            <a:r>
              <a:rPr sz="1800" spc="55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VARCHAR(20),</a:t>
            </a:r>
          </a:p>
          <a:p>
            <a:pPr marL="0" marR="0">
              <a:lnSpc>
                <a:spcPts val="2040"/>
              </a:lnSpc>
              <a:spcBef>
                <a:spcPts val="17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classes_number</a:t>
            </a:r>
            <a:r>
              <a:rPr sz="1800" spc="54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INT,</a:t>
            </a:r>
          </a:p>
          <a:p>
            <a:pPr marL="0" marR="0">
              <a:lnSpc>
                <a:spcPts val="2040"/>
              </a:lnSpc>
              <a:spcBef>
                <a:spcPts val="19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/*</a:t>
            </a:r>
            <a:r>
              <a:rPr sz="1800">
                <a:solidFill>
                  <a:srgbClr val="000000"/>
                </a:solidFill>
                <a:latin typeface="PJHWDJ+ËÎÌå" panose="02010600030101010101"/>
                <a:cs typeface="PJHWDJ+ËÎÌå" panose="02010600030101010101"/>
              </a:rPr>
              <a:t>表级别联合外键</a:t>
            </a:r>
            <a:r>
              <a:rPr sz="18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*/</a:t>
            </a:r>
          </a:p>
          <a:p>
            <a:pPr marL="0" marR="0">
              <a:lnSpc>
                <a:spcPts val="2040"/>
              </a:lnSpc>
              <a:spcBef>
                <a:spcPts val="10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FOREIGN</a:t>
            </a:r>
            <a:r>
              <a:rPr sz="1800" spc="56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KEY(classes_name,</a:t>
            </a:r>
            <a:r>
              <a:rPr sz="1800" spc="53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classes_number)</a:t>
            </a:r>
          </a:p>
          <a:p>
            <a:pPr marL="0" marR="0">
              <a:lnSpc>
                <a:spcPts val="2040"/>
              </a:lnSpc>
              <a:spcBef>
                <a:spcPts val="17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REFERENCES</a:t>
            </a:r>
            <a:r>
              <a:rPr sz="1800" spc="55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classes(NAME,</a:t>
            </a:r>
            <a:r>
              <a:rPr sz="1800" spc="55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number)</a:t>
            </a:r>
            <a:r>
              <a:rPr sz="1800" spc="56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ON</a:t>
            </a:r>
            <a:r>
              <a:rPr sz="1800" spc="613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DELETE</a:t>
            </a:r>
            <a:r>
              <a:rPr sz="1800" spc="582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CASCADE</a:t>
            </a:r>
            <a:r>
              <a:rPr sz="18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);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438778" y="1167923"/>
            <a:ext cx="3077210" cy="1216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080"/>
              </a:lnSpc>
              <a:spcBef>
                <a:spcPct val="0"/>
              </a:spcBef>
              <a:spcAft>
                <a:spcPct val="0"/>
              </a:spcAft>
            </a:pPr>
            <a:r>
              <a:rPr sz="36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CHECK</a:t>
            </a:r>
            <a:r>
              <a:rPr sz="3600" b="1" spc="-8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600" spc="12">
                <a:solidFill>
                  <a:srgbClr val="000000"/>
                </a:solidFill>
                <a:latin typeface="SABNGK+ËÎÌå" panose="02010600030101010101"/>
                <a:cs typeface="SABNGK+ËÎÌå" panose="02010600030101010101"/>
              </a:rPr>
              <a:t>约束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6325" y="1923235"/>
            <a:ext cx="9073152" cy="16962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060"/>
              </a:lnSpc>
              <a:spcBef>
                <a:spcPct val="0"/>
              </a:spcBef>
              <a:spcAft>
                <a:spcPct val="0"/>
              </a:spcAft>
            </a:pPr>
            <a:r>
              <a:rPr sz="27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2700" spc="108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MySQL</a:t>
            </a:r>
            <a:r>
              <a:rPr sz="2700">
                <a:solidFill>
                  <a:srgbClr val="000000"/>
                </a:solidFill>
                <a:latin typeface="SABNGK+ËÎÌå" panose="02010600030101010101"/>
                <a:cs typeface="SABNGK+ËÎÌå" panose="02010600030101010101"/>
              </a:rPr>
              <a:t>可以使用</a:t>
            </a:r>
            <a:r>
              <a:rPr sz="27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check</a:t>
            </a:r>
            <a:r>
              <a:rPr sz="2700">
                <a:solidFill>
                  <a:srgbClr val="000000"/>
                </a:solidFill>
                <a:latin typeface="SABNGK+ËÎÌå" panose="02010600030101010101"/>
                <a:cs typeface="SABNGK+ËÎÌå" panose="02010600030101010101"/>
              </a:rPr>
              <a:t>约束，但</a:t>
            </a:r>
            <a:r>
              <a:rPr sz="27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check</a:t>
            </a:r>
            <a:r>
              <a:rPr sz="2700">
                <a:solidFill>
                  <a:srgbClr val="000000"/>
                </a:solidFill>
                <a:latin typeface="SABNGK+ËÎÌå" panose="02010600030101010101"/>
                <a:cs typeface="SABNGK+ËÎÌå" panose="02010600030101010101"/>
              </a:rPr>
              <a:t>约束对数据</a:t>
            </a:r>
          </a:p>
          <a:p>
            <a:pPr marL="342900" marR="0">
              <a:lnSpc>
                <a:spcPts val="3060"/>
              </a:lnSpc>
              <a:spcBef>
                <a:spcPts val="130"/>
              </a:spcBef>
              <a:spcAft>
                <a:spcPct val="0"/>
              </a:spcAft>
            </a:pPr>
            <a:r>
              <a:rPr sz="2700">
                <a:solidFill>
                  <a:srgbClr val="000000"/>
                </a:solidFill>
                <a:latin typeface="SABNGK+ËÎÌå" panose="02010600030101010101"/>
                <a:cs typeface="SABNGK+ËÎÌå" panose="02010600030101010101"/>
              </a:rPr>
              <a:t>验证没有任何作用</a:t>
            </a:r>
            <a:r>
              <a:rPr sz="27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700">
                <a:solidFill>
                  <a:srgbClr val="000000"/>
                </a:solidFill>
                <a:latin typeface="SABNGK+ËÎÌå" panose="02010600030101010101"/>
                <a:cs typeface="SABNGK+ËÎÌå" panose="02010600030101010101"/>
              </a:rPr>
              <a:t>添加数据时，没有任何错误或</a:t>
            </a:r>
          </a:p>
          <a:p>
            <a:pPr marL="342900" marR="0">
              <a:lnSpc>
                <a:spcPts val="2700"/>
              </a:lnSpc>
              <a:spcBef>
                <a:spcPts val="540"/>
              </a:spcBef>
              <a:spcAft>
                <a:spcPct val="0"/>
              </a:spcAft>
            </a:pPr>
            <a:r>
              <a:rPr sz="2700">
                <a:solidFill>
                  <a:srgbClr val="000000"/>
                </a:solidFill>
                <a:latin typeface="SABNGK+ËÎÌå" panose="02010600030101010101"/>
                <a:cs typeface="SABNGK+ËÎÌå" panose="02010600030101010101"/>
              </a:rPr>
              <a:t>警告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61618" y="3665406"/>
            <a:ext cx="3769663" cy="19737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0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CREATE</a:t>
            </a:r>
            <a:r>
              <a:rPr sz="1800" spc="-49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TABLE</a:t>
            </a:r>
            <a:r>
              <a:rPr sz="1800" spc="-24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temp(</a:t>
            </a:r>
          </a:p>
          <a:p>
            <a:pPr marL="0" marR="0">
              <a:lnSpc>
                <a:spcPts val="2040"/>
              </a:lnSpc>
              <a:spcBef>
                <a:spcPts val="17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id</a:t>
            </a:r>
            <a:r>
              <a:rPr sz="1800" spc="-28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1800" spc="-29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AUTO_INCREMENT,</a:t>
            </a:r>
          </a:p>
          <a:p>
            <a:pPr marL="0" marR="0">
              <a:lnSpc>
                <a:spcPts val="2040"/>
              </a:lnSpc>
              <a:spcBef>
                <a:spcPts val="17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NAME</a:t>
            </a:r>
            <a:r>
              <a:rPr sz="1800" spc="-36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VARCHAR(20),</a:t>
            </a:r>
          </a:p>
          <a:p>
            <a:pPr marL="0" marR="0">
              <a:lnSpc>
                <a:spcPts val="2040"/>
              </a:lnSpc>
              <a:spcBef>
                <a:spcPts val="12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age</a:t>
            </a:r>
            <a:r>
              <a:rPr sz="1800" spc="-36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1800" spc="-12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CHECK(age</a:t>
            </a:r>
            <a:r>
              <a:rPr sz="1800" spc="-49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&gt;</a:t>
            </a:r>
            <a:r>
              <a:rPr sz="1800" spc="-13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20),</a:t>
            </a:r>
          </a:p>
          <a:p>
            <a:pPr marL="0" marR="0">
              <a:lnSpc>
                <a:spcPts val="2040"/>
              </a:lnSpc>
              <a:spcBef>
                <a:spcPts val="17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PRIMARY</a:t>
            </a:r>
            <a:r>
              <a:rPr sz="1800" spc="-49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KEY(id)</a:t>
            </a:r>
          </a:p>
          <a:p>
            <a:pPr marL="0" marR="0">
              <a:lnSpc>
                <a:spcPts val="2040"/>
              </a:lnSpc>
              <a:spcBef>
                <a:spcPts val="12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);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631569" y="980471"/>
            <a:ext cx="6847438" cy="1216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080"/>
              </a:lnSpc>
              <a:spcBef>
                <a:spcPct val="0"/>
              </a:spcBef>
              <a:spcAft>
                <a:spcPct val="0"/>
              </a:spcAft>
            </a:pPr>
            <a:r>
              <a:rPr sz="36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MySQL</a:t>
            </a:r>
            <a:r>
              <a:rPr sz="3600" spc="12">
                <a:solidFill>
                  <a:srgbClr val="000000"/>
                </a:solidFill>
                <a:latin typeface="FWWUNK+ËÎÌå" panose="02010600030101010101"/>
                <a:cs typeface="FWWUNK+ËÎÌå" panose="02010600030101010101"/>
              </a:rPr>
              <a:t>中使用</a:t>
            </a:r>
            <a:r>
              <a:rPr sz="36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limit</a:t>
            </a:r>
            <a:r>
              <a:rPr sz="3600" spc="14">
                <a:solidFill>
                  <a:srgbClr val="000000"/>
                </a:solidFill>
                <a:latin typeface="FWWUNK+ËÎÌå" panose="02010600030101010101"/>
                <a:cs typeface="FWWUNK+ËÎÌå" panose="02010600030101010101"/>
              </a:rPr>
              <a:t>实现分页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40766" y="1860466"/>
            <a:ext cx="1409700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2400" spc="126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FWWUNK+ËÎÌå" panose="02010600030101010101"/>
                <a:cs typeface="FWWUNK+ËÎÌå" panose="02010600030101010101"/>
              </a:rPr>
              <a:t>背景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97966" y="2263193"/>
            <a:ext cx="9157686" cy="11263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65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Wingdings" panose="05000000000000000000"/>
                <a:cs typeface="Wingdings" panose="05000000000000000000"/>
              </a:rPr>
              <a:t></a:t>
            </a:r>
            <a:r>
              <a:rPr sz="2400" spc="19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FWWUNK+ËÎÌå" panose="02010600030101010101"/>
                <a:cs typeface="FWWUNK+ËÎÌå" panose="02010600030101010101"/>
              </a:rPr>
              <a:t>查询返回的记录太多了，查看起来很不方便，怎么样能够</a:t>
            </a:r>
          </a:p>
          <a:p>
            <a:pPr marL="342900" marR="0">
              <a:lnSpc>
                <a:spcPts val="2400"/>
              </a:lnSpc>
              <a:spcBef>
                <a:spcPts val="32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FWWUNK+ËÎÌå" panose="02010600030101010101"/>
                <a:cs typeface="FWWUNK+ËÎÌå" panose="02010600030101010101"/>
              </a:rPr>
              <a:t>实现分页查询呢？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40766" y="3323760"/>
            <a:ext cx="2019300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2400" spc="126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FWWUNK+ËÎÌå" panose="02010600030101010101"/>
                <a:cs typeface="FWWUNK+ËÎÌå" panose="02010600030101010101"/>
              </a:rPr>
              <a:t>分页原理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97966" y="3726487"/>
            <a:ext cx="9157686" cy="11050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65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Wingdings" panose="05000000000000000000"/>
                <a:cs typeface="Wingdings" panose="05000000000000000000"/>
              </a:rPr>
              <a:t></a:t>
            </a:r>
            <a:r>
              <a:rPr sz="2400" spc="19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FWWUNK+ËÎÌå" panose="02010600030101010101"/>
                <a:cs typeface="FWWUNK+ËÎÌå" panose="02010600030101010101"/>
              </a:rPr>
              <a:t>所谓分页显示，就是将数据库中的结果集，一段一段显示</a:t>
            </a:r>
          </a:p>
          <a:p>
            <a:pPr marL="342900" marR="0">
              <a:lnSpc>
                <a:spcPts val="2400"/>
              </a:lnSpc>
              <a:spcBef>
                <a:spcPts val="205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FWWUNK+ËÎÌå" panose="02010600030101010101"/>
                <a:cs typeface="FWWUNK+ËÎÌå" panose="02010600030101010101"/>
              </a:rPr>
              <a:t>出来需要的条件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631569" y="980471"/>
            <a:ext cx="6847438" cy="1216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080"/>
              </a:lnSpc>
              <a:spcBef>
                <a:spcPct val="0"/>
              </a:spcBef>
              <a:spcAft>
                <a:spcPct val="0"/>
              </a:spcAft>
            </a:pPr>
            <a:r>
              <a:rPr sz="36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MySQL</a:t>
            </a:r>
            <a:r>
              <a:rPr sz="3600" spc="12">
                <a:solidFill>
                  <a:srgbClr val="000000"/>
                </a:solidFill>
                <a:latin typeface="PCVJEO+ËÎÌå" panose="02010600030101010101"/>
                <a:cs typeface="PCVJEO+ËÎÌå" panose="02010600030101010101"/>
              </a:rPr>
              <a:t>中使用</a:t>
            </a:r>
            <a:r>
              <a:rPr sz="36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limit</a:t>
            </a:r>
            <a:r>
              <a:rPr sz="3600" spc="14">
                <a:solidFill>
                  <a:srgbClr val="000000"/>
                </a:solidFill>
                <a:latin typeface="PCVJEO+ËÎÌå" panose="02010600030101010101"/>
                <a:cs typeface="PCVJEO+ËÎÌå" panose="02010600030101010101"/>
              </a:rPr>
              <a:t>实现分页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40766" y="1860466"/>
            <a:ext cx="9157335" cy="18805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2400" spc="126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PCVJEO+ËÎÌå" panose="02010600030101010101"/>
                <a:cs typeface="PCVJEO+ËÎÌå" panose="02010600030101010101"/>
              </a:rPr>
              <a:t>怎么分段，当前在第几段（每页有几条，当前在第几页）</a:t>
            </a:r>
          </a:p>
          <a:p>
            <a:pPr marL="0" marR="0">
              <a:lnSpc>
                <a:spcPts val="2720"/>
              </a:lnSpc>
              <a:spcBef>
                <a:spcPts val="16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Wingdings" panose="05000000000000000000"/>
                <a:cs typeface="Wingdings" panose="05000000000000000000"/>
              </a:rPr>
              <a:t></a:t>
            </a:r>
            <a:r>
              <a:rPr sz="2400" spc="19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PCVJEO+ËÎÌå" panose="02010600030101010101"/>
                <a:cs typeface="PCVJEO+ËÎÌå" panose="02010600030101010101"/>
              </a:rPr>
              <a:t>前</a:t>
            </a:r>
            <a:r>
              <a:rPr sz="24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10</a:t>
            </a:r>
            <a:r>
              <a:rPr sz="2400">
                <a:solidFill>
                  <a:srgbClr val="000000"/>
                </a:solidFill>
                <a:latin typeface="PCVJEO+ËÎÌå" panose="02010600030101010101"/>
                <a:cs typeface="PCVJEO+ËÎÌå" panose="02010600030101010101"/>
              </a:rPr>
              <a:t>条记录：</a:t>
            </a:r>
            <a:r>
              <a:rPr sz="20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SELECT</a:t>
            </a:r>
            <a:r>
              <a:rPr sz="2000" spc="-17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* FROM table LIMIT 0,10;</a:t>
            </a:r>
          </a:p>
          <a:p>
            <a:pPr marL="0" marR="0">
              <a:lnSpc>
                <a:spcPts val="2720"/>
              </a:lnSpc>
              <a:spcBef>
                <a:spcPts val="11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Wingdings" panose="05000000000000000000"/>
                <a:cs typeface="Wingdings" panose="05000000000000000000"/>
              </a:rPr>
              <a:t></a:t>
            </a:r>
            <a:r>
              <a:rPr sz="2400" spc="19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PCVJEO+ËÎÌå" panose="02010600030101010101"/>
                <a:cs typeface="PCVJEO+ËÎÌå" panose="02010600030101010101"/>
              </a:rPr>
              <a:t>第</a:t>
            </a:r>
            <a:r>
              <a:rPr sz="24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11</a:t>
            </a:r>
            <a:r>
              <a:rPr sz="2400">
                <a:solidFill>
                  <a:srgbClr val="000000"/>
                </a:solidFill>
                <a:latin typeface="PCVJEO+ËÎÌå" panose="02010600030101010101"/>
                <a:cs typeface="PCVJEO+ËÎÌå" panose="02010600030101010101"/>
              </a:rPr>
              <a:t>至</a:t>
            </a:r>
            <a:r>
              <a:rPr sz="24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20</a:t>
            </a:r>
            <a:r>
              <a:rPr sz="2400">
                <a:solidFill>
                  <a:srgbClr val="000000"/>
                </a:solidFill>
                <a:latin typeface="PCVJEO+ËÎÌå" panose="02010600030101010101"/>
                <a:cs typeface="PCVJEO+ËÎÌå" panose="02010600030101010101"/>
              </a:rPr>
              <a:t>条记录：</a:t>
            </a:r>
            <a:r>
              <a:rPr sz="20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SELECT</a:t>
            </a:r>
            <a:r>
              <a:rPr sz="2000" spc="-3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* FROM table LIMIT 10,10;</a:t>
            </a:r>
          </a:p>
          <a:p>
            <a:pPr marL="0" marR="0">
              <a:lnSpc>
                <a:spcPts val="2720"/>
              </a:lnSpc>
              <a:spcBef>
                <a:spcPts val="16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Wingdings" panose="05000000000000000000"/>
                <a:cs typeface="Wingdings" panose="05000000000000000000"/>
              </a:rPr>
              <a:t></a:t>
            </a:r>
            <a:r>
              <a:rPr sz="2400" spc="19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PCVJEO+ËÎÌå" panose="02010600030101010101"/>
                <a:cs typeface="PCVJEO+ËÎÌå" panose="02010600030101010101"/>
              </a:rPr>
              <a:t>第</a:t>
            </a:r>
            <a:r>
              <a:rPr sz="24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21</a:t>
            </a:r>
            <a:r>
              <a:rPr sz="2400">
                <a:solidFill>
                  <a:srgbClr val="000000"/>
                </a:solidFill>
                <a:latin typeface="PCVJEO+ËÎÌå" panose="02010600030101010101"/>
                <a:cs typeface="PCVJEO+ËÎÌå" panose="02010600030101010101"/>
              </a:rPr>
              <a:t>至</a:t>
            </a:r>
            <a:r>
              <a:rPr sz="24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30</a:t>
            </a:r>
            <a:r>
              <a:rPr sz="2400">
                <a:solidFill>
                  <a:srgbClr val="000000"/>
                </a:solidFill>
                <a:latin typeface="PCVJEO+ËÎÌå" panose="02010600030101010101"/>
                <a:cs typeface="PCVJEO+ËÎÌå" panose="02010600030101010101"/>
              </a:rPr>
              <a:t>条记录：</a:t>
            </a:r>
            <a:r>
              <a:rPr sz="2400" spc="818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SELECT * FROM table LIMIT 20,10;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40766" y="3689498"/>
            <a:ext cx="1714804" cy="7980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5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2400" spc="126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PCVJEO+ËÎÌå" panose="02010600030101010101"/>
                <a:cs typeface="PCVJEO+ËÎÌå" panose="02010600030101010101"/>
              </a:rPr>
              <a:t>公式：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40766" y="4069524"/>
            <a:ext cx="9816370" cy="1068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7200" marR="0">
              <a:lnSpc>
                <a:spcPts val="272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3">
                <a:solidFill>
                  <a:srgbClr val="000000"/>
                </a:solidFill>
                <a:latin typeface="PCVJEO+ËÎÌå" panose="02010600030101010101"/>
                <a:cs typeface="PCVJEO+ËÎÌå" panose="02010600030101010101"/>
              </a:rPr>
              <a:t>（当前页数</a:t>
            </a:r>
            <a:r>
              <a:rPr sz="24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-1</a:t>
            </a:r>
            <a:r>
              <a:rPr sz="2400" spc="12">
                <a:solidFill>
                  <a:srgbClr val="000000"/>
                </a:solidFill>
                <a:latin typeface="PCVJEO+ËÎÌå" panose="02010600030101010101"/>
                <a:cs typeface="PCVJEO+ËÎÌå" panose="02010600030101010101"/>
              </a:rPr>
              <a:t>）</a:t>
            </a:r>
            <a:r>
              <a:rPr sz="24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*</a:t>
            </a:r>
            <a:r>
              <a:rPr sz="2400" spc="12">
                <a:solidFill>
                  <a:srgbClr val="000000"/>
                </a:solidFill>
                <a:latin typeface="PCVJEO+ËÎÌå" panose="02010600030101010101"/>
                <a:cs typeface="PCVJEO+ËÎÌå" panose="02010600030101010101"/>
              </a:rPr>
              <a:t>每页条数，每页条数</a:t>
            </a:r>
          </a:p>
          <a:p>
            <a:pPr marL="0" marR="0">
              <a:lnSpc>
                <a:spcPts val="2270"/>
              </a:lnSpc>
              <a:spcBef>
                <a:spcPts val="175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SELECT * FROM table LIMIT(PageNo - 1)*PageSize,PageSize;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40766" y="5031000"/>
            <a:ext cx="1714804" cy="7980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5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2400" spc="126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PCVJEO+ËÎÌå" panose="02010600030101010101"/>
                <a:cs typeface="PCVJEO+ËÎÌå" panose="02010600030101010101"/>
              </a:rPr>
              <a:t>注意：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97966" y="5398945"/>
            <a:ext cx="7054623" cy="822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2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Wingdings" panose="05000000000000000000"/>
                <a:cs typeface="Wingdings" panose="05000000000000000000"/>
              </a:rPr>
              <a:t></a:t>
            </a:r>
            <a:r>
              <a:rPr sz="2400" spc="19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limit</a:t>
            </a:r>
            <a:r>
              <a:rPr sz="2400">
                <a:solidFill>
                  <a:srgbClr val="000000"/>
                </a:solidFill>
                <a:latin typeface="PCVJEO+ËÎÌå" panose="02010600030101010101"/>
                <a:cs typeface="PCVJEO+ËÎÌå" panose="02010600030101010101"/>
              </a:rPr>
              <a:t>子句必须放在整个查询语句的最后！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311398" y="925726"/>
            <a:ext cx="2978200" cy="1143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sz="3600" spc="12">
                <a:solidFill>
                  <a:srgbClr val="000000"/>
                </a:solidFill>
                <a:latin typeface="WKLOEN+ËÎÌå" panose="02010600030101010101"/>
                <a:cs typeface="WKLOEN+ËÎÌå" panose="02010600030101010101"/>
              </a:rPr>
              <a:t>什么是约束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59003" y="1902683"/>
            <a:ext cx="8597584" cy="12844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060"/>
              </a:lnSpc>
              <a:spcBef>
                <a:spcPct val="0"/>
              </a:spcBef>
              <a:spcAft>
                <a:spcPct val="0"/>
              </a:spcAft>
            </a:pPr>
            <a:r>
              <a:rPr sz="27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2700" spc="108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>
                <a:solidFill>
                  <a:srgbClr val="000000"/>
                </a:solidFill>
                <a:latin typeface="WKLOEN+ËÎÌå" panose="02010600030101010101"/>
                <a:cs typeface="WKLOEN+ËÎÌå" panose="02010600030101010101"/>
              </a:rPr>
              <a:t>为了保证数据的一致性和完整性，</a:t>
            </a:r>
            <a:r>
              <a:rPr sz="27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SQL</a:t>
            </a:r>
            <a:r>
              <a:rPr sz="2700">
                <a:solidFill>
                  <a:srgbClr val="000000"/>
                </a:solidFill>
                <a:latin typeface="WKLOEN+ËÎÌå" panose="02010600030101010101"/>
                <a:cs typeface="WKLOEN+ËÎÌå" panose="02010600030101010101"/>
              </a:rPr>
              <a:t>规范以约</a:t>
            </a:r>
          </a:p>
          <a:p>
            <a:pPr marL="342900" marR="0">
              <a:lnSpc>
                <a:spcPts val="2700"/>
              </a:lnSpc>
              <a:spcBef>
                <a:spcPts val="540"/>
              </a:spcBef>
              <a:spcAft>
                <a:spcPct val="0"/>
              </a:spcAft>
            </a:pPr>
            <a:r>
              <a:rPr sz="2700">
                <a:solidFill>
                  <a:srgbClr val="000000"/>
                </a:solidFill>
                <a:latin typeface="WKLOEN+ËÎÌå" panose="02010600030101010101"/>
                <a:cs typeface="WKLOEN+ËÎÌå" panose="02010600030101010101"/>
              </a:rPr>
              <a:t>束的方式对表数据进行额外的条件限制。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59003" y="2807939"/>
            <a:ext cx="4337685" cy="8974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015"/>
              </a:lnSpc>
              <a:spcBef>
                <a:spcPct val="0"/>
              </a:spcBef>
              <a:spcAft>
                <a:spcPct val="0"/>
              </a:spcAft>
            </a:pPr>
            <a:r>
              <a:rPr sz="27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2700" spc="108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>
                <a:solidFill>
                  <a:srgbClr val="000000"/>
                </a:solidFill>
                <a:latin typeface="WKLOEN+ËÎÌå" panose="02010600030101010101"/>
                <a:cs typeface="WKLOEN+ËÎÌå" panose="02010600030101010101"/>
              </a:rPr>
              <a:t>约束是表级的强制规定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59003" y="3302097"/>
            <a:ext cx="8519447" cy="1750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060"/>
              </a:lnSpc>
              <a:spcBef>
                <a:spcPct val="0"/>
              </a:spcBef>
              <a:spcAft>
                <a:spcPct val="0"/>
              </a:spcAft>
            </a:pPr>
            <a:r>
              <a:rPr sz="27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2700" spc="108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>
                <a:solidFill>
                  <a:srgbClr val="000000"/>
                </a:solidFill>
                <a:latin typeface="WKLOEN+ËÎÌå" panose="02010600030101010101"/>
                <a:cs typeface="WKLOEN+ËÎÌå" panose="02010600030101010101"/>
              </a:rPr>
              <a:t>可以在创建表时规定约束（通过</a:t>
            </a:r>
            <a:r>
              <a:rPr sz="2700" spc="93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CREATE</a:t>
            </a:r>
          </a:p>
          <a:p>
            <a:pPr marL="342900" marR="0">
              <a:lnSpc>
                <a:spcPts val="3060"/>
              </a:lnSpc>
              <a:spcBef>
                <a:spcPts val="130"/>
              </a:spcBef>
              <a:spcAft>
                <a:spcPct val="0"/>
              </a:spcAft>
            </a:pPr>
            <a:r>
              <a:rPr sz="27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TABLE</a:t>
            </a:r>
            <a:r>
              <a:rPr sz="2700" spc="12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700">
                <a:solidFill>
                  <a:srgbClr val="000000"/>
                </a:solidFill>
                <a:latin typeface="WKLOEN+ËÎÌå" panose="02010600030101010101"/>
                <a:cs typeface="WKLOEN+ËÎÌå" panose="02010600030101010101"/>
              </a:rPr>
              <a:t>语句），或者在表创建之后也可以（通</a:t>
            </a:r>
          </a:p>
          <a:p>
            <a:pPr marL="342900" marR="0">
              <a:lnSpc>
                <a:spcPts val="3060"/>
              </a:lnSpc>
              <a:spcBef>
                <a:spcPts val="130"/>
              </a:spcBef>
              <a:spcAft>
                <a:spcPct val="0"/>
              </a:spcAft>
            </a:pPr>
            <a:r>
              <a:rPr sz="2700">
                <a:solidFill>
                  <a:srgbClr val="000000"/>
                </a:solidFill>
                <a:latin typeface="WKLOEN+ËÎÌå" panose="02010600030101010101"/>
                <a:cs typeface="WKLOEN+ËÎÌå" panose="02010600030101010101"/>
              </a:rPr>
              <a:t>过</a:t>
            </a:r>
            <a:r>
              <a:rPr sz="2700" spc="93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ALTER</a:t>
            </a:r>
            <a:r>
              <a:rPr sz="2700" spc="25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7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TABLE</a:t>
            </a:r>
            <a:r>
              <a:rPr sz="2700" spc="22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700">
                <a:solidFill>
                  <a:srgbClr val="000000"/>
                </a:solidFill>
                <a:latin typeface="WKLOEN+ËÎÌå" panose="02010600030101010101"/>
                <a:cs typeface="WKLOEN+ËÎÌå" panose="02010600030101010101"/>
              </a:rPr>
              <a:t>语句）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896614" y="925726"/>
            <a:ext cx="1807768" cy="1143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sz="3600">
                <a:solidFill>
                  <a:srgbClr val="000000"/>
                </a:solidFill>
                <a:latin typeface="OOTHPH+ËÎÌå" panose="02010600030101010101"/>
                <a:cs typeface="OOTHPH+ËÎÌå" panose="02010600030101010101"/>
              </a:rPr>
              <a:t>约</a:t>
            </a:r>
            <a:r>
              <a:rPr sz="3600" spc="73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600">
                <a:solidFill>
                  <a:srgbClr val="000000"/>
                </a:solidFill>
                <a:latin typeface="OOTHPH+ËÎÌå" panose="02010600030101010101"/>
                <a:cs typeface="OOTHPH+ËÎÌå" panose="02010600030101010101"/>
              </a:rPr>
              <a:t>束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59003" y="1918558"/>
            <a:ext cx="3463628" cy="9277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060"/>
              </a:lnSpc>
              <a:spcBef>
                <a:spcPct val="0"/>
              </a:spcBef>
              <a:spcAft>
                <a:spcPct val="0"/>
              </a:spcAft>
            </a:pPr>
            <a:r>
              <a:rPr sz="27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2700" spc="108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>
                <a:solidFill>
                  <a:srgbClr val="000000"/>
                </a:solidFill>
                <a:latin typeface="OOTHPH+ËÎÌå" panose="02010600030101010101"/>
                <a:cs typeface="OOTHPH+ËÎÌå" panose="02010600030101010101"/>
              </a:rPr>
              <a:t>有以下六种约束</a:t>
            </a:r>
            <a:r>
              <a:rPr sz="27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16203" y="2397127"/>
            <a:ext cx="8328936" cy="27676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85"/>
              </a:lnSpc>
              <a:spcBef>
                <a:spcPct val="0"/>
              </a:spcBef>
              <a:spcAft>
                <a:spcPct val="0"/>
              </a:spcAft>
            </a:pPr>
            <a:r>
              <a:rPr sz="220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–</a:t>
            </a:r>
            <a:r>
              <a:rPr sz="2200" spc="483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b="1">
                <a:solidFill>
                  <a:srgbClr val="C00000"/>
                </a:solidFill>
                <a:latin typeface="Courier New" panose="02070309020205020404"/>
                <a:cs typeface="Courier New" panose="02070309020205020404"/>
              </a:rPr>
              <a:t>NOT</a:t>
            </a:r>
            <a:r>
              <a:rPr sz="2200" b="1" spc="15">
                <a:solidFill>
                  <a:srgbClr val="C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b="1">
                <a:solidFill>
                  <a:srgbClr val="C00000"/>
                </a:solidFill>
                <a:latin typeface="Courier New" panose="02070309020205020404"/>
                <a:cs typeface="Courier New" panose="02070309020205020404"/>
              </a:rPr>
              <a:t>NULL</a:t>
            </a:r>
            <a:r>
              <a:rPr sz="2200" b="1" spc="34">
                <a:solidFill>
                  <a:srgbClr val="C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>
                <a:solidFill>
                  <a:srgbClr val="C00000"/>
                </a:solidFill>
                <a:latin typeface="OOTHPH+ËÎÌå" panose="02010600030101010101"/>
                <a:cs typeface="OOTHPH+ËÎÌå" panose="02010600030101010101"/>
              </a:rPr>
              <a:t>非空约束，规定某个字段不能为空</a:t>
            </a:r>
          </a:p>
          <a:p>
            <a:pPr marL="0" marR="0">
              <a:lnSpc>
                <a:spcPts val="2490"/>
              </a:lnSpc>
              <a:spcBef>
                <a:spcPts val="680"/>
              </a:spcBef>
              <a:spcAft>
                <a:spcPct val="0"/>
              </a:spcAft>
            </a:pPr>
            <a:r>
              <a:rPr sz="220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–</a:t>
            </a:r>
            <a:r>
              <a:rPr sz="2200" spc="483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b="1">
                <a:solidFill>
                  <a:srgbClr val="C00000"/>
                </a:solidFill>
                <a:latin typeface="Courier New" panose="02070309020205020404"/>
                <a:cs typeface="Courier New" panose="02070309020205020404"/>
              </a:rPr>
              <a:t>UNIQUE</a:t>
            </a:r>
            <a:r>
              <a:rPr sz="2200" b="1" spc="1352">
                <a:solidFill>
                  <a:srgbClr val="C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10">
                <a:solidFill>
                  <a:srgbClr val="C00000"/>
                </a:solidFill>
                <a:latin typeface="OOTHPH+ËÎÌå" panose="02010600030101010101"/>
                <a:cs typeface="OOTHPH+ËÎÌå" panose="02010600030101010101"/>
              </a:rPr>
              <a:t>唯一约束，规定某个字段在整个表中是唯一的</a:t>
            </a:r>
          </a:p>
          <a:p>
            <a:pPr marL="0" marR="0">
              <a:lnSpc>
                <a:spcPts val="2485"/>
              </a:lnSpc>
              <a:spcBef>
                <a:spcPts val="630"/>
              </a:spcBef>
              <a:spcAft>
                <a:spcPct val="0"/>
              </a:spcAft>
            </a:pPr>
            <a:r>
              <a:rPr sz="220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–</a:t>
            </a:r>
            <a:r>
              <a:rPr sz="2200" spc="483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b="1">
                <a:solidFill>
                  <a:srgbClr val="C00000"/>
                </a:solidFill>
                <a:latin typeface="Courier New" panose="02070309020205020404"/>
                <a:cs typeface="Courier New" panose="02070309020205020404"/>
              </a:rPr>
              <a:t>PRIMARY</a:t>
            </a:r>
            <a:r>
              <a:rPr sz="2200" b="1" spc="22">
                <a:solidFill>
                  <a:srgbClr val="C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b="1">
                <a:solidFill>
                  <a:srgbClr val="C00000"/>
                </a:solidFill>
                <a:latin typeface="Courier New" panose="02070309020205020404"/>
                <a:cs typeface="Courier New" panose="02070309020205020404"/>
              </a:rPr>
              <a:t>KEY</a:t>
            </a:r>
            <a:r>
              <a:rPr sz="2200" b="1" spc="1348">
                <a:solidFill>
                  <a:srgbClr val="C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>
                <a:solidFill>
                  <a:srgbClr val="C00000"/>
                </a:solidFill>
                <a:latin typeface="OOTHPH+ËÎÌå" panose="02010600030101010101"/>
                <a:cs typeface="OOTHPH+ËÎÌå" panose="02010600030101010101"/>
              </a:rPr>
              <a:t>主键</a:t>
            </a:r>
            <a:r>
              <a:rPr sz="2200" b="1">
                <a:solidFill>
                  <a:srgbClr val="C00000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200">
                <a:solidFill>
                  <a:srgbClr val="C00000"/>
                </a:solidFill>
                <a:latin typeface="OOTHPH+ËÎÌå" panose="02010600030101010101"/>
                <a:cs typeface="OOTHPH+ËÎÌå" panose="02010600030101010101"/>
              </a:rPr>
              <a:t>非空且唯一</a:t>
            </a:r>
            <a:r>
              <a:rPr sz="2200" b="1">
                <a:solidFill>
                  <a:srgbClr val="C00000"/>
                </a:solidFill>
                <a:latin typeface="Courier New" panose="02070309020205020404"/>
                <a:cs typeface="Courier New" panose="02070309020205020404"/>
              </a:rPr>
              <a:t>)</a:t>
            </a:r>
          </a:p>
          <a:p>
            <a:pPr marL="0" marR="0">
              <a:lnSpc>
                <a:spcPts val="2485"/>
              </a:lnSpc>
              <a:spcBef>
                <a:spcPts val="680"/>
              </a:spcBef>
              <a:spcAft>
                <a:spcPct val="0"/>
              </a:spcAft>
            </a:pPr>
            <a:r>
              <a:rPr sz="220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–</a:t>
            </a:r>
            <a:r>
              <a:rPr sz="2200" spc="483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b="1">
                <a:solidFill>
                  <a:srgbClr val="C00000"/>
                </a:solidFill>
                <a:latin typeface="Courier New" panose="02070309020205020404"/>
                <a:cs typeface="Courier New" panose="02070309020205020404"/>
              </a:rPr>
              <a:t>FOREIGN</a:t>
            </a:r>
            <a:r>
              <a:rPr sz="2200" b="1" spc="22">
                <a:solidFill>
                  <a:srgbClr val="C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b="1">
                <a:solidFill>
                  <a:srgbClr val="C00000"/>
                </a:solidFill>
                <a:latin typeface="Courier New" panose="02070309020205020404"/>
                <a:cs typeface="Courier New" panose="02070309020205020404"/>
              </a:rPr>
              <a:t>KEY</a:t>
            </a:r>
            <a:r>
              <a:rPr sz="2200" b="1" spc="1348">
                <a:solidFill>
                  <a:srgbClr val="C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>
                <a:solidFill>
                  <a:srgbClr val="C00000"/>
                </a:solidFill>
                <a:latin typeface="OOTHPH+ËÎÌå" panose="02010600030101010101"/>
                <a:cs typeface="OOTHPH+ËÎÌå" panose="02010600030101010101"/>
              </a:rPr>
              <a:t>外键</a:t>
            </a:r>
          </a:p>
          <a:p>
            <a:pPr marL="0" marR="0">
              <a:lnSpc>
                <a:spcPts val="2485"/>
              </a:lnSpc>
              <a:spcBef>
                <a:spcPts val="680"/>
              </a:spcBef>
              <a:spcAft>
                <a:spcPct val="0"/>
              </a:spcAft>
            </a:pPr>
            <a:r>
              <a:rPr sz="220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–</a:t>
            </a:r>
            <a:r>
              <a:rPr sz="2200" spc="483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b="1">
                <a:solidFill>
                  <a:srgbClr val="C00000"/>
                </a:solidFill>
                <a:latin typeface="Courier New" panose="02070309020205020404"/>
                <a:cs typeface="Courier New" panose="02070309020205020404"/>
              </a:rPr>
              <a:t>CHECK</a:t>
            </a:r>
            <a:r>
              <a:rPr sz="2200" b="1" spc="1352">
                <a:solidFill>
                  <a:srgbClr val="C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>
                <a:solidFill>
                  <a:srgbClr val="C00000"/>
                </a:solidFill>
                <a:latin typeface="OOTHPH+ËÎÌå" panose="02010600030101010101"/>
                <a:cs typeface="OOTHPH+ËÎÌå" panose="02010600030101010101"/>
              </a:rPr>
              <a:t>检查约束</a:t>
            </a:r>
          </a:p>
          <a:p>
            <a:pPr marL="0" marR="0">
              <a:lnSpc>
                <a:spcPts val="2485"/>
              </a:lnSpc>
              <a:spcBef>
                <a:spcPts val="630"/>
              </a:spcBef>
              <a:spcAft>
                <a:spcPct val="0"/>
              </a:spcAft>
            </a:pPr>
            <a:r>
              <a:rPr sz="220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–</a:t>
            </a:r>
            <a:r>
              <a:rPr sz="2200" spc="483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b="1">
                <a:solidFill>
                  <a:srgbClr val="C00000"/>
                </a:solidFill>
                <a:latin typeface="Courier New" panose="02070309020205020404"/>
                <a:cs typeface="Courier New" panose="02070309020205020404"/>
              </a:rPr>
              <a:t>DEFAULT</a:t>
            </a:r>
            <a:r>
              <a:rPr sz="2200" b="1" spc="1358">
                <a:solidFill>
                  <a:srgbClr val="C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>
                <a:solidFill>
                  <a:srgbClr val="C00000"/>
                </a:solidFill>
                <a:latin typeface="OOTHPH+ËÎÌå" panose="02010600030101010101"/>
                <a:cs typeface="OOTHPH+ËÎÌå" panose="02010600030101010101"/>
              </a:rPr>
              <a:t>默认值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89990" y="5191697"/>
            <a:ext cx="8891933" cy="1060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OOTHPH+ËÎÌå" panose="02010600030101010101"/>
                <a:cs typeface="OOTHPH+ËÎÌå" panose="02010600030101010101"/>
              </a:rPr>
              <a:t>注意：</a:t>
            </a:r>
            <a:r>
              <a:rPr sz="1800" spc="38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MySQL</a:t>
            </a:r>
            <a:r>
              <a:rPr sz="1800">
                <a:solidFill>
                  <a:srgbClr val="000000"/>
                </a:solidFill>
                <a:latin typeface="OOTHPH+ËÎÌå" panose="02010600030101010101"/>
                <a:cs typeface="OOTHPH+ËÎÌå" panose="02010600030101010101"/>
              </a:rPr>
              <a:t>不支持</a:t>
            </a:r>
            <a:r>
              <a:rPr sz="18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check</a:t>
            </a:r>
            <a:r>
              <a:rPr sz="1800">
                <a:solidFill>
                  <a:srgbClr val="000000"/>
                </a:solidFill>
                <a:latin typeface="OOTHPH+ËÎÌå" panose="02010600030101010101"/>
                <a:cs typeface="OOTHPH+ËÎÌå" panose="02010600030101010101"/>
              </a:rPr>
              <a:t>约束，但可以使用</a:t>
            </a:r>
            <a:r>
              <a:rPr sz="18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check</a:t>
            </a:r>
            <a:r>
              <a:rPr sz="1800">
                <a:solidFill>
                  <a:srgbClr val="000000"/>
                </a:solidFill>
                <a:latin typeface="OOTHPH+ËÎÌå" panose="02010600030101010101"/>
                <a:cs typeface="OOTHPH+ËÎÌå" panose="02010600030101010101"/>
              </a:rPr>
              <a:t>约束，而没有任何效果；</a:t>
            </a:r>
          </a:p>
          <a:p>
            <a:pPr marL="0" marR="0">
              <a:lnSpc>
                <a:spcPts val="2010"/>
              </a:lnSpc>
              <a:spcBef>
                <a:spcPts val="1625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OOTHPH+ËÎÌå" panose="02010600030101010101"/>
                <a:cs typeface="OOTHPH+ËÎÌå" panose="02010600030101010101"/>
              </a:rPr>
              <a:t>具体细节可以参阅</a:t>
            </a:r>
            <a:r>
              <a:rPr sz="18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W3Cschool</a:t>
            </a:r>
            <a:r>
              <a:rPr sz="1800">
                <a:solidFill>
                  <a:srgbClr val="000000"/>
                </a:solidFill>
                <a:latin typeface="OOTHPH+ËÎÌå" panose="02010600030101010101"/>
                <a:cs typeface="OOTHPH+ËÎÌå" panose="02010600030101010101"/>
              </a:rPr>
              <a:t>手册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29716" y="1644851"/>
            <a:ext cx="7118331" cy="897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020"/>
              </a:lnSpc>
              <a:spcBef>
                <a:spcPct val="0"/>
              </a:spcBef>
              <a:spcAft>
                <a:spcPct val="0"/>
              </a:spcAft>
            </a:pPr>
            <a:r>
              <a:rPr sz="27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2700" spc="108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>
                <a:solidFill>
                  <a:srgbClr val="000000"/>
                </a:solidFill>
                <a:latin typeface="TDRWJA+ËÎÌå" panose="02010600030101010101"/>
                <a:cs typeface="TDRWJA+ËÎÌå" panose="02010600030101010101"/>
              </a:rPr>
              <a:t>根据约束数据列的限制，约束可分为：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86916" y="2280074"/>
            <a:ext cx="5259493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–</a:t>
            </a:r>
            <a:r>
              <a:rPr sz="2400" spc="321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12">
                <a:solidFill>
                  <a:srgbClr val="C00000"/>
                </a:solidFill>
                <a:latin typeface="TDRWJA+ËÎÌå" panose="02010600030101010101"/>
                <a:cs typeface="TDRWJA+ËÎÌå" panose="02010600030101010101"/>
              </a:rPr>
              <a:t>单列约束：每个约束只约束一列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86916" y="2718986"/>
            <a:ext cx="5964038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–</a:t>
            </a:r>
            <a:r>
              <a:rPr sz="2400" spc="321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12">
                <a:solidFill>
                  <a:srgbClr val="C00000"/>
                </a:solidFill>
                <a:latin typeface="TDRWJA+ËÎÌå" panose="02010600030101010101"/>
                <a:cs typeface="TDRWJA+ËÎÌå" panose="02010600030101010101"/>
              </a:rPr>
              <a:t>多列约束：每个约束可约束多列数据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58393" y="3590132"/>
            <a:ext cx="6719790" cy="8974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015"/>
              </a:lnSpc>
              <a:spcBef>
                <a:spcPct val="0"/>
              </a:spcBef>
              <a:spcAft>
                <a:spcPct val="0"/>
              </a:spcAft>
            </a:pPr>
            <a:r>
              <a:rPr sz="27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2700" spc="108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>
                <a:solidFill>
                  <a:srgbClr val="000000"/>
                </a:solidFill>
                <a:latin typeface="TDRWJA+ËÎÌå" panose="02010600030101010101"/>
                <a:cs typeface="TDRWJA+ËÎÌå" panose="02010600030101010101"/>
              </a:rPr>
              <a:t>根据约束的作用范围，约束可分为：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15593" y="4069609"/>
            <a:ext cx="8041308" cy="7980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5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–</a:t>
            </a:r>
            <a:r>
              <a:rPr sz="2400" spc="32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DRWJA+ËÎÌå" panose="02010600030101010101"/>
                <a:cs typeface="TDRWJA+ËÎÌå" panose="02010600030101010101"/>
              </a:rPr>
              <a:t>列级约束只能作用在一个列上，跟在列的定义后面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015593" y="4508797"/>
            <a:ext cx="8041249" cy="1141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–</a:t>
            </a:r>
            <a:r>
              <a:rPr sz="2400" spc="321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C00000"/>
                </a:solidFill>
                <a:latin typeface="TDRWJA+ËÎÌå" panose="02010600030101010101"/>
                <a:cs typeface="TDRWJA+ËÎÌå" panose="02010600030101010101"/>
              </a:rPr>
              <a:t>表级约束</a:t>
            </a:r>
            <a:r>
              <a:rPr sz="2400">
                <a:solidFill>
                  <a:srgbClr val="000000"/>
                </a:solidFill>
                <a:latin typeface="TDRWJA+ËÎÌå" panose="02010600030101010101"/>
                <a:cs typeface="TDRWJA+ËÎÌå" panose="02010600030101010101"/>
              </a:rPr>
              <a:t>可以作用在多个列上，不与列一起，而是</a:t>
            </a:r>
          </a:p>
          <a:p>
            <a:pPr marL="286385" marR="0">
              <a:lnSpc>
                <a:spcPts val="2400"/>
              </a:lnSpc>
              <a:spcBef>
                <a:spcPts val="48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DRWJA+ËÎÌå" panose="02010600030101010101"/>
                <a:cs typeface="TDRWJA+ËÎÌå" panose="02010600030101010101"/>
              </a:rPr>
              <a:t>单独定义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921254" y="907438"/>
            <a:ext cx="4072940" cy="12163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080"/>
              </a:lnSpc>
              <a:spcBef>
                <a:spcPct val="0"/>
              </a:spcBef>
              <a:spcAft>
                <a:spcPct val="0"/>
              </a:spcAft>
            </a:pPr>
            <a:r>
              <a:rPr sz="36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NOT NULL</a:t>
            </a:r>
            <a:r>
              <a:rPr sz="3600" b="1" spc="16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12">
                <a:solidFill>
                  <a:srgbClr val="000000"/>
                </a:solidFill>
                <a:latin typeface="FELVVB+ËÎÌå" panose="02010600030101010101"/>
                <a:cs typeface="FELVVB+ËÎÌå" panose="02010600030101010101"/>
              </a:rPr>
              <a:t>约束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85241" y="1959432"/>
            <a:ext cx="8907411" cy="1771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05"/>
              </a:lnSpc>
              <a:spcBef>
                <a:spcPct val="0"/>
              </a:spcBef>
              <a:spcAft>
                <a:spcPct val="0"/>
              </a:spcAft>
            </a:pPr>
            <a:r>
              <a:rPr sz="2800" spc="166">
                <a:solidFill>
                  <a:srgbClr val="000000"/>
                </a:solidFill>
                <a:latin typeface="Wingdings" panose="05000000000000000000"/>
                <a:cs typeface="Wingdings" panose="05000000000000000000"/>
              </a:rPr>
              <a:t></a:t>
            </a:r>
            <a:r>
              <a:rPr sz="2800">
                <a:solidFill>
                  <a:srgbClr val="000000"/>
                </a:solidFill>
                <a:latin typeface="FELVVB+ËÎÌå" panose="02010600030101010101"/>
                <a:cs typeface="FELVVB+ËÎÌå" panose="02010600030101010101"/>
              </a:rPr>
              <a:t>非空约束用于确保当前列的值不为空值，非空约</a:t>
            </a:r>
          </a:p>
          <a:p>
            <a:pPr marL="286385" marR="0">
              <a:lnSpc>
                <a:spcPts val="2795"/>
              </a:lnSpc>
              <a:spcBef>
                <a:spcPts val="24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FELVVB+ËÎÌå" panose="02010600030101010101"/>
                <a:cs typeface="FELVVB+ËÎÌå" panose="02010600030101010101"/>
              </a:rPr>
              <a:t>束只能出现在表对象的列上。</a:t>
            </a:r>
          </a:p>
          <a:p>
            <a:pPr marL="0" marR="0">
              <a:lnSpc>
                <a:spcPts val="3165"/>
              </a:lnSpc>
              <a:spcBef>
                <a:spcPts val="190"/>
              </a:spcBef>
              <a:spcAft>
                <a:spcPct val="0"/>
              </a:spcAft>
            </a:pPr>
            <a:r>
              <a:rPr sz="2800" spc="166">
                <a:solidFill>
                  <a:srgbClr val="000000"/>
                </a:solidFill>
                <a:latin typeface="Wingdings" panose="05000000000000000000"/>
                <a:cs typeface="Wingdings" panose="05000000000000000000"/>
              </a:rPr>
              <a:t></a:t>
            </a:r>
            <a:r>
              <a:rPr sz="28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Null</a:t>
            </a:r>
            <a:r>
              <a:rPr sz="2800">
                <a:solidFill>
                  <a:srgbClr val="000000"/>
                </a:solidFill>
                <a:latin typeface="FELVVB+ËÎÌå" panose="02010600030101010101"/>
                <a:cs typeface="FELVVB+ËÎÌå" panose="02010600030101010101"/>
              </a:rPr>
              <a:t>类型特征：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42441" y="3198825"/>
            <a:ext cx="8173718" cy="18129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65"/>
              </a:lnSpc>
              <a:spcBef>
                <a:spcPct val="0"/>
              </a:spcBef>
              <a:spcAft>
                <a:spcPct val="0"/>
              </a:spcAft>
            </a:pPr>
            <a:r>
              <a:rPr sz="2800" spc="32">
                <a:solidFill>
                  <a:srgbClr val="000000"/>
                </a:solidFill>
                <a:latin typeface="Wingdings" panose="05000000000000000000"/>
                <a:cs typeface="Wingdings" panose="05000000000000000000"/>
              </a:rPr>
              <a:t></a:t>
            </a:r>
            <a:r>
              <a:rPr sz="2800">
                <a:solidFill>
                  <a:srgbClr val="000000"/>
                </a:solidFill>
                <a:latin typeface="FELVVB+ËÎÌå" panose="02010600030101010101"/>
                <a:cs typeface="FELVVB+ËÎÌå" panose="02010600030101010101"/>
              </a:rPr>
              <a:t>所有的类型的值都可以是</a:t>
            </a:r>
            <a:r>
              <a:rPr sz="28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null</a:t>
            </a:r>
            <a:r>
              <a:rPr sz="2800">
                <a:solidFill>
                  <a:srgbClr val="000000"/>
                </a:solidFill>
                <a:latin typeface="FELVVB+ËÎÌå" panose="02010600030101010101"/>
                <a:cs typeface="FELVVB+ËÎÌå" panose="02010600030101010101"/>
              </a:rPr>
              <a:t>，包括</a:t>
            </a:r>
            <a:r>
              <a:rPr sz="28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800">
                <a:solidFill>
                  <a:srgbClr val="000000"/>
                </a:solidFill>
                <a:latin typeface="FELVVB+ËÎÌå" panose="02010600030101010101"/>
                <a:cs typeface="FELVVB+ËÎÌå" panose="02010600030101010101"/>
              </a:rPr>
              <a:t>、</a:t>
            </a:r>
          </a:p>
          <a:p>
            <a:pPr marL="286385" marR="0">
              <a:lnSpc>
                <a:spcPts val="3165"/>
              </a:lnSpc>
              <a:spcBef>
                <a:spcPts val="145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float</a:t>
            </a:r>
            <a:r>
              <a:rPr sz="2800">
                <a:solidFill>
                  <a:srgbClr val="000000"/>
                </a:solidFill>
                <a:latin typeface="FELVVB+ËÎÌå" panose="02010600030101010101"/>
                <a:cs typeface="FELVVB+ËÎÌå" panose="02010600030101010101"/>
              </a:rPr>
              <a:t>等数据类型</a:t>
            </a:r>
          </a:p>
          <a:p>
            <a:pPr marL="0" marR="0">
              <a:lnSpc>
                <a:spcPts val="3165"/>
              </a:lnSpc>
              <a:spcBef>
                <a:spcPts val="190"/>
              </a:spcBef>
              <a:spcAft>
                <a:spcPct val="0"/>
              </a:spcAft>
            </a:pPr>
            <a:r>
              <a:rPr sz="2800" spc="32">
                <a:solidFill>
                  <a:srgbClr val="000000"/>
                </a:solidFill>
                <a:latin typeface="Wingdings" panose="05000000000000000000"/>
                <a:cs typeface="Wingdings" panose="05000000000000000000"/>
              </a:rPr>
              <a:t></a:t>
            </a:r>
            <a:r>
              <a:rPr sz="2800">
                <a:solidFill>
                  <a:srgbClr val="000000"/>
                </a:solidFill>
                <a:latin typeface="FELVVB+ËÎÌå" panose="02010600030101010101"/>
                <a:cs typeface="FELVVB+ËÎÌå" panose="02010600030101010101"/>
              </a:rPr>
              <a:t>空字符串</a:t>
            </a:r>
            <a:r>
              <a:rPr sz="28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””</a:t>
            </a:r>
            <a:r>
              <a:rPr sz="2800">
                <a:solidFill>
                  <a:srgbClr val="000000"/>
                </a:solidFill>
                <a:latin typeface="FELVVB+ËÎÌå" panose="02010600030101010101"/>
                <a:cs typeface="FELVVB+ËÎÌå" panose="02010600030101010101"/>
              </a:rPr>
              <a:t>不等于</a:t>
            </a:r>
            <a:r>
              <a:rPr sz="28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null</a:t>
            </a:r>
            <a:r>
              <a:rPr sz="2800">
                <a:solidFill>
                  <a:srgbClr val="000000"/>
                </a:solidFill>
                <a:latin typeface="FELVVB+ËÎÌå" panose="02010600030101010101"/>
                <a:cs typeface="FELVVB+ËÎÌå" panose="02010600030101010101"/>
              </a:rPr>
              <a:t>，</a:t>
            </a:r>
            <a:r>
              <a:rPr sz="28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0</a:t>
            </a:r>
            <a:r>
              <a:rPr sz="2800">
                <a:solidFill>
                  <a:srgbClr val="000000"/>
                </a:solidFill>
                <a:latin typeface="FELVVB+ËÎÌå" panose="02010600030101010101"/>
                <a:cs typeface="FELVVB+ËÎÌå" panose="02010600030101010101"/>
              </a:rPr>
              <a:t>也不等于</a:t>
            </a:r>
            <a:r>
              <a:rPr sz="28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null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921254" y="907438"/>
            <a:ext cx="4072940" cy="12163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080"/>
              </a:lnSpc>
              <a:spcBef>
                <a:spcPct val="0"/>
              </a:spcBef>
              <a:spcAft>
                <a:spcPct val="0"/>
              </a:spcAft>
            </a:pPr>
            <a:r>
              <a:rPr sz="36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NOT NULL</a:t>
            </a:r>
            <a:r>
              <a:rPr sz="3600" b="1" spc="16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12">
                <a:solidFill>
                  <a:srgbClr val="000000"/>
                </a:solidFill>
                <a:latin typeface="QKNHEK+ËÎÌå" panose="02010600030101010101"/>
                <a:cs typeface="QKNHEK+ËÎÌå" panose="02010600030101010101"/>
              </a:rPr>
              <a:t>约束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08303" y="1991574"/>
            <a:ext cx="3463577" cy="91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060"/>
              </a:lnSpc>
              <a:spcBef>
                <a:spcPct val="0"/>
              </a:spcBef>
              <a:spcAft>
                <a:spcPct val="0"/>
              </a:spcAft>
            </a:pPr>
            <a:r>
              <a:rPr sz="2700">
                <a:solidFill>
                  <a:srgbClr val="000000"/>
                </a:solidFill>
                <a:latin typeface="QKNHEK+ËÎÌå" panose="02010600030101010101"/>
                <a:cs typeface="QKNHEK+ËÎÌå" panose="02010600030101010101"/>
              </a:rPr>
              <a:t>保证列值不能为空</a:t>
            </a:r>
            <a:r>
              <a:rPr sz="27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92454" y="4123811"/>
            <a:ext cx="640109" cy="8024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2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…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49426" y="4977566"/>
            <a:ext cx="1809343" cy="539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5"/>
              </a:lnSpc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NOT NULL</a:t>
            </a:r>
            <a:r>
              <a:rPr sz="1600" spc="15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>
                <a:solidFill>
                  <a:srgbClr val="000000"/>
                </a:solidFill>
                <a:latin typeface="QKNHEK+ËÎÌå" panose="02010600030101010101"/>
                <a:cs typeface="QKNHEK+ËÎÌå" panose="02010600030101010101"/>
              </a:rPr>
              <a:t>约束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448810" y="4989377"/>
            <a:ext cx="1809369" cy="539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5"/>
              </a:lnSpc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NOT NULL</a:t>
            </a:r>
            <a:r>
              <a:rPr sz="1600" spc="15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>
                <a:solidFill>
                  <a:srgbClr val="000000"/>
                </a:solidFill>
                <a:latin typeface="QKNHEK+ËÎÌå" panose="02010600030101010101"/>
                <a:cs typeface="QKNHEK+ËÎÌå" panose="02010600030101010101"/>
              </a:rPr>
              <a:t>约束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833616" y="5005887"/>
            <a:ext cx="2011934" cy="539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5"/>
              </a:lnSpc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000000"/>
                </a:solidFill>
                <a:latin typeface="QKNHEK+ËÎÌå" panose="02010600030101010101"/>
                <a:cs typeface="QKNHEK+ËÎÌå" panose="02010600030101010101"/>
              </a:rPr>
              <a:t>无</a:t>
            </a:r>
            <a:r>
              <a:rPr sz="16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NOT NULL</a:t>
            </a:r>
            <a:r>
              <a:rPr sz="1600" spc="14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>
                <a:solidFill>
                  <a:srgbClr val="000000"/>
                </a:solidFill>
                <a:latin typeface="QKNHEK+ËÎÌå" panose="02010600030101010101"/>
                <a:cs typeface="QKNHEK+ËÎÌå" panose="02010600030101010101"/>
              </a:rPr>
              <a:t>约束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2175" y="2524125"/>
            <a:ext cx="7464425" cy="173291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44016" y="1134515"/>
            <a:ext cx="6487015" cy="16544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53615" marR="0">
              <a:lnSpc>
                <a:spcPts val="4080"/>
              </a:lnSpc>
              <a:spcBef>
                <a:spcPct val="0"/>
              </a:spcBef>
              <a:spcAft>
                <a:spcPct val="0"/>
              </a:spcAft>
            </a:pPr>
            <a:r>
              <a:rPr sz="36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NOT NULL</a:t>
            </a:r>
            <a:r>
              <a:rPr sz="3600" b="1" spc="16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14">
                <a:solidFill>
                  <a:srgbClr val="000000"/>
                </a:solidFill>
                <a:latin typeface="TIBDCM+ËÎÌå" panose="02010600030101010101"/>
                <a:cs typeface="TIBDCM+ËÎÌå" panose="02010600030101010101"/>
              </a:rPr>
              <a:t>约束</a:t>
            </a:r>
          </a:p>
          <a:p>
            <a:pPr marL="0" marR="0">
              <a:lnSpc>
                <a:spcPts val="3170"/>
              </a:lnSpc>
              <a:spcBef>
                <a:spcPts val="1120"/>
              </a:spcBef>
              <a:spcAft>
                <a:spcPct val="0"/>
              </a:spcAft>
            </a:pPr>
            <a:r>
              <a:rPr sz="2800" spc="166">
                <a:solidFill>
                  <a:srgbClr val="000000"/>
                </a:solidFill>
                <a:latin typeface="Wingdings" panose="05000000000000000000"/>
                <a:cs typeface="Wingdings" panose="05000000000000000000"/>
              </a:rPr>
              <a:t></a:t>
            </a:r>
            <a:r>
              <a:rPr sz="2800">
                <a:solidFill>
                  <a:srgbClr val="000000"/>
                </a:solidFill>
                <a:latin typeface="TIBDCM+ËÎÌå" panose="02010600030101010101"/>
                <a:cs typeface="TIBDCM+ËÎÌå" panose="02010600030101010101"/>
              </a:rPr>
              <a:t>创建</a:t>
            </a:r>
            <a:r>
              <a:rPr sz="2800" spc="97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not null</a:t>
            </a:r>
            <a:r>
              <a:rPr sz="2800" spc="-27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>
                <a:solidFill>
                  <a:srgbClr val="000000"/>
                </a:solidFill>
                <a:latin typeface="TIBDCM+ËÎÌå" panose="02010600030101010101"/>
                <a:cs typeface="TIBDCM+ËÎÌå" panose="02010600030101010101"/>
              </a:rPr>
              <a:t>约束：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44626" y="2572063"/>
            <a:ext cx="6284300" cy="16995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0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CREATE</a:t>
            </a:r>
            <a:r>
              <a:rPr sz="1800" spc="-49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TABLE</a:t>
            </a:r>
            <a:r>
              <a:rPr sz="1800" spc="-24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emp(</a:t>
            </a:r>
          </a:p>
          <a:p>
            <a:pPr marL="0" marR="0">
              <a:lnSpc>
                <a:spcPts val="2040"/>
              </a:lnSpc>
              <a:spcBef>
                <a:spcPts val="17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id</a:t>
            </a:r>
            <a:r>
              <a:rPr sz="1800" spc="-24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INT(10)</a:t>
            </a:r>
            <a:r>
              <a:rPr sz="1800" spc="-46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NOT</a:t>
            </a:r>
            <a:r>
              <a:rPr sz="1800" spc="-13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NULL</a:t>
            </a:r>
            <a:r>
              <a:rPr sz="18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,</a:t>
            </a:r>
          </a:p>
          <a:p>
            <a:pPr marL="0" marR="0">
              <a:lnSpc>
                <a:spcPts val="2040"/>
              </a:lnSpc>
              <a:spcBef>
                <a:spcPts val="17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NAME</a:t>
            </a:r>
            <a:r>
              <a:rPr sz="1800" spc="-42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VARCHAR(20)</a:t>
            </a:r>
            <a:r>
              <a:rPr sz="1800" spc="-6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NOT</a:t>
            </a:r>
            <a:r>
              <a:rPr sz="1800" spc="-29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NULL</a:t>
            </a:r>
            <a:r>
              <a:rPr sz="1800" spc="-29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DEFAULT</a:t>
            </a:r>
            <a:r>
              <a:rPr sz="1800" spc="-36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'abc',</a:t>
            </a:r>
          </a:p>
          <a:p>
            <a:pPr marL="0" marR="0">
              <a:lnSpc>
                <a:spcPts val="2040"/>
              </a:lnSpc>
              <a:spcBef>
                <a:spcPts val="12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sex</a:t>
            </a:r>
            <a:r>
              <a:rPr sz="1800" spc="-36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CHAR</a:t>
            </a:r>
            <a:r>
              <a:rPr sz="1800" spc="-2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NULL</a:t>
            </a:r>
          </a:p>
          <a:p>
            <a:pPr marL="0" marR="0">
              <a:lnSpc>
                <a:spcPts val="2040"/>
              </a:lnSpc>
              <a:spcBef>
                <a:spcPts val="17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);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44016" y="4681296"/>
            <a:ext cx="4818569" cy="9592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65"/>
              </a:lnSpc>
              <a:spcBef>
                <a:spcPct val="0"/>
              </a:spcBef>
              <a:spcAft>
                <a:spcPct val="0"/>
              </a:spcAft>
            </a:pPr>
            <a:r>
              <a:rPr sz="2800" spc="166">
                <a:solidFill>
                  <a:srgbClr val="000000"/>
                </a:solidFill>
                <a:latin typeface="Wingdings" panose="05000000000000000000"/>
                <a:cs typeface="Wingdings" panose="05000000000000000000"/>
              </a:rPr>
              <a:t></a:t>
            </a:r>
            <a:r>
              <a:rPr sz="2800">
                <a:solidFill>
                  <a:srgbClr val="000000"/>
                </a:solidFill>
                <a:latin typeface="TIBDCM+ËÎÌå" panose="02010600030101010101"/>
                <a:cs typeface="TIBDCM+ËÎÌå" panose="02010600030101010101"/>
              </a:rPr>
              <a:t>增加</a:t>
            </a:r>
            <a:r>
              <a:rPr sz="2800" spc="97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not null</a:t>
            </a:r>
            <a:r>
              <a:rPr sz="2800" spc="-15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>
                <a:solidFill>
                  <a:srgbClr val="000000"/>
                </a:solidFill>
                <a:latin typeface="TIBDCM+ËÎÌå" panose="02010600030101010101"/>
                <a:cs typeface="TIBDCM+ËÎÌå" panose="02010600030101010101"/>
              </a:rPr>
              <a:t>约束：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95528" y="5507617"/>
            <a:ext cx="5027212" cy="876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0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ALTER</a:t>
            </a:r>
            <a:r>
              <a:rPr sz="1800" spc="-49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TABLE</a:t>
            </a:r>
            <a:r>
              <a:rPr sz="1800" spc="-22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emp</a:t>
            </a:r>
          </a:p>
          <a:p>
            <a:pPr marL="0" marR="0">
              <a:lnSpc>
                <a:spcPts val="2040"/>
              </a:lnSpc>
              <a:spcBef>
                <a:spcPts val="170"/>
              </a:spcBef>
              <a:spcAft>
                <a:spcPct val="0"/>
              </a:spcAft>
            </a:pPr>
            <a:r>
              <a:rPr sz="180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MODIFY</a:t>
            </a:r>
            <a:r>
              <a:rPr sz="1800" spc="-48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sex</a:t>
            </a:r>
            <a:r>
              <a:rPr sz="1800" spc="-24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VARCHAR(30)</a:t>
            </a:r>
            <a:r>
              <a:rPr sz="1800" spc="-58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NOT</a:t>
            </a:r>
            <a:r>
              <a:rPr sz="1800" spc="-13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NULL</a:t>
            </a:r>
            <a:r>
              <a:rPr sz="18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;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997454" y="1134515"/>
            <a:ext cx="4073245" cy="12163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080"/>
              </a:lnSpc>
              <a:spcBef>
                <a:spcPct val="0"/>
              </a:spcBef>
              <a:spcAft>
                <a:spcPct val="0"/>
              </a:spcAft>
            </a:pPr>
            <a:r>
              <a:rPr sz="36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NOT NULL</a:t>
            </a:r>
            <a:r>
              <a:rPr sz="3600" b="1" spc="16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14">
                <a:solidFill>
                  <a:srgbClr val="000000"/>
                </a:solidFill>
                <a:latin typeface="ISJFGB+ËÎÌå" panose="02010600030101010101"/>
                <a:cs typeface="ISJFGB+ËÎÌå" panose="02010600030101010101"/>
              </a:rPr>
              <a:t>约束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94918" y="1824812"/>
            <a:ext cx="4818306" cy="9592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65"/>
              </a:lnSpc>
              <a:spcBef>
                <a:spcPct val="0"/>
              </a:spcBef>
              <a:spcAft>
                <a:spcPct val="0"/>
              </a:spcAft>
            </a:pPr>
            <a:r>
              <a:rPr sz="2800" spc="166">
                <a:solidFill>
                  <a:srgbClr val="000000"/>
                </a:solidFill>
                <a:latin typeface="Wingdings" panose="05000000000000000000"/>
                <a:cs typeface="Wingdings" panose="05000000000000000000"/>
              </a:rPr>
              <a:t></a:t>
            </a:r>
            <a:r>
              <a:rPr sz="2800">
                <a:solidFill>
                  <a:srgbClr val="000000"/>
                </a:solidFill>
                <a:latin typeface="ISJFGB+ËÎÌå" panose="02010600030101010101"/>
                <a:cs typeface="ISJFGB+ËÎÌå" panose="02010600030101010101"/>
              </a:rPr>
              <a:t>取消</a:t>
            </a:r>
            <a:r>
              <a:rPr sz="2800" spc="968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not null</a:t>
            </a:r>
            <a:r>
              <a:rPr sz="2800" spc="-14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>
                <a:solidFill>
                  <a:srgbClr val="000000"/>
                </a:solidFill>
                <a:latin typeface="ISJFGB+ËÎÌå" panose="02010600030101010101"/>
                <a:cs typeface="ISJFGB+ËÎÌå" panose="02010600030101010101"/>
              </a:rPr>
              <a:t>约束：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95528" y="2842446"/>
            <a:ext cx="4398029" cy="8761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0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ALTER</a:t>
            </a:r>
            <a:r>
              <a:rPr sz="1800" spc="-49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TABLE</a:t>
            </a:r>
            <a:r>
              <a:rPr sz="1800" spc="-22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emp</a:t>
            </a:r>
          </a:p>
          <a:p>
            <a:pPr marL="0" marR="0">
              <a:lnSpc>
                <a:spcPts val="2040"/>
              </a:lnSpc>
              <a:spcBef>
                <a:spcPts val="170"/>
              </a:spcBef>
              <a:spcAft>
                <a:spcPct val="0"/>
              </a:spcAft>
            </a:pPr>
            <a:r>
              <a:rPr sz="180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MODIFY</a:t>
            </a:r>
            <a:r>
              <a:rPr sz="1800" spc="-48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sex</a:t>
            </a:r>
            <a:r>
              <a:rPr sz="1800" spc="-24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VARCHAR(30)</a:t>
            </a:r>
            <a:r>
              <a:rPr sz="1800" spc="-58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NULL</a:t>
            </a:r>
            <a:r>
              <a:rPr sz="18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;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28167" y="4130243"/>
            <a:ext cx="7268674" cy="9592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65"/>
              </a:lnSpc>
              <a:spcBef>
                <a:spcPct val="0"/>
              </a:spcBef>
              <a:spcAft>
                <a:spcPct val="0"/>
              </a:spcAft>
            </a:pPr>
            <a:r>
              <a:rPr sz="2800" spc="166">
                <a:solidFill>
                  <a:srgbClr val="000000"/>
                </a:solidFill>
                <a:latin typeface="Wingdings" panose="05000000000000000000"/>
                <a:cs typeface="Wingdings" panose="05000000000000000000"/>
              </a:rPr>
              <a:t></a:t>
            </a:r>
            <a:r>
              <a:rPr sz="2800">
                <a:solidFill>
                  <a:srgbClr val="000000"/>
                </a:solidFill>
                <a:latin typeface="ISJFGB+ËÎÌå" panose="02010600030101010101"/>
                <a:cs typeface="ISJFGB+ËÎÌå" panose="02010600030101010101"/>
              </a:rPr>
              <a:t>取消</a:t>
            </a:r>
            <a:r>
              <a:rPr sz="2800" spc="97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not null</a:t>
            </a:r>
            <a:r>
              <a:rPr sz="2800" spc="-15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>
                <a:solidFill>
                  <a:srgbClr val="000000"/>
                </a:solidFill>
                <a:latin typeface="ISJFGB+ËÎÌå" panose="02010600030101010101"/>
                <a:cs typeface="ISJFGB+ËÎÌå" panose="02010600030101010101"/>
              </a:rPr>
              <a:t>约束，增加默认值：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28776" y="5148004"/>
            <a:ext cx="6753904" cy="876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0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ALTER</a:t>
            </a:r>
            <a:r>
              <a:rPr sz="1800" spc="-49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TABLE</a:t>
            </a:r>
            <a:r>
              <a:rPr sz="1800" spc="-21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emp</a:t>
            </a:r>
          </a:p>
          <a:p>
            <a:pPr marL="0" marR="0">
              <a:lnSpc>
                <a:spcPts val="2040"/>
              </a:lnSpc>
              <a:spcBef>
                <a:spcPts val="170"/>
              </a:spcBef>
              <a:spcAft>
                <a:spcPct val="0"/>
              </a:spcAft>
            </a:pPr>
            <a:r>
              <a:rPr sz="180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MODIFY</a:t>
            </a:r>
            <a:r>
              <a:rPr sz="1800" spc="-46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NAME</a:t>
            </a:r>
            <a:r>
              <a:rPr sz="1800" spc="-24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VARCHAR(15)</a:t>
            </a:r>
            <a:r>
              <a:rPr sz="1800" spc="-61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DEFAULT</a:t>
            </a:r>
            <a:r>
              <a:rPr sz="1800" spc="-33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'abc'</a:t>
            </a:r>
            <a:r>
              <a:rPr sz="1800" spc="-33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NULL;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6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7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8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9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0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2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3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4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5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892</Words>
  <Application>Microsoft Office PowerPoint</Application>
  <PresentationFormat>全屏显示(4:3)</PresentationFormat>
  <Paragraphs>248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35</vt:i4>
      </vt:variant>
      <vt:variant>
        <vt:lpstr>主题</vt:lpstr>
      </vt:variant>
      <vt:variant>
        <vt:i4>25</vt:i4>
      </vt:variant>
      <vt:variant>
        <vt:lpstr>幻灯片标题</vt:lpstr>
      </vt:variant>
      <vt:variant>
        <vt:i4>25</vt:i4>
      </vt:variant>
    </vt:vector>
  </HeadingPairs>
  <TitlesOfParts>
    <vt:vector size="85" baseType="lpstr">
      <vt:lpstr>Arial</vt:lpstr>
      <vt:lpstr>宋体</vt:lpstr>
      <vt:lpstr>DCBTFS+»ªÎÄÐÂÎº</vt:lpstr>
      <vt:lpstr>VAONOR+ËÎÌå</vt:lpstr>
      <vt:lpstr>Times New Roman</vt:lpstr>
      <vt:lpstr>MTULPJ+ËÎÌå</vt:lpstr>
      <vt:lpstr>WKLOEN+ËÎÌå</vt:lpstr>
      <vt:lpstr>Courier New</vt:lpstr>
      <vt:lpstr>OOTHPH+ËÎÌå</vt:lpstr>
      <vt:lpstr>TDRWJA+ËÎÌå</vt:lpstr>
      <vt:lpstr>FELVVB+ËÎÌå</vt:lpstr>
      <vt:lpstr>Wingdings</vt:lpstr>
      <vt:lpstr>QKNHEK+ËÎÌå</vt:lpstr>
      <vt:lpstr>TIBDCM+ËÎÌå</vt:lpstr>
      <vt:lpstr>ISJFGB+ËÎÌå</vt:lpstr>
      <vt:lpstr>IVICLP+ËÎÌå</vt:lpstr>
      <vt:lpstr>TJLUNJ+ËÎÌå</vt:lpstr>
      <vt:lpstr>IPVABA+ËÎÌå</vt:lpstr>
      <vt:lpstr>BHBJUU+ËÎÌå</vt:lpstr>
      <vt:lpstr>EITLNQ+ËÎÌå</vt:lpstr>
      <vt:lpstr>QKCVQW+ËÎÌå</vt:lpstr>
      <vt:lpstr>JIOWHT+ËÎÌå</vt:lpstr>
      <vt:lpstr>RUBHQQ+ËÎÌå</vt:lpstr>
      <vt:lpstr>BIFMIA+ËÎÌå</vt:lpstr>
      <vt:lpstr>BMHDRW+ËÎÌå</vt:lpstr>
      <vt:lpstr>IAQJGJ+ËÎÌå</vt:lpstr>
      <vt:lpstr>BQJHFM+ËÎÌå</vt:lpstr>
      <vt:lpstr>LODWDC+ËÎÌå</vt:lpstr>
      <vt:lpstr>GRDGJI+ËÎÌå</vt:lpstr>
      <vt:lpstr>TVRGCO+ËÎÌå</vt:lpstr>
      <vt:lpstr>PJHWDJ+ËÎÌå</vt:lpstr>
      <vt:lpstr>Calibri</vt:lpstr>
      <vt:lpstr>SABNGK+ËÎÌå</vt:lpstr>
      <vt:lpstr>FWWUNK+ËÎÌå</vt:lpstr>
      <vt:lpstr>PCVJEO+ËÎÌå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Administrator</dc:creator>
  <cp:lastModifiedBy>xbany</cp:lastModifiedBy>
  <cp:revision>4</cp:revision>
  <dcterms:created xsi:type="dcterms:W3CDTF">2018-08-13T04:05:00Z</dcterms:created>
  <dcterms:modified xsi:type="dcterms:W3CDTF">2018-09-19T01:34:57Z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