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</p:sldMasterIdLst>
  <p:sldIdLst>
    <p:sldId id="256" r:id="rId10"/>
    <p:sldId id="262" r:id="rId11"/>
    <p:sldId id="268" r:id="rId12"/>
    <p:sldId id="274" r:id="rId13"/>
    <p:sldId id="280" r:id="rId14"/>
    <p:sldId id="286" r:id="rId15"/>
    <p:sldId id="292" r:id="rId16"/>
    <p:sldId id="298" r:id="rId17"/>
    <p:sldId id="304" r:id="rId18"/>
  </p:sldIdLst>
  <p:sldSz cx="9144000" cy="6858000" type="screen4x3"/>
  <p:notesSz cx="9144000" cy="6858000"/>
  <p:embeddedFontLst>
    <p:embeddedFont>
      <p:font typeface="MHERMU+»ªÎÄÐÂÎº" charset="-122"/>
      <p:regular r:id="rId19"/>
    </p:embeddedFont>
    <p:embeddedFont>
      <p:font typeface="OHQJME+ËÎÌå" charset="-122"/>
      <p:regular r:id="rId20"/>
    </p:embeddedFont>
    <p:embeddedFont>
      <p:font typeface="GHPAUS+ËÎÌå" charset="-122"/>
      <p:regular r:id="rId21"/>
    </p:embeddedFont>
    <p:embeddedFont>
      <p:font typeface="WNANLU+ËÎÌå" charset="-122"/>
      <p:regular r:id="rId22"/>
    </p:embeddedFont>
    <p:embeddedFont>
      <p:font typeface="DVUFLW+Arial Unicode MS" charset="-122"/>
      <p:regular r:id="rId23"/>
    </p:embeddedFont>
    <p:embeddedFont>
      <p:font typeface="Calibri" pitchFamily="34" charset="0"/>
      <p:regular r:id="rId24"/>
      <p:bold r:id="rId25"/>
      <p:italic r:id="rId26"/>
      <p:boldItalic r:id="rId27"/>
    </p:embeddedFont>
    <p:embeddedFont>
      <p:font typeface="QDPQLP+ËÎÌå" charset="-122"/>
      <p:regular r:id="rId28"/>
    </p:embeddedFont>
    <p:embeddedFont>
      <p:font typeface="DVBOVW+ËÎÌå" charset="-122"/>
      <p:regular r:id="rId29"/>
    </p:embeddedFont>
    <p:embeddedFont>
      <p:font typeface="HATTBB+ËÎÌå" charset="-122"/>
      <p:regular r:id="rId30"/>
    </p:embeddedFont>
    <p:embeddedFont>
      <p:font typeface="CKWEUR+ËÎÌå" charset="-122"/>
      <p:regular r:id="rId31"/>
    </p:embeddedFont>
    <p:embeddedFont>
      <p:font typeface="FRJBSM+ËÎÌå" charset="-122"/>
      <p:regular r:id="rId32"/>
    </p:embeddedFont>
    <p:embeddedFont>
      <p:font typeface="RIMQSR+ËÎÌå" charset="-122"/>
      <p:regular r:id="rId33"/>
    </p:embeddedFont>
    <p:embeddedFont>
      <p:font typeface="NEJITI+ËÎÌå" charset="-122"/>
      <p:regular r:id="rId34"/>
    </p:embeddedFont>
  </p:embeddedFontLst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80437" y="2061469"/>
            <a:ext cx="4534586" cy="295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830"/>
              </a:lnSpc>
              <a:spcBef>
                <a:spcPct val="0"/>
              </a:spcBef>
              <a:spcAft>
                <a:spcPct val="0"/>
              </a:spcAft>
            </a:pPr>
            <a:r>
              <a:rPr sz="8800">
                <a:solidFill>
                  <a:srgbClr val="FFFF00"/>
                </a:solidFill>
                <a:latin typeface="MHERMU+»ªÎÄÐÂÎº" panose="02010800040101010101"/>
                <a:cs typeface="MHERMU+»ªÎÄÐÂÎº" panose="02010800040101010101"/>
              </a:rPr>
              <a:t>第</a:t>
            </a:r>
            <a:r>
              <a:rPr sz="8800" b="1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9</a:t>
            </a:r>
            <a:r>
              <a:rPr sz="8800">
                <a:solidFill>
                  <a:srgbClr val="FFFF00"/>
                </a:solidFill>
                <a:latin typeface="MHERMU+»ªÎÄÐÂÎº" panose="02010800040101010101"/>
                <a:cs typeface="MHERMU+»ªÎÄÐÂÎº" panose="02010800040101010101"/>
              </a:rPr>
              <a:t>节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91333" y="3541706"/>
            <a:ext cx="3912717" cy="2812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945"/>
              </a:lnSpc>
              <a:spcBef>
                <a:spcPct val="0"/>
              </a:spcBef>
              <a:spcAft>
                <a:spcPct val="0"/>
              </a:spcAft>
            </a:pPr>
            <a:r>
              <a:rPr sz="8800" spc="10">
                <a:solidFill>
                  <a:srgbClr val="FFFF00"/>
                </a:solidFill>
                <a:latin typeface="MHERMU+»ªÎÄÐÂÎº" panose="02010800040101010101"/>
                <a:cs typeface="MHERMU+»ªÎÄÐÂÎº" panose="02010800040101010101"/>
              </a:rPr>
              <a:t>事务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30446" y="1272190"/>
            <a:ext cx="2060448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OHQJME+ËÎÌå" panose="02010600030101010101"/>
                <a:cs typeface="OHQJME+ËÎÌå" panose="02010600030101010101"/>
              </a:rPr>
              <a:t>目</a:t>
            </a:r>
            <a:r>
              <a:rPr sz="3600" spc="27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>
                <a:solidFill>
                  <a:srgbClr val="000000"/>
                </a:solidFill>
                <a:latin typeface="OHQJME+ËÎÌå" panose="02010600030101010101"/>
                <a:cs typeface="OHQJME+ËÎÌå" panose="02010600030101010101"/>
              </a:rPr>
              <a:t>标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752" y="2237311"/>
            <a:ext cx="4538883" cy="857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OHQJME+ËÎÌå" panose="02010600030101010101"/>
                <a:cs typeface="OHQJME+ËÎÌå" panose="02010600030101010101"/>
              </a:rPr>
              <a:t>通过本章学习，您将可以</a:t>
            </a:r>
            <a:r>
              <a:rPr sz="2700">
                <a:solidFill>
                  <a:srgbClr val="000000"/>
                </a:solidFill>
                <a:latin typeface="GHPAUS+ËÎÌå" panose="02010600030101010101"/>
                <a:cs typeface="GHPAUS+ËÎÌå" panose="02010600030101010101"/>
              </a:rPr>
              <a:t> 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7752" y="3024982"/>
            <a:ext cx="3600450" cy="1679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OHQJME+ËÎÌå" panose="02010600030101010101"/>
                <a:cs typeface="OHQJME+ËÎÌå" panose="02010600030101010101"/>
              </a:rPr>
              <a:t>事务的概念和特性</a:t>
            </a:r>
          </a:p>
          <a:p>
            <a:pPr marL="0" marR="0">
              <a:lnSpc>
                <a:spcPts val="3020"/>
              </a:lnSpc>
              <a:spcBef>
                <a:spcPts val="55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OHQJME+ËÎÌå" panose="02010600030101010101"/>
                <a:cs typeface="OHQJME+ËÎÌå" panose="02010600030101010101"/>
              </a:rPr>
              <a:t>事务的隔离级别</a:t>
            </a:r>
          </a:p>
          <a:p>
            <a:pPr marL="0" marR="0">
              <a:lnSpc>
                <a:spcPts val="3015"/>
              </a:lnSpc>
              <a:spcBef>
                <a:spcPts val="65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OHQJME+ËÎÌå" panose="02010600030101010101"/>
                <a:cs typeface="OHQJME+ËÎÌå" panose="02010600030101010101"/>
              </a:rPr>
              <a:t>事务的案例演示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25768" y="90455"/>
            <a:ext cx="2977895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WNANLU+ËÎÌå" panose="02010600030101010101"/>
                <a:cs typeface="WNANLU+ËÎÌå" panose="02010600030101010101"/>
              </a:rPr>
              <a:t>事务的概念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940" y="1142136"/>
            <a:ext cx="9183594" cy="2690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800" spc="-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WNANLU+ËÎÌå" panose="02010600030101010101"/>
                <a:cs typeface="WNANLU+ËÎÌå" panose="02010600030101010101"/>
              </a:rPr>
              <a:t>事务：</a:t>
            </a:r>
            <a:r>
              <a:rPr sz="2400">
                <a:solidFill>
                  <a:srgbClr val="FF0000"/>
                </a:solidFill>
                <a:latin typeface="DVUFLW+Arial Unicode MS" panose="020B0604020202020204"/>
                <a:cs typeface="DVUFLW+Arial Unicode MS" panose="020B0604020202020204"/>
              </a:rPr>
              <a:t>事务由单独单元的一个或多个</a:t>
            </a:r>
            <a:r>
              <a:rPr sz="240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SQL</a:t>
            </a:r>
            <a:r>
              <a:rPr sz="2400">
                <a:solidFill>
                  <a:srgbClr val="FF0000"/>
                </a:solidFill>
                <a:latin typeface="DVUFLW+Arial Unicode MS" panose="020B0604020202020204"/>
                <a:cs typeface="DVUFLW+Arial Unicode MS" panose="020B0604020202020204"/>
              </a:rPr>
              <a:t>语句组成，在这</a:t>
            </a:r>
          </a:p>
          <a:p>
            <a:pPr marL="342900" marR="0">
              <a:lnSpc>
                <a:spcPts val="28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DVUFLW+Arial Unicode MS" panose="020B0604020202020204"/>
                <a:cs typeface="DVUFLW+Arial Unicode MS" panose="020B0604020202020204"/>
              </a:rPr>
              <a:t>个单元中，每个</a:t>
            </a:r>
            <a:r>
              <a:rPr sz="240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MySQL</a:t>
            </a:r>
            <a:r>
              <a:rPr sz="2400">
                <a:solidFill>
                  <a:srgbClr val="FF0000"/>
                </a:solidFill>
                <a:latin typeface="DVUFLW+Arial Unicode MS" panose="020B0604020202020204"/>
                <a:cs typeface="DVUFLW+Arial Unicode MS" panose="020B0604020202020204"/>
              </a:rPr>
              <a:t>语句是相互依赖的</a:t>
            </a:r>
            <a:r>
              <a:rPr sz="2400">
                <a:solidFill>
                  <a:srgbClr val="000000"/>
                </a:solidFill>
                <a:latin typeface="DVUFLW+Arial Unicode MS" panose="020B0604020202020204"/>
                <a:cs typeface="DVUFLW+Arial Unicode MS" panose="020B0604020202020204"/>
              </a:rPr>
              <a:t>。而整个单独单</a:t>
            </a:r>
          </a:p>
          <a:p>
            <a:pPr marL="342900" marR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DVUFLW+Arial Unicode MS" panose="020B0604020202020204"/>
                <a:cs typeface="DVUFLW+Arial Unicode MS" panose="020B0604020202020204"/>
              </a:rPr>
              <a:t>元作为一个不可分割的整体，如果单元中某条</a:t>
            </a: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SQL</a:t>
            </a:r>
            <a:r>
              <a:rPr sz="2400">
                <a:solidFill>
                  <a:srgbClr val="000000"/>
                </a:solidFill>
                <a:latin typeface="DVUFLW+Arial Unicode MS" panose="020B0604020202020204"/>
                <a:cs typeface="DVUFLW+Arial Unicode MS" panose="020B0604020202020204"/>
              </a:rPr>
              <a:t>语句一</a:t>
            </a:r>
          </a:p>
          <a:p>
            <a:pPr marL="342900" marR="0">
              <a:lnSpc>
                <a:spcPts val="291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DVUFLW+Arial Unicode MS" panose="020B0604020202020204"/>
                <a:cs typeface="DVUFLW+Arial Unicode MS" panose="020B0604020202020204"/>
              </a:rPr>
              <a:t>旦执行失败或产生错误，整个单元将会回滚。所有受到影</a:t>
            </a:r>
          </a:p>
          <a:p>
            <a:pPr marL="342900" marR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DVUFLW+Arial Unicode MS" panose="020B0604020202020204"/>
                <a:cs typeface="DVUFLW+Arial Unicode MS" panose="020B0604020202020204"/>
              </a:rPr>
              <a:t>响的数据将返回到事物开始以前的状态；如果单元中的所</a:t>
            </a:r>
          </a:p>
          <a:p>
            <a:pPr marL="342900" marR="0">
              <a:lnSpc>
                <a:spcPts val="282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DVUFLW+Arial Unicode MS" panose="020B0604020202020204"/>
                <a:cs typeface="DVUFLW+Arial Unicode MS" panose="020B0604020202020204"/>
              </a:rPr>
              <a:t>有</a:t>
            </a: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SQL</a:t>
            </a:r>
            <a:r>
              <a:rPr sz="2400">
                <a:solidFill>
                  <a:srgbClr val="000000"/>
                </a:solidFill>
                <a:latin typeface="DVUFLW+Arial Unicode MS" panose="020B0604020202020204"/>
                <a:cs typeface="DVUFLW+Arial Unicode MS" panose="020B0604020202020204"/>
              </a:rPr>
              <a:t>语句均执行成功，则事物被顺利执行。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01745" y="150782"/>
            <a:ext cx="6219677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9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MySQL</a:t>
            </a:r>
            <a:r>
              <a:rPr sz="3600" b="1" spc="-9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13">
                <a:solidFill>
                  <a:srgbClr val="000000"/>
                </a:solidFill>
                <a:latin typeface="QDPQLP+ËÎÌå" panose="02010600030101010101"/>
                <a:cs typeface="QDPQLP+ËÎÌå" panose="02010600030101010101"/>
              </a:rPr>
              <a:t>中的存储引擎</a:t>
            </a:r>
            <a:r>
              <a:rPr sz="36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[</a:t>
            </a:r>
            <a:r>
              <a:rPr sz="3600" spc="12">
                <a:solidFill>
                  <a:srgbClr val="000000"/>
                </a:solidFill>
                <a:latin typeface="QDPQLP+ËÎÌå" panose="02010600030101010101"/>
                <a:cs typeface="QDPQLP+ËÎÌå" panose="02010600030101010101"/>
              </a:rPr>
              <a:t>了解</a:t>
            </a:r>
            <a:r>
              <a:rPr sz="36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7077" y="893977"/>
            <a:ext cx="8989406" cy="1315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DVBOVW+ËÎÌå" panose="02010600030101010101"/>
                <a:cs typeface="DVBOVW+ËÎÌå" panose="02010600030101010101"/>
              </a:rPr>
              <a:t>1</a:t>
            </a:r>
            <a:r>
              <a:rPr sz="2800">
                <a:solidFill>
                  <a:srgbClr val="000000"/>
                </a:solidFill>
                <a:latin typeface="QDPQLP+ËÎÌå" panose="02010600030101010101"/>
                <a:cs typeface="QDPQLP+ËÎÌå" panose="02010600030101010101"/>
              </a:rPr>
              <a:t>、概念：在</a:t>
            </a:r>
            <a:r>
              <a:rPr sz="2800">
                <a:solidFill>
                  <a:srgbClr val="000000"/>
                </a:solidFill>
                <a:latin typeface="DVBOVW+ËÎÌå" panose="02010600030101010101"/>
                <a:cs typeface="DVBOVW+ËÎÌå" panose="02010600030101010101"/>
              </a:rPr>
              <a:t>mysql</a:t>
            </a:r>
            <a:r>
              <a:rPr sz="2800">
                <a:solidFill>
                  <a:srgbClr val="000000"/>
                </a:solidFill>
                <a:latin typeface="QDPQLP+ËÎÌå" panose="02010600030101010101"/>
                <a:cs typeface="QDPQLP+ËÎÌå" panose="02010600030101010101"/>
              </a:rPr>
              <a:t>中的数据用各种不同的技术存储</a:t>
            </a:r>
          </a:p>
          <a:p>
            <a:pPr marL="166370" marR="0">
              <a:lnSpc>
                <a:spcPts val="2795"/>
              </a:lnSpc>
              <a:spcBef>
                <a:spcPts val="56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QDPQLP+ËÎÌå" panose="02010600030101010101"/>
                <a:cs typeface="QDPQLP+ËÎÌå" panose="02010600030101010101"/>
              </a:rPr>
              <a:t>在文件（或内存）中。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7077" y="1832752"/>
            <a:ext cx="8999250" cy="1315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DVBOVW+ËÎÌå" panose="02010600030101010101"/>
                <a:cs typeface="DVBOVW+ËÎÌå" panose="02010600030101010101"/>
              </a:rPr>
              <a:t>2</a:t>
            </a:r>
            <a:r>
              <a:rPr sz="2800">
                <a:solidFill>
                  <a:srgbClr val="000000"/>
                </a:solidFill>
                <a:latin typeface="QDPQLP+ËÎÌå" panose="02010600030101010101"/>
                <a:cs typeface="QDPQLP+ËÎÌå" panose="02010600030101010101"/>
              </a:rPr>
              <a:t>、通过</a:t>
            </a:r>
            <a:r>
              <a:rPr sz="2800">
                <a:solidFill>
                  <a:srgbClr val="000000"/>
                </a:solidFill>
                <a:latin typeface="DVBOVW+ËÎÌå" panose="02010600030101010101"/>
                <a:cs typeface="DVBOVW+ËÎÌå" panose="02010600030101010101"/>
              </a:rPr>
              <a:t>show engines</a:t>
            </a:r>
            <a:r>
              <a:rPr sz="2800">
                <a:solidFill>
                  <a:srgbClr val="000000"/>
                </a:solidFill>
                <a:latin typeface="QDPQLP+ËÎÌå" panose="02010600030101010101"/>
                <a:cs typeface="QDPQLP+ËÎÌå" panose="02010600030101010101"/>
              </a:rPr>
              <a:t>；来查看</a:t>
            </a:r>
            <a:r>
              <a:rPr sz="2800">
                <a:solidFill>
                  <a:srgbClr val="000000"/>
                </a:solidFill>
                <a:latin typeface="DVBOVW+ËÎÌå" panose="02010600030101010101"/>
                <a:cs typeface="DVBOVW+ËÎÌå" panose="02010600030101010101"/>
              </a:rPr>
              <a:t>mysql</a:t>
            </a:r>
            <a:r>
              <a:rPr sz="2800">
                <a:solidFill>
                  <a:srgbClr val="000000"/>
                </a:solidFill>
                <a:latin typeface="QDPQLP+ËÎÌå" panose="02010600030101010101"/>
                <a:cs typeface="QDPQLP+ËÎÌå" panose="02010600030101010101"/>
              </a:rPr>
              <a:t>支持的存储引</a:t>
            </a:r>
          </a:p>
          <a:p>
            <a:pPr marL="166370" marR="0">
              <a:lnSpc>
                <a:spcPts val="2795"/>
              </a:lnSpc>
              <a:spcBef>
                <a:spcPts val="56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QDPQLP+ËÎÌå" panose="02010600030101010101"/>
                <a:cs typeface="QDPQLP+ËÎÌå" panose="02010600030101010101"/>
              </a:rPr>
              <a:t>擎。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7077" y="2771798"/>
            <a:ext cx="8790341" cy="1742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DVBOVW+ËÎÌå" panose="02010600030101010101"/>
                <a:cs typeface="DVBOVW+ËÎÌå" panose="02010600030101010101"/>
              </a:rPr>
              <a:t>3</a:t>
            </a:r>
            <a:r>
              <a:rPr sz="2800">
                <a:solidFill>
                  <a:srgbClr val="000000"/>
                </a:solidFill>
                <a:latin typeface="QDPQLP+ËÎÌå" panose="02010600030101010101"/>
                <a:cs typeface="QDPQLP+ËÎÌå" panose="02010600030101010101"/>
              </a:rPr>
              <a:t>、</a:t>
            </a:r>
            <a:r>
              <a:rPr sz="2800" spc="6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QDPQLP+ËÎÌå" panose="02010600030101010101"/>
                <a:cs typeface="QDPQLP+ËÎÌå" panose="02010600030101010101"/>
              </a:rPr>
              <a:t>在</a:t>
            </a:r>
            <a:r>
              <a:rPr sz="2800">
                <a:solidFill>
                  <a:srgbClr val="000000"/>
                </a:solidFill>
                <a:latin typeface="DVBOVW+ËÎÌå" panose="02010600030101010101"/>
                <a:cs typeface="DVBOVW+ËÎÌå" panose="02010600030101010101"/>
              </a:rPr>
              <a:t>mysql</a:t>
            </a:r>
            <a:r>
              <a:rPr sz="2800">
                <a:solidFill>
                  <a:srgbClr val="000000"/>
                </a:solidFill>
                <a:latin typeface="QDPQLP+ËÎÌå" panose="02010600030101010101"/>
                <a:cs typeface="QDPQLP+ËÎÌå" panose="02010600030101010101"/>
              </a:rPr>
              <a:t>中用的最多的存储引擎有：</a:t>
            </a:r>
            <a:r>
              <a:rPr sz="2800">
                <a:solidFill>
                  <a:srgbClr val="000000"/>
                </a:solidFill>
                <a:latin typeface="DVBOVW+ËÎÌå" panose="02010600030101010101"/>
                <a:cs typeface="DVBOVW+ËÎÌå" panose="02010600030101010101"/>
              </a:rPr>
              <a:t>innodb</a:t>
            </a:r>
            <a:r>
              <a:rPr sz="2800">
                <a:solidFill>
                  <a:srgbClr val="000000"/>
                </a:solidFill>
                <a:latin typeface="QDPQLP+ËÎÌå" panose="02010600030101010101"/>
                <a:cs typeface="QDPQLP+ËÎÌå" panose="02010600030101010101"/>
              </a:rPr>
              <a:t>，</a:t>
            </a:r>
          </a:p>
          <a:p>
            <a:pPr marL="166370" marR="0">
              <a:lnSpc>
                <a:spcPts val="2800"/>
              </a:lnSpc>
              <a:spcBef>
                <a:spcPts val="56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DVBOVW+ËÎÌå" panose="02010600030101010101"/>
                <a:cs typeface="DVBOVW+ËÎÌå" panose="02010600030101010101"/>
              </a:rPr>
              <a:t>myisam</a:t>
            </a:r>
            <a:r>
              <a:rPr sz="2800" spc="-32">
                <a:solidFill>
                  <a:srgbClr val="000000"/>
                </a:solidFill>
                <a:latin typeface="DVBOVW+ËÎÌå" panose="02010600030101010101"/>
                <a:cs typeface="DVBOVW+ËÎÌå" panose="02010600030101010101"/>
              </a:rPr>
              <a:t> </a:t>
            </a:r>
            <a:r>
              <a:rPr sz="2800">
                <a:solidFill>
                  <a:srgbClr val="000000"/>
                </a:solidFill>
                <a:latin typeface="DVBOVW+ËÎÌå" panose="02010600030101010101"/>
                <a:cs typeface="DVBOVW+ËÎÌå" panose="02010600030101010101"/>
              </a:rPr>
              <a:t>,memory</a:t>
            </a:r>
            <a:r>
              <a:rPr sz="2800" spc="-30">
                <a:solidFill>
                  <a:srgbClr val="000000"/>
                </a:solidFill>
                <a:latin typeface="DVBOVW+ËÎÌå" panose="02010600030101010101"/>
                <a:cs typeface="DVBOVW+ËÎÌå" panose="02010600030101010101"/>
              </a:rPr>
              <a:t> </a:t>
            </a:r>
            <a:r>
              <a:rPr sz="2800">
                <a:solidFill>
                  <a:srgbClr val="000000"/>
                </a:solidFill>
                <a:latin typeface="QDPQLP+ËÎÌå" panose="02010600030101010101"/>
                <a:cs typeface="QDPQLP+ËÎÌå" panose="02010600030101010101"/>
              </a:rPr>
              <a:t>等。其中</a:t>
            </a:r>
            <a:r>
              <a:rPr sz="2800">
                <a:solidFill>
                  <a:srgbClr val="000000"/>
                </a:solidFill>
                <a:latin typeface="DVBOVW+ËÎÌå" panose="02010600030101010101"/>
                <a:cs typeface="DVBOVW+ËÎÌå" panose="02010600030101010101"/>
              </a:rPr>
              <a:t>innodb</a:t>
            </a:r>
            <a:r>
              <a:rPr sz="2800">
                <a:solidFill>
                  <a:srgbClr val="000000"/>
                </a:solidFill>
                <a:latin typeface="QDPQLP+ËÎÌå" panose="02010600030101010101"/>
                <a:cs typeface="QDPQLP+ËÎÌå" panose="02010600030101010101"/>
              </a:rPr>
              <a:t>支持事务，而</a:t>
            </a:r>
          </a:p>
          <a:p>
            <a:pPr marL="166370" marR="0">
              <a:lnSpc>
                <a:spcPts val="2795"/>
              </a:lnSpc>
              <a:spcBef>
                <a:spcPts val="51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DVBOVW+ËÎÌå" panose="02010600030101010101"/>
                <a:cs typeface="DVBOVW+ËÎÌå" panose="02010600030101010101"/>
              </a:rPr>
              <a:t>myisam</a:t>
            </a:r>
            <a:r>
              <a:rPr sz="2800">
                <a:solidFill>
                  <a:srgbClr val="000000"/>
                </a:solidFill>
                <a:latin typeface="QDPQLP+ËÎÌå" panose="02010600030101010101"/>
                <a:cs typeface="QDPQLP+ËÎÌå" panose="02010600030101010101"/>
              </a:rPr>
              <a:t>、</a:t>
            </a:r>
            <a:r>
              <a:rPr sz="2800">
                <a:solidFill>
                  <a:srgbClr val="000000"/>
                </a:solidFill>
                <a:latin typeface="DVBOVW+ËÎÌå" panose="02010600030101010101"/>
                <a:cs typeface="DVBOVW+ËÎÌå" panose="02010600030101010101"/>
              </a:rPr>
              <a:t>memory</a:t>
            </a:r>
            <a:r>
              <a:rPr sz="2800">
                <a:solidFill>
                  <a:srgbClr val="000000"/>
                </a:solidFill>
                <a:latin typeface="QDPQLP+ËÎÌå" panose="02010600030101010101"/>
                <a:cs typeface="QDPQLP+ËÎÌå" panose="02010600030101010101"/>
              </a:rPr>
              <a:t>等不支持事务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25768" y="90455"/>
            <a:ext cx="2977895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HATTBB+ËÎÌå" panose="02010600030101010101"/>
                <a:cs typeface="HATTBB+ËÎÌå" panose="02010600030101010101"/>
              </a:rPr>
              <a:t>事务的特点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940" y="1118305"/>
            <a:ext cx="3638076" cy="829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400" spc="3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HATTBB+ËÎÌå" panose="02010600030101010101"/>
                <a:cs typeface="HATTBB+ËÎÌå" panose="02010600030101010101"/>
              </a:rPr>
              <a:t>事务的</a:t>
            </a: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ACID(acid)</a:t>
            </a:r>
            <a:r>
              <a:rPr sz="2400">
                <a:solidFill>
                  <a:srgbClr val="000000"/>
                </a:solidFill>
                <a:latin typeface="HATTBB+ËÎÌå" panose="02010600030101010101"/>
                <a:cs typeface="HATTBB+ËÎÌå" panose="02010600030101010101"/>
              </a:rPr>
              <a:t>属性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0444" y="1544433"/>
            <a:ext cx="3223411" cy="691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167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1.</a:t>
            </a:r>
            <a:r>
              <a:rPr sz="2000" spc="-19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>
                <a:solidFill>
                  <a:srgbClr val="FF0000"/>
                </a:solidFill>
                <a:latin typeface="HATTBB+ËÎÌå" panose="02010600030101010101"/>
                <a:cs typeface="HATTBB+ËÎÌå" panose="02010600030101010101"/>
              </a:rPr>
              <a:t>原子性</a:t>
            </a:r>
            <a:r>
              <a:rPr sz="2000">
                <a:solidFill>
                  <a:srgbClr val="000000"/>
                </a:solidFill>
                <a:latin typeface="HATTBB+ËÎÌå" panose="02010600030101010101"/>
                <a:cs typeface="HATTBB+ËÎÌå" panose="02010600030101010101"/>
              </a:rPr>
              <a:t>（</a:t>
            </a:r>
            <a:r>
              <a:rPr sz="20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Atomicity</a:t>
            </a:r>
            <a:r>
              <a:rPr sz="2000">
                <a:solidFill>
                  <a:srgbClr val="000000"/>
                </a:solidFill>
                <a:latin typeface="HATTBB+ËÎÌå" panose="02010600030101010101"/>
                <a:cs typeface="HATTBB+ËÎÌå" panose="02010600030101010101"/>
              </a:rPr>
              <a:t>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06906" y="1892657"/>
            <a:ext cx="8195159" cy="931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HATTBB+ËÎÌå" panose="02010600030101010101"/>
                <a:cs typeface="HATTBB+ËÎÌå" panose="02010600030101010101"/>
              </a:rPr>
              <a:t>原子性是指事务是一个不可分割的工作单位，事务中的操作要么</a:t>
            </a:r>
          </a:p>
          <a:p>
            <a:pPr marL="0" marR="0">
              <a:lnSpc>
                <a:spcPts val="2005"/>
              </a:lnSpc>
              <a:spcBef>
                <a:spcPts val="325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HATTBB+ËÎÌå" panose="02010600030101010101"/>
                <a:cs typeface="HATTBB+ËÎÌå" panose="02010600030101010101"/>
              </a:rPr>
              <a:t>都发生，要么都不发生。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20444" y="2519757"/>
            <a:ext cx="3493662" cy="692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167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2.</a:t>
            </a:r>
            <a:r>
              <a:rPr sz="2000" spc="-22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>
                <a:solidFill>
                  <a:srgbClr val="FF0000"/>
                </a:solidFill>
                <a:latin typeface="HATTBB+ËÎÌå" panose="02010600030101010101"/>
                <a:cs typeface="HATTBB+ËÎÌå" panose="02010600030101010101"/>
              </a:rPr>
              <a:t>一致性</a:t>
            </a:r>
            <a:r>
              <a:rPr sz="2000">
                <a:solidFill>
                  <a:srgbClr val="000000"/>
                </a:solidFill>
                <a:latin typeface="HATTBB+ËÎÌå" panose="02010600030101010101"/>
                <a:cs typeface="HATTBB+ËÎÌå" panose="02010600030101010101"/>
              </a:rPr>
              <a:t>（</a:t>
            </a:r>
            <a:r>
              <a:rPr sz="20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Consistency</a:t>
            </a:r>
            <a:r>
              <a:rPr sz="2000">
                <a:solidFill>
                  <a:srgbClr val="000000"/>
                </a:solidFill>
                <a:latin typeface="HATTBB+ËÎÌå" panose="02010600030101010101"/>
                <a:cs typeface="HATTBB+ËÎÌå" panose="02010600030101010101"/>
              </a:rPr>
              <a:t>）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06906" y="2868271"/>
            <a:ext cx="8195159" cy="92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HATTBB+ËÎÌå" panose="02010600030101010101"/>
                <a:cs typeface="HATTBB+ËÎÌå" panose="02010600030101010101"/>
              </a:rPr>
              <a:t>事务必须使数据库从一个一致性状态变换到另外一个一致性状态</a:t>
            </a:r>
          </a:p>
          <a:p>
            <a:pPr marL="0" marR="0">
              <a:lnSpc>
                <a:spcPts val="2005"/>
              </a:lnSpc>
              <a:spcBef>
                <a:spcPts val="24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HATTBB+ËÎÌå" panose="02010600030101010101"/>
                <a:cs typeface="HATTBB+ËÎÌå" panose="02010600030101010101"/>
              </a:rPr>
              <a:t>。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0444" y="3495407"/>
            <a:ext cx="3100729" cy="691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167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3.</a:t>
            </a:r>
            <a:r>
              <a:rPr sz="2000" spc="-19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>
                <a:solidFill>
                  <a:srgbClr val="FF0000"/>
                </a:solidFill>
                <a:latin typeface="HATTBB+ËÎÌå" panose="02010600030101010101"/>
                <a:cs typeface="HATTBB+ËÎÌå" panose="02010600030101010101"/>
              </a:rPr>
              <a:t>隔离性</a:t>
            </a:r>
            <a:r>
              <a:rPr sz="2000">
                <a:solidFill>
                  <a:srgbClr val="000000"/>
                </a:solidFill>
                <a:latin typeface="HATTBB+ËÎÌå" panose="02010600030101010101"/>
                <a:cs typeface="HATTBB+ËÎÌå" panose="02010600030101010101"/>
              </a:rPr>
              <a:t>（</a:t>
            </a:r>
            <a:r>
              <a:rPr sz="20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Isolation</a:t>
            </a:r>
            <a:r>
              <a:rPr sz="2000">
                <a:solidFill>
                  <a:srgbClr val="000000"/>
                </a:solidFill>
                <a:latin typeface="HATTBB+ËÎÌå" panose="02010600030101010101"/>
                <a:cs typeface="HATTBB+ËÎÌå" panose="02010600030101010101"/>
              </a:rPr>
              <a:t>）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06906" y="3843750"/>
            <a:ext cx="8204972" cy="1225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HATTBB+ËÎÌå" panose="02010600030101010101"/>
                <a:cs typeface="HATTBB+ËÎÌå" panose="02010600030101010101"/>
              </a:rPr>
              <a:t>事务的隔离性是指一个事务的执行不能被其他事务干扰，即一个</a:t>
            </a:r>
          </a:p>
          <a:p>
            <a:pPr marL="0" marR="0">
              <a:lnSpc>
                <a:spcPts val="2005"/>
              </a:lnSpc>
              <a:spcBef>
                <a:spcPts val="395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HATTBB+ËÎÌå" panose="02010600030101010101"/>
                <a:cs typeface="HATTBB+ËÎÌå" panose="02010600030101010101"/>
              </a:rPr>
              <a:t>事务内部的操作及使用的数据对并发的其他事务是隔离的，并发</a:t>
            </a:r>
          </a:p>
          <a:p>
            <a:pPr marL="0" marR="0">
              <a:lnSpc>
                <a:spcPts val="2005"/>
              </a:lnSpc>
              <a:spcBef>
                <a:spcPts val="29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HATTBB+ËÎÌå" panose="02010600030101010101"/>
                <a:cs typeface="HATTBB+ËÎÌå" panose="02010600030101010101"/>
              </a:rPr>
              <a:t>执行的各个事务之间不能互相干扰。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20444" y="4775949"/>
            <a:ext cx="3240937" cy="691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167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4.</a:t>
            </a:r>
            <a:r>
              <a:rPr sz="2000" spc="-19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>
                <a:solidFill>
                  <a:srgbClr val="FF0000"/>
                </a:solidFill>
                <a:latin typeface="HATTBB+ËÎÌå" panose="02010600030101010101"/>
                <a:cs typeface="HATTBB+ËÎÌå" panose="02010600030101010101"/>
              </a:rPr>
              <a:t>持久性</a:t>
            </a:r>
            <a:r>
              <a:rPr sz="2000">
                <a:solidFill>
                  <a:srgbClr val="000000"/>
                </a:solidFill>
                <a:latin typeface="HATTBB+ËÎÌå" panose="02010600030101010101"/>
                <a:cs typeface="HATTBB+ËÎÌå" panose="02010600030101010101"/>
              </a:rPr>
              <a:t>（</a:t>
            </a:r>
            <a:r>
              <a:rPr sz="20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Durability</a:t>
            </a:r>
            <a:r>
              <a:rPr sz="2000">
                <a:solidFill>
                  <a:srgbClr val="000000"/>
                </a:solidFill>
                <a:latin typeface="HATTBB+ËÎÌå" panose="02010600030101010101"/>
                <a:cs typeface="HATTBB+ËÎÌå" panose="02010600030101010101"/>
              </a:rPr>
              <a:t>）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06906" y="5124164"/>
            <a:ext cx="8204972" cy="1225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HATTBB+ËÎÌå" panose="02010600030101010101"/>
                <a:cs typeface="HATTBB+ËÎÌå" panose="02010600030101010101"/>
              </a:rPr>
              <a:t>持久性是指一个事务一旦被提交，它对数据库中数据的改变就是</a:t>
            </a:r>
          </a:p>
          <a:p>
            <a:pPr marL="0" marR="0">
              <a:lnSpc>
                <a:spcPts val="2005"/>
              </a:lnSpc>
              <a:spcBef>
                <a:spcPts val="395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HATTBB+ËÎÌå" panose="02010600030101010101"/>
                <a:cs typeface="HATTBB+ËÎÌå" panose="02010600030101010101"/>
              </a:rPr>
              <a:t>永久性的，接下来的其他操作和数据库故障不应该对其有任何影</a:t>
            </a:r>
          </a:p>
          <a:p>
            <a:pPr marL="0" marR="0">
              <a:lnSpc>
                <a:spcPts val="2005"/>
              </a:lnSpc>
              <a:spcBef>
                <a:spcPts val="29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HATTBB+ËÎÌå" panose="02010600030101010101"/>
                <a:cs typeface="HATTBB+ËÎÌå" panose="02010600030101010101"/>
              </a:rPr>
              <a:t>响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25768" y="90455"/>
            <a:ext cx="2977895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CKWEUR+ËÎÌå" panose="02010600030101010101"/>
                <a:cs typeface="CKWEUR+ËÎÌå" panose="02010600030101010101"/>
              </a:rPr>
              <a:t>事务的使用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5714" y="903382"/>
            <a:ext cx="5552646" cy="795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0"/>
              </a:lnSpc>
              <a:spcBef>
                <a:spcPct val="0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300" spc="40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>
                <a:solidFill>
                  <a:srgbClr val="000000"/>
                </a:solidFill>
                <a:latin typeface="CKWEUR+ËÎÌå" panose="02010600030101010101"/>
                <a:cs typeface="CKWEUR+ËÎÌå" panose="02010600030101010101"/>
              </a:rPr>
              <a:t>以第一个</a:t>
            </a:r>
            <a:r>
              <a:rPr sz="2300" spc="-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DML </a:t>
            </a:r>
            <a:r>
              <a:rPr sz="2300">
                <a:solidFill>
                  <a:srgbClr val="000000"/>
                </a:solidFill>
                <a:latin typeface="CKWEUR+ËÎÌå" panose="02010600030101010101"/>
                <a:cs typeface="CKWEUR+ËÎÌå" panose="02010600030101010101"/>
              </a:rPr>
              <a:t>语句的执行作为开始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5714" y="1324097"/>
            <a:ext cx="4622015" cy="183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5"/>
              </a:lnSpc>
              <a:spcBef>
                <a:spcPct val="0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300" spc="40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>
                <a:solidFill>
                  <a:srgbClr val="000000"/>
                </a:solidFill>
                <a:latin typeface="CKWEUR+ËÎÌå" panose="02010600030101010101"/>
                <a:cs typeface="CKWEUR+ËÎÌå" panose="02010600030101010101"/>
              </a:rPr>
              <a:t>以下面的其中之一作为结束</a:t>
            </a:r>
            <a:r>
              <a:rPr sz="23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:</a:t>
            </a:r>
          </a:p>
          <a:p>
            <a:pPr marL="457200" marR="0">
              <a:lnSpc>
                <a:spcPts val="2445"/>
              </a:lnSpc>
              <a:spcBef>
                <a:spcPts val="555"/>
              </a:spcBef>
              <a:spcAft>
                <a:spcPct val="0"/>
              </a:spcAft>
            </a:pPr>
            <a:r>
              <a:rPr sz="2000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167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COMMIT</a:t>
            </a:r>
            <a:r>
              <a:rPr sz="2000" b="1" spc="-25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>
                <a:solidFill>
                  <a:srgbClr val="FF0000"/>
                </a:solidFill>
                <a:latin typeface="CKWEUR+ËÎÌå" panose="02010600030101010101"/>
                <a:cs typeface="CKWEUR+ËÎÌå" panose="02010600030101010101"/>
              </a:rPr>
              <a:t>或</a:t>
            </a:r>
            <a:r>
              <a:rPr sz="2000" spc="-4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ROLLBACK </a:t>
            </a:r>
            <a:r>
              <a:rPr sz="2000" spc="16">
                <a:solidFill>
                  <a:srgbClr val="FF0000"/>
                </a:solidFill>
                <a:latin typeface="CKWEUR+ËÎÌå" panose="02010600030101010101"/>
                <a:cs typeface="CKWEUR+ËÎÌå" panose="02010600030101010101"/>
              </a:rPr>
              <a:t>语句</a:t>
            </a:r>
          </a:p>
          <a:p>
            <a:pPr marL="457200" marR="0">
              <a:lnSpc>
                <a:spcPts val="2445"/>
              </a:lnSpc>
              <a:spcBef>
                <a:spcPts val="435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16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DDL</a:t>
            </a:r>
            <a:r>
              <a:rPr sz="2000" spc="-48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>
                <a:solidFill>
                  <a:srgbClr val="000000"/>
                </a:solidFill>
                <a:latin typeface="CKWEUR+ËÎÌå" panose="02010600030101010101"/>
                <a:cs typeface="CKWEUR+ËÎÌå" panose="02010600030101010101"/>
              </a:rPr>
              <a:t>或</a:t>
            </a:r>
            <a:r>
              <a:rPr sz="2000" spc="-4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DCL</a:t>
            </a:r>
            <a:r>
              <a:rPr sz="2000" spc="-19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>
                <a:solidFill>
                  <a:srgbClr val="000000"/>
                </a:solidFill>
                <a:latin typeface="CKWEUR+ËÎÌå" panose="02010600030101010101"/>
                <a:cs typeface="CKWEUR+ËÎÌå" panose="02010600030101010101"/>
              </a:rPr>
              <a:t>语句（自动提交）</a:t>
            </a:r>
          </a:p>
          <a:p>
            <a:pPr marL="457200" marR="0">
              <a:lnSpc>
                <a:spcPts val="2225"/>
              </a:lnSpc>
              <a:spcBef>
                <a:spcPts val="655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16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CKWEUR+ËÎÌå" panose="02010600030101010101"/>
                <a:cs typeface="CKWEUR+ËÎÌå" panose="02010600030101010101"/>
              </a:rPr>
              <a:t>用户会话正常结束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3219" y="2846648"/>
            <a:ext cx="2194559" cy="663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16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CKWEUR+ËÎÌå" panose="02010600030101010101"/>
                <a:cs typeface="CKWEUR+ËÎÌå" panose="02010600030101010101"/>
              </a:rPr>
              <a:t>系统异常终了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57928" y="230663"/>
            <a:ext cx="4354067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数据库的隔离级别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290" y="1674862"/>
            <a:ext cx="9728360" cy="996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000" spc="70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对于同时运行的多个事务</a:t>
            </a:r>
            <a:r>
              <a:rPr sz="20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000" spc="-39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当这些事务访问</a:t>
            </a:r>
            <a:r>
              <a:rPr sz="2000">
                <a:solidFill>
                  <a:srgbClr val="FF0000"/>
                </a:solidFill>
                <a:latin typeface="FRJBSM+ËÎÌå" panose="02010600030101010101"/>
                <a:cs typeface="FRJBSM+ËÎÌå" panose="02010600030101010101"/>
              </a:rPr>
              <a:t>数据库中相同的数据</a:t>
            </a:r>
            <a:r>
              <a:rPr sz="20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时</a:t>
            </a:r>
            <a:r>
              <a:rPr sz="20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000" spc="-5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如果没</a:t>
            </a:r>
          </a:p>
          <a:p>
            <a:pPr marL="34290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有采取必要的隔离机制</a:t>
            </a:r>
            <a:r>
              <a:rPr sz="20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000" spc="-5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就会导致各种并发问题</a:t>
            </a:r>
            <a:r>
              <a:rPr sz="20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9490" y="2339574"/>
            <a:ext cx="9166127" cy="2103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33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1800" spc="378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2">
                <a:solidFill>
                  <a:srgbClr val="FF3300"/>
                </a:solidFill>
                <a:latin typeface="FRJBSM+ËÎÌå" panose="02010600030101010101"/>
                <a:cs typeface="FRJBSM+ËÎÌå" panose="02010600030101010101"/>
              </a:rPr>
              <a:t>脏读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: </a:t>
            </a:r>
            <a:r>
              <a:rPr sz="18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对于两个事务</a:t>
            </a:r>
            <a:r>
              <a:rPr sz="1800" spc="-4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T1, T2, T1 </a:t>
            </a:r>
            <a:r>
              <a:rPr sz="18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读取了已经被</a:t>
            </a:r>
            <a:r>
              <a:rPr sz="1800" spc="-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T2 </a:t>
            </a:r>
            <a:r>
              <a:rPr sz="18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更新但还</a:t>
            </a:r>
            <a:r>
              <a:rPr sz="1800" spc="13">
                <a:solidFill>
                  <a:srgbClr val="0000FF"/>
                </a:solidFill>
                <a:latin typeface="FRJBSM+ËÎÌå" panose="02010600030101010101"/>
                <a:cs typeface="FRJBSM+ËÎÌå" panose="02010600030101010101"/>
              </a:rPr>
              <a:t>没有被提交</a:t>
            </a:r>
            <a:r>
              <a:rPr sz="18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的字段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.</a:t>
            </a:r>
          </a:p>
          <a:p>
            <a:pPr marL="28702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之后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18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若</a:t>
            </a:r>
            <a:r>
              <a:rPr sz="1800" spc="-4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T2</a:t>
            </a:r>
            <a:r>
              <a:rPr sz="1800" spc="14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回滚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, T1</a:t>
            </a:r>
            <a:r>
              <a:rPr sz="18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读取的内容就是临时且无效的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.</a:t>
            </a:r>
          </a:p>
          <a:p>
            <a:pPr marL="0" marR="0">
              <a:lnSpc>
                <a:spcPts val="2195"/>
              </a:lnSpc>
              <a:spcBef>
                <a:spcPts val="395"/>
              </a:spcBef>
              <a:spcAft>
                <a:spcPct val="0"/>
              </a:spcAft>
            </a:pPr>
            <a:r>
              <a:rPr sz="1800">
                <a:solidFill>
                  <a:srgbClr val="FF33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1800" spc="378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2">
                <a:solidFill>
                  <a:srgbClr val="FF3300"/>
                </a:solidFill>
                <a:latin typeface="FRJBSM+ËÎÌå" panose="02010600030101010101"/>
                <a:cs typeface="FRJBSM+ËÎÌå" panose="02010600030101010101"/>
              </a:rPr>
              <a:t>不可重复读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: </a:t>
            </a:r>
            <a:r>
              <a:rPr sz="18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对于两个事务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T1, T2, T1 </a:t>
            </a:r>
            <a:r>
              <a:rPr sz="18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读取了一个字段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18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然后</a:t>
            </a:r>
            <a:r>
              <a:rPr sz="18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T2</a:t>
            </a:r>
            <a:r>
              <a:rPr sz="1800" spc="14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12">
                <a:solidFill>
                  <a:srgbClr val="0000FF"/>
                </a:solidFill>
                <a:latin typeface="FRJBSM+ËÎÌå" panose="02010600030101010101"/>
                <a:cs typeface="FRJBSM+ËÎÌå" panose="02010600030101010101"/>
              </a:rPr>
              <a:t>更新</a:t>
            </a:r>
            <a:r>
              <a:rPr sz="18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了该字段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.</a:t>
            </a:r>
          </a:p>
          <a:p>
            <a:pPr marL="28702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之后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, T1</a:t>
            </a:r>
            <a:r>
              <a:rPr sz="18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再次读取同一个字段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18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值就不同了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.</a:t>
            </a:r>
          </a:p>
          <a:p>
            <a:pPr marL="0" marR="0">
              <a:lnSpc>
                <a:spcPts val="2200"/>
              </a:lnSpc>
              <a:spcBef>
                <a:spcPts val="395"/>
              </a:spcBef>
              <a:spcAft>
                <a:spcPct val="0"/>
              </a:spcAft>
            </a:pPr>
            <a:r>
              <a:rPr sz="1800">
                <a:solidFill>
                  <a:srgbClr val="FF33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1800" spc="378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2">
                <a:solidFill>
                  <a:srgbClr val="FF3300"/>
                </a:solidFill>
                <a:latin typeface="FRJBSM+ËÎÌå" panose="02010600030101010101"/>
                <a:cs typeface="FRJBSM+ËÎÌå" panose="02010600030101010101"/>
              </a:rPr>
              <a:t>幻读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: </a:t>
            </a:r>
            <a:r>
              <a:rPr sz="18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对于两个事务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T1, T2, T1 </a:t>
            </a:r>
            <a:r>
              <a:rPr sz="18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从一个表中读取了一个字段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18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然后</a:t>
            </a:r>
            <a:r>
              <a:rPr sz="1800" spc="-4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T2</a:t>
            </a:r>
            <a:r>
              <a:rPr sz="1800" spc="14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在该表中</a:t>
            </a:r>
            <a:r>
              <a:rPr sz="1800">
                <a:solidFill>
                  <a:srgbClr val="0000FF"/>
                </a:solidFill>
                <a:latin typeface="FRJBSM+ËÎÌå" panose="02010600030101010101"/>
                <a:cs typeface="FRJBSM+ËÎÌå" panose="02010600030101010101"/>
              </a:rPr>
              <a:t>插</a:t>
            </a:r>
          </a:p>
          <a:p>
            <a:pPr marL="28702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FF"/>
                </a:solidFill>
                <a:latin typeface="FRJBSM+ËÎÌå" panose="02010600030101010101"/>
                <a:cs typeface="FRJBSM+ËÎÌå" panose="02010600030101010101"/>
              </a:rPr>
              <a:t>入</a:t>
            </a:r>
            <a:r>
              <a:rPr sz="18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了一些新的行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. </a:t>
            </a:r>
            <a:r>
              <a:rPr sz="18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之后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18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如果</a:t>
            </a:r>
            <a:r>
              <a:rPr sz="1800" spc="-4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T1</a:t>
            </a:r>
            <a:r>
              <a:rPr sz="1800" spc="14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再次读取同一个表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18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就会多出几行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2290" y="4156569"/>
            <a:ext cx="9691268" cy="1972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000" spc="70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7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数据库事务的隔离性</a:t>
            </a:r>
            <a:r>
              <a:rPr sz="20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000" b="1" spc="-44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数据库系统必须具有隔离并发运行各个事务的能力</a:t>
            </a:r>
            <a:r>
              <a:rPr sz="20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,</a:t>
            </a:r>
          </a:p>
          <a:p>
            <a:pPr marL="34290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使它们不会相互影响</a:t>
            </a:r>
            <a:r>
              <a:rPr sz="20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000" spc="-5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避免各种并发问题</a:t>
            </a:r>
            <a:r>
              <a:rPr sz="20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.</a:t>
            </a:r>
          </a:p>
          <a:p>
            <a:pPr marL="0" marR="0">
              <a:lnSpc>
                <a:spcPts val="2450"/>
              </a:lnSpc>
              <a:spcBef>
                <a:spcPts val="480"/>
              </a:spcBef>
              <a:spcAft>
                <a:spcPct val="0"/>
              </a:spcAft>
            </a:pPr>
            <a:r>
              <a:rPr sz="2000">
                <a:solidFill>
                  <a:srgbClr val="C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000" spc="707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C00000"/>
                </a:solidFill>
                <a:latin typeface="FRJBSM+ËÎÌå" panose="02010600030101010101"/>
                <a:cs typeface="FRJBSM+ËÎÌå" panose="02010600030101010101"/>
              </a:rPr>
              <a:t>一个事务与其他事务隔离的程度称为隔离级别</a:t>
            </a:r>
            <a:r>
              <a:rPr sz="200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2000" spc="-45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数据库规定了多种事务隔</a:t>
            </a:r>
          </a:p>
          <a:p>
            <a:pPr marL="34290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离级别</a:t>
            </a:r>
            <a:r>
              <a:rPr sz="20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000" spc="-27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不同隔离级别对应不同的干扰程度</a:t>
            </a:r>
            <a:r>
              <a:rPr sz="20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000" spc="-5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隔离级别越高</a:t>
            </a:r>
            <a:r>
              <a:rPr sz="20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000" spc="-15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数据一致性就</a:t>
            </a:r>
          </a:p>
          <a:p>
            <a:pPr marL="34290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越好</a:t>
            </a:r>
            <a:r>
              <a:rPr sz="20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000" spc="-27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>
                <a:solidFill>
                  <a:srgbClr val="000000"/>
                </a:solidFill>
                <a:latin typeface="FRJBSM+ËÎÌå" panose="02010600030101010101"/>
                <a:cs typeface="FRJBSM+ËÎÌå" panose="02010600030101010101"/>
              </a:rPr>
              <a:t>但并发性越弱</a:t>
            </a:r>
            <a:r>
              <a:rPr sz="20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14977" y="245649"/>
            <a:ext cx="4354067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RIMQSR+ËÎÌå" panose="02010600030101010101"/>
                <a:cs typeface="RIMQSR+ËÎÌå" panose="02010600030101010101"/>
              </a:rPr>
              <a:t>数据库的隔离级别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5442" y="1545570"/>
            <a:ext cx="5378581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400" spc="30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RIMQSR+ËÎÌå" panose="02010600030101010101"/>
                <a:cs typeface="RIMQSR+ËÎÌå" panose="02010600030101010101"/>
              </a:rPr>
              <a:t>数据库提供的</a:t>
            </a:r>
            <a:r>
              <a:rPr sz="2400" spc="-6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4 </a:t>
            </a:r>
            <a:r>
              <a:rPr sz="2400">
                <a:solidFill>
                  <a:srgbClr val="000000"/>
                </a:solidFill>
                <a:latin typeface="RIMQSR+ËÎÌå" panose="02010600030101010101"/>
                <a:cs typeface="RIMQSR+ËÎÌå" panose="02010600030101010101"/>
              </a:rPr>
              <a:t>种事务隔离级别</a:t>
            </a: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5442" y="4362557"/>
            <a:ext cx="9079519" cy="2219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400" spc="30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Oracle</a:t>
            </a:r>
            <a:r>
              <a:rPr sz="2400" spc="-17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>
                <a:solidFill>
                  <a:srgbClr val="000000"/>
                </a:solidFill>
                <a:latin typeface="RIMQSR+ËÎÌå" panose="02010600030101010101"/>
                <a:cs typeface="RIMQSR+ËÎÌå" panose="02010600030101010101"/>
              </a:rPr>
              <a:t>支持的</a:t>
            </a:r>
            <a:r>
              <a:rPr sz="2400" spc="-5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2 </a:t>
            </a:r>
            <a:r>
              <a:rPr sz="2400">
                <a:solidFill>
                  <a:srgbClr val="000000"/>
                </a:solidFill>
                <a:latin typeface="RIMQSR+ËÎÌå" panose="02010600030101010101"/>
                <a:cs typeface="RIMQSR+ËÎÌå" panose="02010600030101010101"/>
              </a:rPr>
              <a:t>种事务隔离级别：</a:t>
            </a:r>
            <a:r>
              <a:rPr sz="2400" b="1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READ</a:t>
            </a:r>
            <a:r>
              <a:rPr sz="2400" b="1" spc="-2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COMMITED</a:t>
            </a: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,</a:t>
            </a:r>
          </a:p>
          <a:p>
            <a:pPr marL="34290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SERIALIZABLE</a:t>
            </a:r>
            <a:r>
              <a:rPr sz="2400">
                <a:solidFill>
                  <a:srgbClr val="000000"/>
                </a:solidFill>
                <a:latin typeface="RIMQSR+ËÎÌå" panose="02010600030101010101"/>
                <a:cs typeface="RIMQSR+ËÎÌå" panose="02010600030101010101"/>
              </a:rPr>
              <a:t>。</a:t>
            </a:r>
            <a:r>
              <a:rPr sz="2400" spc="-9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Oracle </a:t>
            </a:r>
            <a:r>
              <a:rPr sz="2400">
                <a:solidFill>
                  <a:srgbClr val="000000"/>
                </a:solidFill>
                <a:latin typeface="RIMQSR+ËÎÌå" panose="02010600030101010101"/>
                <a:cs typeface="RIMQSR+ËÎÌå" panose="02010600030101010101"/>
              </a:rPr>
              <a:t>默认的事务隔离级别为</a:t>
            </a: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: READ</a:t>
            </a:r>
          </a:p>
          <a:p>
            <a:pPr marL="342900" marR="0">
              <a:lnSpc>
                <a:spcPts val="254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COMMITED</a:t>
            </a:r>
          </a:p>
          <a:p>
            <a:pPr marL="0" marR="0">
              <a:lnSpc>
                <a:spcPts val="2930"/>
              </a:lnSpc>
              <a:spcBef>
                <a:spcPts val="28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400" spc="30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Mysql</a:t>
            </a:r>
            <a:r>
              <a:rPr sz="2400" spc="-3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>
                <a:solidFill>
                  <a:srgbClr val="000000"/>
                </a:solidFill>
                <a:latin typeface="RIMQSR+ËÎÌå" panose="02010600030101010101"/>
                <a:cs typeface="RIMQSR+ËÎÌå" panose="02010600030101010101"/>
              </a:rPr>
              <a:t>支持</a:t>
            </a:r>
            <a:r>
              <a:rPr sz="2400" spc="-5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4 </a:t>
            </a:r>
            <a:r>
              <a:rPr sz="2400">
                <a:solidFill>
                  <a:srgbClr val="000000"/>
                </a:solidFill>
                <a:latin typeface="RIMQSR+ËÎÌå" panose="02010600030101010101"/>
                <a:cs typeface="RIMQSR+ËÎÌå" panose="02010600030101010101"/>
              </a:rPr>
              <a:t>种事务隔离级别</a:t>
            </a: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. Mysql</a:t>
            </a:r>
            <a:r>
              <a:rPr sz="2400" spc="-19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>
                <a:solidFill>
                  <a:srgbClr val="000000"/>
                </a:solidFill>
                <a:latin typeface="RIMQSR+ËÎÌå" panose="02010600030101010101"/>
                <a:cs typeface="RIMQSR+ËÎÌå" panose="02010600030101010101"/>
              </a:rPr>
              <a:t>默认的事务隔离级别</a:t>
            </a:r>
          </a:p>
          <a:p>
            <a:pPr marL="34290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RIMQSR+ËÎÌå" panose="02010600030101010101"/>
                <a:cs typeface="RIMQSR+ËÎÌå" panose="02010600030101010101"/>
              </a:rPr>
              <a:t>为</a:t>
            </a: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400" spc="-2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REPEATABLE</a:t>
            </a:r>
            <a:r>
              <a:rPr sz="2400" b="1" spc="-13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READ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1525" y="2121535"/>
            <a:ext cx="7411085" cy="20789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65448" y="232534"/>
            <a:ext cx="5824531" cy="1244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95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NEJITI+ËÎÌå" panose="02010600030101010101"/>
                <a:cs typeface="NEJITI+ËÎÌå" panose="02010600030101010101"/>
              </a:rPr>
              <a:t>在</a:t>
            </a:r>
            <a:r>
              <a:rPr sz="3600" spc="-8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MySql</a:t>
            </a:r>
            <a:r>
              <a:rPr sz="3600" b="1" spc="-9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12">
                <a:solidFill>
                  <a:srgbClr val="000000"/>
                </a:solidFill>
                <a:latin typeface="NEJITI+ËÎÌå" panose="02010600030101010101"/>
                <a:cs typeface="NEJITI+ËÎÌå" panose="02010600030101010101"/>
              </a:rPr>
              <a:t>中设置隔离级别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8665" y="1118305"/>
            <a:ext cx="9586313" cy="2439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400" spc="30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NEJITI+ËÎÌå" panose="02010600030101010101"/>
                <a:cs typeface="NEJITI+ËÎÌå" panose="02010600030101010101"/>
              </a:rPr>
              <a:t>每启动一个</a:t>
            </a:r>
            <a:r>
              <a:rPr sz="2400" spc="-7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mysql</a:t>
            </a:r>
            <a:r>
              <a:rPr sz="2400" spc="-12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>
                <a:solidFill>
                  <a:srgbClr val="000000"/>
                </a:solidFill>
                <a:latin typeface="NEJITI+ËÎÌå" panose="02010600030101010101"/>
                <a:cs typeface="NEJITI+ËÎÌå" panose="02010600030101010101"/>
              </a:rPr>
              <a:t>程序</a:t>
            </a: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2400">
                <a:solidFill>
                  <a:srgbClr val="000000"/>
                </a:solidFill>
                <a:latin typeface="NEJITI+ËÎÌå" panose="02010600030101010101"/>
                <a:cs typeface="NEJITI+ËÎÌå" panose="02010600030101010101"/>
              </a:rPr>
              <a:t>就会获得一个单独的数据库连接</a:t>
            </a: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2400" spc="-2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>
                <a:solidFill>
                  <a:srgbClr val="000000"/>
                </a:solidFill>
                <a:latin typeface="NEJITI+ËÎÌå" panose="02010600030101010101"/>
                <a:cs typeface="NEJITI+ËÎÌå" panose="02010600030101010101"/>
              </a:rPr>
              <a:t>每</a:t>
            </a:r>
          </a:p>
          <a:p>
            <a:pPr marL="342900" marR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NEJITI+ËÎÌå" panose="02010600030101010101"/>
                <a:cs typeface="NEJITI+ËÎÌå" panose="02010600030101010101"/>
              </a:rPr>
              <a:t>个数据库连接都有一个全局变量</a:t>
            </a:r>
            <a:r>
              <a:rPr sz="2400" spc="-6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@@tx_isolation,</a:t>
            </a:r>
            <a:r>
              <a:rPr sz="2400" spc="-14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>
                <a:solidFill>
                  <a:srgbClr val="000000"/>
                </a:solidFill>
                <a:latin typeface="NEJITI+ËÎÌå" panose="02010600030101010101"/>
                <a:cs typeface="NEJITI+ËÎÌå" panose="02010600030101010101"/>
              </a:rPr>
              <a:t>表示当前的</a:t>
            </a:r>
          </a:p>
          <a:p>
            <a:pPr marL="342900" marR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NEJITI+ËÎÌå" panose="02010600030101010101"/>
                <a:cs typeface="NEJITI+ËÎÌå" panose="02010600030101010101"/>
              </a:rPr>
              <a:t>事务隔离级别</a:t>
            </a: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.</a:t>
            </a:r>
          </a:p>
          <a:p>
            <a:pPr marL="0" marR="0">
              <a:lnSpc>
                <a:spcPts val="2930"/>
              </a:lnSpc>
              <a:spcBef>
                <a:spcPts val="58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400" spc="30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NEJITI+ËÎÌå" panose="02010600030101010101"/>
                <a:cs typeface="NEJITI+ËÎÌå" panose="02010600030101010101"/>
              </a:rPr>
              <a:t>查看当前的隔离级别</a:t>
            </a: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400" spc="-2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SELECT @@tx_isolation;</a:t>
            </a:r>
          </a:p>
          <a:p>
            <a:pPr marL="0" marR="0">
              <a:lnSpc>
                <a:spcPts val="2930"/>
              </a:lnSpc>
              <a:spcBef>
                <a:spcPts val="52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400" spc="30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NEJITI+ËÎÌå" panose="02010600030101010101"/>
                <a:cs typeface="NEJITI+ËÎÌå" panose="02010600030101010101"/>
              </a:rPr>
              <a:t>设置当前</a:t>
            </a:r>
            <a:r>
              <a:rPr sz="2400" spc="-7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mySQL</a:t>
            </a:r>
            <a:r>
              <a:rPr sz="2400" spc="-22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>
                <a:solidFill>
                  <a:srgbClr val="000000"/>
                </a:solidFill>
                <a:latin typeface="NEJITI+ËÎÌå" panose="02010600030101010101"/>
                <a:cs typeface="NEJITI+ËÎÌå" panose="02010600030101010101"/>
              </a:rPr>
              <a:t>连接的隔离级别</a:t>
            </a: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5865" y="3149459"/>
            <a:ext cx="5933052" cy="691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17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set</a:t>
            </a:r>
            <a:r>
              <a:rPr sz="2000" spc="442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transaction isolation</a:t>
            </a:r>
            <a:r>
              <a:rPr sz="2000" spc="13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level</a:t>
            </a:r>
            <a:r>
              <a:rPr sz="2000" spc="17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>
                <a:solidFill>
                  <a:srgbClr val="FF3300"/>
                </a:solidFill>
                <a:latin typeface="Calibri" panose="020F0502020204030204"/>
                <a:cs typeface="Calibri" panose="020F0502020204030204"/>
              </a:rPr>
              <a:t>read committed</a:t>
            </a:r>
            <a:r>
              <a:rPr sz="20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8665" y="3532866"/>
            <a:ext cx="5746978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400" spc="30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NEJITI+ËÎÌå" panose="02010600030101010101"/>
                <a:cs typeface="NEJITI+ËÎÌå" panose="02010600030101010101"/>
              </a:rPr>
              <a:t>设置数据库系统的全局的隔离级别</a:t>
            </a: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5865" y="3954513"/>
            <a:ext cx="6739247" cy="691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60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set</a:t>
            </a:r>
            <a:r>
              <a:rPr sz="2000" spc="1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>
                <a:solidFill>
                  <a:srgbClr val="FF3300"/>
                </a:solidFill>
                <a:latin typeface="Calibri" panose="020F0502020204030204"/>
                <a:cs typeface="Calibri" panose="020F0502020204030204"/>
              </a:rPr>
              <a:t>global</a:t>
            </a:r>
            <a:r>
              <a:rPr sz="2000" b="1" spc="-61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transaction isolation</a:t>
            </a:r>
            <a:r>
              <a:rPr sz="2000" spc="13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level</a:t>
            </a:r>
            <a:r>
              <a:rPr sz="2000" spc="2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>
                <a:solidFill>
                  <a:srgbClr val="FF3300"/>
                </a:solidFill>
                <a:latin typeface="Calibri" panose="020F0502020204030204"/>
                <a:cs typeface="Calibri" panose="020F0502020204030204"/>
              </a:rPr>
              <a:t>read committed</a:t>
            </a:r>
            <a:r>
              <a:rPr sz="20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;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全屏显示(4:3)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9</vt:i4>
      </vt:variant>
    </vt:vector>
  </HeadingPairs>
  <TitlesOfParts>
    <vt:vector size="35" baseType="lpstr">
      <vt:lpstr>Arial</vt:lpstr>
      <vt:lpstr>宋体</vt:lpstr>
      <vt:lpstr>MHERMU+»ªÎÄÐÂÎº</vt:lpstr>
      <vt:lpstr>OHQJME+ËÎÌå</vt:lpstr>
      <vt:lpstr>Times New Roman</vt:lpstr>
      <vt:lpstr>GHPAUS+ËÎÌå</vt:lpstr>
      <vt:lpstr>WNANLU+ËÎÌå</vt:lpstr>
      <vt:lpstr>Wingdings</vt:lpstr>
      <vt:lpstr>DVUFLW+Arial Unicode MS</vt:lpstr>
      <vt:lpstr>Calibri</vt:lpstr>
      <vt:lpstr>QDPQLP+ËÎÌå</vt:lpstr>
      <vt:lpstr>DVBOVW+ËÎÌå</vt:lpstr>
      <vt:lpstr>HATTBB+ËÎÌå</vt:lpstr>
      <vt:lpstr>CKWEUR+ËÎÌå</vt:lpstr>
      <vt:lpstr>FRJBSM+ËÎÌå</vt:lpstr>
      <vt:lpstr>RIMQSR+ËÎÌå</vt:lpstr>
      <vt:lpstr>NEJITI+ËÎÌå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xbany</cp:lastModifiedBy>
  <cp:revision>5</cp:revision>
  <dcterms:created xsi:type="dcterms:W3CDTF">2018-08-13T05:30:45Z</dcterms:created>
  <dcterms:modified xsi:type="dcterms:W3CDTF">2018-09-19T01:35:42Z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