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63" r:id="rId3"/>
    <p:sldId id="268" r:id="rId4"/>
    <p:sldId id="265" r:id="rId5"/>
    <p:sldId id="264" r:id="rId6"/>
    <p:sldId id="267" r:id="rId7"/>
    <p:sldId id="266" r:id="rId8"/>
    <p:sldId id="269" r:id="rId9"/>
    <p:sldId id="270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2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35360" y="1741059"/>
            <a:ext cx="11809312" cy="8049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67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示意主标题文字（</a:t>
            </a:r>
            <a:r>
              <a:rPr lang="en-US" altLang="zh-CN" dirty="0"/>
              <a:t>38</a:t>
            </a:r>
            <a:r>
              <a:rPr lang="zh-CN" altLang="en-US" dirty="0"/>
              <a:t>号粗字）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35360" y="2888662"/>
            <a:ext cx="11617291" cy="7144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733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示意副标题文字（</a:t>
            </a:r>
            <a:r>
              <a:rPr lang="en-US" altLang="zh-CN" dirty="0"/>
              <a:t>28</a:t>
            </a:r>
            <a:r>
              <a:rPr lang="zh-CN" altLang="en-US" dirty="0"/>
              <a:t>号细字）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8F29E28-3383-EC4B-8CEE-64C78C70C2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" y="4994699"/>
            <a:ext cx="3184305" cy="131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765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274639"/>
            <a:ext cx="11233248" cy="6580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内页标题微软雅黑</a:t>
            </a:r>
            <a:r>
              <a:rPr lang="en-US" altLang="zh-CN" dirty="0"/>
              <a:t>28</a:t>
            </a:r>
            <a:r>
              <a:rPr lang="zh-CN" altLang="en-US" dirty="0"/>
              <a:t>号字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5360" y="1220755"/>
            <a:ext cx="11521280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243411" indent="-243411">
              <a:buSzPct val="100000"/>
              <a:buFont typeface="Arial" panose="020B0604020202020204" pitchFamily="34" charset="0"/>
              <a:buChar char="•"/>
              <a:def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990575" indent="-380990">
              <a:buFont typeface="Arial" panose="020B0604020202020204" pitchFamily="34" charset="0"/>
              <a:buChar char="•"/>
              <a:defRPr sz="293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buFont typeface="Arial" panose="020B0604020202020204" pitchFamily="34" charset="0"/>
              <a:buChar char="•"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marL="2133547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2743131" indent="-304792">
              <a:buFont typeface="Arial" panose="020B0604020202020204" pitchFamily="34" charset="0"/>
              <a:buChar char="•"/>
              <a:defRPr sz="213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24</a:t>
            </a:r>
            <a:r>
              <a:rPr lang="zh-CN" altLang="en-US" dirty="0"/>
              <a:t>号字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AB313482-0071-1142-AF54-63A6BE03E425}"/>
              </a:ext>
            </a:extLst>
          </p:cNvPr>
          <p:cNvGrpSpPr/>
          <p:nvPr/>
        </p:nvGrpSpPr>
        <p:grpSpPr>
          <a:xfrm>
            <a:off x="10320470" y="5925278"/>
            <a:ext cx="1646897" cy="721063"/>
            <a:chOff x="7740352" y="4443958"/>
            <a:chExt cx="1235173" cy="540797"/>
          </a:xfrm>
        </p:grpSpPr>
        <p:sp>
          <p:nvSpPr>
            <p:cNvPr id="4" name="矩形 3"/>
            <p:cNvSpPr/>
            <p:nvPr userDrawn="1"/>
          </p:nvSpPr>
          <p:spPr>
            <a:xfrm>
              <a:off x="7740352" y="4443958"/>
              <a:ext cx="1152128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7C832BA5-0115-4D4E-89B0-C288AC9F07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52" y="4474821"/>
              <a:ext cx="1235173" cy="509934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77E86F90-C034-AE42-A96C-4017F6EF3D13}"/>
              </a:ext>
            </a:extLst>
          </p:cNvPr>
          <p:cNvSpPr>
            <a:spLocks/>
          </p:cNvSpPr>
          <p:nvPr/>
        </p:nvSpPr>
        <p:spPr>
          <a:xfrm>
            <a:off x="456000" y="1028733"/>
            <a:ext cx="11280000" cy="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41749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2">
            <a:extLst>
              <a:ext uri="{FF2B5EF4-FFF2-40B4-BE49-F238E27FC236}">
                <a16:creationId xmlns:a16="http://schemas.microsoft.com/office/drawing/2014/main" xmlns="" id="{37E1FE39-26AF-3A45-906C-07E56C92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026692"/>
            <a:ext cx="2438400" cy="486833"/>
          </a:xfrm>
          <a:prstGeom prst="rect">
            <a:avLst/>
          </a:prstGeom>
        </p:spPr>
        <p:txBody>
          <a:bodyPr/>
          <a:lstStyle/>
          <a:p>
            <a:fld id="{E464397B-F195-431B-A77B-CBC18328D7B0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xmlns="" id="{8D7B2146-1535-844F-B761-CC457D0E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5000" y="6026692"/>
            <a:ext cx="4114800" cy="486833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xmlns="" id="{B0C92930-71B6-2946-8BD0-E51BC6DB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7003" y="6026692"/>
            <a:ext cx="1851212" cy="486833"/>
          </a:xfrm>
          <a:prstGeom prst="rect">
            <a:avLst/>
          </a:prstGeom>
        </p:spPr>
        <p:txBody>
          <a:bodyPr/>
          <a:lstStyle/>
          <a:p>
            <a:fld id="{2839E2FB-3EE6-4A4E-A817-6C756F0D9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0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0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FFmpeg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Demux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4691" y="2860670"/>
            <a:ext cx="11617291" cy="71448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58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FFmpeg</a:t>
            </a:r>
            <a:r>
              <a:rPr lang="zh-CN" altLang="en-US" dirty="0" smtClean="0"/>
              <a:t>转换过程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360" y="1146440"/>
            <a:ext cx="11521280" cy="4896544"/>
          </a:xfrm>
        </p:spPr>
        <p:txBody>
          <a:bodyPr/>
          <a:lstStyle/>
          <a:p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杜</a:t>
            </a:r>
            <a:r>
              <a:rPr lang="zh-CN" altLang="en-US" dirty="0" smtClean="0"/>
              <a:t>比分合流、广告转封装相关的流程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7785" y="1328924"/>
            <a:ext cx="1277815" cy="832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Input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06978" y="1328924"/>
            <a:ext cx="1148861" cy="832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Encoded packet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3"/>
          </p:cNvCxnSpPr>
          <p:nvPr/>
        </p:nvCxnSpPr>
        <p:spPr>
          <a:xfrm>
            <a:off x="2895600" y="1745093"/>
            <a:ext cx="1411378" cy="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943600" y="2268120"/>
            <a:ext cx="1613868" cy="439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Decoded frame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24208" y="2994173"/>
            <a:ext cx="1148861" cy="832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Encoded packet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17785" y="2994173"/>
            <a:ext cx="1266091" cy="832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Output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连接符 11"/>
          <p:cNvCxnSpPr>
            <a:stCxn id="5" idx="3"/>
            <a:endCxn id="8" idx="0"/>
          </p:cNvCxnSpPr>
          <p:nvPr/>
        </p:nvCxnSpPr>
        <p:spPr>
          <a:xfrm>
            <a:off x="5455839" y="1745093"/>
            <a:ext cx="1294695" cy="523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8" idx="2"/>
            <a:endCxn id="9" idx="3"/>
          </p:cNvCxnSpPr>
          <p:nvPr/>
        </p:nvCxnSpPr>
        <p:spPr>
          <a:xfrm rot="5400000">
            <a:off x="5810647" y="2470454"/>
            <a:ext cx="702311" cy="11774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1"/>
            <a:endCxn id="10" idx="3"/>
          </p:cNvCxnSpPr>
          <p:nvPr/>
        </p:nvCxnSpPr>
        <p:spPr>
          <a:xfrm flipH="1">
            <a:off x="2883876" y="3410342"/>
            <a:ext cx="1540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042139" y="1375761"/>
            <a:ext cx="111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demuxer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239515" y="1422219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decoder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729429" y="2976292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encoder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175545" y="2976292"/>
            <a:ext cx="77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muxer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17785" y="5099015"/>
            <a:ext cx="1254370" cy="750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Input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48554" y="5099015"/>
            <a:ext cx="1254370" cy="750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Encoded packet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575412" y="5099015"/>
            <a:ext cx="1254370" cy="750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Output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6" idx="3"/>
            <a:endCxn id="21" idx="1"/>
          </p:cNvCxnSpPr>
          <p:nvPr/>
        </p:nvCxnSpPr>
        <p:spPr>
          <a:xfrm>
            <a:off x="2872155" y="5474153"/>
            <a:ext cx="1676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1" idx="3"/>
            <a:endCxn id="22" idx="1"/>
          </p:cNvCxnSpPr>
          <p:nvPr/>
        </p:nvCxnSpPr>
        <p:spPr>
          <a:xfrm>
            <a:off x="5802924" y="5474153"/>
            <a:ext cx="1772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175545" y="5193323"/>
            <a:ext cx="113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demuxer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184817" y="5099015"/>
            <a:ext cx="113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muxer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1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FFmpeg</a:t>
            </a:r>
            <a:r>
              <a:rPr lang="zh-CN" altLang="en-US" dirty="0" smtClean="0"/>
              <a:t>核心类关联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916" y="1333999"/>
            <a:ext cx="7885815" cy="4895850"/>
          </a:xfrm>
        </p:spPr>
      </p:pic>
    </p:spTree>
    <p:extLst>
      <p:ext uri="{BB962C8B-B14F-4D97-AF65-F5344CB8AC3E}">
        <p14:creationId xmlns:p14="http://schemas.microsoft.com/office/powerpoint/2010/main" val="154237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以及调用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900" dirty="0" smtClean="0"/>
              <a:t>1. </a:t>
            </a:r>
            <a:r>
              <a:rPr lang="en-US" altLang="zh-CN" sz="1900" dirty="0" err="1" smtClean="0"/>
              <a:t>int</a:t>
            </a:r>
            <a:r>
              <a:rPr lang="en-US" altLang="zh-CN" sz="1900" dirty="0" smtClean="0"/>
              <a:t> </a:t>
            </a:r>
            <a:r>
              <a:rPr lang="en-US" altLang="zh-CN" sz="1900" dirty="0" err="1"/>
              <a:t>avformat_open_input</a:t>
            </a:r>
            <a:r>
              <a:rPr lang="en-US" altLang="zh-CN" sz="1900" dirty="0"/>
              <a:t>(</a:t>
            </a:r>
            <a:r>
              <a:rPr lang="en-US" altLang="zh-CN" sz="1900" dirty="0" err="1"/>
              <a:t>AVFormatContext</a:t>
            </a:r>
            <a:r>
              <a:rPr lang="en-US" altLang="zh-CN" sz="1900" dirty="0"/>
              <a:t> **</a:t>
            </a:r>
            <a:r>
              <a:rPr lang="en-US" altLang="zh-CN" sz="1900" dirty="0" err="1"/>
              <a:t>ps</a:t>
            </a:r>
            <a:r>
              <a:rPr lang="en-US" altLang="zh-CN" sz="1900" dirty="0"/>
              <a:t>, </a:t>
            </a:r>
            <a:r>
              <a:rPr lang="en-US" altLang="zh-CN" sz="1900" dirty="0" err="1"/>
              <a:t>const</a:t>
            </a:r>
            <a:r>
              <a:rPr lang="en-US" altLang="zh-CN" sz="1900" dirty="0"/>
              <a:t> char *filename,</a:t>
            </a:r>
          </a:p>
          <a:p>
            <a:pPr marL="0" indent="0">
              <a:buNone/>
            </a:pPr>
            <a:r>
              <a:rPr lang="en-US" altLang="zh-CN" sz="1900" dirty="0"/>
              <a:t>                        </a:t>
            </a:r>
            <a:r>
              <a:rPr lang="en-US" altLang="zh-CN" sz="1900" dirty="0" err="1"/>
              <a:t>AVInputFormat</a:t>
            </a:r>
            <a:r>
              <a:rPr lang="en-US" altLang="zh-CN" sz="1900" dirty="0"/>
              <a:t> *</a:t>
            </a:r>
            <a:r>
              <a:rPr lang="en-US" altLang="zh-CN" sz="1900" dirty="0" err="1"/>
              <a:t>fmt</a:t>
            </a:r>
            <a:r>
              <a:rPr lang="en-US" altLang="zh-CN" sz="1900" dirty="0"/>
              <a:t>, </a:t>
            </a:r>
            <a:r>
              <a:rPr lang="en-US" altLang="zh-CN" sz="1900" dirty="0" err="1"/>
              <a:t>AVDictionary</a:t>
            </a:r>
            <a:r>
              <a:rPr lang="en-US" altLang="zh-CN" sz="1900" dirty="0"/>
              <a:t> **options</a:t>
            </a:r>
            <a:r>
              <a:rPr lang="en-US" altLang="zh-CN" sz="1900" dirty="0" smtClean="0"/>
              <a:t>)</a:t>
            </a:r>
          </a:p>
          <a:p>
            <a:pPr marL="0" indent="0">
              <a:buNone/>
            </a:pPr>
            <a:r>
              <a:rPr lang="en-US" altLang="zh-CN" sz="1900" dirty="0" smtClean="0"/>
              <a:t>2. </a:t>
            </a:r>
            <a:r>
              <a:rPr lang="en-US" altLang="zh-CN" sz="1900" dirty="0" err="1" smtClean="0"/>
              <a:t>int</a:t>
            </a:r>
            <a:r>
              <a:rPr lang="en-US" altLang="zh-CN" sz="1900" dirty="0" smtClean="0"/>
              <a:t> </a:t>
            </a:r>
            <a:r>
              <a:rPr lang="en-US" altLang="zh-CN" sz="1900" dirty="0" err="1"/>
              <a:t>avformat_find_stream_info</a:t>
            </a:r>
            <a:r>
              <a:rPr lang="en-US" altLang="zh-CN" sz="1900" dirty="0"/>
              <a:t>(</a:t>
            </a:r>
            <a:r>
              <a:rPr lang="en-US" altLang="zh-CN" sz="1900" dirty="0" err="1"/>
              <a:t>AVFormatContext</a:t>
            </a:r>
            <a:r>
              <a:rPr lang="en-US" altLang="zh-CN" sz="1900" dirty="0"/>
              <a:t> *</a:t>
            </a:r>
            <a:r>
              <a:rPr lang="en-US" altLang="zh-CN" sz="1900" dirty="0" err="1"/>
              <a:t>ic</a:t>
            </a:r>
            <a:r>
              <a:rPr lang="en-US" altLang="zh-CN" sz="1900" dirty="0"/>
              <a:t>, </a:t>
            </a:r>
            <a:r>
              <a:rPr lang="en-US" altLang="zh-CN" sz="1900" dirty="0" err="1"/>
              <a:t>AVDictionary</a:t>
            </a:r>
            <a:r>
              <a:rPr lang="en-US" altLang="zh-CN" sz="1900" dirty="0"/>
              <a:t> **options</a:t>
            </a:r>
            <a:r>
              <a:rPr lang="en-US" altLang="zh-CN" sz="1900" dirty="0" smtClean="0"/>
              <a:t>)</a:t>
            </a:r>
          </a:p>
          <a:p>
            <a:pPr marL="0" indent="0">
              <a:buNone/>
            </a:pPr>
            <a:r>
              <a:rPr lang="en-US" altLang="zh-CN" sz="1900" dirty="0" smtClean="0"/>
              <a:t>3. </a:t>
            </a:r>
            <a:r>
              <a:rPr lang="en-US" altLang="zh-CN" sz="1900" dirty="0" err="1" smtClean="0"/>
              <a:t>int</a:t>
            </a:r>
            <a:r>
              <a:rPr lang="en-US" altLang="zh-CN" sz="1900" dirty="0" smtClean="0"/>
              <a:t> </a:t>
            </a:r>
            <a:r>
              <a:rPr lang="en-US" altLang="zh-CN" sz="1900" dirty="0" err="1"/>
              <a:t>av_read_frame</a:t>
            </a:r>
            <a:r>
              <a:rPr lang="en-US" altLang="zh-CN" sz="1900" dirty="0"/>
              <a:t>(</a:t>
            </a:r>
            <a:r>
              <a:rPr lang="en-US" altLang="zh-CN" sz="1900" dirty="0" err="1"/>
              <a:t>AVFormatContext</a:t>
            </a:r>
            <a:r>
              <a:rPr lang="en-US" altLang="zh-CN" sz="1900" dirty="0"/>
              <a:t> *s, </a:t>
            </a:r>
            <a:r>
              <a:rPr lang="en-US" altLang="zh-CN" sz="1900" dirty="0" err="1"/>
              <a:t>AVPacket</a:t>
            </a:r>
            <a:r>
              <a:rPr lang="en-US" altLang="zh-CN" sz="1900" dirty="0"/>
              <a:t> *</a:t>
            </a:r>
            <a:r>
              <a:rPr lang="en-US" altLang="zh-CN" sz="1900" dirty="0" err="1"/>
              <a:t>pkt</a:t>
            </a:r>
            <a:r>
              <a:rPr lang="en-US" altLang="zh-CN" sz="1900" dirty="0"/>
              <a:t>)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en-US" altLang="zh-CN" sz="1900" dirty="0" smtClean="0"/>
              <a:t>4. </a:t>
            </a:r>
            <a:r>
              <a:rPr lang="en-US" altLang="zh-CN" sz="1900" dirty="0" err="1" smtClean="0"/>
              <a:t>int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av_interleaved_write_frame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AVFormatContext</a:t>
            </a:r>
            <a:r>
              <a:rPr lang="en-US" altLang="zh-CN" sz="1900" dirty="0" smtClean="0"/>
              <a:t> *s, </a:t>
            </a:r>
            <a:r>
              <a:rPr lang="en-US" altLang="zh-CN" sz="1900" dirty="0" err="1" smtClean="0"/>
              <a:t>AVPacket</a:t>
            </a:r>
            <a:r>
              <a:rPr lang="en-US" altLang="zh-CN" sz="1900" dirty="0" smtClean="0"/>
              <a:t> *</a:t>
            </a:r>
            <a:r>
              <a:rPr lang="en-US" altLang="zh-CN" sz="1900" dirty="0" err="1" smtClean="0"/>
              <a:t>pkt</a:t>
            </a:r>
            <a:r>
              <a:rPr lang="en-US" altLang="zh-CN" sz="1900" dirty="0" smtClean="0"/>
              <a:t>)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调用示例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1500" dirty="0" err="1"/>
              <a:t>AVFormatContext</a:t>
            </a:r>
            <a:r>
              <a:rPr lang="en-US" altLang="zh-CN" sz="1500" dirty="0"/>
              <a:t>  *</a:t>
            </a:r>
            <a:r>
              <a:rPr lang="en-US" altLang="zh-CN" sz="1500" dirty="0" err="1"/>
              <a:t>formatCtx</a:t>
            </a:r>
            <a:r>
              <a:rPr lang="en-US" altLang="zh-CN" sz="1500" dirty="0"/>
              <a:t> = NULL;</a:t>
            </a:r>
          </a:p>
          <a:p>
            <a:pPr marL="0" indent="0">
              <a:buNone/>
            </a:pPr>
            <a:r>
              <a:rPr lang="en-US" altLang="zh-CN" sz="1500" dirty="0" err="1"/>
              <a:t>avformat_open_input</a:t>
            </a:r>
            <a:r>
              <a:rPr lang="en-US" altLang="zh-CN" sz="1500" dirty="0"/>
              <a:t>(&amp;</a:t>
            </a:r>
            <a:r>
              <a:rPr lang="en-US" altLang="zh-CN" sz="1500" dirty="0" err="1"/>
              <a:t>formatCtx</a:t>
            </a:r>
            <a:r>
              <a:rPr lang="en-US" altLang="zh-CN" sz="1500" dirty="0"/>
              <a:t>, ..); </a:t>
            </a:r>
          </a:p>
          <a:p>
            <a:pPr marL="0" indent="0">
              <a:buNone/>
            </a:pPr>
            <a:r>
              <a:rPr lang="en-US" altLang="zh-CN" sz="1500" dirty="0" err="1"/>
              <a:t>avformat_find_stream_info</a:t>
            </a:r>
            <a:r>
              <a:rPr lang="en-US" altLang="zh-CN" sz="1500" dirty="0"/>
              <a:t>(</a:t>
            </a:r>
            <a:r>
              <a:rPr lang="en-US" altLang="zh-CN" sz="1500" dirty="0" err="1"/>
              <a:t>formatCtx</a:t>
            </a:r>
            <a:r>
              <a:rPr lang="en-US" altLang="zh-CN" sz="1500" dirty="0"/>
              <a:t>, NULL);</a:t>
            </a:r>
          </a:p>
          <a:p>
            <a:pPr marL="0" indent="0">
              <a:buNone/>
            </a:pPr>
            <a:r>
              <a:rPr lang="en-US" altLang="zh-CN" sz="1500" dirty="0"/>
              <a:t>while(1){</a:t>
            </a:r>
          </a:p>
          <a:p>
            <a:pPr marL="0" indent="0">
              <a:buNone/>
            </a:pPr>
            <a:r>
              <a:rPr lang="en-US" altLang="zh-CN" sz="1500" dirty="0" err="1"/>
              <a:t>AVPacket</a:t>
            </a:r>
            <a:r>
              <a:rPr lang="en-US" altLang="zh-CN" sz="1500" dirty="0"/>
              <a:t> packet;</a:t>
            </a:r>
          </a:p>
          <a:p>
            <a:pPr marL="0" indent="0">
              <a:buNone/>
            </a:pPr>
            <a:r>
              <a:rPr lang="en-US" altLang="zh-CN" sz="1500" dirty="0"/>
              <a:t>   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  ret = </a:t>
            </a:r>
            <a:r>
              <a:rPr lang="en-US" altLang="zh-CN" sz="1500" dirty="0" err="1"/>
              <a:t>av_read_frame</a:t>
            </a:r>
            <a:r>
              <a:rPr lang="en-US" altLang="zh-CN" sz="1500" dirty="0"/>
              <a:t>(</a:t>
            </a:r>
            <a:r>
              <a:rPr lang="en-US" altLang="zh-CN" sz="1500" dirty="0" err="1"/>
              <a:t>formatCtx</a:t>
            </a:r>
            <a:r>
              <a:rPr lang="en-US" altLang="zh-CN" sz="1500" dirty="0"/>
              <a:t>, &amp;packet); // </a:t>
            </a:r>
            <a:r>
              <a:rPr lang="zh-CN" altLang="en-US" sz="1500" dirty="0"/>
              <a:t>循环调用，读取数据</a:t>
            </a:r>
          </a:p>
          <a:p>
            <a:pPr marL="0" indent="0">
              <a:buNone/>
            </a:pPr>
            <a:r>
              <a:rPr lang="zh-CN" altLang="en-US" sz="1500" dirty="0"/>
              <a:t>   </a:t>
            </a:r>
            <a:r>
              <a:rPr lang="en-US" altLang="zh-CN" sz="1500" dirty="0"/>
              <a:t>if (ret &lt; 0){</a:t>
            </a:r>
          </a:p>
          <a:p>
            <a:pPr marL="0" indent="0">
              <a:buNone/>
            </a:pPr>
            <a:r>
              <a:rPr lang="en-US" altLang="zh-CN" sz="1500" dirty="0"/>
              <a:t>         break;</a:t>
            </a:r>
          </a:p>
          <a:p>
            <a:pPr marL="0" indent="0">
              <a:buNone/>
            </a:pPr>
            <a:r>
              <a:rPr lang="en-US" altLang="zh-CN" sz="1500" dirty="0"/>
              <a:t>  }</a:t>
            </a:r>
          </a:p>
          <a:p>
            <a:pPr marL="0" indent="0">
              <a:buNone/>
            </a:pPr>
            <a:r>
              <a:rPr lang="en-US" altLang="zh-CN" sz="1500" dirty="0"/>
              <a:t>}</a:t>
            </a:r>
          </a:p>
          <a:p>
            <a:pPr marL="0" indent="0">
              <a:buNone/>
            </a:pPr>
            <a:r>
              <a:rPr lang="en-US" altLang="zh-CN" sz="1500" dirty="0" err="1"/>
              <a:t>avformat_close_input</a:t>
            </a:r>
            <a:r>
              <a:rPr lang="en-US" altLang="zh-CN" sz="1500" dirty="0"/>
              <a:t>(&amp;</a:t>
            </a:r>
            <a:r>
              <a:rPr lang="en-US" altLang="zh-CN" sz="1500" dirty="0" err="1"/>
              <a:t>formatCtx</a:t>
            </a:r>
            <a:r>
              <a:rPr lang="en-US" altLang="zh-CN" sz="1500" dirty="0"/>
              <a:t>);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794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</a:t>
            </a:r>
            <a:r>
              <a:rPr lang="en-US" altLang="zh-CN" dirty="0" err="1" smtClean="0"/>
              <a:t>vformat_open_input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/>
              <a:t/>
            </a:r>
            <a:br>
              <a:rPr lang="en-US" altLang="zh-CN" sz="1400" dirty="0"/>
            </a:br>
            <a:endParaRPr lang="zh-CN" altLang="en-US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8556"/>
            <a:ext cx="8949033" cy="4027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3030" y="1220755"/>
            <a:ext cx="10585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avformat_open_input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AVFormatContext</a:t>
            </a:r>
            <a:r>
              <a:rPr lang="en-US" altLang="zh-CN" sz="1200" dirty="0"/>
              <a:t> **</a:t>
            </a:r>
            <a:r>
              <a:rPr lang="en-US" altLang="zh-CN" sz="1200" dirty="0" err="1"/>
              <a:t>ps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const</a:t>
            </a:r>
            <a:r>
              <a:rPr lang="en-US" altLang="zh-CN" sz="1200" dirty="0"/>
              <a:t> char *</a:t>
            </a:r>
            <a:r>
              <a:rPr lang="en-US" altLang="zh-CN" sz="1200" dirty="0" smtClean="0"/>
              <a:t>filename, </a:t>
            </a:r>
            <a:r>
              <a:rPr lang="en-US" altLang="zh-CN" sz="1200" dirty="0" err="1" smtClean="0"/>
              <a:t>AVInputFormat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*</a:t>
            </a:r>
            <a:r>
              <a:rPr lang="en-US" altLang="zh-CN" sz="1200" dirty="0" err="1"/>
              <a:t>fmt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AVDictionary</a:t>
            </a:r>
            <a:r>
              <a:rPr lang="en-US" altLang="zh-CN" sz="1200" dirty="0"/>
              <a:t> **options)</a:t>
            </a:r>
            <a:endParaRPr lang="zh-CN" altLang="en-US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9284393" y="2432941"/>
            <a:ext cx="22671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完成文件协议的选择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完成</a:t>
            </a:r>
            <a:r>
              <a:rPr lang="en-US" altLang="zh-CN" dirty="0" err="1" smtClean="0"/>
              <a:t>io</a:t>
            </a:r>
            <a:r>
              <a:rPr lang="zh-CN" altLang="en-US" dirty="0" smtClean="0"/>
              <a:t>缓存的准备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完成封装类型的探测。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73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</a:t>
            </a:r>
            <a:r>
              <a:rPr lang="en-US" altLang="zh-CN" dirty="0" err="1" smtClean="0"/>
              <a:t>vformat_find_stream_info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60" y="1448655"/>
            <a:ext cx="9172575" cy="17907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60" y="3570165"/>
            <a:ext cx="9682186" cy="24954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5360" y="1117845"/>
            <a:ext cx="955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avformat_find_stream_info</a:t>
            </a:r>
            <a:r>
              <a:rPr lang="en-US" altLang="zh-CN" dirty="0"/>
              <a:t>(</a:t>
            </a:r>
            <a:r>
              <a:rPr lang="en-US" altLang="zh-CN" dirty="0" err="1"/>
              <a:t>AVFormatContext</a:t>
            </a:r>
            <a:r>
              <a:rPr lang="en-US" altLang="zh-CN" dirty="0"/>
              <a:t> *</a:t>
            </a:r>
            <a:r>
              <a:rPr lang="en-US" altLang="zh-CN" dirty="0" err="1"/>
              <a:t>ic</a:t>
            </a:r>
            <a:r>
              <a:rPr lang="en-US" altLang="zh-CN" dirty="0"/>
              <a:t>, </a:t>
            </a:r>
            <a:r>
              <a:rPr lang="en-US" altLang="zh-CN" dirty="0" err="1"/>
              <a:t>AVDictionary</a:t>
            </a:r>
            <a:r>
              <a:rPr lang="en-US" altLang="zh-CN" dirty="0"/>
              <a:t> **options)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07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av_read_frame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0118" y="1262770"/>
            <a:ext cx="541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av_read_frame</a:t>
            </a:r>
            <a:r>
              <a:rPr lang="en-US" altLang="zh-CN" dirty="0"/>
              <a:t>(</a:t>
            </a:r>
            <a:r>
              <a:rPr lang="en-US" altLang="zh-CN" dirty="0" err="1"/>
              <a:t>AVFormatContext</a:t>
            </a:r>
            <a:r>
              <a:rPr lang="en-US" altLang="zh-CN" dirty="0"/>
              <a:t> *s, </a:t>
            </a:r>
            <a:r>
              <a:rPr lang="en-US" altLang="zh-CN" dirty="0" err="1"/>
              <a:t>AVPacket</a:t>
            </a:r>
            <a:r>
              <a:rPr lang="en-US" altLang="zh-CN" dirty="0"/>
              <a:t> *</a:t>
            </a:r>
            <a:r>
              <a:rPr lang="en-US" altLang="zh-CN" dirty="0" err="1"/>
              <a:t>pkt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18" y="1632102"/>
            <a:ext cx="5580216" cy="4895850"/>
          </a:xfrm>
        </p:spPr>
      </p:pic>
      <p:sp>
        <p:nvSpPr>
          <p:cNvPr id="7" name="文本框 6"/>
          <p:cNvSpPr txBox="1"/>
          <p:nvPr/>
        </p:nvSpPr>
        <p:spPr>
          <a:xfrm>
            <a:off x="7132320" y="2673531"/>
            <a:ext cx="32134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左侧分支，最终调用到</a:t>
            </a:r>
            <a:r>
              <a:rPr lang="en-US" altLang="zh-CN" dirty="0" err="1" smtClean="0"/>
              <a:t>mpegts</a:t>
            </a:r>
            <a:r>
              <a:rPr lang="zh-CN" altLang="en-US" dirty="0" smtClean="0"/>
              <a:t>的处理逻辑，其中是可以正常解析到时间戳等信息。</a:t>
            </a:r>
            <a:endParaRPr lang="en-US" altLang="zh-CN" dirty="0" smtClean="0"/>
          </a:p>
          <a:p>
            <a:r>
              <a:rPr lang="zh-CN" altLang="en-US" dirty="0" smtClean="0"/>
              <a:t>右侧分支，是对从</a:t>
            </a:r>
            <a:r>
              <a:rPr lang="en-US" altLang="zh-CN" dirty="0" err="1" smtClean="0"/>
              <a:t>mpegts</a:t>
            </a:r>
            <a:r>
              <a:rPr lang="zh-CN" altLang="en-US" dirty="0" smtClean="0"/>
              <a:t>读取到的数据的解析，解析结束后，时间戳的信息可能变为</a:t>
            </a:r>
            <a:r>
              <a:rPr lang="en-US" altLang="zh-CN" dirty="0" smtClean="0"/>
              <a:t>PTS_NOVALUE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924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av_interleaved_write_frame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5" y="1804857"/>
            <a:ext cx="5845027" cy="4430530"/>
          </a:xfrm>
        </p:spPr>
      </p:pic>
      <p:sp>
        <p:nvSpPr>
          <p:cNvPr id="5" name="文本框 4"/>
          <p:cNvSpPr txBox="1"/>
          <p:nvPr/>
        </p:nvSpPr>
        <p:spPr>
          <a:xfrm>
            <a:off x="335360" y="1184124"/>
            <a:ext cx="897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av_interleaved_write_frame</a:t>
            </a:r>
            <a:r>
              <a:rPr lang="en-US" altLang="zh-CN" dirty="0"/>
              <a:t>(</a:t>
            </a:r>
            <a:r>
              <a:rPr lang="en-US" altLang="zh-CN" dirty="0" err="1"/>
              <a:t>AVFormatContext</a:t>
            </a:r>
            <a:r>
              <a:rPr lang="en-US" altLang="zh-CN" dirty="0"/>
              <a:t> *s, </a:t>
            </a:r>
            <a:r>
              <a:rPr lang="en-US" altLang="zh-CN" dirty="0" err="1"/>
              <a:t>AVPacket</a:t>
            </a:r>
            <a:r>
              <a:rPr lang="en-US" altLang="zh-CN" dirty="0"/>
              <a:t> *</a:t>
            </a:r>
            <a:r>
              <a:rPr lang="en-US" altLang="zh-CN" dirty="0" err="1"/>
              <a:t>pkt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995138" y="2379785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只要保证参数无误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dts</a:t>
            </a:r>
            <a:r>
              <a:rPr lang="zh-CN" altLang="en-US" dirty="0" smtClean="0"/>
              <a:t>间隔递增，都可以正常写入。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03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157408"/>
            <a:ext cx="11233248" cy="658084"/>
          </a:xfrm>
        </p:spPr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缺点：</a:t>
            </a:r>
            <a:endParaRPr lang="en-US" altLang="zh-CN" sz="2000" dirty="0" smtClean="0"/>
          </a:p>
          <a:p>
            <a:r>
              <a:rPr lang="zh-CN" altLang="en-US" sz="2000" dirty="0" smtClean="0"/>
              <a:t>调用层次深、涉及逻辑多。</a:t>
            </a:r>
            <a:endParaRPr lang="en-US" altLang="zh-CN" sz="2000" dirty="0" smtClean="0"/>
          </a:p>
          <a:p>
            <a:r>
              <a:rPr lang="zh-CN" altLang="en-US" sz="2000" dirty="0" smtClean="0"/>
              <a:t>细节的地方，很难了解到。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优点：</a:t>
            </a:r>
            <a:endParaRPr lang="en-US" altLang="zh-CN" sz="2000" dirty="0" smtClean="0"/>
          </a:p>
          <a:p>
            <a:r>
              <a:rPr lang="zh-CN" altLang="en-US" sz="2000" dirty="0" smtClean="0"/>
              <a:t>对多媒体业务覆盖全面，对一些未知新业务可以在短时间内支持上。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6139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2018公司最新模版－简体</Template>
  <TotalTime>2429</TotalTime>
  <Words>275</Words>
  <Application>Microsoft Office PowerPoint</Application>
  <PresentationFormat>宽屏</PresentationFormat>
  <Paragraphs>64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Office 主题</vt:lpstr>
      <vt:lpstr>FFmpeg Demux </vt:lpstr>
      <vt:lpstr>FFmpeg转换过程</vt:lpstr>
      <vt:lpstr>FFmpeg核心类关联</vt:lpstr>
      <vt:lpstr>相关API以及调用</vt:lpstr>
      <vt:lpstr>avformat_open_input</vt:lpstr>
      <vt:lpstr>avformat_find_stream_info</vt:lpstr>
      <vt:lpstr>av_read_frame</vt:lpstr>
      <vt:lpstr>av_interleaved_write_frame</vt:lpstr>
      <vt:lpstr>总结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Douglas Liu</dc:creator>
  <cp:lastModifiedBy>贡岩军</cp:lastModifiedBy>
  <cp:revision>514</cp:revision>
  <dcterms:created xsi:type="dcterms:W3CDTF">2017-12-28T09:32:48Z</dcterms:created>
  <dcterms:modified xsi:type="dcterms:W3CDTF">2018-10-17T08:58:44Z</dcterms:modified>
</cp:coreProperties>
</file>