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84" r:id="rId3"/>
    <p:sldId id="292" r:id="rId4"/>
    <p:sldId id="291" r:id="rId5"/>
    <p:sldId id="290" r:id="rId6"/>
    <p:sldId id="273" r:id="rId7"/>
    <p:sldId id="282" r:id="rId8"/>
    <p:sldId id="283" r:id="rId9"/>
    <p:sldId id="285" r:id="rId10"/>
    <p:sldId id="281" r:id="rId11"/>
    <p:sldId id="286" r:id="rId12"/>
    <p:sldId id="287" r:id="rId13"/>
    <p:sldId id="289" r:id="rId14"/>
    <p:sldId id="288" r:id="rId15"/>
    <p:sldId id="26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2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35360" y="1741059"/>
            <a:ext cx="11809312" cy="8049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67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示意主标题文字（</a:t>
            </a:r>
            <a:r>
              <a:rPr lang="en-US" altLang="zh-CN" dirty="0"/>
              <a:t>38</a:t>
            </a:r>
            <a:r>
              <a:rPr lang="zh-CN" altLang="en-US" dirty="0"/>
              <a:t>号粗字）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35360" y="2888662"/>
            <a:ext cx="11617291" cy="7144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733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示意副标题文字（</a:t>
            </a:r>
            <a:r>
              <a:rPr lang="en-US" altLang="zh-CN" dirty="0"/>
              <a:t>28</a:t>
            </a:r>
            <a:r>
              <a:rPr lang="zh-CN" altLang="en-US" dirty="0"/>
              <a:t>号细字）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8F29E28-3383-EC4B-8CEE-64C78C70C2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" y="4994699"/>
            <a:ext cx="3184305" cy="131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765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274639"/>
            <a:ext cx="11233248" cy="6580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内页标题微软雅黑</a:t>
            </a:r>
            <a:r>
              <a:rPr lang="en-US" altLang="zh-CN" dirty="0"/>
              <a:t>28</a:t>
            </a:r>
            <a:r>
              <a:rPr lang="zh-CN" altLang="en-US" dirty="0"/>
              <a:t>号字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5360" y="1220755"/>
            <a:ext cx="11521280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243411" indent="-243411">
              <a:buSzPct val="100000"/>
              <a:buFont typeface="Arial" panose="020B0604020202020204" pitchFamily="34" charset="0"/>
              <a:buChar char="•"/>
              <a:def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990575" indent="-380990">
              <a:buFont typeface="Arial" panose="020B0604020202020204" pitchFamily="34" charset="0"/>
              <a:buChar char="•"/>
              <a:defRPr sz="293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buFont typeface="Arial" panose="020B0604020202020204" pitchFamily="34" charset="0"/>
              <a:buChar char="•"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marL="2133547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2743131" indent="-304792">
              <a:buFont typeface="Arial" panose="020B0604020202020204" pitchFamily="34" charset="0"/>
              <a:buChar char="•"/>
              <a:defRPr sz="213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24</a:t>
            </a:r>
            <a:r>
              <a:rPr lang="zh-CN" altLang="en-US" dirty="0"/>
              <a:t>号字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AB313482-0071-1142-AF54-63A6BE03E425}"/>
              </a:ext>
            </a:extLst>
          </p:cNvPr>
          <p:cNvGrpSpPr/>
          <p:nvPr/>
        </p:nvGrpSpPr>
        <p:grpSpPr>
          <a:xfrm>
            <a:off x="10320470" y="5925278"/>
            <a:ext cx="1646897" cy="721063"/>
            <a:chOff x="7740352" y="4443958"/>
            <a:chExt cx="1235173" cy="540797"/>
          </a:xfrm>
        </p:grpSpPr>
        <p:sp>
          <p:nvSpPr>
            <p:cNvPr id="4" name="矩形 3"/>
            <p:cNvSpPr/>
            <p:nvPr userDrawn="1"/>
          </p:nvSpPr>
          <p:spPr>
            <a:xfrm>
              <a:off x="7740352" y="4443958"/>
              <a:ext cx="115212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7C832BA5-0115-4D4E-89B0-C288AC9F07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4474821"/>
              <a:ext cx="1235173" cy="509934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77E86F90-C034-AE42-A96C-4017F6EF3D13}"/>
              </a:ext>
            </a:extLst>
          </p:cNvPr>
          <p:cNvSpPr>
            <a:spLocks/>
          </p:cNvSpPr>
          <p:nvPr/>
        </p:nvSpPr>
        <p:spPr>
          <a:xfrm>
            <a:off x="456000" y="1028733"/>
            <a:ext cx="11280000" cy="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41749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2">
            <a:extLst>
              <a:ext uri="{FF2B5EF4-FFF2-40B4-BE49-F238E27FC236}">
                <a16:creationId xmlns:a16="http://schemas.microsoft.com/office/drawing/2014/main" xmlns="" id="{37E1FE39-26AF-3A45-906C-07E56C92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026692"/>
            <a:ext cx="2438400" cy="486833"/>
          </a:xfrm>
          <a:prstGeom prst="rect">
            <a:avLst/>
          </a:prstGeom>
        </p:spPr>
        <p:txBody>
          <a:bodyPr/>
          <a:lstStyle/>
          <a:p>
            <a:fld id="{E464397B-F195-431B-A77B-CBC18328D7B0}" type="datetimeFigureOut">
              <a:rPr lang="zh-CN" altLang="en-US" smtClean="0"/>
              <a:pPr/>
              <a:t>2018/9/17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xmlns="" id="{8D7B2146-1535-844F-B761-CC457D0E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5000" y="6026692"/>
            <a:ext cx="4114800" cy="486833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xmlns="" id="{B0C92930-71B6-2946-8BD0-E51BC6DB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7003" y="6026692"/>
            <a:ext cx="1851212" cy="486833"/>
          </a:xfrm>
          <a:prstGeom prst="rect">
            <a:avLst/>
          </a:prstGeom>
        </p:spPr>
        <p:txBody>
          <a:bodyPr/>
          <a:lstStyle/>
          <a:p>
            <a:fld id="{2839E2FB-3EE6-4A4E-A817-6C756F0D9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0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164638"/>
            <a:ext cx="11521280" cy="658084"/>
          </a:xfrm>
        </p:spPr>
        <p:txBody>
          <a:bodyPr>
            <a:noAutofit/>
          </a:bodyPr>
          <a:lstStyle>
            <a:lvl1pPr algn="l">
              <a:defRPr sz="3733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内页标题微软雅黑</a:t>
            </a:r>
            <a:r>
              <a:rPr lang="en-US" altLang="zh-CN" dirty="0"/>
              <a:t>28</a:t>
            </a:r>
            <a:r>
              <a:rPr lang="zh-CN" altLang="en-US" dirty="0"/>
              <a:t>号字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5360" y="1124744"/>
            <a:ext cx="11521280" cy="4896544"/>
          </a:xfrm>
        </p:spPr>
        <p:txBody>
          <a:bodyPr>
            <a:noAutofit/>
          </a:bodyPr>
          <a:lstStyle>
            <a:lvl1pPr marL="243411" indent="-243411">
              <a:buSzPct val="100000"/>
              <a:buFont typeface="Arial" panose="020B0604020202020204" pitchFamily="34" charset="0"/>
              <a:buChar char="•"/>
              <a:defRPr kumimoji="0" lang="en-US" altLang="zh-CN" sz="2667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90575" indent="-380990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itchFamily="34" charset="-122"/>
              </a:defRPr>
            </a:lvl2pPr>
            <a:lvl3pPr marL="1523962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itchFamily="34" charset="-122"/>
              </a:defRPr>
            </a:lvl3pPr>
            <a:lvl4pPr marL="2133547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itchFamily="34" charset="-122"/>
              </a:defRPr>
            </a:lvl4pPr>
            <a:lvl5pPr marL="2743131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20</a:t>
            </a:r>
            <a:r>
              <a:rPr lang="zh-CN" altLang="en-US" dirty="0"/>
              <a:t>号字</a:t>
            </a:r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18</a:t>
            </a:r>
            <a:r>
              <a:rPr lang="zh-CN" altLang="en-US" dirty="0"/>
              <a:t>号字体</a:t>
            </a:r>
          </a:p>
          <a:p>
            <a:pPr lvl="2"/>
            <a:r>
              <a:rPr lang="zh-CN" altLang="en-US" dirty="0"/>
              <a:t>第三级</a:t>
            </a:r>
            <a:r>
              <a:rPr lang="en-US" altLang="zh-CN" dirty="0"/>
              <a:t>18</a:t>
            </a:r>
            <a:r>
              <a:rPr lang="zh-CN" altLang="en-US" dirty="0"/>
              <a:t>号字体</a:t>
            </a:r>
          </a:p>
          <a:p>
            <a:pPr lvl="3"/>
            <a:r>
              <a:rPr lang="zh-CN" altLang="en-US" dirty="0"/>
              <a:t>第四级</a:t>
            </a:r>
            <a:r>
              <a:rPr lang="en-US" altLang="zh-CN" dirty="0"/>
              <a:t>18</a:t>
            </a:r>
            <a:r>
              <a:rPr lang="zh-CN" altLang="en-US" dirty="0"/>
              <a:t>号字体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18</a:t>
            </a:r>
            <a:r>
              <a:rPr lang="zh-CN" altLang="en-US" dirty="0"/>
              <a:t>号字体</a:t>
            </a:r>
          </a:p>
        </p:txBody>
      </p:sp>
    </p:spTree>
    <p:extLst>
      <p:ext uri="{BB962C8B-B14F-4D97-AF65-F5344CB8AC3E}">
        <p14:creationId xmlns:p14="http://schemas.microsoft.com/office/powerpoint/2010/main" val="330561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0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4691" y="2860670"/>
            <a:ext cx="11617291" cy="714489"/>
          </a:xfrm>
        </p:spPr>
        <p:txBody>
          <a:bodyPr/>
          <a:lstStyle/>
          <a:p>
            <a:r>
              <a:rPr lang="zh-CN" altLang="en-US" dirty="0"/>
              <a:t>贡岩军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杜</a:t>
            </a:r>
            <a:r>
              <a:rPr lang="zh-CN" altLang="en-US" dirty="0" smtClean="0"/>
              <a:t>比相关的问题分析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58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Mp4</a:t>
            </a:r>
            <a:r>
              <a:rPr lang="zh-CN" altLang="en-US" dirty="0"/>
              <a:t>头</a:t>
            </a:r>
            <a:r>
              <a:rPr lang="zh-CN" altLang="en-US" dirty="0" smtClean="0"/>
              <a:t>信息的解析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/>
              <a:t>音频数据定位函数：</a:t>
            </a:r>
            <a:r>
              <a:rPr lang="en-US" altLang="zh-CN" sz="1800" dirty="0"/>
              <a:t>o</a:t>
            </a:r>
            <a:r>
              <a:rPr lang="en-US" altLang="zh-CN" sz="1800" dirty="0" smtClean="0"/>
              <a:t>ffset = F(seconds)</a:t>
            </a:r>
          </a:p>
          <a:p>
            <a:pPr marL="0" indent="0">
              <a:buNone/>
            </a:pPr>
            <a:r>
              <a:rPr lang="en-US" altLang="zh-CN" sz="1800" dirty="0" smtClean="0"/>
              <a:t>Time scale: 12800    sample duration: 512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Sample  index: 60 * 12800 / 512 = 1500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0515"/>
              </p:ext>
            </p:extLst>
          </p:nvPr>
        </p:nvGraphicFramePr>
        <p:xfrm>
          <a:off x="7458603" y="4191717"/>
          <a:ext cx="2300255" cy="2478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099"/>
                <a:gridCol w="1404156"/>
              </a:tblGrid>
              <a:tr h="8154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424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0x100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424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0x200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424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049820" y="3518807"/>
            <a:ext cx="56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stco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690138"/>
              </p:ext>
            </p:extLst>
          </p:nvPr>
        </p:nvGraphicFramePr>
        <p:xfrm>
          <a:off x="3672022" y="4157121"/>
          <a:ext cx="3414578" cy="2569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39"/>
                <a:gridCol w="2454539"/>
              </a:tblGrid>
              <a:tr h="86868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sample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per chunk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684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684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684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721221"/>
              </p:ext>
            </p:extLst>
          </p:nvPr>
        </p:nvGraphicFramePr>
        <p:xfrm>
          <a:off x="335360" y="4172667"/>
          <a:ext cx="3128451" cy="1956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592"/>
                <a:gridCol w="1107204"/>
                <a:gridCol w="1314655"/>
              </a:tblGrid>
              <a:tr h="63323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samplecount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Sample duration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684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684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636926" y="3499757"/>
            <a:ext cx="53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stsc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0051" y="3515303"/>
            <a:ext cx="512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stts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501467"/>
              </p:ext>
            </p:extLst>
          </p:nvPr>
        </p:nvGraphicFramePr>
        <p:xfrm>
          <a:off x="10096913" y="4195221"/>
          <a:ext cx="2056988" cy="2485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331"/>
                <a:gridCol w="1255657"/>
              </a:tblGrid>
              <a:tr h="8154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424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424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424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0893528" y="3519572"/>
            <a:ext cx="53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stsc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586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EAC-3</a:t>
            </a:r>
            <a:r>
              <a:rPr lang="zh-CN" altLang="en-US" dirty="0" smtClean="0"/>
              <a:t>数据解析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sz="1800" dirty="0" smtClean="0"/>
              <a:t>之前解析音频数据，是通过</a:t>
            </a:r>
            <a:r>
              <a:rPr lang="en-US" altLang="zh-CN" sz="1800" dirty="0" err="1" smtClean="0"/>
              <a:t>FFmpeg</a:t>
            </a:r>
            <a:r>
              <a:rPr lang="zh-CN" altLang="en-US" sz="1800" dirty="0" smtClean="0"/>
              <a:t>来做。</a:t>
            </a:r>
            <a:endParaRPr lang="en-US" altLang="zh-CN" sz="1800" dirty="0" smtClean="0"/>
          </a:p>
          <a:p>
            <a:pPr lvl="1"/>
            <a:r>
              <a:rPr lang="zh-CN" altLang="en-US" sz="1533" dirty="0" smtClean="0"/>
              <a:t>遇到的问题：</a:t>
            </a:r>
            <a:endParaRPr lang="en-US" altLang="zh-CN" sz="1533" dirty="0" smtClean="0"/>
          </a:p>
          <a:p>
            <a:pPr lvl="2"/>
            <a:r>
              <a:rPr lang="en-US" altLang="zh-CN" sz="1267" dirty="0" smtClean="0"/>
              <a:t>2,3</a:t>
            </a:r>
            <a:r>
              <a:rPr lang="zh-CN" altLang="en-US" sz="1267" dirty="0" smtClean="0"/>
              <a:t>帧时间戳相同，而数据不同。</a:t>
            </a:r>
            <a:endParaRPr lang="en-US" altLang="zh-CN" sz="1267" dirty="0" smtClean="0"/>
          </a:p>
          <a:p>
            <a:pPr lvl="2"/>
            <a:endParaRPr lang="en-US" altLang="zh-CN" sz="1267" dirty="0"/>
          </a:p>
          <a:p>
            <a:r>
              <a:rPr lang="zh-CN" altLang="en-US" sz="1800" dirty="0" smtClean="0"/>
              <a:t>目前的做法：</a:t>
            </a:r>
            <a:endParaRPr lang="en-US" altLang="zh-CN" sz="1800" dirty="0" smtClean="0"/>
          </a:p>
          <a:p>
            <a:pPr lvl="1"/>
            <a:r>
              <a:rPr lang="zh-CN" altLang="en-US" sz="1533" dirty="0" smtClean="0"/>
              <a:t>合流第一个分片时，会使用</a:t>
            </a:r>
            <a:r>
              <a:rPr lang="en-US" altLang="zh-CN" sz="1533" dirty="0" err="1" smtClean="0"/>
              <a:t>FFmpeg</a:t>
            </a:r>
            <a:r>
              <a:rPr lang="zh-CN" altLang="en-US" sz="1533" dirty="0" smtClean="0"/>
              <a:t>。 保存</a:t>
            </a:r>
            <a:r>
              <a:rPr lang="en-US" altLang="zh-CN" sz="1533" dirty="0" smtClean="0"/>
              <a:t>audio codec</a:t>
            </a:r>
            <a:r>
              <a:rPr lang="zh-CN" altLang="en-US" sz="1533" dirty="0" smtClean="0"/>
              <a:t>相关的信息</a:t>
            </a:r>
            <a:endParaRPr lang="en-US" altLang="zh-CN" sz="1533" dirty="0" smtClean="0"/>
          </a:p>
          <a:p>
            <a:pPr lvl="1"/>
            <a:r>
              <a:rPr lang="zh-CN" altLang="en-US" sz="1533" dirty="0" smtClean="0"/>
              <a:t>其他分片使用自读取的方式获取音频数据。</a:t>
            </a:r>
            <a:endParaRPr lang="zh-CN" altLang="en-US" sz="1533" dirty="0"/>
          </a:p>
        </p:txBody>
      </p:sp>
      <p:sp>
        <p:nvSpPr>
          <p:cNvPr id="5" name="文本框 4"/>
          <p:cNvSpPr txBox="1"/>
          <p:nvPr/>
        </p:nvSpPr>
        <p:spPr>
          <a:xfrm>
            <a:off x="10336697" y="1616766"/>
            <a:ext cx="1032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音频</a:t>
            </a:r>
            <a:r>
              <a:rPr lang="zh-CN" altLang="en-US" sz="1400" dirty="0"/>
              <a:t>数据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48000" y="213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129755" y="213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62481" y="21601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289523"/>
              </p:ext>
            </p:extLst>
          </p:nvPr>
        </p:nvGraphicFramePr>
        <p:xfrm>
          <a:off x="2802384" y="1418761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6244236" y="2160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857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EAC-3</a:t>
            </a:r>
            <a:r>
              <a:rPr lang="zh-CN" altLang="en-US" dirty="0"/>
              <a:t>数据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sz="1900" dirty="0" smtClean="0"/>
              <a:t>1</a:t>
            </a:r>
            <a:r>
              <a:rPr lang="en-US" altLang="zh-CN" sz="1900" dirty="0"/>
              <a:t>.</a:t>
            </a:r>
            <a:r>
              <a:rPr lang="zh-CN" altLang="en-US" sz="1900" dirty="0"/>
              <a:t>设定首个</a:t>
            </a:r>
            <a:r>
              <a:rPr lang="en-US" altLang="zh-CN" sz="1900" dirty="0"/>
              <a:t>packet</a:t>
            </a:r>
            <a:r>
              <a:rPr lang="zh-CN" altLang="en-US" sz="1900" dirty="0"/>
              <a:t>的</a:t>
            </a:r>
            <a:r>
              <a:rPr lang="en-US" altLang="zh-CN" sz="1900" dirty="0" err="1"/>
              <a:t>pts</a:t>
            </a:r>
            <a:r>
              <a:rPr lang="zh-CN" altLang="en-US" sz="1900" dirty="0"/>
              <a:t>时间，此时间是根据</a:t>
            </a:r>
            <a:r>
              <a:rPr lang="en-US" altLang="zh-CN" sz="1900" dirty="0" err="1"/>
              <a:t>ts</a:t>
            </a:r>
            <a:r>
              <a:rPr lang="zh-CN" altLang="en-US" sz="1900" dirty="0"/>
              <a:t>中的</a:t>
            </a:r>
            <a:r>
              <a:rPr lang="en-US" altLang="zh-CN" sz="1900" dirty="0" err="1"/>
              <a:t>aac</a:t>
            </a:r>
            <a:r>
              <a:rPr lang="zh-CN" altLang="en-US" sz="1900" dirty="0"/>
              <a:t>时间计算得到。</a:t>
            </a:r>
          </a:p>
          <a:p>
            <a:pPr marL="0" indent="0">
              <a:buNone/>
            </a:pPr>
            <a:r>
              <a:rPr lang="en-US" altLang="zh-CN" sz="1900" dirty="0"/>
              <a:t>2.</a:t>
            </a:r>
            <a:r>
              <a:rPr lang="zh-CN" altLang="en-US" sz="1900" dirty="0"/>
              <a:t>从音频数据中读取数据，找到音频帧的起始标记</a:t>
            </a:r>
            <a:r>
              <a:rPr lang="en-US" altLang="zh-CN" sz="1900" dirty="0"/>
              <a:t>(0xB077),</a:t>
            </a:r>
            <a:r>
              <a:rPr lang="zh-CN" altLang="en-US" sz="1900" dirty="0"/>
              <a:t>以及音频帧的</a:t>
            </a:r>
            <a:r>
              <a:rPr lang="en-US" altLang="zh-CN" sz="1900" dirty="0"/>
              <a:t>size</a:t>
            </a:r>
            <a:r>
              <a:rPr lang="zh-CN" altLang="en-US" sz="1900" dirty="0"/>
              <a:t>。</a:t>
            </a:r>
          </a:p>
          <a:p>
            <a:pPr marL="0" indent="0">
              <a:buNone/>
            </a:pPr>
            <a:r>
              <a:rPr lang="en-US" altLang="zh-CN" sz="1900" dirty="0"/>
              <a:t>3.</a:t>
            </a:r>
            <a:r>
              <a:rPr lang="zh-CN" altLang="en-US" sz="1900" dirty="0"/>
              <a:t>使用</a:t>
            </a:r>
            <a:r>
              <a:rPr lang="en-US" altLang="zh-CN" sz="1900" dirty="0" err="1"/>
              <a:t>FFmpeg</a:t>
            </a:r>
            <a:r>
              <a:rPr lang="zh-CN" altLang="en-US" sz="1900" dirty="0"/>
              <a:t>的</a:t>
            </a:r>
            <a:r>
              <a:rPr lang="en-US" altLang="zh-CN" sz="1900" dirty="0"/>
              <a:t>packet</a:t>
            </a:r>
            <a:r>
              <a:rPr lang="zh-CN" altLang="en-US" sz="1900" dirty="0"/>
              <a:t>结构，把相应的</a:t>
            </a:r>
            <a:r>
              <a:rPr lang="en-US" altLang="zh-CN" sz="1900" dirty="0" err="1"/>
              <a:t>pts</a:t>
            </a:r>
            <a:r>
              <a:rPr lang="zh-CN" altLang="en-US" sz="1900" dirty="0"/>
              <a:t>，以及数据、数据大小等信息填充进去。</a:t>
            </a:r>
          </a:p>
          <a:p>
            <a:pPr marL="0" indent="0">
              <a:buNone/>
            </a:pPr>
            <a:r>
              <a:rPr lang="en-US" altLang="zh-CN" sz="1900" dirty="0"/>
              <a:t>4.pts</a:t>
            </a:r>
            <a:r>
              <a:rPr lang="zh-CN" altLang="en-US" sz="1900" dirty="0"/>
              <a:t>时间累加上</a:t>
            </a:r>
            <a:r>
              <a:rPr lang="en-US" altLang="zh-CN" sz="1900" dirty="0" err="1"/>
              <a:t>frame_duration</a:t>
            </a:r>
            <a:r>
              <a:rPr lang="en-US" altLang="zh-CN" sz="1900" dirty="0"/>
              <a:t>, </a:t>
            </a:r>
            <a:r>
              <a:rPr lang="zh-CN" altLang="en-US" sz="1900" dirty="0"/>
              <a:t>继续重复步骤</a:t>
            </a:r>
            <a:r>
              <a:rPr lang="en-US" altLang="zh-CN" sz="1900" dirty="0"/>
              <a:t>2.</a:t>
            </a:r>
          </a:p>
          <a:p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701983"/>
              </p:ext>
            </p:extLst>
          </p:nvPr>
        </p:nvGraphicFramePr>
        <p:xfrm>
          <a:off x="2239617" y="1461787"/>
          <a:ext cx="485692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487"/>
                <a:gridCol w="809487"/>
                <a:gridCol w="809487"/>
                <a:gridCol w="809487"/>
                <a:gridCol w="809487"/>
                <a:gridCol w="809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sync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sync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998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视频帧的处理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 smtClean="0"/>
              <a:t> </a:t>
            </a:r>
            <a:r>
              <a:rPr lang="zh-CN" altLang="en-US" sz="1800" b="1" dirty="0" smtClean="0"/>
              <a:t>对于</a:t>
            </a:r>
            <a:r>
              <a:rPr lang="en-US" altLang="zh-CN" sz="1800" b="1" dirty="0" smtClean="0"/>
              <a:t>H264</a:t>
            </a:r>
            <a:r>
              <a:rPr lang="zh-CN" altLang="en-US" sz="1800" b="1" dirty="0" smtClean="0"/>
              <a:t>码流，存在多个</a:t>
            </a:r>
            <a:r>
              <a:rPr lang="en-US" altLang="zh-CN" sz="1800" b="1" dirty="0" smtClean="0"/>
              <a:t>IDR</a:t>
            </a:r>
            <a:r>
              <a:rPr lang="zh-CN" altLang="en-US" sz="1800" b="1" dirty="0" smtClean="0"/>
              <a:t>帧时，</a:t>
            </a:r>
            <a:r>
              <a:rPr lang="en-US" altLang="zh-CN" sz="1800" b="1" dirty="0" err="1" smtClean="0"/>
              <a:t>FFmpeg</a:t>
            </a:r>
            <a:r>
              <a:rPr lang="zh-CN" altLang="en-US" sz="1800" b="1" dirty="0" smtClean="0"/>
              <a:t>无法解析出时间戳。可能导致画面卡顿的问题。</a:t>
            </a:r>
            <a:endParaRPr lang="en-US" altLang="zh-CN" sz="1800" b="1" dirty="0" smtClean="0"/>
          </a:p>
          <a:p>
            <a:pPr lvl="1"/>
            <a:endParaRPr lang="en-US" altLang="zh-CN" sz="1533" b="1" dirty="0" smtClean="0"/>
          </a:p>
          <a:p>
            <a:pPr lvl="1"/>
            <a:endParaRPr lang="en-US" altLang="zh-CN" sz="1533" b="1" dirty="0"/>
          </a:p>
          <a:p>
            <a:r>
              <a:rPr lang="zh-CN" altLang="en-US" sz="1800" dirty="0" smtClean="0"/>
              <a:t>处理方法：</a:t>
            </a:r>
            <a:endParaRPr lang="en-US" altLang="zh-CN" sz="1800" dirty="0" smtClean="0"/>
          </a:p>
          <a:p>
            <a:pPr lvl="1"/>
            <a:r>
              <a:rPr lang="en-US" altLang="zh-CN" sz="1533" dirty="0" smtClean="0"/>
              <a:t>1. </a:t>
            </a:r>
            <a:r>
              <a:rPr lang="zh-CN" altLang="en-US" sz="1533" dirty="0" smtClean="0"/>
              <a:t>解析整段</a:t>
            </a:r>
            <a:r>
              <a:rPr lang="en-US" altLang="zh-CN" sz="1533" dirty="0" smtClean="0"/>
              <a:t>TS</a:t>
            </a:r>
            <a:r>
              <a:rPr lang="zh-CN" altLang="en-US" sz="1533" dirty="0" smtClean="0"/>
              <a:t>数据，解析出视频帧的时间戳。</a:t>
            </a:r>
            <a:endParaRPr lang="en-US" altLang="zh-CN" sz="1533" dirty="0" smtClean="0"/>
          </a:p>
          <a:p>
            <a:pPr lvl="1"/>
            <a:r>
              <a:rPr lang="en-US" altLang="zh-CN" sz="1533" dirty="0" smtClean="0"/>
              <a:t>2. </a:t>
            </a:r>
            <a:r>
              <a:rPr lang="zh-CN" altLang="en-US" sz="1533" dirty="0" smtClean="0"/>
              <a:t>修改</a:t>
            </a:r>
            <a:r>
              <a:rPr lang="en-US" altLang="zh-CN" sz="1533" dirty="0" err="1" smtClean="0"/>
              <a:t>FFmpeg</a:t>
            </a:r>
            <a:r>
              <a:rPr lang="zh-CN" altLang="en-US" sz="1533" dirty="0" smtClean="0"/>
              <a:t>相关代码， 兼容这种场景。</a:t>
            </a:r>
            <a:endParaRPr lang="zh-CN" altLang="en-US" sz="1533" dirty="0"/>
          </a:p>
        </p:txBody>
      </p:sp>
    </p:spTree>
    <p:extLst>
      <p:ext uri="{BB962C8B-B14F-4D97-AF65-F5344CB8AC3E}">
        <p14:creationId xmlns:p14="http://schemas.microsoft.com/office/powerpoint/2010/main" val="875366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视频帧的处理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854708"/>
              </p:ext>
            </p:extLst>
          </p:nvPr>
        </p:nvGraphicFramePr>
        <p:xfrm>
          <a:off x="3087755" y="1510747"/>
          <a:ext cx="485988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972"/>
                <a:gridCol w="1214972"/>
                <a:gridCol w="1214972"/>
                <a:gridCol w="1214972"/>
              </a:tblGrid>
              <a:tr h="33792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V+PPS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35360" y="2279374"/>
            <a:ext cx="1054873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FFmpeg</a:t>
            </a:r>
            <a:r>
              <a:rPr lang="zh-CN" altLang="en-US" dirty="0" smtClean="0"/>
              <a:t>会把</a:t>
            </a:r>
            <a:r>
              <a:rPr lang="en-US" altLang="zh-CN" dirty="0" smtClean="0"/>
              <a:t>PPS 8</a:t>
            </a:r>
            <a:r>
              <a:rPr lang="zh-CN" altLang="en-US" dirty="0" smtClean="0"/>
              <a:t>个字节的数据，专门解析出来，作为一个</a:t>
            </a:r>
            <a:r>
              <a:rPr lang="en-US" altLang="zh-CN" dirty="0" smtClean="0"/>
              <a:t>packet</a:t>
            </a:r>
            <a:r>
              <a:rPr lang="zh-CN" altLang="en-US" dirty="0" smtClean="0"/>
              <a:t>。 由于时间错和前一帧数据一直，导致，无法写入到文件。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处理方法：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和前一帧数据合并。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142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断音问题。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画面卡顿，音频正常。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27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TS </a:t>
            </a:r>
            <a:r>
              <a:rPr lang="zh-CN" altLang="en-US" dirty="0" smtClean="0"/>
              <a:t>数据结构示意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028037"/>
              </p:ext>
            </p:extLst>
          </p:nvPr>
        </p:nvGraphicFramePr>
        <p:xfrm>
          <a:off x="2905571" y="3419257"/>
          <a:ext cx="6316368" cy="403656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614747"/>
                <a:gridCol w="612447"/>
                <a:gridCol w="420595"/>
                <a:gridCol w="395798"/>
                <a:gridCol w="432063"/>
                <a:gridCol w="416632"/>
                <a:gridCol w="1247823"/>
                <a:gridCol w="605886"/>
                <a:gridCol w="564354"/>
                <a:gridCol w="490742"/>
                <a:gridCol w="515281"/>
              </a:tblGrid>
              <a:tr h="403656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PAT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PMT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baseline="0" dirty="0" smtClean="0">
                          <a:solidFill>
                            <a:schemeClr val="tx1"/>
                          </a:solidFill>
                        </a:rPr>
                        <a:t> V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905571" y="1947080"/>
            <a:ext cx="5718413" cy="436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TS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812713"/>
              </p:ext>
            </p:extLst>
          </p:nvPr>
        </p:nvGraphicFramePr>
        <p:xfrm>
          <a:off x="3246006" y="4567450"/>
          <a:ext cx="4368044" cy="398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14"/>
                <a:gridCol w="1155093"/>
                <a:gridCol w="1127914"/>
                <a:gridCol w="942023"/>
              </a:tblGrid>
              <a:tr h="398943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188B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188B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188B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下箭头 6"/>
          <p:cNvSpPr/>
          <p:nvPr/>
        </p:nvSpPr>
        <p:spPr>
          <a:xfrm>
            <a:off x="5287105" y="2530077"/>
            <a:ext cx="477672" cy="736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3997394" y="3898710"/>
            <a:ext cx="191068" cy="573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08283" y="1964586"/>
            <a:ext cx="887104" cy="419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Layer1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8283" y="3403534"/>
            <a:ext cx="887104" cy="419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Layer2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8283" y="4569526"/>
            <a:ext cx="887104" cy="419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Layer3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>
            <a:stCxn id="9" idx="3"/>
            <a:endCxn id="5" idx="1"/>
          </p:cNvCxnSpPr>
          <p:nvPr/>
        </p:nvCxnSpPr>
        <p:spPr>
          <a:xfrm flipV="1">
            <a:off x="1595387" y="2165445"/>
            <a:ext cx="1310184" cy="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3"/>
            <a:endCxn id="4" idx="1"/>
          </p:cNvCxnSpPr>
          <p:nvPr/>
        </p:nvCxnSpPr>
        <p:spPr>
          <a:xfrm>
            <a:off x="1595387" y="3613146"/>
            <a:ext cx="1310184" cy="7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1" idx="3"/>
            <a:endCxn id="6" idx="1"/>
          </p:cNvCxnSpPr>
          <p:nvPr/>
        </p:nvCxnSpPr>
        <p:spPr>
          <a:xfrm flipV="1">
            <a:off x="1595387" y="4766921"/>
            <a:ext cx="1650619" cy="12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3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TS</a:t>
            </a:r>
            <a:r>
              <a:rPr lang="zh-CN" altLang="en-US" dirty="0" smtClean="0"/>
              <a:t>数据头信息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1318735"/>
              </p:ext>
            </p:extLst>
          </p:nvPr>
        </p:nvGraphicFramePr>
        <p:xfrm>
          <a:off x="914398" y="1405720"/>
          <a:ext cx="10942242" cy="709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301"/>
                <a:gridCol w="2419113"/>
                <a:gridCol w="1823707"/>
                <a:gridCol w="1823707"/>
                <a:gridCol w="1823707"/>
                <a:gridCol w="1823707"/>
              </a:tblGrid>
              <a:tr h="709281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header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payload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header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payload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header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payload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018089"/>
              </p:ext>
            </p:extLst>
          </p:nvPr>
        </p:nvGraphicFramePr>
        <p:xfrm>
          <a:off x="2100239" y="2944251"/>
          <a:ext cx="812799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899910"/>
                <a:gridCol w="906312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Sync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byte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Transport</a:t>
                      </a:r>
                      <a:r>
                        <a:rPr lang="en-US" altLang="zh-CN" sz="1200" b="0" baseline="0" dirty="0" smtClean="0">
                          <a:solidFill>
                            <a:schemeClr val="tx1"/>
                          </a:solidFill>
                        </a:rPr>
                        <a:t> error</a:t>
                      </a:r>
                    </a:p>
                    <a:p>
                      <a:r>
                        <a:rPr lang="en-US" altLang="zh-CN" sz="1200" b="0" baseline="0" dirty="0" smtClean="0">
                          <a:solidFill>
                            <a:schemeClr val="tx1"/>
                          </a:solidFill>
                        </a:rPr>
                        <a:t>indicator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Payload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Start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indicator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Transport priority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PID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Transport</a:t>
                      </a:r>
                    </a:p>
                    <a:p>
                      <a:r>
                        <a:rPr lang="en-US" altLang="zh-CN" sz="1200" b="0" dirty="0" err="1" smtClean="0">
                          <a:solidFill>
                            <a:schemeClr val="tx1"/>
                          </a:solidFill>
                        </a:rPr>
                        <a:t>Scambling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control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Adaptation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Filed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control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Continuity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counter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Adaptation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filed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77542"/>
              </p:ext>
            </p:extLst>
          </p:nvPr>
        </p:nvGraphicFramePr>
        <p:xfrm>
          <a:off x="1472442" y="4267893"/>
          <a:ext cx="8128001" cy="795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795426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Adaptation filed length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err="1" smtClean="0">
                          <a:solidFill>
                            <a:schemeClr val="tx1"/>
                          </a:solidFill>
                        </a:rPr>
                        <a:t>Discontinulty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 indicator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Random 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access indicator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Elementary</a:t>
                      </a:r>
                      <a:r>
                        <a:rPr lang="en-US" altLang="zh-CN" sz="1200" b="0" baseline="0" dirty="0" smtClean="0">
                          <a:solidFill>
                            <a:schemeClr val="tx1"/>
                          </a:solidFill>
                        </a:rPr>
                        <a:t> stream priority indicator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solidFill>
                            <a:schemeClr val="tx1"/>
                          </a:solidFill>
                        </a:rPr>
                        <a:t> 5flags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fields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Stuffing 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bytes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963562"/>
              </p:ext>
            </p:extLst>
          </p:nvPr>
        </p:nvGraphicFramePr>
        <p:xfrm>
          <a:off x="1984991" y="5687261"/>
          <a:ext cx="8128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PCR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OPCR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Splice countdown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Transport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Transport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Adaptation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Field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Extension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3 flags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fields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6982225" y="1265853"/>
            <a:ext cx="1179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4537881" y="1265853"/>
            <a:ext cx="1439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264812" y="35680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8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249819" y="35680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294152" y="35893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189889" y="35893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947607" y="355821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13</a:t>
            </a:r>
            <a:endParaRPr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843344" y="35582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667965" y="355820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8716469" y="35825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841732" y="508063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8</a:t>
            </a:r>
            <a:endParaRPr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973781" y="508063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207362" y="508063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503519" y="508063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484985" y="51014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2540850" y="5086431"/>
            <a:ext cx="5318274" cy="57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8161361" y="5080636"/>
            <a:ext cx="1337480" cy="58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1841732" y="3558209"/>
            <a:ext cx="7766292" cy="668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9403307" y="3589361"/>
            <a:ext cx="95534" cy="63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2264812" y="2073518"/>
            <a:ext cx="2457139" cy="85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143306" y="2092306"/>
            <a:ext cx="3969685" cy="83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982732" y="1036089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188 byte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37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PES</a:t>
            </a:r>
            <a:r>
              <a:rPr lang="zh-CN" altLang="en-US" dirty="0" smtClean="0"/>
              <a:t>数据头信息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98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368089"/>
              </p:ext>
            </p:extLst>
          </p:nvPr>
        </p:nvGraphicFramePr>
        <p:xfrm>
          <a:off x="2545896" y="2080892"/>
          <a:ext cx="588841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732"/>
                <a:gridCol w="1282890"/>
                <a:gridCol w="1241946"/>
                <a:gridCol w="1282889"/>
                <a:gridCol w="14739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Packet start code prefix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Stream id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PES packet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Optional PES Header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err="1" smtClean="0">
                          <a:solidFill>
                            <a:schemeClr val="tx1"/>
                          </a:solidFill>
                        </a:rPr>
                        <a:t>Pes</a:t>
                      </a:r>
                      <a:r>
                        <a:rPr lang="en-US" altLang="zh-CN" sz="1200" b="0" baseline="0" dirty="0" smtClean="0">
                          <a:solidFill>
                            <a:schemeClr val="tx1"/>
                          </a:solidFill>
                        </a:rPr>
                        <a:t> packet data bytes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表格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94510"/>
              </p:ext>
            </p:extLst>
          </p:nvPr>
        </p:nvGraphicFramePr>
        <p:xfrm>
          <a:off x="1622568" y="3503813"/>
          <a:ext cx="8128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94686"/>
                <a:gridCol w="730914"/>
                <a:gridCol w="906817"/>
                <a:gridCol w="718783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‘10’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PES</a:t>
                      </a:r>
                    </a:p>
                    <a:p>
                      <a:r>
                        <a:rPr lang="en-US" altLang="zh-CN" sz="1200" b="0" dirty="0" err="1" smtClean="0">
                          <a:solidFill>
                            <a:schemeClr val="tx1"/>
                          </a:solidFill>
                        </a:rPr>
                        <a:t>Scambling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control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PES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priority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Alignment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indicator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copyright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Original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Or copy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7 flags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PES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Header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err="1" smtClean="0">
                          <a:solidFill>
                            <a:schemeClr val="tx1"/>
                          </a:solidFill>
                        </a:rPr>
                        <a:t>Oprional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fields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Stuffing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Bytes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(0xFF)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表格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584385"/>
              </p:ext>
            </p:extLst>
          </p:nvPr>
        </p:nvGraphicFramePr>
        <p:xfrm>
          <a:off x="1608922" y="5127895"/>
          <a:ext cx="81280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PTS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DTS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ESCR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ES rate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DSM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Trick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mode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Additional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Copy info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Previous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PES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CRC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PES extension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1" name="文本框 100"/>
          <p:cNvSpPr txBox="1"/>
          <p:nvPr/>
        </p:nvSpPr>
        <p:spPr>
          <a:xfrm>
            <a:off x="2593070" y="2906984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r>
              <a:rPr lang="en-US" altLang="zh-CN" sz="1200" dirty="0" smtClean="0"/>
              <a:t>4</a:t>
            </a:r>
            <a:endParaRPr lang="zh-CN" altLang="en-US" sz="1200" dirty="0"/>
          </a:p>
        </p:txBody>
      </p:sp>
      <p:sp>
        <p:nvSpPr>
          <p:cNvPr id="102" name="文本框 101"/>
          <p:cNvSpPr txBox="1"/>
          <p:nvPr/>
        </p:nvSpPr>
        <p:spPr>
          <a:xfrm>
            <a:off x="3411935" y="2906984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103" name="文本框 102"/>
          <p:cNvSpPr txBox="1"/>
          <p:nvPr/>
        </p:nvSpPr>
        <p:spPr>
          <a:xfrm>
            <a:off x="4790359" y="2906984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1828800" y="4406397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105" name="文本框 104"/>
          <p:cNvSpPr txBox="1"/>
          <p:nvPr/>
        </p:nvSpPr>
        <p:spPr>
          <a:xfrm>
            <a:off x="6673755" y="4394771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8</a:t>
            </a:r>
            <a:endParaRPr lang="zh-CN" altLang="en-US" sz="12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2770496" y="4406397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3534771" y="4394770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08" name="文本框 107"/>
          <p:cNvSpPr txBox="1"/>
          <p:nvPr/>
        </p:nvSpPr>
        <p:spPr>
          <a:xfrm>
            <a:off x="4408227" y="4406584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09" name="文本框 108"/>
          <p:cNvSpPr txBox="1"/>
          <p:nvPr/>
        </p:nvSpPr>
        <p:spPr>
          <a:xfrm>
            <a:off x="5240740" y="4406397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110" name="文本框 109"/>
          <p:cNvSpPr txBox="1"/>
          <p:nvPr/>
        </p:nvSpPr>
        <p:spPr>
          <a:xfrm>
            <a:off x="5936775" y="4406397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7547211" y="4406397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8</a:t>
            </a:r>
            <a:endParaRPr lang="zh-CN" altLang="en-US" sz="120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9184941" y="4365641"/>
            <a:ext cx="627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M*8</a:t>
            </a:r>
            <a:endParaRPr lang="zh-CN" altLang="en-US" sz="1200" dirty="0"/>
          </a:p>
        </p:txBody>
      </p:sp>
      <p:sp>
        <p:nvSpPr>
          <p:cNvPr id="113" name="文本框 112"/>
          <p:cNvSpPr txBox="1"/>
          <p:nvPr/>
        </p:nvSpPr>
        <p:spPr>
          <a:xfrm>
            <a:off x="1965280" y="5989535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33</a:t>
            </a:r>
            <a:endParaRPr lang="zh-CN" altLang="en-US" sz="1200" dirty="0"/>
          </a:p>
        </p:txBody>
      </p:sp>
      <p:sp>
        <p:nvSpPr>
          <p:cNvPr id="114" name="文本框 113"/>
          <p:cNvSpPr txBox="1"/>
          <p:nvPr/>
        </p:nvSpPr>
        <p:spPr>
          <a:xfrm>
            <a:off x="3084397" y="5989722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42</a:t>
            </a:r>
            <a:endParaRPr lang="zh-CN" altLang="en-US" sz="12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4203514" y="5989535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22</a:t>
            </a:r>
            <a:endParaRPr lang="zh-CN" altLang="en-US" sz="12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5240742" y="5989535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8</a:t>
            </a:r>
            <a:endParaRPr lang="zh-CN" altLang="en-US" sz="12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6728350" y="5989534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7</a:t>
            </a:r>
            <a:endParaRPr lang="zh-CN" altLang="en-US" sz="12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7847467" y="5948777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aphicFrame>
        <p:nvGraphicFramePr>
          <p:cNvPr id="119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7493270"/>
              </p:ext>
            </p:extLst>
          </p:nvPr>
        </p:nvGraphicFramePr>
        <p:xfrm>
          <a:off x="820496" y="1082029"/>
          <a:ext cx="10942242" cy="47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301"/>
                <a:gridCol w="2292823"/>
                <a:gridCol w="1949997"/>
                <a:gridCol w="1823707"/>
                <a:gridCol w="1823707"/>
                <a:gridCol w="1823707"/>
              </a:tblGrid>
              <a:tr h="473816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header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payload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header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payload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header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payload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0" name="文本框 119"/>
          <p:cNvSpPr txBox="1"/>
          <p:nvPr/>
        </p:nvSpPr>
        <p:spPr>
          <a:xfrm>
            <a:off x="5786650" y="712697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188 byte</a:t>
            </a:r>
            <a:endParaRPr lang="zh-CN" altLang="en-US" dirty="0"/>
          </a:p>
        </p:txBody>
      </p:sp>
      <p:cxnSp>
        <p:nvCxnSpPr>
          <p:cNvPr id="121" name="直接箭头连接符 120"/>
          <p:cNvCxnSpPr/>
          <p:nvPr/>
        </p:nvCxnSpPr>
        <p:spPr>
          <a:xfrm>
            <a:off x="6791156" y="897363"/>
            <a:ext cx="1179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H="1">
            <a:off x="4346812" y="897363"/>
            <a:ext cx="1439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flipH="1">
            <a:off x="2593070" y="1569493"/>
            <a:ext cx="3875969" cy="49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7328848" y="1596788"/>
            <a:ext cx="1064525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H="1">
            <a:off x="1692322" y="2906984"/>
            <a:ext cx="4367284" cy="55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6673755" y="2906984"/>
            <a:ext cx="3138983" cy="57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 flipH="1">
            <a:off x="1692323" y="4352907"/>
            <a:ext cx="6796584" cy="73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8666326" y="4365641"/>
            <a:ext cx="968993" cy="724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19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音频数据定位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81200" y="2002971"/>
            <a:ext cx="2362200" cy="17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Ts1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12230" y="2013856"/>
            <a:ext cx="2362200" cy="17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Ts2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2" idx="1"/>
          </p:cNvCxnSpPr>
          <p:nvPr/>
        </p:nvCxnSpPr>
        <p:spPr>
          <a:xfrm flipH="1">
            <a:off x="1589314" y="2090057"/>
            <a:ext cx="391886" cy="177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959951" y="2188027"/>
            <a:ext cx="383449" cy="167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1"/>
          </p:cNvCxnSpPr>
          <p:nvPr/>
        </p:nvCxnSpPr>
        <p:spPr>
          <a:xfrm flipH="1">
            <a:off x="4343400" y="2100942"/>
            <a:ext cx="968830" cy="176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3"/>
          </p:cNvCxnSpPr>
          <p:nvPr/>
        </p:nvCxnSpPr>
        <p:spPr>
          <a:xfrm flipH="1">
            <a:off x="6988628" y="2100942"/>
            <a:ext cx="685802" cy="176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0134600" y="3636220"/>
            <a:ext cx="122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Audio Data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430456" y="45024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115647" y="4450671"/>
            <a:ext cx="54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B3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480755" y="4450672"/>
            <a:ext cx="470808" cy="380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B4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834579" y="44622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245927" y="2013856"/>
            <a:ext cx="2362200" cy="17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Ts3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16619"/>
              </p:ext>
            </p:extLst>
          </p:nvPr>
        </p:nvGraphicFramePr>
        <p:xfrm>
          <a:off x="1003950" y="3915789"/>
          <a:ext cx="888996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295631"/>
                <a:gridCol w="362885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</a:tblGrid>
              <a:tr h="41822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8" name="直接箭头连接符 17"/>
          <p:cNvCxnSpPr>
            <a:stCxn id="6" idx="1"/>
          </p:cNvCxnSpPr>
          <p:nvPr/>
        </p:nvCxnSpPr>
        <p:spPr>
          <a:xfrm flipH="1">
            <a:off x="4692770" y="2100942"/>
            <a:ext cx="619460" cy="17656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1"/>
          </p:cNvCxnSpPr>
          <p:nvPr/>
        </p:nvCxnSpPr>
        <p:spPr>
          <a:xfrm flipH="1">
            <a:off x="3605842" y="2100942"/>
            <a:ext cx="1706388" cy="17656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767380" y="446225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B2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422628" y="44514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8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ts</a:t>
            </a:r>
            <a:r>
              <a:rPr lang="zh-CN" altLang="en-US" dirty="0" smtClean="0"/>
              <a:t>数据中定位音频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210741"/>
              </p:ext>
            </p:extLst>
          </p:nvPr>
        </p:nvGraphicFramePr>
        <p:xfrm>
          <a:off x="335360" y="1721120"/>
          <a:ext cx="1152207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10"/>
                <a:gridCol w="776377"/>
                <a:gridCol w="690113"/>
                <a:gridCol w="655608"/>
                <a:gridCol w="500332"/>
                <a:gridCol w="5319314"/>
                <a:gridCol w="1440259"/>
                <a:gridCol w="14402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pat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pmt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vn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35360" y="1293962"/>
            <a:ext cx="129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Ts</a:t>
            </a:r>
            <a:r>
              <a:rPr lang="zh-CN" altLang="en-US" dirty="0" smtClean="0"/>
              <a:t>数据布局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5360" y="3001992"/>
            <a:ext cx="54518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开始时间：</a:t>
            </a:r>
            <a:r>
              <a:rPr lang="en-US" altLang="zh-CN" dirty="0" err="1" smtClean="0"/>
              <a:t>dts</a:t>
            </a:r>
            <a:endParaRPr lang="en-US" altLang="zh-CN" dirty="0" smtClean="0"/>
          </a:p>
          <a:p>
            <a:r>
              <a:rPr lang="zh-CN" altLang="en-US" dirty="0" smtClean="0"/>
              <a:t>结束时间：</a:t>
            </a:r>
            <a:r>
              <a:rPr lang="en-US" altLang="zh-CN" dirty="0" err="1" smtClean="0"/>
              <a:t>dts</a:t>
            </a:r>
            <a:r>
              <a:rPr lang="en-US" altLang="zh-CN" dirty="0" smtClean="0"/>
              <a:t> + duration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关于结束时间的计算：</a:t>
            </a:r>
            <a:endParaRPr lang="en-US" altLang="zh-CN" dirty="0" smtClean="0"/>
          </a:p>
          <a:p>
            <a:r>
              <a:rPr lang="en-US" altLang="zh-CN" dirty="0" smtClean="0"/>
              <a:t>	duration = </a:t>
            </a:r>
            <a:r>
              <a:rPr lang="en-US" altLang="zh-CN" dirty="0" err="1" smtClean="0"/>
              <a:t>aac_frame_duration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frame_count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980460"/>
              </p:ext>
            </p:extLst>
          </p:nvPr>
        </p:nvGraphicFramePr>
        <p:xfrm>
          <a:off x="8108828" y="3001992"/>
          <a:ext cx="379562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906"/>
                <a:gridCol w="948906"/>
                <a:gridCol w="948906"/>
                <a:gridCol w="948906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下箭头 6"/>
          <p:cNvSpPr/>
          <p:nvPr/>
        </p:nvSpPr>
        <p:spPr>
          <a:xfrm>
            <a:off x="10541479" y="2242868"/>
            <a:ext cx="345057" cy="759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38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AAC Time To EAC3 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smtClean="0"/>
              <a:t>AAC Sample Rate: 44.1K</a:t>
            </a:r>
            <a:r>
              <a:rPr lang="zh-CN" altLang="en-US" sz="1600" dirty="0" smtClean="0"/>
              <a:t>，   </a:t>
            </a:r>
            <a:r>
              <a:rPr lang="en-US" altLang="zh-CN" sz="1600" dirty="0" smtClean="0"/>
              <a:t>Sample Duration: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0.02322s</a:t>
            </a:r>
          </a:p>
          <a:p>
            <a:r>
              <a:rPr lang="en-US" altLang="zh-CN" sz="1600" dirty="0" smtClean="0"/>
              <a:t>EAC3 Sample Rate: 48K, Sample Duration: 0.032s</a:t>
            </a:r>
          </a:p>
          <a:p>
            <a:endParaRPr lang="en-US" altLang="zh-CN" dirty="0" smtClean="0"/>
          </a:p>
          <a:p>
            <a:r>
              <a:rPr lang="en-US" altLang="zh-CN" sz="1600" dirty="0" smtClean="0"/>
              <a:t>AAC </a:t>
            </a:r>
            <a:r>
              <a:rPr lang="zh-CN" altLang="en-US" sz="1600" dirty="0" smtClean="0"/>
              <a:t>时间序列：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800" dirty="0" smtClean="0"/>
              <a:t>[10.0, 10.02322, 10.04644]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EAC3</a:t>
            </a:r>
            <a:r>
              <a:rPr lang="zh-CN" altLang="en-US" sz="1800" dirty="0" smtClean="0"/>
              <a:t>时间序列：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[10.0, 10.032, 10.064]</a:t>
            </a:r>
          </a:p>
          <a:p>
            <a:pPr marL="0" indent="0">
              <a:buNone/>
            </a:pPr>
            <a:r>
              <a:rPr lang="zh-CN" altLang="en-US" dirty="0" smtClean="0"/>
              <a:t>映射：  </a:t>
            </a:r>
            <a:r>
              <a:rPr lang="en-US" altLang="zh-CN" dirty="0" smtClean="0"/>
              <a:t>10.04644 --&gt;10.064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29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定位音频数据偏移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音频</a:t>
            </a:r>
            <a:r>
              <a:rPr lang="zh-CN" altLang="en-US" dirty="0"/>
              <a:t>数据定位函数：</a:t>
            </a:r>
            <a:r>
              <a:rPr lang="en-US" altLang="zh-CN" dirty="0"/>
              <a:t>offset = F(seconds)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63463" y="3071004"/>
            <a:ext cx="1777042" cy="1587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MP4</a:t>
            </a:r>
            <a:r>
              <a:rPr lang="zh-CN" altLang="en-US" dirty="0" smtClean="0">
                <a:solidFill>
                  <a:schemeClr val="tx1"/>
                </a:solidFill>
              </a:rPr>
              <a:t>解析器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endCxn id="4" idx="1"/>
          </p:cNvCxnSpPr>
          <p:nvPr/>
        </p:nvCxnSpPr>
        <p:spPr>
          <a:xfrm>
            <a:off x="3105509" y="3864634"/>
            <a:ext cx="1957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3"/>
          </p:cNvCxnSpPr>
          <p:nvPr/>
        </p:nvCxnSpPr>
        <p:spPr>
          <a:xfrm>
            <a:off x="6840505" y="3864634"/>
            <a:ext cx="1872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105509" y="338508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684226" y="339193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79933" y="3576602"/>
            <a:ext cx="1173192" cy="524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time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30072" y="3567009"/>
            <a:ext cx="983411" cy="543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offset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03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2018公司最新模版－简体</Template>
  <TotalTime>3293</TotalTime>
  <Words>682</Words>
  <Application>Microsoft Office PowerPoint</Application>
  <PresentationFormat>宽屏</PresentationFormat>
  <Paragraphs>313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Office 主题</vt:lpstr>
      <vt:lpstr>杜比相关的问题分析</vt:lpstr>
      <vt:lpstr>主要问题</vt:lpstr>
      <vt:lpstr>TS 数据结构示意</vt:lpstr>
      <vt:lpstr>TS数据头信息</vt:lpstr>
      <vt:lpstr>PES数据头信息</vt:lpstr>
      <vt:lpstr>音频数据定位</vt:lpstr>
      <vt:lpstr>从ts数据中定位音频</vt:lpstr>
      <vt:lpstr>AAC Time To EAC3 Time</vt:lpstr>
      <vt:lpstr>定位音频数据偏移</vt:lpstr>
      <vt:lpstr>Mp4头信息的解析</vt:lpstr>
      <vt:lpstr>EAC-3数据解析-1</vt:lpstr>
      <vt:lpstr>EAC-3数据解析-2</vt:lpstr>
      <vt:lpstr>视频帧的处理-1</vt:lpstr>
      <vt:lpstr>视频帧的处理-2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Douglas Liu</dc:creator>
  <cp:lastModifiedBy>贡岩军</cp:lastModifiedBy>
  <cp:revision>555</cp:revision>
  <dcterms:created xsi:type="dcterms:W3CDTF">2017-12-28T09:32:48Z</dcterms:created>
  <dcterms:modified xsi:type="dcterms:W3CDTF">2018-09-17T06:55:31Z</dcterms:modified>
</cp:coreProperties>
</file>