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73" r:id="rId3"/>
    <p:sldId id="274" r:id="rId4"/>
    <p:sldId id="275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6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35360" y="1741059"/>
            <a:ext cx="11809312" cy="8049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67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示意主标题文字（</a:t>
            </a:r>
            <a:r>
              <a:rPr lang="en-US" altLang="zh-CN" dirty="0"/>
              <a:t>38</a:t>
            </a:r>
            <a:r>
              <a:rPr lang="zh-CN" altLang="en-US" dirty="0"/>
              <a:t>号粗字）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35360" y="2888662"/>
            <a:ext cx="11617291" cy="7144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733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示意副标题文字（</a:t>
            </a:r>
            <a:r>
              <a:rPr lang="en-US" altLang="zh-CN" dirty="0"/>
              <a:t>28</a:t>
            </a:r>
            <a:r>
              <a:rPr lang="zh-CN" altLang="en-US" dirty="0"/>
              <a:t>号细字）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8F29E28-3383-EC4B-8CEE-64C78C70C2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" y="4994699"/>
            <a:ext cx="3184305" cy="131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765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0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360" y="274639"/>
            <a:ext cx="11233248" cy="6580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3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内页标题微软雅黑</a:t>
            </a:r>
            <a:r>
              <a:rPr lang="en-US" altLang="zh-CN" dirty="0"/>
              <a:t>28</a:t>
            </a:r>
            <a:r>
              <a:rPr lang="zh-CN" altLang="en-US" dirty="0"/>
              <a:t>号字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35360" y="1220755"/>
            <a:ext cx="11521280" cy="4896544"/>
          </a:xfrm>
          <a:prstGeom prst="rect">
            <a:avLst/>
          </a:prstGeom>
        </p:spPr>
        <p:txBody>
          <a:bodyPr>
            <a:normAutofit/>
          </a:bodyPr>
          <a:lstStyle>
            <a:lvl1pPr marL="243411" indent="-243411">
              <a:buSzPct val="100000"/>
              <a:buFont typeface="Arial" panose="020B0604020202020204" pitchFamily="34" charset="0"/>
              <a:buChar char="•"/>
              <a:def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990575" indent="-380990">
              <a:buFont typeface="Arial" panose="020B0604020202020204" pitchFamily="34" charset="0"/>
              <a:buChar char="•"/>
              <a:defRPr sz="293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523962" indent="-304792">
              <a:buFont typeface="Arial" panose="020B0604020202020204" pitchFamily="34" charset="0"/>
              <a:buChar char="•"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marL="2133547" indent="-304792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marL="2743131" indent="-304792">
              <a:buFont typeface="Arial" panose="020B0604020202020204" pitchFamily="34" charset="0"/>
              <a:buChar char="•"/>
              <a:defRPr sz="213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正文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  <a:r>
              <a:rPr lang="en-US" altLang="zh-CN" dirty="0"/>
              <a:t>24</a:t>
            </a:r>
            <a:r>
              <a:rPr lang="zh-CN" altLang="en-US" dirty="0"/>
              <a:t>号字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AB313482-0071-1142-AF54-63A6BE03E425}"/>
              </a:ext>
            </a:extLst>
          </p:cNvPr>
          <p:cNvGrpSpPr/>
          <p:nvPr/>
        </p:nvGrpSpPr>
        <p:grpSpPr>
          <a:xfrm>
            <a:off x="10320470" y="5925278"/>
            <a:ext cx="1646897" cy="721063"/>
            <a:chOff x="7740352" y="4443958"/>
            <a:chExt cx="1235173" cy="540797"/>
          </a:xfrm>
        </p:grpSpPr>
        <p:sp>
          <p:nvSpPr>
            <p:cNvPr id="4" name="矩形 3"/>
            <p:cNvSpPr/>
            <p:nvPr userDrawn="1"/>
          </p:nvSpPr>
          <p:spPr>
            <a:xfrm>
              <a:off x="7740352" y="4443958"/>
              <a:ext cx="1152128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pic>
          <p:nvPicPr>
            <p:cNvPr id="6" name="图片 5">
              <a:extLst>
                <a:ext uri="{FF2B5EF4-FFF2-40B4-BE49-F238E27FC236}">
                  <a16:creationId xmlns="" xmlns:a16="http://schemas.microsoft.com/office/drawing/2014/main" id="{7C832BA5-0115-4D4E-89B0-C288AC9F07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352" y="4474821"/>
              <a:ext cx="1235173" cy="509934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77E86F90-C034-AE42-A96C-4017F6EF3D13}"/>
              </a:ext>
            </a:extLst>
          </p:cNvPr>
          <p:cNvSpPr>
            <a:spLocks/>
          </p:cNvSpPr>
          <p:nvPr/>
        </p:nvSpPr>
        <p:spPr>
          <a:xfrm>
            <a:off x="456000" y="1028733"/>
            <a:ext cx="11280000" cy="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41749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2">
            <a:extLst>
              <a:ext uri="{FF2B5EF4-FFF2-40B4-BE49-F238E27FC236}">
                <a16:creationId xmlns="" xmlns:a16="http://schemas.microsoft.com/office/drawing/2014/main" id="{37E1FE39-26AF-3A45-906C-07E56C92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026692"/>
            <a:ext cx="2438400" cy="486833"/>
          </a:xfrm>
          <a:prstGeom prst="rect">
            <a:avLst/>
          </a:prstGeom>
        </p:spPr>
        <p:txBody>
          <a:bodyPr/>
          <a:lstStyle/>
          <a:p>
            <a:fld id="{E464397B-F195-431B-A77B-CBC18328D7B0}" type="datetimeFigureOut">
              <a:rPr lang="zh-CN" altLang="en-US" smtClean="0"/>
              <a:pPr/>
              <a:t>2018/9/4</a:t>
            </a:fld>
            <a:endParaRPr lang="zh-CN" altLang="en-US"/>
          </a:p>
        </p:txBody>
      </p:sp>
      <p:sp>
        <p:nvSpPr>
          <p:cNvPr id="6" name="页脚占位符 3">
            <a:extLst>
              <a:ext uri="{FF2B5EF4-FFF2-40B4-BE49-F238E27FC236}">
                <a16:creationId xmlns="" xmlns:a16="http://schemas.microsoft.com/office/drawing/2014/main" id="{8D7B2146-1535-844F-B761-CC457D0E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5000" y="6026692"/>
            <a:ext cx="4114800" cy="486833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4">
            <a:extLst>
              <a:ext uri="{FF2B5EF4-FFF2-40B4-BE49-F238E27FC236}">
                <a16:creationId xmlns="" xmlns:a16="http://schemas.microsoft.com/office/drawing/2014/main" id="{B0C92930-71B6-2946-8BD0-E51BC6DB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7003" y="6026692"/>
            <a:ext cx="1851212" cy="486833"/>
          </a:xfrm>
          <a:prstGeom prst="rect">
            <a:avLst/>
          </a:prstGeom>
        </p:spPr>
        <p:txBody>
          <a:bodyPr/>
          <a:lstStyle/>
          <a:p>
            <a:fld id="{2839E2FB-3EE6-4A4E-A817-6C756F0D9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70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360" y="164638"/>
            <a:ext cx="11521280" cy="658084"/>
          </a:xfrm>
        </p:spPr>
        <p:txBody>
          <a:bodyPr>
            <a:noAutofit/>
          </a:bodyPr>
          <a:lstStyle>
            <a:lvl1pPr algn="l">
              <a:defRPr sz="3733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内页标题微软雅黑</a:t>
            </a:r>
            <a:r>
              <a:rPr lang="en-US" altLang="zh-CN" dirty="0"/>
              <a:t>28</a:t>
            </a:r>
            <a:r>
              <a:rPr lang="zh-CN" altLang="en-US" dirty="0"/>
              <a:t>号字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35360" y="1124744"/>
            <a:ext cx="11521280" cy="4896544"/>
          </a:xfrm>
        </p:spPr>
        <p:txBody>
          <a:bodyPr>
            <a:noAutofit/>
          </a:bodyPr>
          <a:lstStyle>
            <a:lvl1pPr marL="243411" indent="-243411">
              <a:buSzPct val="100000"/>
              <a:buFont typeface="Arial" panose="020B0604020202020204" pitchFamily="34" charset="0"/>
              <a:buChar char="•"/>
              <a:defRPr kumimoji="0" lang="en-US" altLang="zh-CN" sz="2667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990575" indent="-380990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itchFamily="34" charset="-122"/>
              </a:defRPr>
            </a:lvl2pPr>
            <a:lvl3pPr marL="1523962" indent="-304792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itchFamily="34" charset="-122"/>
              </a:defRPr>
            </a:lvl3pPr>
            <a:lvl4pPr marL="2133547" indent="-304792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itchFamily="34" charset="-122"/>
              </a:defRPr>
            </a:lvl4pPr>
            <a:lvl5pPr marL="2743131" indent="-304792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正文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  <a:r>
              <a:rPr lang="en-US" altLang="zh-CN" dirty="0"/>
              <a:t>20</a:t>
            </a:r>
            <a:r>
              <a:rPr lang="zh-CN" altLang="en-US" dirty="0"/>
              <a:t>号字</a:t>
            </a:r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18</a:t>
            </a:r>
            <a:r>
              <a:rPr lang="zh-CN" altLang="en-US" dirty="0"/>
              <a:t>号字体</a:t>
            </a:r>
          </a:p>
          <a:p>
            <a:pPr lvl="2"/>
            <a:r>
              <a:rPr lang="zh-CN" altLang="en-US" dirty="0"/>
              <a:t>第三级</a:t>
            </a:r>
            <a:r>
              <a:rPr lang="en-US" altLang="zh-CN" dirty="0"/>
              <a:t>18</a:t>
            </a:r>
            <a:r>
              <a:rPr lang="zh-CN" altLang="en-US" dirty="0"/>
              <a:t>号字体</a:t>
            </a:r>
          </a:p>
          <a:p>
            <a:pPr lvl="3"/>
            <a:r>
              <a:rPr lang="zh-CN" altLang="en-US" dirty="0"/>
              <a:t>第四级</a:t>
            </a:r>
            <a:r>
              <a:rPr lang="en-US" altLang="zh-CN" dirty="0"/>
              <a:t>18</a:t>
            </a:r>
            <a:r>
              <a:rPr lang="zh-CN" altLang="en-US" dirty="0"/>
              <a:t>号字体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18</a:t>
            </a:r>
            <a:r>
              <a:rPr lang="zh-CN" altLang="en-US" dirty="0"/>
              <a:t>号字体</a:t>
            </a:r>
          </a:p>
        </p:txBody>
      </p:sp>
    </p:spTree>
    <p:extLst>
      <p:ext uri="{BB962C8B-B14F-4D97-AF65-F5344CB8AC3E}">
        <p14:creationId xmlns:p14="http://schemas.microsoft.com/office/powerpoint/2010/main" val="3305612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0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音频数据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4691" y="2860670"/>
            <a:ext cx="11617291" cy="71448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58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TS </a:t>
            </a:r>
            <a:r>
              <a:rPr lang="en-US" altLang="zh-CN" dirty="0" err="1" smtClean="0"/>
              <a:t>Struct</a:t>
            </a:r>
            <a:endParaRPr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408485"/>
              </p:ext>
            </p:extLst>
          </p:nvPr>
        </p:nvGraphicFramePr>
        <p:xfrm>
          <a:off x="2647664" y="2809657"/>
          <a:ext cx="6316368" cy="403656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614747"/>
                <a:gridCol w="612447"/>
                <a:gridCol w="420595"/>
                <a:gridCol w="395798"/>
                <a:gridCol w="432063"/>
                <a:gridCol w="416632"/>
                <a:gridCol w="1247823"/>
                <a:gridCol w="605886"/>
                <a:gridCol w="564354"/>
                <a:gridCol w="490742"/>
                <a:gridCol w="515281"/>
              </a:tblGrid>
              <a:tr h="403656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PAT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PMT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baseline="0" dirty="0" smtClean="0">
                          <a:solidFill>
                            <a:schemeClr val="tx1"/>
                          </a:solidFill>
                        </a:rPr>
                        <a:t> V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2647664" y="1337480"/>
            <a:ext cx="5718413" cy="436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TS 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885768"/>
              </p:ext>
            </p:extLst>
          </p:nvPr>
        </p:nvGraphicFramePr>
        <p:xfrm>
          <a:off x="2988099" y="3957850"/>
          <a:ext cx="4368044" cy="398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14"/>
                <a:gridCol w="1155093"/>
                <a:gridCol w="1127914"/>
                <a:gridCol w="942023"/>
              </a:tblGrid>
              <a:tr h="398943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188B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188B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188B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下箭头 18"/>
          <p:cNvSpPr/>
          <p:nvPr/>
        </p:nvSpPr>
        <p:spPr>
          <a:xfrm>
            <a:off x="5029198" y="1920477"/>
            <a:ext cx="477672" cy="736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3739487" y="3289110"/>
            <a:ext cx="191068" cy="573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50376" y="1354986"/>
            <a:ext cx="887104" cy="419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Layer1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50376" y="2793934"/>
            <a:ext cx="887104" cy="419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Layer2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0376" y="3959926"/>
            <a:ext cx="887104" cy="419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Layer3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>
            <a:stCxn id="22" idx="3"/>
            <a:endCxn id="17" idx="1"/>
          </p:cNvCxnSpPr>
          <p:nvPr/>
        </p:nvCxnSpPr>
        <p:spPr>
          <a:xfrm flipV="1">
            <a:off x="1337480" y="1555845"/>
            <a:ext cx="1310184" cy="8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3" idx="3"/>
            <a:endCxn id="16" idx="1"/>
          </p:cNvCxnSpPr>
          <p:nvPr/>
        </p:nvCxnSpPr>
        <p:spPr>
          <a:xfrm>
            <a:off x="1337480" y="3003546"/>
            <a:ext cx="1310184" cy="7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4" idx="3"/>
            <a:endCxn id="18" idx="1"/>
          </p:cNvCxnSpPr>
          <p:nvPr/>
        </p:nvCxnSpPr>
        <p:spPr>
          <a:xfrm flipV="1">
            <a:off x="1337480" y="4157321"/>
            <a:ext cx="1650619" cy="12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8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Ts</a:t>
            </a:r>
            <a:r>
              <a:rPr lang="en-US" altLang="zh-CN" dirty="0" smtClean="0"/>
              <a:t> Packet Header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716454"/>
              </p:ext>
            </p:extLst>
          </p:nvPr>
        </p:nvGraphicFramePr>
        <p:xfrm>
          <a:off x="914398" y="1405720"/>
          <a:ext cx="10942242" cy="709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301"/>
                <a:gridCol w="2419113"/>
                <a:gridCol w="1823707"/>
                <a:gridCol w="1823707"/>
                <a:gridCol w="1823707"/>
                <a:gridCol w="1823707"/>
              </a:tblGrid>
              <a:tr h="709281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header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payload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header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payload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header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payload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089222"/>
              </p:ext>
            </p:extLst>
          </p:nvPr>
        </p:nvGraphicFramePr>
        <p:xfrm>
          <a:off x="2100239" y="2944251"/>
          <a:ext cx="812799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/>
                <a:gridCol w="899910"/>
                <a:gridCol w="906312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Sync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byte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Transport</a:t>
                      </a:r>
                      <a:r>
                        <a:rPr lang="en-US" altLang="zh-CN" sz="1200" b="0" baseline="0" dirty="0" smtClean="0">
                          <a:solidFill>
                            <a:schemeClr val="tx1"/>
                          </a:solidFill>
                        </a:rPr>
                        <a:t> error</a:t>
                      </a:r>
                    </a:p>
                    <a:p>
                      <a:r>
                        <a:rPr lang="en-US" altLang="zh-CN" sz="1200" b="0" baseline="0" dirty="0" smtClean="0">
                          <a:solidFill>
                            <a:schemeClr val="tx1"/>
                          </a:solidFill>
                        </a:rPr>
                        <a:t>indicator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Payload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Start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indicator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Transport priority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PID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Transport</a:t>
                      </a:r>
                    </a:p>
                    <a:p>
                      <a:r>
                        <a:rPr lang="en-US" altLang="zh-CN" sz="1200" b="0" dirty="0" err="1" smtClean="0">
                          <a:solidFill>
                            <a:schemeClr val="tx1"/>
                          </a:solidFill>
                        </a:rPr>
                        <a:t>Scambling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control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Adaptation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Filed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control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err="1" smtClean="0">
                          <a:solidFill>
                            <a:schemeClr val="tx1"/>
                          </a:solidFill>
                        </a:rPr>
                        <a:t>Continulty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counter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Adaptation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filed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540357"/>
              </p:ext>
            </p:extLst>
          </p:nvPr>
        </p:nvGraphicFramePr>
        <p:xfrm>
          <a:off x="1472442" y="4267893"/>
          <a:ext cx="8128001" cy="795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795426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Adaptation filed length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err="1" smtClean="0">
                          <a:solidFill>
                            <a:schemeClr val="tx1"/>
                          </a:solidFill>
                        </a:rPr>
                        <a:t>Discontinulty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 indicator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Random 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access indicator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Elementary</a:t>
                      </a:r>
                      <a:r>
                        <a:rPr lang="en-US" altLang="zh-CN" sz="1200" b="0" baseline="0" dirty="0" smtClean="0">
                          <a:solidFill>
                            <a:schemeClr val="tx1"/>
                          </a:solidFill>
                        </a:rPr>
                        <a:t> stream priority indicator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solidFill>
                            <a:schemeClr val="tx1"/>
                          </a:solidFill>
                        </a:rPr>
                        <a:t> 5flags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Optional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fields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Stuffing 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bytes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00280"/>
              </p:ext>
            </p:extLst>
          </p:nvPr>
        </p:nvGraphicFramePr>
        <p:xfrm>
          <a:off x="1984991" y="5687261"/>
          <a:ext cx="81280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PCR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OPCR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Splice countdown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Transport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Private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Transport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private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Adaptation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Field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Extension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3 flags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Optional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fields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5977719" y="1081187"/>
            <a:ext cx="10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188 byte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982225" y="1265853"/>
            <a:ext cx="1179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4537881" y="1265853"/>
            <a:ext cx="1439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264812" y="35680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8</a:t>
            </a:r>
            <a:endParaRPr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3249819" y="35680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4294152" y="35893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5189889" y="35893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5947607" y="355821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13</a:t>
            </a:r>
            <a:endParaRPr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6843344" y="35582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7667965" y="355820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8716469" y="35825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1841732" y="508063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8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2973781" y="508063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4207362" y="508063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5503519" y="508063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6484985" y="51014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1706058" y="652386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42</a:t>
            </a:r>
            <a:endParaRPr lang="zh-CN" altLang="en-US" sz="1400" dirty="0"/>
          </a:p>
        </p:txBody>
      </p:sp>
      <p:sp>
        <p:nvSpPr>
          <p:cNvPr id="43" name="文本框 42"/>
          <p:cNvSpPr txBox="1"/>
          <p:nvPr/>
        </p:nvSpPr>
        <p:spPr>
          <a:xfrm>
            <a:off x="2744392" y="655515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42</a:t>
            </a:r>
            <a:endParaRPr lang="zh-CN" altLang="en-US" sz="1400" dirty="0"/>
          </a:p>
        </p:txBody>
      </p:sp>
      <p:sp>
        <p:nvSpPr>
          <p:cNvPr id="44" name="文本框 43"/>
          <p:cNvSpPr txBox="1"/>
          <p:nvPr/>
        </p:nvSpPr>
        <p:spPr>
          <a:xfrm>
            <a:off x="3801219" y="65155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8</a:t>
            </a:r>
            <a:endParaRPr lang="zh-CN" altLang="en-US" sz="1400" dirty="0"/>
          </a:p>
        </p:txBody>
      </p:sp>
      <p:sp>
        <p:nvSpPr>
          <p:cNvPr id="45" name="文本框 44"/>
          <p:cNvSpPr txBox="1"/>
          <p:nvPr/>
        </p:nvSpPr>
        <p:spPr>
          <a:xfrm>
            <a:off x="4740269" y="65157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8</a:t>
            </a:r>
            <a:endParaRPr lang="zh-CN" altLang="en-US" sz="1400" dirty="0"/>
          </a:p>
        </p:txBody>
      </p:sp>
      <p:sp>
        <p:nvSpPr>
          <p:cNvPr id="47" name="文本框 46"/>
          <p:cNvSpPr txBox="1"/>
          <p:nvPr/>
        </p:nvSpPr>
        <p:spPr>
          <a:xfrm>
            <a:off x="6843344" y="65157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8</a:t>
            </a:r>
            <a:endParaRPr lang="zh-CN" altLang="en-US" sz="1400" dirty="0"/>
          </a:p>
        </p:txBody>
      </p:sp>
      <p:sp>
        <p:nvSpPr>
          <p:cNvPr id="48" name="文本框 47"/>
          <p:cNvSpPr txBox="1"/>
          <p:nvPr/>
        </p:nvSpPr>
        <p:spPr>
          <a:xfrm>
            <a:off x="7944003" y="647873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cxnSp>
        <p:nvCxnSpPr>
          <p:cNvPr id="50" name="直接箭头连接符 49"/>
          <p:cNvCxnSpPr/>
          <p:nvPr/>
        </p:nvCxnSpPr>
        <p:spPr>
          <a:xfrm flipH="1">
            <a:off x="2540850" y="5086431"/>
            <a:ext cx="5318274" cy="57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8161361" y="5080636"/>
            <a:ext cx="1337480" cy="58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1841732" y="3558209"/>
            <a:ext cx="7766292" cy="668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9403307" y="3589361"/>
            <a:ext cx="95534" cy="637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2264812" y="2073518"/>
            <a:ext cx="2457139" cy="856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6143306" y="2092306"/>
            <a:ext cx="3969685" cy="838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77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PES </a:t>
            </a:r>
            <a:r>
              <a:rPr lang="en-US" altLang="zh-CN" dirty="0" err="1" smtClean="0"/>
              <a:t>Struct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87386"/>
              </p:ext>
            </p:extLst>
          </p:nvPr>
        </p:nvGraphicFramePr>
        <p:xfrm>
          <a:off x="2545896" y="2080892"/>
          <a:ext cx="588841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732"/>
                <a:gridCol w="1282890"/>
                <a:gridCol w="1241946"/>
                <a:gridCol w="1282889"/>
                <a:gridCol w="14739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Packet start code prefix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Stream id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PES packet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Optional PES Header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err="1" smtClean="0">
                          <a:solidFill>
                            <a:schemeClr val="tx1"/>
                          </a:solidFill>
                        </a:rPr>
                        <a:t>Pes</a:t>
                      </a:r>
                      <a:r>
                        <a:rPr lang="en-US" altLang="zh-CN" sz="1200" b="0" baseline="0" dirty="0" smtClean="0">
                          <a:solidFill>
                            <a:schemeClr val="tx1"/>
                          </a:solidFill>
                        </a:rPr>
                        <a:t> packet data bytes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936346"/>
              </p:ext>
            </p:extLst>
          </p:nvPr>
        </p:nvGraphicFramePr>
        <p:xfrm>
          <a:off x="1622568" y="3503813"/>
          <a:ext cx="81280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94686"/>
                <a:gridCol w="730914"/>
                <a:gridCol w="906817"/>
                <a:gridCol w="718783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‘10’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PES</a:t>
                      </a:r>
                    </a:p>
                    <a:p>
                      <a:r>
                        <a:rPr lang="en-US" altLang="zh-CN" sz="1200" b="0" dirty="0" err="1" smtClean="0">
                          <a:solidFill>
                            <a:schemeClr val="tx1"/>
                          </a:solidFill>
                        </a:rPr>
                        <a:t>Scambling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control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PES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priority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Alignment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indicator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copyright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Original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Or copy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7 flags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PES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Header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err="1" smtClean="0">
                          <a:solidFill>
                            <a:schemeClr val="tx1"/>
                          </a:solidFill>
                        </a:rPr>
                        <a:t>Oprional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fields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Stuffing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Bytes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(0xFF)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918930"/>
              </p:ext>
            </p:extLst>
          </p:nvPr>
        </p:nvGraphicFramePr>
        <p:xfrm>
          <a:off x="1608922" y="5127895"/>
          <a:ext cx="812800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PTS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DTS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ESCR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ES rate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DSM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Trick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mode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Additional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Copy info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Previous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PES</a:t>
                      </a: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CRC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PES extension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593070" y="2906984"/>
            <a:ext cx="35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r>
              <a:rPr lang="en-US" altLang="zh-CN" sz="1200" dirty="0" smtClean="0"/>
              <a:t>4</a:t>
            </a:r>
            <a:endParaRPr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3411935" y="2906984"/>
            <a:ext cx="35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790359" y="2906984"/>
            <a:ext cx="35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828800" y="4406397"/>
            <a:ext cx="35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673755" y="4394771"/>
            <a:ext cx="35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8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770496" y="4406397"/>
            <a:ext cx="35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534771" y="4394770"/>
            <a:ext cx="35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408227" y="4406584"/>
            <a:ext cx="35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240740" y="4406397"/>
            <a:ext cx="35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5936775" y="4406397"/>
            <a:ext cx="35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7547211" y="4406397"/>
            <a:ext cx="35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8</a:t>
            </a:r>
            <a:endParaRPr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9184941" y="4365641"/>
            <a:ext cx="627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M*8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1965280" y="5989535"/>
            <a:ext cx="35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33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3084397" y="5989722"/>
            <a:ext cx="35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42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4203514" y="5989535"/>
            <a:ext cx="35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22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5240742" y="5989535"/>
            <a:ext cx="35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8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6728350" y="5989534"/>
            <a:ext cx="35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7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847467" y="5948777"/>
            <a:ext cx="354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graphicFrame>
        <p:nvGraphicFramePr>
          <p:cNvPr id="32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3807593"/>
              </p:ext>
            </p:extLst>
          </p:nvPr>
        </p:nvGraphicFramePr>
        <p:xfrm>
          <a:off x="820496" y="1082029"/>
          <a:ext cx="10942242" cy="47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301"/>
                <a:gridCol w="2292823"/>
                <a:gridCol w="1949997"/>
                <a:gridCol w="1823707"/>
                <a:gridCol w="1823707"/>
                <a:gridCol w="1823707"/>
              </a:tblGrid>
              <a:tr h="473816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header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payload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header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payload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header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payload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5786650" y="712697"/>
            <a:ext cx="10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188 byte</a:t>
            </a:r>
            <a:endParaRPr lang="zh-CN" altLang="en-US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91156" y="897363"/>
            <a:ext cx="1179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4346812" y="897363"/>
            <a:ext cx="1439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2593070" y="1569493"/>
            <a:ext cx="3875969" cy="49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7328848" y="1596788"/>
            <a:ext cx="1064525" cy="45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1692322" y="2906984"/>
            <a:ext cx="4367284" cy="55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6673755" y="2906984"/>
            <a:ext cx="3138983" cy="57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1692323" y="4352907"/>
            <a:ext cx="6796584" cy="737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8666326" y="4365641"/>
            <a:ext cx="968993" cy="724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07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3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2018公司最新模版－简体</Template>
  <TotalTime>2025</TotalTime>
  <Words>201</Words>
  <Application>Microsoft Office PowerPoint</Application>
  <PresentationFormat>宽屏</PresentationFormat>
  <Paragraphs>161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Office 主题</vt:lpstr>
      <vt:lpstr>音频数据 </vt:lpstr>
      <vt:lpstr>TS Struct</vt:lpstr>
      <vt:lpstr>Ts Packet Header</vt:lpstr>
      <vt:lpstr>PES Struct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Douglas Liu</dc:creator>
  <cp:lastModifiedBy>贡岩军</cp:lastModifiedBy>
  <cp:revision>485</cp:revision>
  <dcterms:created xsi:type="dcterms:W3CDTF">2017-12-28T09:32:48Z</dcterms:created>
  <dcterms:modified xsi:type="dcterms:W3CDTF">2018-09-04T07:58:11Z</dcterms:modified>
</cp:coreProperties>
</file>