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84" r:id="rId3"/>
    <p:sldId id="292" r:id="rId4"/>
    <p:sldId id="273" r:id="rId5"/>
    <p:sldId id="285" r:id="rId6"/>
    <p:sldId id="294" r:id="rId7"/>
    <p:sldId id="296" r:id="rId8"/>
    <p:sldId id="297" r:id="rId9"/>
    <p:sldId id="293" r:id="rId10"/>
    <p:sldId id="298" r:id="rId11"/>
    <p:sldId id="289" r:id="rId12"/>
    <p:sldId id="299" r:id="rId13"/>
    <p:sldId id="295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35360" y="1741059"/>
            <a:ext cx="11809312" cy="8049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67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35360" y="2888662"/>
            <a:ext cx="11617291" cy="714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8F29E28-3383-EC4B-8CEE-64C78C70C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" y="4994699"/>
            <a:ext cx="3184305" cy="13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76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274639"/>
            <a:ext cx="11233248" cy="6580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220755"/>
            <a:ext cx="1152128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9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B313482-0071-1142-AF54-63A6BE03E425}"/>
              </a:ext>
            </a:extLst>
          </p:cNvPr>
          <p:cNvGrpSpPr/>
          <p:nvPr/>
        </p:nvGrpSpPr>
        <p:grpSpPr>
          <a:xfrm>
            <a:off x="10320470" y="5925278"/>
            <a:ext cx="1646897" cy="721063"/>
            <a:chOff x="7740352" y="4443958"/>
            <a:chExt cx="1235173" cy="540797"/>
          </a:xfrm>
        </p:grpSpPr>
        <p:sp>
          <p:nvSpPr>
            <p:cNvPr id="4" name="矩形 3"/>
            <p:cNvSpPr/>
            <p:nvPr userDrawn="1"/>
          </p:nvSpPr>
          <p:spPr>
            <a:xfrm>
              <a:off x="7740352" y="4443958"/>
              <a:ext cx="115212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7C832BA5-0115-4D4E-89B0-C288AC9F0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4474821"/>
              <a:ext cx="1235173" cy="509934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7E86F90-C034-AE42-A96C-4017F6EF3D13}"/>
              </a:ext>
            </a:extLst>
          </p:cNvPr>
          <p:cNvSpPr>
            <a:spLocks/>
          </p:cNvSpPr>
          <p:nvPr/>
        </p:nvSpPr>
        <p:spPr>
          <a:xfrm>
            <a:off x="456000" y="1028733"/>
            <a:ext cx="11280000" cy="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74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>
            <a:extLst>
              <a:ext uri="{FF2B5EF4-FFF2-40B4-BE49-F238E27FC236}">
                <a16:creationId xmlns:a16="http://schemas.microsoft.com/office/drawing/2014/main" xmlns="" id="{37E1FE39-26AF-3A45-906C-07E56C92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026692"/>
            <a:ext cx="2438400" cy="486833"/>
          </a:xfrm>
          <a:prstGeom prst="rect">
            <a:avLst/>
          </a:prstGeom>
        </p:spPr>
        <p:txBody>
          <a:bodyPr/>
          <a:lstStyle/>
          <a:p>
            <a:fld id="{E464397B-F195-431B-A77B-CBC18328D7B0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xmlns="" id="{8D7B2146-1535-844F-B761-CC457D0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0" y="6026692"/>
            <a:ext cx="4114800" cy="48683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xmlns="" id="{B0C92930-71B6-2946-8BD0-E51BC6DB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3" y="6026692"/>
            <a:ext cx="1851212" cy="486833"/>
          </a:xfrm>
          <a:prstGeom prst="rect">
            <a:avLst/>
          </a:prstGeom>
        </p:spPr>
        <p:txBody>
          <a:bodyPr/>
          <a:lstStyle/>
          <a:p>
            <a:fld id="{2839E2FB-3EE6-4A4E-A817-6C756F0D9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0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164638"/>
            <a:ext cx="11521280" cy="658084"/>
          </a:xfr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124744"/>
            <a:ext cx="11521280" cy="4896544"/>
          </a:xfrm>
        </p:spPr>
        <p:txBody>
          <a:bodyPr>
            <a:no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2667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20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3"/>
            <a:r>
              <a:rPr lang="zh-CN" altLang="en-US" dirty="0"/>
              <a:t>第四级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</p:txBody>
      </p:sp>
    </p:spTree>
    <p:extLst>
      <p:ext uri="{BB962C8B-B14F-4D97-AF65-F5344CB8AC3E}">
        <p14:creationId xmlns:p14="http://schemas.microsoft.com/office/powerpoint/2010/main" val="330561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691" y="2860670"/>
            <a:ext cx="11617291" cy="714489"/>
          </a:xfrm>
        </p:spPr>
        <p:txBody>
          <a:bodyPr/>
          <a:lstStyle/>
          <a:p>
            <a:r>
              <a:rPr lang="zh-CN" altLang="en-US" dirty="0"/>
              <a:t>贡岩军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</a:t>
            </a:r>
            <a:r>
              <a:rPr lang="zh-CN" altLang="en-US" dirty="0" smtClean="0"/>
              <a:t>比相关的问题分析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杜比杂音</a:t>
            </a:r>
            <a:r>
              <a:rPr lang="zh-CN" altLang="en-US" dirty="0" smtClean="0"/>
              <a:t>问题的一些思考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/>
              <a:t>关于代码</a:t>
            </a:r>
            <a:r>
              <a:rPr lang="en-US" altLang="zh-CN" sz="1800" b="1" dirty="0" smtClean="0"/>
              <a:t>merge</a:t>
            </a:r>
            <a:r>
              <a:rPr lang="zh-CN" altLang="en-US" sz="1800" b="1" dirty="0" smtClean="0"/>
              <a:t>的处理</a:t>
            </a:r>
            <a:endParaRPr lang="en-US" altLang="zh-CN" sz="1800" b="1" dirty="0" smtClean="0"/>
          </a:p>
          <a:p>
            <a:pPr marL="1090064" lvl="1" indent="-342900">
              <a:buAutoNum type="arabicPeriod"/>
            </a:pPr>
            <a:r>
              <a:rPr lang="zh-CN" altLang="en-US" sz="1600" dirty="0" smtClean="0"/>
              <a:t>手动</a:t>
            </a:r>
            <a:r>
              <a:rPr lang="en-US" altLang="zh-CN" sz="1600" dirty="0" smtClean="0"/>
              <a:t>merge</a:t>
            </a:r>
            <a:r>
              <a:rPr lang="zh-CN" altLang="en-US" sz="1600" dirty="0" smtClean="0"/>
              <a:t>代码。 我自己的一些习惯，代码差异较大时，习惯手动来处理代码，主要是想避免过多的冲突，但是就会存在一些潜在的风险。</a:t>
            </a:r>
            <a:endParaRPr lang="en-US" altLang="zh-CN" sz="1600" dirty="0" smtClean="0"/>
          </a:p>
          <a:p>
            <a:pPr marL="1280551" lvl="2" indent="0">
              <a:buNone/>
            </a:pPr>
            <a:endParaRPr lang="en-US" altLang="zh-CN" sz="1600" dirty="0" smtClean="0"/>
          </a:p>
          <a:p>
            <a:pPr marL="1090064" lvl="1" indent="-342900">
              <a:buAutoNum type="arabicPeriod"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命令</a:t>
            </a:r>
            <a:r>
              <a:rPr lang="en-US" altLang="zh-CN" sz="1600" dirty="0" smtClean="0"/>
              <a:t>merge</a:t>
            </a:r>
            <a:r>
              <a:rPr lang="zh-CN" altLang="en-US" sz="1600" dirty="0" smtClean="0"/>
              <a:t>代码。 </a:t>
            </a:r>
            <a:endParaRPr lang="en-US" altLang="zh-CN" sz="1600" dirty="0" smtClean="0"/>
          </a:p>
          <a:p>
            <a:pPr marL="1623451" lvl="2" indent="-342900">
              <a:buAutoNum type="arabicPeriod"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b="1" dirty="0" smtClean="0"/>
              <a:t>代码检测工具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 smtClean="0"/>
              <a:t>            </a:t>
            </a:r>
            <a:r>
              <a:rPr lang="zh-CN" altLang="en-US" sz="1600" dirty="0" smtClean="0"/>
              <a:t>对于一些简单的代码检测，可以借助工具的方式来完成。</a:t>
            </a:r>
            <a:r>
              <a:rPr lang="en-US" altLang="zh-CN" sz="1800" dirty="0"/>
              <a:t>	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02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杜比断音问题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800" b="1" dirty="0" smtClean="0"/>
              <a:t>问题描述： 在播放杜比码流过程中，会出现短暂时间内，没有声音的现象。</a:t>
            </a:r>
            <a:endParaRPr lang="en-US" altLang="zh-CN" sz="1800" b="1" dirty="0" smtClean="0"/>
          </a:p>
          <a:p>
            <a:pPr>
              <a:buNone/>
            </a:pPr>
            <a:endParaRPr lang="en-US" altLang="zh-CN" sz="1800" b="1" dirty="0"/>
          </a:p>
          <a:p>
            <a:pPr>
              <a:buNone/>
            </a:pPr>
            <a:r>
              <a:rPr lang="zh-CN" altLang="en-US" sz="1800" b="1" dirty="0" smtClean="0"/>
              <a:t>问题分析：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</a:t>
            </a:r>
            <a:r>
              <a:rPr lang="zh-CN" altLang="en-US" sz="1600" dirty="0" smtClean="0"/>
              <a:t>断音的问题，实质上是由于音频时间戳不连续导致的。</a:t>
            </a:r>
            <a:endParaRPr lang="en-US" altLang="zh-CN" sz="1600" dirty="0" smtClean="0"/>
          </a:p>
          <a:p>
            <a:pPr>
              <a:buNone/>
            </a:pPr>
            <a:endParaRPr lang="en-US" altLang="zh-CN" sz="1800" b="1" dirty="0"/>
          </a:p>
          <a:p>
            <a:pPr>
              <a:buNone/>
            </a:pPr>
            <a:endParaRPr lang="zh-CN" altLang="en-US" sz="1800" b="1" dirty="0"/>
          </a:p>
        </p:txBody>
      </p:sp>
      <p:sp>
        <p:nvSpPr>
          <p:cNvPr id="4" name="矩形 3"/>
          <p:cNvSpPr/>
          <p:nvPr/>
        </p:nvSpPr>
        <p:spPr>
          <a:xfrm>
            <a:off x="1850571" y="2873828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81601" y="2884713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Ts2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1"/>
          </p:cNvCxnSpPr>
          <p:nvPr/>
        </p:nvCxnSpPr>
        <p:spPr>
          <a:xfrm flipH="1">
            <a:off x="1458685" y="2960914"/>
            <a:ext cx="391886" cy="177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829322" y="3058884"/>
            <a:ext cx="383449" cy="167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1"/>
          </p:cNvCxnSpPr>
          <p:nvPr/>
        </p:nvCxnSpPr>
        <p:spPr>
          <a:xfrm flipH="1">
            <a:off x="4212771" y="2971799"/>
            <a:ext cx="968830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</p:cNvCxnSpPr>
          <p:nvPr/>
        </p:nvCxnSpPr>
        <p:spPr>
          <a:xfrm flipH="1">
            <a:off x="6857999" y="2971799"/>
            <a:ext cx="685802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003971" y="4507077"/>
            <a:ext cx="1277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Audio Data </a:t>
            </a:r>
          </a:p>
          <a:p>
            <a:r>
              <a:rPr lang="en-US" altLang="zh-CN" sz="1600" dirty="0" smtClean="0"/>
              <a:t>Mp4 File</a:t>
            </a:r>
          </a:p>
          <a:p>
            <a:r>
              <a:rPr lang="en-US" altLang="zh-CN" sz="1600" dirty="0" smtClean="0"/>
              <a:t>EAC-3 Data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99827" y="53732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85018" y="5321528"/>
            <a:ext cx="5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50126" y="5321529"/>
            <a:ext cx="470808" cy="380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703950" y="53331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82979"/>
              </p:ext>
            </p:extLst>
          </p:nvPr>
        </p:nvGraphicFramePr>
        <p:xfrm>
          <a:off x="873321" y="4786646"/>
          <a:ext cx="88899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295631"/>
                <a:gridCol w="362885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</a:tblGrid>
              <a:tr h="41822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7" name="直接箭头连接符 16"/>
          <p:cNvCxnSpPr>
            <a:stCxn id="5" idx="1"/>
          </p:cNvCxnSpPr>
          <p:nvPr/>
        </p:nvCxnSpPr>
        <p:spPr>
          <a:xfrm flipH="1">
            <a:off x="4562141" y="2971799"/>
            <a:ext cx="619460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1"/>
          </p:cNvCxnSpPr>
          <p:nvPr/>
        </p:nvCxnSpPr>
        <p:spPr>
          <a:xfrm flipH="1">
            <a:off x="3475213" y="2971799"/>
            <a:ext cx="1706388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36751" y="533310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291999" y="532232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36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杜比断音问题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/>
              <a:t>不足的地方：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对于生产出来的</a:t>
            </a:r>
            <a:r>
              <a:rPr lang="en-US" altLang="zh-CN" sz="1600" dirty="0" smtClean="0"/>
              <a:t>TS</a:t>
            </a:r>
            <a:r>
              <a:rPr lang="zh-CN" altLang="en-US" sz="1600" dirty="0" smtClean="0"/>
              <a:t>数据，没有做进一步的确认。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2.</a:t>
            </a:r>
            <a:r>
              <a:rPr lang="zh-CN" altLang="en-US" sz="1600" dirty="0" smtClean="0"/>
              <a:t>自测不够，没有覆盖到关键的设备。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b="1" dirty="0" smtClean="0"/>
              <a:t>需要重点关注：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600" dirty="0" smtClean="0"/>
              <a:t>1.</a:t>
            </a:r>
            <a:r>
              <a:rPr lang="zh-CN" altLang="en-US" sz="1600" dirty="0"/>
              <a:t>弱</a:t>
            </a:r>
            <a:r>
              <a:rPr lang="zh-CN" altLang="en-US" sz="1600" dirty="0" smtClean="0"/>
              <a:t>网环境的测试需要作为一个强制</a:t>
            </a:r>
            <a:r>
              <a:rPr lang="en-US" altLang="zh-CN" sz="1600" dirty="0" smtClean="0"/>
              <a:t>case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2.</a:t>
            </a:r>
            <a:r>
              <a:rPr lang="zh-CN" altLang="en-US" sz="1600" dirty="0" smtClean="0"/>
              <a:t>重点设备的测试。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384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800" b="1" dirty="0" smtClean="0"/>
              <a:t>视频相关的一些问题：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600" dirty="0" smtClean="0"/>
              <a:t>1.H264</a:t>
            </a:r>
            <a:r>
              <a:rPr lang="zh-CN" altLang="en-US" sz="1600" dirty="0" smtClean="0"/>
              <a:t>码流时，遇到</a:t>
            </a:r>
            <a:r>
              <a:rPr lang="en-US" altLang="zh-CN" sz="1600" dirty="0" smtClean="0"/>
              <a:t>IDR</a:t>
            </a:r>
            <a:r>
              <a:rPr lang="zh-CN" altLang="en-US" sz="1600" dirty="0" smtClean="0"/>
              <a:t>帧时，时间戳异常的问题。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2.FFmpeg</a:t>
            </a:r>
            <a:r>
              <a:rPr lang="zh-CN" altLang="en-US" sz="1600" dirty="0" smtClean="0"/>
              <a:t>只读取到</a:t>
            </a:r>
            <a:r>
              <a:rPr lang="en-US" altLang="zh-CN" sz="1600" dirty="0"/>
              <a:t>Picture </a:t>
            </a:r>
            <a:r>
              <a:rPr lang="en-US" altLang="zh-CN" sz="1600" dirty="0" err="1"/>
              <a:t>Paramater</a:t>
            </a:r>
            <a:r>
              <a:rPr lang="en-US" altLang="zh-CN" sz="1600" dirty="0"/>
              <a:t> Set(PPS)</a:t>
            </a:r>
            <a:r>
              <a:rPr lang="zh-CN" altLang="en-US" sz="1600" dirty="0" smtClean="0"/>
              <a:t>数据的情况。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杜比分合流的技术实现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/>
              <a:t>杜比码流无法起播的问题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杜比断音、杂音问题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727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 </a:t>
            </a:r>
            <a:r>
              <a:rPr lang="zh-CN" altLang="en-US" dirty="0" smtClean="0"/>
              <a:t>数据结构示意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28037"/>
              </p:ext>
            </p:extLst>
          </p:nvPr>
        </p:nvGraphicFramePr>
        <p:xfrm>
          <a:off x="2905571" y="3419257"/>
          <a:ext cx="6316368" cy="4036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14747"/>
                <a:gridCol w="612447"/>
                <a:gridCol w="420595"/>
                <a:gridCol w="395798"/>
                <a:gridCol w="432063"/>
                <a:gridCol w="416632"/>
                <a:gridCol w="1247823"/>
                <a:gridCol w="605886"/>
                <a:gridCol w="564354"/>
                <a:gridCol w="490742"/>
                <a:gridCol w="515281"/>
              </a:tblGrid>
              <a:tr h="403656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PAT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 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05571" y="1947080"/>
            <a:ext cx="5718413" cy="436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TS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12713"/>
              </p:ext>
            </p:extLst>
          </p:nvPr>
        </p:nvGraphicFramePr>
        <p:xfrm>
          <a:off x="3246006" y="4567450"/>
          <a:ext cx="4368044" cy="39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14"/>
                <a:gridCol w="1155093"/>
                <a:gridCol w="1127914"/>
                <a:gridCol w="942023"/>
              </a:tblGrid>
              <a:tr h="398943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5287105" y="2530077"/>
            <a:ext cx="477672" cy="736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997394" y="3898710"/>
            <a:ext cx="191068" cy="573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283" y="1964586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8283" y="3403534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283" y="4569526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9" idx="3"/>
            <a:endCxn id="5" idx="1"/>
          </p:cNvCxnSpPr>
          <p:nvPr/>
        </p:nvCxnSpPr>
        <p:spPr>
          <a:xfrm flipV="1">
            <a:off x="1595387" y="2165445"/>
            <a:ext cx="1310184" cy="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3"/>
            <a:endCxn id="4" idx="1"/>
          </p:cNvCxnSpPr>
          <p:nvPr/>
        </p:nvCxnSpPr>
        <p:spPr>
          <a:xfrm>
            <a:off x="1595387" y="3613146"/>
            <a:ext cx="1310184" cy="7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3"/>
            <a:endCxn id="6" idx="1"/>
          </p:cNvCxnSpPr>
          <p:nvPr/>
        </p:nvCxnSpPr>
        <p:spPr>
          <a:xfrm flipV="1">
            <a:off x="1595387" y="4766921"/>
            <a:ext cx="1650619" cy="1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3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音频数据定位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81200" y="2002971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12230" y="2013856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1"/>
          </p:cNvCxnSpPr>
          <p:nvPr/>
        </p:nvCxnSpPr>
        <p:spPr>
          <a:xfrm flipH="1">
            <a:off x="1589314" y="2090057"/>
            <a:ext cx="391886" cy="177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959951" y="2188027"/>
            <a:ext cx="383449" cy="167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</p:cNvCxnSpPr>
          <p:nvPr/>
        </p:nvCxnSpPr>
        <p:spPr>
          <a:xfrm flipH="1">
            <a:off x="4343400" y="2100942"/>
            <a:ext cx="968830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</p:cNvCxnSpPr>
          <p:nvPr/>
        </p:nvCxnSpPr>
        <p:spPr>
          <a:xfrm flipH="1">
            <a:off x="6988628" y="2100942"/>
            <a:ext cx="685802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134600" y="3636220"/>
            <a:ext cx="1277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Audio Data </a:t>
            </a:r>
          </a:p>
          <a:p>
            <a:r>
              <a:rPr lang="en-US" altLang="zh-CN" dirty="0" smtClean="0"/>
              <a:t>Mp4 File</a:t>
            </a:r>
          </a:p>
          <a:p>
            <a:r>
              <a:rPr lang="en-US" altLang="zh-CN" dirty="0" smtClean="0"/>
              <a:t>EAC-3 Data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430456" y="45024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115647" y="4450671"/>
            <a:ext cx="5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480755" y="4450672"/>
            <a:ext cx="470808" cy="380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834579" y="44622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245927" y="2013856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Ts3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6619"/>
              </p:ext>
            </p:extLst>
          </p:nvPr>
        </p:nvGraphicFramePr>
        <p:xfrm>
          <a:off x="1003950" y="3915789"/>
          <a:ext cx="88899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295631"/>
                <a:gridCol w="362885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</a:tblGrid>
              <a:tr h="41822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>
            <a:stCxn id="6" idx="1"/>
          </p:cNvCxnSpPr>
          <p:nvPr/>
        </p:nvCxnSpPr>
        <p:spPr>
          <a:xfrm flipH="1">
            <a:off x="4692770" y="2100942"/>
            <a:ext cx="619460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1"/>
          </p:cNvCxnSpPr>
          <p:nvPr/>
        </p:nvCxnSpPr>
        <p:spPr>
          <a:xfrm flipH="1">
            <a:off x="3605842" y="2100942"/>
            <a:ext cx="1706388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767380" y="44622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422628" y="44514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8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定位音频数据偏移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音频</a:t>
            </a:r>
            <a:r>
              <a:rPr lang="zh-CN" altLang="en-US" dirty="0"/>
              <a:t>数据定位函数：</a:t>
            </a:r>
            <a:r>
              <a:rPr lang="en-US" altLang="zh-CN" dirty="0"/>
              <a:t>offset = F(seconds)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63463" y="3071004"/>
            <a:ext cx="1777042" cy="1587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MP4</a:t>
            </a:r>
            <a:r>
              <a:rPr lang="zh-CN" altLang="en-US" dirty="0" smtClean="0">
                <a:solidFill>
                  <a:schemeClr val="tx1"/>
                </a:solidFill>
              </a:rPr>
              <a:t>解析器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3105509" y="3864634"/>
            <a:ext cx="1957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</p:cNvCxnSpPr>
          <p:nvPr/>
        </p:nvCxnSpPr>
        <p:spPr>
          <a:xfrm>
            <a:off x="6840505" y="3864634"/>
            <a:ext cx="1872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05509" y="338508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84226" y="339193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79933" y="3576602"/>
            <a:ext cx="1173192" cy="52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30072" y="3567009"/>
            <a:ext cx="983411" cy="54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offset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3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杜比</a:t>
            </a:r>
            <a:r>
              <a:rPr lang="en-US" altLang="zh-CN" dirty="0" smtClean="0"/>
              <a:t>4K</a:t>
            </a:r>
            <a:r>
              <a:rPr lang="zh-CN" altLang="en-US" dirty="0" smtClean="0"/>
              <a:t>码流无法起播的问题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 smtClean="0"/>
              <a:t>问题描述：海信设备，在一些卖场中，出现杜比</a:t>
            </a:r>
            <a:r>
              <a:rPr lang="en-US" altLang="zh-CN" sz="1800" b="1" dirty="0" smtClean="0"/>
              <a:t>4K</a:t>
            </a:r>
            <a:r>
              <a:rPr lang="zh-CN" altLang="en-US" sz="1800" b="1" dirty="0" smtClean="0"/>
              <a:t>码流无法起播，一直</a:t>
            </a:r>
            <a:r>
              <a:rPr lang="en-US" altLang="zh-CN" sz="1800" b="1" dirty="0" smtClean="0"/>
              <a:t>Loading</a:t>
            </a:r>
            <a:r>
              <a:rPr lang="zh-CN" altLang="en-US" sz="1800" b="1" dirty="0" smtClean="0"/>
              <a:t>的现象。</a:t>
            </a:r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2905399" y="2703723"/>
            <a:ext cx="839756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1" name="任意多边形 10"/>
          <p:cNvSpPr/>
          <p:nvPr/>
        </p:nvSpPr>
        <p:spPr>
          <a:xfrm>
            <a:off x="2242925" y="2181206"/>
            <a:ext cx="891073" cy="1698171"/>
          </a:xfrm>
          <a:custGeom>
            <a:avLst/>
            <a:gdLst>
              <a:gd name="connsiteX0" fmla="*/ 0 w 891073"/>
              <a:gd name="connsiteY0" fmla="*/ 0 h 1698171"/>
              <a:gd name="connsiteX1" fmla="*/ 886408 w 891073"/>
              <a:gd name="connsiteY1" fmla="*/ 755780 h 1698171"/>
              <a:gd name="connsiteX2" fmla="*/ 27992 w 891073"/>
              <a:gd name="connsiteY2" fmla="*/ 1698171 h 1698171"/>
              <a:gd name="connsiteX3" fmla="*/ 27992 w 891073"/>
              <a:gd name="connsiteY3" fmla="*/ 1698171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073" h="1698171">
                <a:moveTo>
                  <a:pt x="0" y="0"/>
                </a:moveTo>
                <a:cubicBezTo>
                  <a:pt x="440871" y="236376"/>
                  <a:pt x="881743" y="472752"/>
                  <a:pt x="886408" y="755780"/>
                </a:cubicBezTo>
                <a:cubicBezTo>
                  <a:pt x="891073" y="1038808"/>
                  <a:pt x="27992" y="1698171"/>
                  <a:pt x="27992" y="1698171"/>
                </a:cubicBezTo>
                <a:lnTo>
                  <a:pt x="27992" y="169817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44551" y="2364361"/>
            <a:ext cx="345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系统播放器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665156" y="2164103"/>
            <a:ext cx="1100712" cy="494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V-</a:t>
            </a:r>
            <a:r>
              <a:rPr lang="en-US" altLang="zh-CN" b="1" dirty="0" err="1">
                <a:solidFill>
                  <a:schemeClr val="tx1"/>
                </a:solidFill>
              </a:rPr>
              <a:t>D</a:t>
            </a:r>
            <a:r>
              <a:rPr lang="en-US" altLang="zh-CN" b="1" dirty="0" err="1" smtClean="0">
                <a:solidFill>
                  <a:schemeClr val="tx1"/>
                </a:solidFill>
              </a:rPr>
              <a:t>emux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71525" y="3234284"/>
            <a:ext cx="1132522" cy="494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A-</a:t>
            </a:r>
            <a:r>
              <a:rPr lang="en-US" altLang="zh-CN" b="1" dirty="0" err="1">
                <a:solidFill>
                  <a:schemeClr val="tx1"/>
                </a:solidFill>
              </a:rPr>
              <a:t>D</a:t>
            </a:r>
            <a:r>
              <a:rPr lang="en-US" altLang="zh-CN" b="1" dirty="0" err="1" smtClean="0">
                <a:solidFill>
                  <a:schemeClr val="tx1"/>
                </a:solidFill>
              </a:rPr>
              <a:t>emux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7406" y="2716403"/>
            <a:ext cx="853132" cy="475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emux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697270" y="2123059"/>
            <a:ext cx="976654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9738987" y="3146859"/>
            <a:ext cx="976654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765868" y="2388981"/>
            <a:ext cx="1384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2"/>
          </p:cNvCxnSpPr>
          <p:nvPr/>
        </p:nvCxnSpPr>
        <p:spPr>
          <a:xfrm flipH="1" flipV="1">
            <a:off x="8812523" y="3412781"/>
            <a:ext cx="926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6" idx="1"/>
            <a:endCxn id="6" idx="0"/>
          </p:cNvCxnSpPr>
          <p:nvPr/>
        </p:nvCxnSpPr>
        <p:spPr>
          <a:xfrm rot="10800000" flipV="1">
            <a:off x="6853972" y="2411363"/>
            <a:ext cx="811184" cy="305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6" idx="2"/>
          </p:cNvCxnSpPr>
          <p:nvPr/>
        </p:nvCxnSpPr>
        <p:spPr>
          <a:xfrm rot="10800000">
            <a:off x="6853972" y="3191531"/>
            <a:ext cx="817552" cy="221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036480" y="4311631"/>
            <a:ext cx="84215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海信系统播放器的特性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超时重试。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分析播放器获取数据慢的原因：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4K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数据本身下载偏慢。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2.Demux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阶段耗时较多。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输出阶段耗时较多。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06905" y="2733715"/>
            <a:ext cx="989111" cy="43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packets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6" idx="1"/>
            <a:endCxn id="32" idx="3"/>
          </p:cNvCxnSpPr>
          <p:nvPr/>
        </p:nvCxnSpPr>
        <p:spPr>
          <a:xfrm flipH="1" flipV="1">
            <a:off x="5696016" y="2951334"/>
            <a:ext cx="731390" cy="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2" idx="1"/>
            <a:endCxn id="4" idx="3"/>
          </p:cNvCxnSpPr>
          <p:nvPr/>
        </p:nvCxnSpPr>
        <p:spPr>
          <a:xfrm flipH="1" flipV="1">
            <a:off x="3745155" y="2950984"/>
            <a:ext cx="961750" cy="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杜比</a:t>
            </a:r>
            <a:r>
              <a:rPr lang="en-US" altLang="zh-CN" dirty="0"/>
              <a:t>4K</a:t>
            </a:r>
            <a:r>
              <a:rPr lang="zh-CN" altLang="en-US" dirty="0"/>
              <a:t>码流无法起播的问题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err="1" smtClean="0"/>
              <a:t>Demux</a:t>
            </a:r>
            <a:r>
              <a:rPr lang="zh-CN" altLang="en-US" sz="1800" b="1" dirty="0" smtClean="0"/>
              <a:t>阶段，耗时较多的分析</a:t>
            </a:r>
            <a:endParaRPr lang="en-US" altLang="zh-CN" sz="1800" b="1" dirty="0" smtClean="0"/>
          </a:p>
          <a:p>
            <a:pPr marL="609585" lvl="1" indent="0">
              <a:buNone/>
            </a:pPr>
            <a:r>
              <a:rPr lang="zh-CN" altLang="en-US" sz="1600" dirty="0" smtClean="0"/>
              <a:t>原因：</a:t>
            </a:r>
            <a:endParaRPr lang="en-US" altLang="zh-CN" sz="1600" dirty="0" smtClean="0"/>
          </a:p>
          <a:p>
            <a:pPr marL="609585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FFmpeg</a:t>
            </a:r>
            <a:r>
              <a:rPr lang="zh-CN" altLang="en-US" sz="1600" dirty="0" smtClean="0"/>
              <a:t>接口</a:t>
            </a:r>
            <a:r>
              <a:rPr lang="en-US" altLang="zh-CN" sz="1600" dirty="0" smtClean="0"/>
              <a:t>API </a:t>
            </a:r>
            <a:r>
              <a:rPr lang="en-US" altLang="zh-CN" sz="1600" dirty="0" err="1" smtClean="0"/>
              <a:t>avformat_find_stream_info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耗时较长。</a:t>
            </a:r>
            <a:endParaRPr lang="en-US" altLang="zh-CN" sz="1600" dirty="0" smtClean="0"/>
          </a:p>
          <a:p>
            <a:pPr marL="609585" lvl="1" indent="0">
              <a:buNone/>
            </a:pPr>
            <a:r>
              <a:rPr lang="zh-CN" altLang="en-US" sz="1600" dirty="0" smtClean="0"/>
              <a:t>处理：</a:t>
            </a:r>
            <a:endParaRPr lang="en-US" altLang="zh-CN" sz="1600" dirty="0" smtClean="0"/>
          </a:p>
          <a:p>
            <a:pPr marL="609585" lvl="1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 smtClean="0"/>
              <a:t>一次播放过程，首次访问此接口，同时缓存获取到的码流信息，在接下来的合成过程中，直接使用缓存到的码流信息，不再访问此接口。</a:t>
            </a:r>
            <a:endParaRPr lang="en-US" altLang="zh-CN" sz="1600" dirty="0" smtClean="0"/>
          </a:p>
          <a:p>
            <a:pPr marL="609585" lvl="1" indent="0">
              <a:buNone/>
            </a:pPr>
            <a:endParaRPr lang="en-US" altLang="zh-CN" sz="1533" dirty="0" smtClean="0"/>
          </a:p>
          <a:p>
            <a:r>
              <a:rPr lang="zh-CN" altLang="en-US" sz="1800" b="1" dirty="0" smtClean="0"/>
              <a:t>输出阶段耗时较多的分析</a:t>
            </a:r>
            <a:endParaRPr lang="en-US" altLang="zh-CN" sz="1800" b="1" dirty="0"/>
          </a:p>
          <a:p>
            <a:pPr marL="609585" lvl="1" indent="0">
              <a:buNone/>
            </a:pPr>
            <a:r>
              <a:rPr lang="zh-CN" altLang="en-US" sz="1600" dirty="0" smtClean="0"/>
              <a:t>原因：</a:t>
            </a:r>
            <a:endParaRPr lang="en-US" altLang="zh-CN" sz="1600" dirty="0" smtClean="0"/>
          </a:p>
          <a:p>
            <a:pPr marL="609585" lvl="1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 smtClean="0"/>
              <a:t>输出阶段，由于需要计算音频</a:t>
            </a:r>
            <a:r>
              <a:rPr lang="en-US" altLang="zh-CN" sz="1600" dirty="0" smtClean="0"/>
              <a:t>packet</a:t>
            </a:r>
            <a:r>
              <a:rPr lang="zh-CN" altLang="en-US" sz="1600" dirty="0" smtClean="0"/>
              <a:t>的时间戳， 尤其是最后一个音频数据的时间戳，需要等到源</a:t>
            </a:r>
            <a:r>
              <a:rPr lang="en-US" altLang="zh-CN" sz="1600" dirty="0" smtClean="0"/>
              <a:t>TS</a:t>
            </a:r>
            <a:r>
              <a:rPr lang="zh-CN" altLang="en-US" sz="1600" dirty="0" smtClean="0"/>
              <a:t>数据全部解析完，根据其中最后</a:t>
            </a:r>
            <a:r>
              <a:rPr lang="en-US" altLang="zh-CN" sz="1600" dirty="0" smtClean="0"/>
              <a:t>AAC</a:t>
            </a:r>
            <a:r>
              <a:rPr lang="zh-CN" altLang="en-US" sz="1600" dirty="0" smtClean="0"/>
              <a:t>的时间戳来确定。 所以</a:t>
            </a:r>
            <a:r>
              <a:rPr lang="en-US" altLang="zh-CN" sz="1600" dirty="0" err="1" smtClean="0"/>
              <a:t>Remux</a:t>
            </a:r>
            <a:r>
              <a:rPr lang="zh-CN" altLang="en-US" sz="1600" dirty="0" smtClean="0"/>
              <a:t>出来的数据，根据一定的策略，没有直接写入到缓存中，而是放到缓存了。</a:t>
            </a:r>
            <a:endParaRPr lang="en-US" altLang="zh-CN" sz="1600" dirty="0" smtClean="0"/>
          </a:p>
          <a:p>
            <a:pPr marL="609585" lvl="1" indent="0">
              <a:buNone/>
            </a:pPr>
            <a:endParaRPr lang="en-US" altLang="zh-CN" sz="1600" dirty="0" smtClean="0"/>
          </a:p>
          <a:p>
            <a:pPr marL="609585" lvl="1" indent="0">
              <a:buNone/>
            </a:pPr>
            <a:r>
              <a:rPr lang="zh-CN" altLang="en-US" sz="1600" dirty="0" smtClean="0"/>
              <a:t>处理：</a:t>
            </a:r>
            <a:endParaRPr lang="en-US" altLang="zh-CN" sz="1600" dirty="0" smtClean="0"/>
          </a:p>
          <a:p>
            <a:pPr marL="609585" lvl="1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 smtClean="0"/>
              <a:t>放入到缓存中的</a:t>
            </a:r>
            <a:r>
              <a:rPr lang="en-US" altLang="zh-CN" sz="1600" dirty="0" smtClean="0"/>
              <a:t>packet</a:t>
            </a:r>
            <a:r>
              <a:rPr lang="zh-CN" altLang="en-US" sz="1600" dirty="0" smtClean="0"/>
              <a:t>数据，根据实时</a:t>
            </a:r>
            <a:r>
              <a:rPr lang="en-US" altLang="zh-CN" sz="1600" dirty="0" err="1" smtClean="0"/>
              <a:t>demux</a:t>
            </a:r>
            <a:r>
              <a:rPr lang="zh-CN" altLang="en-US" sz="1600" dirty="0" smtClean="0"/>
              <a:t>出来的音频时间戳，做一个比较， 把时间戳较小的数据，从缓存中取出，直接写入到输出</a:t>
            </a:r>
            <a:r>
              <a:rPr lang="en-US" altLang="zh-CN" sz="1600" dirty="0" smtClean="0"/>
              <a:t>buffer</a:t>
            </a:r>
            <a:r>
              <a:rPr lang="zh-CN" altLang="en-US" sz="1600" dirty="0" smtClean="0"/>
              <a:t>，这样</a:t>
            </a:r>
            <a:r>
              <a:rPr lang="en-US" altLang="zh-CN" sz="1600" dirty="0" smtClean="0"/>
              <a:t>ROM</a:t>
            </a:r>
            <a:r>
              <a:rPr lang="zh-CN" altLang="en-US" sz="1600" dirty="0"/>
              <a:t>就</a:t>
            </a:r>
            <a:r>
              <a:rPr lang="zh-CN" altLang="en-US" sz="1600" dirty="0" smtClean="0"/>
              <a:t>可以访问到。</a:t>
            </a:r>
            <a:endParaRPr lang="en-US" altLang="zh-CN" sz="1600" dirty="0" smtClean="0"/>
          </a:p>
          <a:p>
            <a:pPr marL="609585" lvl="1" indent="0">
              <a:buNone/>
            </a:pPr>
            <a:r>
              <a:rPr lang="en-US" altLang="zh-CN" sz="1533" dirty="0"/>
              <a:t>	</a:t>
            </a:r>
            <a:endParaRPr lang="en-US" altLang="zh-CN" sz="1533" dirty="0" smtClean="0"/>
          </a:p>
        </p:txBody>
      </p:sp>
    </p:spTree>
    <p:extLst>
      <p:ext uri="{BB962C8B-B14F-4D97-AF65-F5344CB8AC3E}">
        <p14:creationId xmlns:p14="http://schemas.microsoft.com/office/powerpoint/2010/main" val="355111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杜比</a:t>
            </a:r>
            <a:r>
              <a:rPr lang="en-US" altLang="zh-CN" dirty="0"/>
              <a:t>4K</a:t>
            </a:r>
            <a:r>
              <a:rPr lang="zh-CN" altLang="en-US" dirty="0"/>
              <a:t>码流无法起播的问题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/>
              <a:t>针对</a:t>
            </a:r>
            <a:r>
              <a:rPr lang="en-US" altLang="zh-CN" sz="1800" b="1" dirty="0" err="1" smtClean="0"/>
              <a:t>avformat_find_stream_info</a:t>
            </a:r>
            <a:r>
              <a:rPr lang="zh-CN" altLang="en-US" sz="1800" b="1" dirty="0" smtClean="0"/>
              <a:t>接口的后续优化。</a:t>
            </a:r>
            <a:endParaRPr lang="en-US" altLang="zh-CN" sz="1800" b="1" dirty="0" smtClean="0"/>
          </a:p>
          <a:p>
            <a:pPr marL="0" indent="0">
              <a:buNone/>
            </a:pP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针对</a:t>
            </a:r>
            <a:r>
              <a:rPr lang="en-US" altLang="zh-CN" sz="1600" dirty="0" err="1" smtClean="0"/>
              <a:t>FFmpeg</a:t>
            </a:r>
            <a:r>
              <a:rPr lang="zh-CN" altLang="en-US" sz="1600" dirty="0" smtClean="0"/>
              <a:t>源码的优化。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通过解析</a:t>
            </a:r>
            <a:r>
              <a:rPr lang="en-US" altLang="zh-CN" sz="1600" dirty="0" smtClean="0"/>
              <a:t>TS</a:t>
            </a:r>
            <a:r>
              <a:rPr lang="zh-CN" altLang="en-US" sz="1600" dirty="0" smtClean="0"/>
              <a:t>数据，从中直接获取相关的码流信息。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从后台直接获取相关的码流信息。</a:t>
            </a:r>
            <a:endParaRPr lang="en-US" altLang="zh-CN" sz="1600" dirty="0" smtClean="0"/>
          </a:p>
          <a:p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2053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杜比杂音问题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b="1" dirty="0"/>
              <a:t>问题描述： 在播放杜比码流过程中</a:t>
            </a:r>
            <a:r>
              <a:rPr lang="zh-CN" altLang="en-US" sz="1800" b="1" dirty="0" smtClean="0"/>
              <a:t>，会出现杂音现象</a:t>
            </a:r>
            <a:r>
              <a:rPr lang="zh-CN" altLang="en-US" sz="1800" b="1" dirty="0" smtClean="0"/>
              <a:t>。</a:t>
            </a:r>
            <a:endParaRPr lang="en-US" altLang="zh-CN" sz="1800" b="1" dirty="0" smtClean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zh-CN" altLang="en-US" sz="1800" dirty="0" smtClean="0"/>
              <a:t>出现的场景：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网络环境较差时。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2.</a:t>
            </a:r>
            <a:r>
              <a:rPr lang="zh-CN" altLang="en-US" sz="1600" dirty="0" smtClean="0"/>
              <a:t>音频数据下载出现超时重试。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800" dirty="0" smtClean="0"/>
              <a:t>问题的原因分析：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下载音频数据时，通过</a:t>
            </a:r>
            <a:r>
              <a:rPr lang="en-US" altLang="zh-CN" sz="1600" dirty="0" smtClean="0"/>
              <a:t>http range</a:t>
            </a:r>
            <a:r>
              <a:rPr lang="zh-CN" altLang="en-US" sz="1600" dirty="0" smtClean="0"/>
              <a:t>设置下载区间。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2.</a:t>
            </a:r>
            <a:r>
              <a:rPr lang="zh-CN" altLang="en-US" sz="1600" dirty="0" smtClean="0"/>
              <a:t>超时重试时，指定的</a:t>
            </a:r>
            <a:r>
              <a:rPr lang="en-US" altLang="zh-CN" sz="1600" dirty="0" smtClean="0"/>
              <a:t>range</a:t>
            </a:r>
            <a:r>
              <a:rPr lang="zh-CN" altLang="en-US" sz="1600" dirty="0" smtClean="0"/>
              <a:t>出错。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3. </a:t>
            </a:r>
            <a:r>
              <a:rPr lang="zh-CN" altLang="en-US" sz="1600" dirty="0" smtClean="0"/>
              <a:t>成员变量未初始化。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2018公司最新模版－简体</Template>
  <TotalTime>3452</TotalTime>
  <Words>466</Words>
  <Application>Microsoft Office PowerPoint</Application>
  <PresentationFormat>宽屏</PresentationFormat>
  <Paragraphs>143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杜比相关的问题分析</vt:lpstr>
      <vt:lpstr>主要内容</vt:lpstr>
      <vt:lpstr>TS 数据结构示意</vt:lpstr>
      <vt:lpstr>音频数据定位</vt:lpstr>
      <vt:lpstr>定位音频数据偏移</vt:lpstr>
      <vt:lpstr>杜比4K码流无法起播的问题</vt:lpstr>
      <vt:lpstr>杜比4K码流无法起播的问题</vt:lpstr>
      <vt:lpstr>杜比4K码流无法起播的问题</vt:lpstr>
      <vt:lpstr>杜比杂音问题</vt:lpstr>
      <vt:lpstr>杜比杂音问题的一些思考</vt:lpstr>
      <vt:lpstr>杜比断音问题</vt:lpstr>
      <vt:lpstr>杜比断音问题</vt:lpstr>
      <vt:lpstr>其他问题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Douglas Liu</dc:creator>
  <cp:lastModifiedBy>贡岩军</cp:lastModifiedBy>
  <cp:revision>648</cp:revision>
  <dcterms:created xsi:type="dcterms:W3CDTF">2017-12-28T09:32:48Z</dcterms:created>
  <dcterms:modified xsi:type="dcterms:W3CDTF">2019-01-23T01:39:13Z</dcterms:modified>
</cp:coreProperties>
</file>