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84" r:id="rId3"/>
    <p:sldId id="292" r:id="rId4"/>
    <p:sldId id="291" r:id="rId5"/>
    <p:sldId id="290" r:id="rId6"/>
    <p:sldId id="273" r:id="rId7"/>
    <p:sldId id="282" r:id="rId8"/>
    <p:sldId id="283" r:id="rId9"/>
    <p:sldId id="285" r:id="rId10"/>
    <p:sldId id="281" r:id="rId11"/>
    <p:sldId id="286" r:id="rId12"/>
    <p:sldId id="287" r:id="rId13"/>
    <p:sldId id="289" r:id="rId14"/>
    <p:sldId id="288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:a16="http://schemas.microsoft.com/office/drawing/2014/main" xmlns="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xmlns="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64638"/>
            <a:ext cx="11521280" cy="658084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4"/>
            <a:ext cx="11521280" cy="4896544"/>
          </a:xfrm>
        </p:spPr>
        <p:txBody>
          <a:bodyPr>
            <a:no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26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20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</p:txBody>
      </p:sp>
    </p:spTree>
    <p:extLst>
      <p:ext uri="{BB962C8B-B14F-4D97-AF65-F5344CB8AC3E}">
        <p14:creationId xmlns:p14="http://schemas.microsoft.com/office/powerpoint/2010/main" val="33056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r>
              <a:rPr lang="zh-CN" altLang="en-US" dirty="0"/>
              <a:t>贡岩军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</a:t>
            </a:r>
            <a:r>
              <a:rPr lang="zh-CN" altLang="en-US" dirty="0" smtClean="0"/>
              <a:t>比相关的问题分析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Mp4</a:t>
            </a:r>
            <a:r>
              <a:rPr lang="zh-CN" altLang="en-US" dirty="0"/>
              <a:t>头</a:t>
            </a:r>
            <a:r>
              <a:rPr lang="zh-CN" altLang="en-US" dirty="0" smtClean="0"/>
              <a:t>信息的解析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音频数据定位函数：</a:t>
            </a:r>
            <a:r>
              <a:rPr lang="en-US" altLang="zh-CN" sz="1800" dirty="0"/>
              <a:t>o</a:t>
            </a:r>
            <a:r>
              <a:rPr lang="en-US" altLang="zh-CN" sz="1800" dirty="0" smtClean="0"/>
              <a:t>ffset = F(seconds)</a:t>
            </a:r>
          </a:p>
          <a:p>
            <a:pPr marL="0" indent="0">
              <a:buNone/>
            </a:pPr>
            <a:r>
              <a:rPr lang="en-US" altLang="zh-CN" sz="1800" dirty="0" smtClean="0"/>
              <a:t>Time scale: 12800    sample duration: 512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Sample  index: 60 * 12800 / 512 = 1500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0515"/>
              </p:ext>
            </p:extLst>
          </p:nvPr>
        </p:nvGraphicFramePr>
        <p:xfrm>
          <a:off x="7458603" y="4191717"/>
          <a:ext cx="2300255" cy="247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099"/>
                <a:gridCol w="1404156"/>
              </a:tblGrid>
              <a:tr h="8154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049820" y="3518807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stco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90138"/>
              </p:ext>
            </p:extLst>
          </p:nvPr>
        </p:nvGraphicFramePr>
        <p:xfrm>
          <a:off x="3672022" y="4157121"/>
          <a:ext cx="3414578" cy="256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39"/>
                <a:gridCol w="2454539"/>
              </a:tblGrid>
              <a:tr h="86868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per chunk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21221"/>
              </p:ext>
            </p:extLst>
          </p:nvPr>
        </p:nvGraphicFramePr>
        <p:xfrm>
          <a:off x="335360" y="4172667"/>
          <a:ext cx="3128451" cy="195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92"/>
                <a:gridCol w="1107204"/>
                <a:gridCol w="1314655"/>
              </a:tblGrid>
              <a:tr h="63323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samplecount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Sample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36926" y="3499757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stsc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0051" y="3515303"/>
            <a:ext cx="51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stts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01467"/>
              </p:ext>
            </p:extLst>
          </p:nvPr>
        </p:nvGraphicFramePr>
        <p:xfrm>
          <a:off x="10096913" y="4195221"/>
          <a:ext cx="2056988" cy="248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31"/>
                <a:gridCol w="1255657"/>
              </a:tblGrid>
              <a:tr h="8154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893528" y="3519572"/>
            <a:ext cx="52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stsz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58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EAC-3</a:t>
            </a:r>
            <a:r>
              <a:rPr lang="zh-CN" altLang="en-US" dirty="0" smtClean="0"/>
              <a:t>数据解析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1800" dirty="0" smtClean="0"/>
              <a:t>之前解析音频数据，是通过</a:t>
            </a:r>
            <a:r>
              <a:rPr lang="en-US" altLang="zh-CN" sz="1800" dirty="0" err="1" smtClean="0"/>
              <a:t>FFmpeg</a:t>
            </a:r>
            <a:r>
              <a:rPr lang="zh-CN" altLang="en-US" sz="1800" dirty="0" smtClean="0"/>
              <a:t>来做。</a:t>
            </a:r>
            <a:endParaRPr lang="en-US" altLang="zh-CN" sz="1800" dirty="0" smtClean="0"/>
          </a:p>
          <a:p>
            <a:pPr lvl="1"/>
            <a:r>
              <a:rPr lang="zh-CN" altLang="en-US" sz="1533" dirty="0" smtClean="0"/>
              <a:t>遇到的问题：</a:t>
            </a:r>
            <a:endParaRPr lang="en-US" altLang="zh-CN" sz="1533" dirty="0" smtClean="0"/>
          </a:p>
          <a:p>
            <a:pPr lvl="2"/>
            <a:r>
              <a:rPr lang="en-US" altLang="zh-CN" sz="1267" dirty="0" smtClean="0"/>
              <a:t>2,3</a:t>
            </a:r>
            <a:r>
              <a:rPr lang="zh-CN" altLang="en-US" sz="1267" dirty="0" smtClean="0"/>
              <a:t>帧时间戳相同，而数据不同。</a:t>
            </a:r>
            <a:endParaRPr lang="en-US" altLang="zh-CN" sz="1267" dirty="0" smtClean="0"/>
          </a:p>
          <a:p>
            <a:pPr lvl="2"/>
            <a:endParaRPr lang="en-US" altLang="zh-CN" sz="1267" dirty="0"/>
          </a:p>
          <a:p>
            <a:r>
              <a:rPr lang="zh-CN" altLang="en-US" sz="1800" dirty="0" smtClean="0"/>
              <a:t>目前的做法：</a:t>
            </a:r>
            <a:endParaRPr lang="en-US" altLang="zh-CN" sz="1800" dirty="0" smtClean="0"/>
          </a:p>
          <a:p>
            <a:pPr lvl="1"/>
            <a:r>
              <a:rPr lang="zh-CN" altLang="en-US" sz="1533" dirty="0" smtClean="0"/>
              <a:t>合流第一个分片时，会使用</a:t>
            </a:r>
            <a:r>
              <a:rPr lang="en-US" altLang="zh-CN" sz="1533" dirty="0" err="1" smtClean="0"/>
              <a:t>FFmpeg</a:t>
            </a:r>
            <a:r>
              <a:rPr lang="zh-CN" altLang="en-US" sz="1533" dirty="0" smtClean="0"/>
              <a:t>。 保存</a:t>
            </a:r>
            <a:r>
              <a:rPr lang="en-US" altLang="zh-CN" sz="1533" dirty="0" smtClean="0"/>
              <a:t>audio codec</a:t>
            </a:r>
            <a:r>
              <a:rPr lang="zh-CN" altLang="en-US" sz="1533" dirty="0" smtClean="0"/>
              <a:t>相关的信息</a:t>
            </a:r>
            <a:endParaRPr lang="en-US" altLang="zh-CN" sz="1533" dirty="0" smtClean="0"/>
          </a:p>
          <a:p>
            <a:pPr lvl="1"/>
            <a:r>
              <a:rPr lang="zh-CN" altLang="en-US" sz="1533" dirty="0" smtClean="0"/>
              <a:t>其他分片使用自读取的方式获取音频数据。</a:t>
            </a:r>
            <a:endParaRPr lang="zh-CN" altLang="en-US" sz="1533" dirty="0"/>
          </a:p>
        </p:txBody>
      </p:sp>
      <p:sp>
        <p:nvSpPr>
          <p:cNvPr id="5" name="文本框 4"/>
          <p:cNvSpPr txBox="1"/>
          <p:nvPr/>
        </p:nvSpPr>
        <p:spPr>
          <a:xfrm>
            <a:off x="9777046" y="1616766"/>
            <a:ext cx="1592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帧音频</a:t>
            </a:r>
            <a:r>
              <a:rPr lang="zh-CN" altLang="en-US" sz="1400" dirty="0"/>
              <a:t>数据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48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29755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62481" y="2160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89523"/>
              </p:ext>
            </p:extLst>
          </p:nvPr>
        </p:nvGraphicFramePr>
        <p:xfrm>
          <a:off x="2802384" y="1418761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244236" y="2160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5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EAC-3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en-US" altLang="zh-CN" sz="1800" dirty="0"/>
              <a:t>.</a:t>
            </a:r>
            <a:r>
              <a:rPr lang="zh-CN" altLang="en-US" sz="1800" dirty="0"/>
              <a:t>设定首个</a:t>
            </a:r>
            <a:r>
              <a:rPr lang="en-US" altLang="zh-CN" sz="1800" dirty="0"/>
              <a:t>packet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pts</a:t>
            </a:r>
            <a:r>
              <a:rPr lang="zh-CN" altLang="en-US" sz="1800" dirty="0"/>
              <a:t>时间，此时间是根据</a:t>
            </a:r>
            <a:r>
              <a:rPr lang="en-US" altLang="zh-CN" sz="1800" dirty="0" err="1"/>
              <a:t>ts</a:t>
            </a:r>
            <a:r>
              <a:rPr lang="zh-CN" altLang="en-US" sz="1800" dirty="0"/>
              <a:t>中的</a:t>
            </a:r>
            <a:r>
              <a:rPr lang="en-US" altLang="zh-CN" sz="1800" dirty="0" err="1"/>
              <a:t>aac</a:t>
            </a:r>
            <a:r>
              <a:rPr lang="zh-CN" altLang="en-US" sz="1800" dirty="0"/>
              <a:t>时间计算得到。</a:t>
            </a:r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从音频数据中读取数据，找到音频帧的起始标记</a:t>
            </a:r>
            <a:r>
              <a:rPr lang="en-US" altLang="zh-CN" sz="1800" dirty="0"/>
              <a:t>(0xB077),</a:t>
            </a:r>
            <a:r>
              <a:rPr lang="zh-CN" altLang="en-US" sz="1800" dirty="0"/>
              <a:t>以及音频帧的</a:t>
            </a:r>
            <a:r>
              <a:rPr lang="en-US" altLang="zh-CN" sz="1800" dirty="0"/>
              <a:t>size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使用</a:t>
            </a:r>
            <a:r>
              <a:rPr lang="en-US" altLang="zh-CN" sz="1800" dirty="0" err="1"/>
              <a:t>FFmpeg</a:t>
            </a:r>
            <a:r>
              <a:rPr lang="zh-CN" altLang="en-US" sz="1800" dirty="0"/>
              <a:t>的</a:t>
            </a:r>
            <a:r>
              <a:rPr lang="en-US" altLang="zh-CN" sz="1800" dirty="0"/>
              <a:t>packet</a:t>
            </a:r>
            <a:r>
              <a:rPr lang="zh-CN" altLang="en-US" sz="1800" dirty="0"/>
              <a:t>结构，把相应的</a:t>
            </a:r>
            <a:r>
              <a:rPr lang="en-US" altLang="zh-CN" sz="1800" dirty="0" err="1"/>
              <a:t>pts</a:t>
            </a:r>
            <a:r>
              <a:rPr lang="zh-CN" altLang="en-US" sz="1800" dirty="0"/>
              <a:t>，以及数据、数据大小等信息填充进去。</a:t>
            </a:r>
          </a:p>
          <a:p>
            <a:pPr marL="0" indent="0">
              <a:buNone/>
            </a:pPr>
            <a:r>
              <a:rPr lang="en-US" altLang="zh-CN" sz="1800" dirty="0"/>
              <a:t>4.pts</a:t>
            </a:r>
            <a:r>
              <a:rPr lang="zh-CN" altLang="en-US" sz="1800" dirty="0"/>
              <a:t>时间累加上</a:t>
            </a:r>
            <a:r>
              <a:rPr lang="en-US" altLang="zh-CN" sz="1800" dirty="0" err="1"/>
              <a:t>frame_duration</a:t>
            </a:r>
            <a:r>
              <a:rPr lang="en-US" altLang="zh-CN" sz="1800" dirty="0"/>
              <a:t>, </a:t>
            </a:r>
            <a:r>
              <a:rPr lang="zh-CN" altLang="en-US" sz="1800" dirty="0"/>
              <a:t>继续重复步骤</a:t>
            </a:r>
            <a:r>
              <a:rPr lang="en-US" altLang="zh-CN" sz="1800" dirty="0"/>
              <a:t>2.</a:t>
            </a:r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01983"/>
              </p:ext>
            </p:extLst>
          </p:nvPr>
        </p:nvGraphicFramePr>
        <p:xfrm>
          <a:off x="2239617" y="1461787"/>
          <a:ext cx="48569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87"/>
                <a:gridCol w="809487"/>
                <a:gridCol w="809487"/>
                <a:gridCol w="809487"/>
                <a:gridCol w="809487"/>
                <a:gridCol w="809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9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视频帧的处理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对于</a:t>
            </a:r>
            <a:r>
              <a:rPr lang="en-US" altLang="zh-CN" sz="1800" b="1" dirty="0" smtClean="0"/>
              <a:t>H264</a:t>
            </a:r>
            <a:r>
              <a:rPr lang="zh-CN" altLang="en-US" sz="1800" b="1" dirty="0" smtClean="0"/>
              <a:t>码流，存在多个</a:t>
            </a:r>
            <a:r>
              <a:rPr lang="en-US" altLang="zh-CN" sz="1800" b="1" dirty="0" smtClean="0"/>
              <a:t>IDR</a:t>
            </a:r>
            <a:r>
              <a:rPr lang="zh-CN" altLang="en-US" sz="1800" b="1" dirty="0" smtClean="0"/>
              <a:t>帧时，</a:t>
            </a:r>
            <a:r>
              <a:rPr lang="en-US" altLang="zh-CN" sz="1800" b="1" dirty="0" err="1" smtClean="0"/>
              <a:t>FFmpeg</a:t>
            </a:r>
            <a:r>
              <a:rPr lang="zh-CN" altLang="en-US" sz="1800" b="1" dirty="0" smtClean="0"/>
              <a:t>无法解析出时间戳。可能导致画面卡顿的问题。</a:t>
            </a:r>
            <a:endParaRPr lang="en-US" altLang="zh-CN" sz="1800" b="1" dirty="0" smtClean="0"/>
          </a:p>
          <a:p>
            <a:pPr lvl="1"/>
            <a:endParaRPr lang="en-US" altLang="zh-CN" sz="1533" b="1" dirty="0" smtClean="0"/>
          </a:p>
          <a:p>
            <a:pPr lvl="1"/>
            <a:endParaRPr lang="en-US" altLang="zh-CN" sz="1533" b="1" dirty="0"/>
          </a:p>
          <a:p>
            <a:r>
              <a:rPr lang="zh-CN" altLang="en-US" sz="1800" dirty="0" smtClean="0"/>
              <a:t>处理方法：</a:t>
            </a:r>
            <a:endParaRPr lang="en-US" altLang="zh-CN" sz="1800" dirty="0" smtClean="0"/>
          </a:p>
          <a:p>
            <a:pPr lvl="1"/>
            <a:r>
              <a:rPr lang="en-US" altLang="zh-CN" sz="1533" dirty="0" smtClean="0"/>
              <a:t>1. </a:t>
            </a:r>
            <a:r>
              <a:rPr lang="zh-CN" altLang="en-US" sz="1533" dirty="0" smtClean="0"/>
              <a:t>解析整段</a:t>
            </a:r>
            <a:r>
              <a:rPr lang="en-US" altLang="zh-CN" sz="1533" dirty="0" smtClean="0"/>
              <a:t>TS</a:t>
            </a:r>
            <a:r>
              <a:rPr lang="zh-CN" altLang="en-US" sz="1533" dirty="0" smtClean="0"/>
              <a:t>数据，解析出视频帧的时间戳。</a:t>
            </a:r>
            <a:endParaRPr lang="en-US" altLang="zh-CN" sz="1533" dirty="0" smtClean="0"/>
          </a:p>
          <a:p>
            <a:pPr lvl="1"/>
            <a:r>
              <a:rPr lang="en-US" altLang="zh-CN" sz="1533" dirty="0" smtClean="0"/>
              <a:t>2. </a:t>
            </a:r>
            <a:r>
              <a:rPr lang="zh-CN" altLang="en-US" sz="1533" dirty="0" smtClean="0"/>
              <a:t>修改</a:t>
            </a:r>
            <a:r>
              <a:rPr lang="en-US" altLang="zh-CN" sz="1533" dirty="0" err="1" smtClean="0"/>
              <a:t>FFmpeg</a:t>
            </a:r>
            <a:r>
              <a:rPr lang="zh-CN" altLang="en-US" sz="1533" dirty="0" smtClean="0"/>
              <a:t>相关代码， 兼容这种场景。</a:t>
            </a:r>
            <a:endParaRPr lang="zh-CN" altLang="en-US" sz="1533" dirty="0"/>
          </a:p>
        </p:txBody>
      </p:sp>
    </p:spTree>
    <p:extLst>
      <p:ext uri="{BB962C8B-B14F-4D97-AF65-F5344CB8AC3E}">
        <p14:creationId xmlns:p14="http://schemas.microsoft.com/office/powerpoint/2010/main" val="87536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视频帧的处理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54708"/>
              </p:ext>
            </p:extLst>
          </p:nvPr>
        </p:nvGraphicFramePr>
        <p:xfrm>
          <a:off x="3087755" y="1510747"/>
          <a:ext cx="48598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972"/>
                <a:gridCol w="1214972"/>
                <a:gridCol w="1214972"/>
                <a:gridCol w="1214972"/>
              </a:tblGrid>
              <a:tr h="33792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V+PPS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5360" y="2279374"/>
            <a:ext cx="105487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PPS 8</a:t>
            </a:r>
            <a:r>
              <a:rPr lang="zh-CN" altLang="en-US" dirty="0" smtClean="0"/>
              <a:t>个字节的数据，专门解析出来，作为一个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。 由于时间错和前一帧数据一直，导致，无法写入到文件。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处理方法：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和前一帧数据合并。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4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断音问题。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画面卡顿，音频正常。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2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</a:t>
            </a:r>
            <a:r>
              <a:rPr lang="zh-CN" altLang="en-US" dirty="0" smtClean="0"/>
              <a:t>数据结构示意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28037"/>
              </p:ext>
            </p:extLst>
          </p:nvPr>
        </p:nvGraphicFramePr>
        <p:xfrm>
          <a:off x="2905571" y="3419257"/>
          <a:ext cx="6316368" cy="4036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14747"/>
                <a:gridCol w="612447"/>
                <a:gridCol w="420595"/>
                <a:gridCol w="395798"/>
                <a:gridCol w="432063"/>
                <a:gridCol w="416632"/>
                <a:gridCol w="1247823"/>
                <a:gridCol w="605886"/>
                <a:gridCol w="564354"/>
                <a:gridCol w="490742"/>
                <a:gridCol w="515281"/>
              </a:tblGrid>
              <a:tr h="40365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5571" y="1947080"/>
            <a:ext cx="5718413" cy="436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12713"/>
              </p:ext>
            </p:extLst>
          </p:nvPr>
        </p:nvGraphicFramePr>
        <p:xfrm>
          <a:off x="3246006" y="4567450"/>
          <a:ext cx="4368044" cy="3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14"/>
                <a:gridCol w="1155093"/>
                <a:gridCol w="1127914"/>
                <a:gridCol w="942023"/>
              </a:tblGrid>
              <a:tr h="39894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5287105" y="2530077"/>
            <a:ext cx="477672" cy="73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997394" y="3898710"/>
            <a:ext cx="191068" cy="57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283" y="196458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283" y="3403534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283" y="456952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5" idx="1"/>
          </p:cNvCxnSpPr>
          <p:nvPr/>
        </p:nvCxnSpPr>
        <p:spPr>
          <a:xfrm flipV="1">
            <a:off x="1595387" y="2165445"/>
            <a:ext cx="1310184" cy="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3"/>
            <a:endCxn id="4" idx="1"/>
          </p:cNvCxnSpPr>
          <p:nvPr/>
        </p:nvCxnSpPr>
        <p:spPr>
          <a:xfrm>
            <a:off x="1595387" y="3613146"/>
            <a:ext cx="1310184" cy="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3"/>
            <a:endCxn id="6" idx="1"/>
          </p:cNvCxnSpPr>
          <p:nvPr/>
        </p:nvCxnSpPr>
        <p:spPr>
          <a:xfrm flipV="1">
            <a:off x="1595387" y="4766921"/>
            <a:ext cx="1650619" cy="1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数据头信息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318735"/>
              </p:ext>
            </p:extLst>
          </p:nvPr>
        </p:nvGraphicFramePr>
        <p:xfrm>
          <a:off x="914398" y="1405720"/>
          <a:ext cx="10942242" cy="70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01"/>
                <a:gridCol w="2419113"/>
                <a:gridCol w="1823707"/>
                <a:gridCol w="1823707"/>
                <a:gridCol w="1823707"/>
                <a:gridCol w="1823707"/>
              </a:tblGrid>
              <a:tr h="709281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18089"/>
              </p:ext>
            </p:extLst>
          </p:nvPr>
        </p:nvGraphicFramePr>
        <p:xfrm>
          <a:off x="2100239" y="2944251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899910"/>
                <a:gridCol w="906312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error</a:t>
                      </a:r>
                    </a:p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 priority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Scambling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Filed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Continuity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filed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77542"/>
              </p:ext>
            </p:extLst>
          </p:nvPr>
        </p:nvGraphicFramePr>
        <p:xfrm>
          <a:off x="1472442" y="4267893"/>
          <a:ext cx="8128001" cy="79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79542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 filed 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Discontinulty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Random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access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Elementary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stream priority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5flags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Stuffing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63562"/>
              </p:ext>
            </p:extLst>
          </p:nvPr>
        </p:nvGraphicFramePr>
        <p:xfrm>
          <a:off x="1984991" y="5687261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Splice countdown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Extension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3 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6982225" y="1265853"/>
            <a:ext cx="117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537881" y="1265853"/>
            <a:ext cx="143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64812" y="3568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249819" y="3568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94152" y="3589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89889" y="3589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947607" y="35582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13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43344" y="35582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667965" y="3558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716469" y="3582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841732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973781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207362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503519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84985" y="510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540850" y="5086431"/>
            <a:ext cx="5318274" cy="57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161361" y="5080636"/>
            <a:ext cx="1337480" cy="58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841732" y="3558209"/>
            <a:ext cx="7766292" cy="66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403307" y="3589361"/>
            <a:ext cx="95534" cy="6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264812" y="2073518"/>
            <a:ext cx="2457139" cy="85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43306" y="2092306"/>
            <a:ext cx="3969685" cy="83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982732" y="1036089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188 byte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3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PES</a:t>
            </a:r>
            <a:r>
              <a:rPr lang="zh-CN" altLang="en-US" dirty="0" smtClean="0"/>
              <a:t>数据头信息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9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68089"/>
              </p:ext>
            </p:extLst>
          </p:nvPr>
        </p:nvGraphicFramePr>
        <p:xfrm>
          <a:off x="2545896" y="2080892"/>
          <a:ext cx="58884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732"/>
                <a:gridCol w="1282890"/>
                <a:gridCol w="1241946"/>
                <a:gridCol w="1282889"/>
                <a:gridCol w="14739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Packet start code prefix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Stream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 packet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 PES Header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Pes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packet data bytes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4510"/>
              </p:ext>
            </p:extLst>
          </p:nvPr>
        </p:nvGraphicFramePr>
        <p:xfrm>
          <a:off x="1622568" y="3503813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94686"/>
                <a:gridCol w="730914"/>
                <a:gridCol w="906817"/>
                <a:gridCol w="718783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‘10’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Scambling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Alignment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copyright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Or copy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7 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Oprional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Stuffing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(0xFF)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84385"/>
              </p:ext>
            </p:extLst>
          </p:nvPr>
        </p:nvGraphicFramePr>
        <p:xfrm>
          <a:off x="1608922" y="5127895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PTS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DTS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ESCR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ES rate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DSM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Trick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Additional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Copy info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Previous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 extension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2593070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3411935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90359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828800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73755" y="4394771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770496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534771" y="4394770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408227" y="44065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240740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5936775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547211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9184941" y="4365641"/>
            <a:ext cx="62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M*8</a:t>
            </a:r>
            <a:endParaRPr lang="zh-CN" altLang="en-US" sz="12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965280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33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084397" y="5989722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42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203514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240742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728350" y="598953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7847467" y="594877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aphicFrame>
        <p:nvGraphicFramePr>
          <p:cNvPr id="11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493270"/>
              </p:ext>
            </p:extLst>
          </p:nvPr>
        </p:nvGraphicFramePr>
        <p:xfrm>
          <a:off x="820496" y="1082029"/>
          <a:ext cx="10942242" cy="47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01"/>
                <a:gridCol w="2292823"/>
                <a:gridCol w="1949997"/>
                <a:gridCol w="1823707"/>
                <a:gridCol w="1823707"/>
                <a:gridCol w="1823707"/>
              </a:tblGrid>
              <a:tr h="473816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5786650" y="712697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188 byte</a:t>
            </a:r>
            <a:endParaRPr lang="zh-CN" altLang="en-US" dirty="0"/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6791156" y="897363"/>
            <a:ext cx="117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4346812" y="897363"/>
            <a:ext cx="143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H="1">
            <a:off x="2593070" y="1569493"/>
            <a:ext cx="3875969" cy="49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7328848" y="1596788"/>
            <a:ext cx="1064525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1692322" y="2906984"/>
            <a:ext cx="4367284" cy="55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6673755" y="2906984"/>
            <a:ext cx="3138983" cy="57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>
            <a:off x="1692323" y="4352907"/>
            <a:ext cx="6796584" cy="73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666326" y="4365641"/>
            <a:ext cx="968993" cy="7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9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音频数据定位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81200" y="2002971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12230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1589314" y="2090057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959951" y="2188027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4343400" y="2100942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</p:cNvCxnSpPr>
          <p:nvPr/>
        </p:nvCxnSpPr>
        <p:spPr>
          <a:xfrm flipH="1">
            <a:off x="6988628" y="2100942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34600" y="3636220"/>
            <a:ext cx="12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 Data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30456" y="4502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15647" y="4450671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80755" y="4450672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34579" y="44622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45927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Ts3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619"/>
              </p:ext>
            </p:extLst>
          </p:nvPr>
        </p:nvGraphicFramePr>
        <p:xfrm>
          <a:off x="1003950" y="3915789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stCxn id="6" idx="1"/>
          </p:cNvCxnSpPr>
          <p:nvPr/>
        </p:nvCxnSpPr>
        <p:spPr>
          <a:xfrm flipH="1">
            <a:off x="4692770" y="2100942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1"/>
          </p:cNvCxnSpPr>
          <p:nvPr/>
        </p:nvCxnSpPr>
        <p:spPr>
          <a:xfrm flipH="1">
            <a:off x="3605842" y="2100942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67380" y="44622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22628" y="44514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数据中定位音频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210741"/>
              </p:ext>
            </p:extLst>
          </p:nvPr>
        </p:nvGraphicFramePr>
        <p:xfrm>
          <a:off x="335360" y="1721120"/>
          <a:ext cx="115220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10"/>
                <a:gridCol w="776377"/>
                <a:gridCol w="690113"/>
                <a:gridCol w="655608"/>
                <a:gridCol w="500332"/>
                <a:gridCol w="5319314"/>
                <a:gridCol w="1440259"/>
                <a:gridCol w="1440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vn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5360" y="1293962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Ts</a:t>
            </a:r>
            <a:r>
              <a:rPr lang="zh-CN" altLang="en-US" dirty="0" smtClean="0"/>
              <a:t>数据布局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5360" y="3001992"/>
            <a:ext cx="5451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开始时间：</a:t>
            </a:r>
            <a:r>
              <a:rPr lang="en-US" altLang="zh-CN" dirty="0" err="1" smtClean="0"/>
              <a:t>dts</a:t>
            </a:r>
            <a:endParaRPr lang="en-US" altLang="zh-CN" dirty="0" smtClean="0"/>
          </a:p>
          <a:p>
            <a:r>
              <a:rPr lang="zh-CN" altLang="en-US" dirty="0" smtClean="0"/>
              <a:t>结束时间：</a:t>
            </a:r>
            <a:r>
              <a:rPr lang="en-US" altLang="zh-CN" dirty="0" err="1" smtClean="0"/>
              <a:t>dts</a:t>
            </a:r>
            <a:r>
              <a:rPr lang="en-US" altLang="zh-CN" dirty="0" smtClean="0"/>
              <a:t> + duration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关于时长的计算：</a:t>
            </a:r>
            <a:endParaRPr lang="en-US" altLang="zh-CN" dirty="0" smtClean="0"/>
          </a:p>
          <a:p>
            <a:r>
              <a:rPr lang="en-US" altLang="zh-CN" dirty="0" smtClean="0"/>
              <a:t>	duration = </a:t>
            </a:r>
            <a:r>
              <a:rPr lang="en-US" altLang="zh-CN" dirty="0" err="1" smtClean="0"/>
              <a:t>aac_frame_duration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frame_count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80460"/>
              </p:ext>
            </p:extLst>
          </p:nvPr>
        </p:nvGraphicFramePr>
        <p:xfrm>
          <a:off x="8108828" y="3001992"/>
          <a:ext cx="37956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06"/>
                <a:gridCol w="948906"/>
                <a:gridCol w="948906"/>
                <a:gridCol w="94890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10541479" y="2242868"/>
            <a:ext cx="345057" cy="75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8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AAC Time To EAC3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AAC Sample Rate: 44.1K</a:t>
            </a:r>
            <a:r>
              <a:rPr lang="zh-CN" altLang="en-US" sz="1600" dirty="0" smtClean="0"/>
              <a:t>，   </a:t>
            </a:r>
            <a:r>
              <a:rPr lang="en-US" altLang="zh-CN" sz="1600" dirty="0" smtClean="0"/>
              <a:t>Sample Duration: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0.02322s</a:t>
            </a:r>
          </a:p>
          <a:p>
            <a:r>
              <a:rPr lang="en-US" altLang="zh-CN" sz="1600" dirty="0" smtClean="0"/>
              <a:t>EAC3 Sample Rate: 48K, Sample Duration: 0.032s</a:t>
            </a:r>
          </a:p>
          <a:p>
            <a:endParaRPr lang="en-US" altLang="zh-CN" dirty="0" smtClean="0"/>
          </a:p>
          <a:p>
            <a:r>
              <a:rPr lang="en-US" altLang="zh-CN" sz="1600" dirty="0" smtClean="0"/>
              <a:t>AAC </a:t>
            </a:r>
            <a:r>
              <a:rPr lang="zh-CN" altLang="en-US" sz="1600" dirty="0" smtClean="0"/>
              <a:t>时间序列：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 smtClean="0"/>
              <a:t>[10.0, 10.02322, 10.04644]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EAC3</a:t>
            </a:r>
            <a:r>
              <a:rPr lang="zh-CN" altLang="en-US" sz="1800" dirty="0" smtClean="0"/>
              <a:t>时间序列：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[10.0, 10.032, 10.064]</a:t>
            </a:r>
          </a:p>
          <a:p>
            <a:pPr marL="0" indent="0">
              <a:buNone/>
            </a:pPr>
            <a:r>
              <a:rPr lang="zh-CN" altLang="en-US" dirty="0" smtClean="0"/>
              <a:t>映射：  </a:t>
            </a:r>
            <a:r>
              <a:rPr lang="en-US" altLang="zh-CN" dirty="0" smtClean="0"/>
              <a:t>10.04644 --&gt;10.064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9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定位音频数据偏移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音频</a:t>
            </a:r>
            <a:r>
              <a:rPr lang="zh-CN" altLang="en-US" dirty="0"/>
              <a:t>数据定位函数：</a:t>
            </a:r>
            <a:r>
              <a:rPr lang="en-US" altLang="zh-CN" dirty="0"/>
              <a:t>offset = F(seconds)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63463" y="3071004"/>
            <a:ext cx="1777042" cy="1587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MP4</a:t>
            </a:r>
            <a:r>
              <a:rPr lang="zh-CN" altLang="en-US" dirty="0" smtClean="0">
                <a:solidFill>
                  <a:schemeClr val="tx1"/>
                </a:solidFill>
              </a:rPr>
              <a:t>解析器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3105509" y="3864634"/>
            <a:ext cx="19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6840505" y="3864634"/>
            <a:ext cx="187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05509" y="33850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4226" y="33919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79933" y="3576602"/>
            <a:ext cx="1173192" cy="52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0072" y="3567009"/>
            <a:ext cx="983411" cy="54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3296</TotalTime>
  <Words>684</Words>
  <Application>Microsoft Office PowerPoint</Application>
  <PresentationFormat>宽屏</PresentationFormat>
  <Paragraphs>313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杜比相关的问题分析</vt:lpstr>
      <vt:lpstr>主要问题</vt:lpstr>
      <vt:lpstr>TS 数据结构示意</vt:lpstr>
      <vt:lpstr>TS数据头信息</vt:lpstr>
      <vt:lpstr>PES数据头信息</vt:lpstr>
      <vt:lpstr>音频数据定位</vt:lpstr>
      <vt:lpstr>从ts数据中定位音频</vt:lpstr>
      <vt:lpstr>AAC Time To EAC3 Time</vt:lpstr>
      <vt:lpstr>定位音频数据偏移</vt:lpstr>
      <vt:lpstr>Mp4头信息的解析</vt:lpstr>
      <vt:lpstr>EAC-3数据解析-1</vt:lpstr>
      <vt:lpstr>EAC-3数据解析-2</vt:lpstr>
      <vt:lpstr>视频帧的处理-1</vt:lpstr>
      <vt:lpstr>视频帧的处理-2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559</cp:revision>
  <dcterms:created xsi:type="dcterms:W3CDTF">2017-12-28T09:32:48Z</dcterms:created>
  <dcterms:modified xsi:type="dcterms:W3CDTF">2018-09-25T13:10:06Z</dcterms:modified>
</cp:coreProperties>
</file>