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73" r:id="rId5"/>
    <p:sldId id="274" r:id="rId6"/>
    <p:sldId id="283" r:id="rId7"/>
    <p:sldId id="279" r:id="rId8"/>
    <p:sldId id="285" r:id="rId9"/>
    <p:sldId id="281" r:id="rId10"/>
    <p:sldId id="282" r:id="rId11"/>
    <p:sldId id="286" r:id="rId12"/>
    <p:sldId id="287" r:id="rId13"/>
    <p:sldId id="278" r:id="rId14"/>
    <p:sldId id="284" r:id="rId15"/>
    <p:sldId id="275" r:id="rId16"/>
    <p:sldId id="277" r:id="rId17"/>
    <p:sldId id="276" r:id="rId18"/>
    <p:sldId id="26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2" autoAdjust="0"/>
  </p:normalViewPr>
  <p:slideViewPr>
    <p:cSldViewPr>
      <p:cViewPr varScale="1">
        <p:scale>
          <a:sx n="125" d="100"/>
          <a:sy n="125" d="100"/>
        </p:scale>
        <p:origin x="13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6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upeng\Desktop\150921_爱奇艺_品牌_PPT模板-07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4" y="10733"/>
            <a:ext cx="9143999" cy="5144838"/>
          </a:xfrm>
          <a:prstGeom prst="rect">
            <a:avLst/>
          </a:prstGeom>
          <a:noFill/>
        </p:spPr>
      </p:pic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79512" y="3363838"/>
            <a:ext cx="8856984" cy="569218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9512" y="4155926"/>
            <a:ext cx="8712968" cy="505222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424936" cy="493563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568952" cy="3672408"/>
          </a:xfr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upeng\Desktop\150921_爱奇艺_品牌_PPT模板-0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074" name="Picture 2" descr="C:\Users\xupeng\Desktop\150921_爱奇艺_品牌_PPT模板-08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"/>
            <a:ext cx="9144000" cy="51448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9" y="3291830"/>
            <a:ext cx="6912893" cy="7920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MPEGTS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23528" y="4155926"/>
            <a:ext cx="6912893" cy="50522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5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Private Data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6916115" cy="2219635"/>
          </a:xfrm>
        </p:spPr>
      </p:pic>
    </p:spTree>
    <p:extLst>
      <p:ext uri="{BB962C8B-B14F-4D97-AF65-F5344CB8AC3E}">
        <p14:creationId xmlns:p14="http://schemas.microsoft.com/office/powerpoint/2010/main" val="40685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Language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43558"/>
            <a:ext cx="4104456" cy="3899886"/>
          </a:xfrm>
        </p:spPr>
      </p:pic>
    </p:spTree>
    <p:extLst>
      <p:ext uri="{BB962C8B-B14F-4D97-AF65-F5344CB8AC3E}">
        <p14:creationId xmlns:p14="http://schemas.microsoft.com/office/powerpoint/2010/main" val="106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 639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https://</a:t>
            </a:r>
            <a:r>
              <a:rPr lang="en-US" altLang="zh-CN" sz="1800" dirty="0" smtClean="0"/>
              <a:t>en.wikipedia.org/wiki/List_of_ISO_639-2_codes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0x75 </a:t>
            </a:r>
            <a:r>
              <a:rPr lang="en-US" altLang="zh-CN" dirty="0"/>
              <a:t>0x6E 0x64  -&gt; und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1423071"/>
            <a:ext cx="7811590" cy="476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9" y="1887231"/>
            <a:ext cx="7783011" cy="238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2" y="2142623"/>
            <a:ext cx="7754432" cy="257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" y="2386547"/>
            <a:ext cx="777348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PID Table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6760854" cy="3024336"/>
          </a:xfrm>
        </p:spPr>
      </p:pic>
    </p:spTree>
    <p:extLst>
      <p:ext uri="{BB962C8B-B14F-4D97-AF65-F5344CB8AC3E}">
        <p14:creationId xmlns:p14="http://schemas.microsoft.com/office/powerpoint/2010/main" val="28544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NULL 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/>
              <a:t>Transport Stream packets may be null packets. Null packets are intended for padding of Transport Streams. They may be</a:t>
            </a:r>
            <a:br>
              <a:rPr lang="en-US" altLang="zh-CN" sz="1000" dirty="0"/>
            </a:br>
            <a:r>
              <a:rPr lang="en-US" altLang="zh-CN" sz="1000" dirty="0"/>
              <a:t>inserted or deleted by re-multiplexing processes and, therefore, the delivery of the payload of null packets to the decoder</a:t>
            </a:r>
            <a:br>
              <a:rPr lang="en-US" altLang="zh-CN" sz="1000" dirty="0"/>
            </a:br>
            <a:r>
              <a:rPr lang="en-US" altLang="zh-CN" sz="1000" dirty="0"/>
              <a:t>cannot be assumed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For </a:t>
            </a:r>
            <a:r>
              <a:rPr lang="en-US" altLang="zh-CN" sz="1000" dirty="0"/>
              <a:t>null packets the </a:t>
            </a:r>
            <a:r>
              <a:rPr lang="en-US" altLang="zh-CN" sz="1000" dirty="0" err="1"/>
              <a:t>payload_unit_start_indicator</a:t>
            </a:r>
            <a:r>
              <a:rPr lang="en-US" altLang="zh-CN" sz="1000" dirty="0"/>
              <a:t> shall be set to '0'. </a:t>
            </a:r>
            <a:endParaRPr lang="en-US" altLang="zh-CN" sz="1000" dirty="0" smtClean="0"/>
          </a:p>
          <a:p>
            <a:r>
              <a:rPr lang="en-US" altLang="zh-CN" sz="1000" dirty="0"/>
              <a:t>PID value 0x1FFF is reserved for null packets (</a:t>
            </a:r>
            <a:r>
              <a:rPr lang="en-US" altLang="zh-CN" sz="1000" dirty="0" smtClean="0"/>
              <a:t>see Table </a:t>
            </a:r>
            <a:r>
              <a:rPr lang="en-US" altLang="zh-CN" sz="1000" dirty="0"/>
              <a:t>2-3</a:t>
            </a:r>
            <a:r>
              <a:rPr lang="en-US" altLang="zh-CN" sz="1000" dirty="0" smtClean="0"/>
              <a:t>).</a:t>
            </a:r>
          </a:p>
          <a:p>
            <a:r>
              <a:rPr lang="en-US" altLang="zh-CN" sz="1000" dirty="0" smtClean="0"/>
              <a:t>In </a:t>
            </a:r>
            <a:r>
              <a:rPr lang="en-US" altLang="zh-CN" sz="1000" dirty="0"/>
              <a:t>the case of a </a:t>
            </a:r>
            <a:r>
              <a:rPr lang="en-US" altLang="zh-CN" sz="1000" dirty="0" smtClean="0"/>
              <a:t>null packet </a:t>
            </a:r>
            <a:r>
              <a:rPr lang="en-US" altLang="zh-CN" sz="1000" dirty="0"/>
              <a:t>the value of the </a:t>
            </a:r>
            <a:r>
              <a:rPr lang="en-US" altLang="zh-CN" sz="1000" dirty="0" err="1"/>
              <a:t>transport_scrambling_control</a:t>
            </a:r>
            <a:r>
              <a:rPr lang="en-US" altLang="zh-CN" sz="1000" dirty="0"/>
              <a:t> field shall be set to '00' (see Table 2-4) </a:t>
            </a:r>
            <a:endParaRPr lang="en-US" altLang="zh-CN" sz="1000" dirty="0" smtClean="0"/>
          </a:p>
          <a:p>
            <a:r>
              <a:rPr lang="en-US" altLang="zh-CN" sz="1000" dirty="0"/>
              <a:t>In the case of a null packet the value of the </a:t>
            </a:r>
            <a:r>
              <a:rPr lang="en-US" altLang="zh-CN" sz="1000" dirty="0" err="1" smtClean="0"/>
              <a:t>adaptation_field_control</a:t>
            </a:r>
            <a:r>
              <a:rPr lang="en-US" altLang="zh-CN" sz="1000" dirty="0" smtClean="0"/>
              <a:t> shall </a:t>
            </a:r>
            <a:r>
              <a:rPr lang="en-US" altLang="zh-CN" sz="1000" dirty="0"/>
              <a:t>be set to '01'. </a:t>
            </a:r>
            <a:endParaRPr lang="en-US" altLang="zh-CN" sz="1000" dirty="0" smtClean="0"/>
          </a:p>
          <a:p>
            <a:r>
              <a:rPr lang="en-US" altLang="zh-CN" sz="1000" dirty="0"/>
              <a:t>In the case </a:t>
            </a:r>
            <a:r>
              <a:rPr lang="en-US" altLang="zh-CN" sz="1000" dirty="0" err="1" smtClean="0"/>
              <a:t>ofa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null packet the value of the </a:t>
            </a:r>
            <a:r>
              <a:rPr lang="en-US" altLang="zh-CN" sz="1000" dirty="0" err="1"/>
              <a:t>continuity_counter</a:t>
            </a:r>
            <a:r>
              <a:rPr lang="en-US" altLang="zh-CN" sz="1000" dirty="0"/>
              <a:t> is undefined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In </a:t>
            </a:r>
            <a:r>
              <a:rPr lang="en-US" altLang="zh-CN" sz="1000" dirty="0" smtClean="0"/>
              <a:t>the case </a:t>
            </a:r>
            <a:r>
              <a:rPr lang="en-US" altLang="zh-CN" sz="1000" dirty="0"/>
              <a:t>of null packets with PID value 0x1FFF,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 may be assigned any value. The number of </a:t>
            </a:r>
            <a:r>
              <a:rPr lang="en-US" altLang="zh-CN" sz="1000" dirty="0" err="1"/>
              <a:t>data_bytes</a:t>
            </a:r>
            <a:r>
              <a:rPr lang="en-US" altLang="zh-CN" sz="1000" dirty="0"/>
              <a:t>, N, is</a:t>
            </a:r>
            <a:br>
              <a:rPr lang="en-US" altLang="zh-CN" sz="1000" dirty="0"/>
            </a:br>
            <a:r>
              <a:rPr lang="en-US" altLang="zh-CN" sz="1000" dirty="0"/>
              <a:t>specified by 184 minus the number of bytes in the </a:t>
            </a:r>
            <a:r>
              <a:rPr lang="en-US" altLang="zh-CN" sz="1000" dirty="0" err="1"/>
              <a:t>adaptation_field</a:t>
            </a:r>
            <a:r>
              <a:rPr lang="en-US" altLang="zh-CN" sz="1000" dirty="0"/>
              <a:t>(), as described in 2.4.3.4 below </a:t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/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9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Pmt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7560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0x444F5649  -&gt;DOVI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3558"/>
            <a:ext cx="86670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 Abstract Layer Unit (NALU)Type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66343"/>
              </p:ext>
            </p:extLst>
          </p:nvPr>
        </p:nvGraphicFramePr>
        <p:xfrm>
          <a:off x="827584" y="1563638"/>
          <a:ext cx="6096000" cy="17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428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IDR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Hevc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0x26</a:t>
                      </a:r>
                      <a:endParaRPr lang="zh-CN" altLang="en-US" dirty="0"/>
                    </a:p>
                  </a:txBody>
                  <a:tcPr/>
                </a:tc>
              </a:tr>
              <a:tr h="658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5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8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424936" cy="493563"/>
          </a:xfrm>
        </p:spPr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分合流模块，播放</a:t>
            </a:r>
            <a:r>
              <a:rPr lang="en-US" altLang="zh-CN" dirty="0" err="1" smtClean="0"/>
              <a:t>dolby</a:t>
            </a:r>
            <a:r>
              <a:rPr lang="en-US" altLang="zh-CN" dirty="0" smtClean="0"/>
              <a:t> vision</a:t>
            </a:r>
            <a:r>
              <a:rPr lang="zh-CN" altLang="en-US" dirty="0" smtClean="0"/>
              <a:t>视频时，遇到卡顿，无画面等问题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空数据包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Packet Header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9622"/>
            <a:ext cx="7992888" cy="3239839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897170"/>
            <a:ext cx="8424936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400" b="0" dirty="0" err="1" smtClean="0"/>
              <a:t>Ts</a:t>
            </a:r>
            <a:r>
              <a:rPr lang="zh-CN" altLang="en-US" sz="1400" b="0" dirty="0" smtClean="0"/>
              <a:t>数据包结构如下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493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Association Table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6768752" cy="41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Map Table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3558"/>
            <a:ext cx="6648450" cy="41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Type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5114767" cy="4032026"/>
          </a:xfrm>
        </p:spPr>
      </p:pic>
    </p:spTree>
    <p:extLst>
      <p:ext uri="{BB962C8B-B14F-4D97-AF65-F5344CB8AC3E}">
        <p14:creationId xmlns:p14="http://schemas.microsoft.com/office/powerpoint/2010/main" val="17963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39" y="843558"/>
            <a:ext cx="3676896" cy="3960440"/>
          </a:xfrm>
        </p:spPr>
      </p:pic>
    </p:spTree>
    <p:extLst>
      <p:ext uri="{BB962C8B-B14F-4D97-AF65-F5344CB8AC3E}">
        <p14:creationId xmlns:p14="http://schemas.microsoft.com/office/powerpoint/2010/main" val="13581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Descriptor Tags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43558"/>
            <a:ext cx="4417515" cy="4032026"/>
          </a:xfrm>
        </p:spPr>
      </p:pic>
    </p:spTree>
    <p:extLst>
      <p:ext uri="{BB962C8B-B14F-4D97-AF65-F5344CB8AC3E}">
        <p14:creationId xmlns:p14="http://schemas.microsoft.com/office/powerpoint/2010/main" val="26727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Registration Descriptor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03" y="915988"/>
            <a:ext cx="5863569" cy="3671887"/>
          </a:xfrm>
        </p:spPr>
      </p:pic>
    </p:spTree>
    <p:extLst>
      <p:ext uri="{BB962C8B-B14F-4D97-AF65-F5344CB8AC3E}">
        <p14:creationId xmlns:p14="http://schemas.microsoft.com/office/powerpoint/2010/main" val="20567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115</Words>
  <Application>Microsoft Office PowerPoint</Application>
  <PresentationFormat>全屏显示(16:9)</PresentationFormat>
  <Paragraphs>48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MPEGTS简介</vt:lpstr>
      <vt:lpstr>技术背景</vt:lpstr>
      <vt:lpstr>TS Packet Header</vt:lpstr>
      <vt:lpstr>Program Association Table</vt:lpstr>
      <vt:lpstr>Program Map Table</vt:lpstr>
      <vt:lpstr>Stream Type</vt:lpstr>
      <vt:lpstr>Descriptors</vt:lpstr>
      <vt:lpstr>Descriptor Tags</vt:lpstr>
      <vt:lpstr>Registration Descriptor</vt:lpstr>
      <vt:lpstr>Private Data Descriptor</vt:lpstr>
      <vt:lpstr>ISO 639 Language Descriptor</vt:lpstr>
      <vt:lpstr>ISO 639 Information</vt:lpstr>
      <vt:lpstr>PID Table</vt:lpstr>
      <vt:lpstr>NULL Packet</vt:lpstr>
      <vt:lpstr>Pmt Example</vt:lpstr>
      <vt:lpstr>Net Abstract Layer Unit (NALU)Type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贡岩军</cp:lastModifiedBy>
  <cp:revision>299</cp:revision>
  <dcterms:created xsi:type="dcterms:W3CDTF">2015-09-21T02:13:28Z</dcterms:created>
  <dcterms:modified xsi:type="dcterms:W3CDTF">2018-02-27T04:27:53Z</dcterms:modified>
</cp:coreProperties>
</file>