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5"/>
  </p:handoutMasterIdLst>
  <p:sldIdLst>
    <p:sldId id="256" r:id="rId2"/>
    <p:sldId id="277" r:id="rId3"/>
    <p:sldId id="276" r:id="rId4"/>
    <p:sldId id="257" r:id="rId5"/>
    <p:sldId id="260" r:id="rId6"/>
    <p:sldId id="258" r:id="rId7"/>
    <p:sldId id="259" r:id="rId8"/>
    <p:sldId id="261" r:id="rId9"/>
    <p:sldId id="262" r:id="rId10"/>
    <p:sldId id="263" r:id="rId11"/>
    <p:sldId id="266" r:id="rId12"/>
    <p:sldId id="264" r:id="rId13"/>
    <p:sldId id="278" r:id="rId14"/>
    <p:sldId id="274" r:id="rId15"/>
    <p:sldId id="265" r:id="rId16"/>
    <p:sldId id="273" r:id="rId17"/>
    <p:sldId id="267" r:id="rId18"/>
    <p:sldId id="268" r:id="rId19"/>
    <p:sldId id="275" r:id="rId20"/>
    <p:sldId id="269" r:id="rId21"/>
    <p:sldId id="272" r:id="rId22"/>
    <p:sldId id="270" r:id="rId23"/>
    <p:sldId id="27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6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bar"/>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cone"/>
        <c:axId val="2066361352"/>
        <c:axId val="2019616952"/>
        <c:axId val="0"/>
      </c:bar3DChart>
      <c:catAx>
        <c:axId val="2066361352"/>
        <c:scaling>
          <c:orientation val="minMax"/>
        </c:scaling>
        <c:delete val="0"/>
        <c:axPos val="l"/>
        <c:majorTickMark val="out"/>
        <c:minorTickMark val="none"/>
        <c:tickLblPos val="nextTo"/>
        <c:crossAx val="2019616952"/>
        <c:crosses val="autoZero"/>
        <c:auto val="1"/>
        <c:lblAlgn val="ctr"/>
        <c:lblOffset val="100"/>
        <c:noMultiLvlLbl val="0"/>
      </c:catAx>
      <c:valAx>
        <c:axId val="2019616952"/>
        <c:scaling>
          <c:orientation val="minMax"/>
        </c:scaling>
        <c:delete val="0"/>
        <c:axPos val="b"/>
        <c:majorGridlines/>
        <c:numFmt formatCode="0%" sourceLinked="1"/>
        <c:majorTickMark val="out"/>
        <c:minorTickMark val="none"/>
        <c:tickLblPos val="nextTo"/>
        <c:crossAx val="206636135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bar"/>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cone"/>
        <c:axId val="2086865896"/>
        <c:axId val="2019835144"/>
        <c:axId val="0"/>
      </c:bar3DChart>
      <c:catAx>
        <c:axId val="2086865896"/>
        <c:scaling>
          <c:orientation val="minMax"/>
        </c:scaling>
        <c:delete val="0"/>
        <c:axPos val="l"/>
        <c:majorTickMark val="out"/>
        <c:minorTickMark val="none"/>
        <c:tickLblPos val="nextTo"/>
        <c:crossAx val="2019835144"/>
        <c:crosses val="autoZero"/>
        <c:auto val="1"/>
        <c:lblAlgn val="ctr"/>
        <c:lblOffset val="100"/>
        <c:noMultiLvlLbl val="0"/>
      </c:catAx>
      <c:valAx>
        <c:axId val="2019835144"/>
        <c:scaling>
          <c:orientation val="minMax"/>
        </c:scaling>
        <c:delete val="0"/>
        <c:axPos val="b"/>
        <c:majorGridlines/>
        <c:numFmt formatCode="0%" sourceLinked="1"/>
        <c:majorTickMark val="out"/>
        <c:minorTickMark val="none"/>
        <c:tickLblPos val="nextTo"/>
        <c:crossAx val="2086865896"/>
        <c:crosses val="autoZero"/>
        <c:crossBetween val="between"/>
      </c:valAx>
    </c:plotArea>
    <c:legend>
      <c:legendPos val="r"/>
      <c:layout/>
      <c:overlay val="0"/>
    </c:legend>
    <c:plotVisOnly val="1"/>
    <c:dispBlanksAs val="gap"/>
    <c:showDLblsOverMax val="0"/>
  </c:chart>
  <c:txPr>
    <a:bodyPr/>
    <a:lstStyle/>
    <a:p>
      <a:pPr>
        <a:defRPr sz="11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bar"/>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cone"/>
        <c:axId val="2085979112"/>
        <c:axId val="2085982088"/>
        <c:axId val="0"/>
      </c:bar3DChart>
      <c:catAx>
        <c:axId val="2085979112"/>
        <c:scaling>
          <c:orientation val="minMax"/>
        </c:scaling>
        <c:delete val="0"/>
        <c:axPos val="l"/>
        <c:majorTickMark val="out"/>
        <c:minorTickMark val="none"/>
        <c:tickLblPos val="nextTo"/>
        <c:crossAx val="2085982088"/>
        <c:crosses val="autoZero"/>
        <c:auto val="1"/>
        <c:lblAlgn val="ctr"/>
        <c:lblOffset val="100"/>
        <c:noMultiLvlLbl val="0"/>
      </c:catAx>
      <c:valAx>
        <c:axId val="2085982088"/>
        <c:scaling>
          <c:orientation val="minMax"/>
        </c:scaling>
        <c:delete val="0"/>
        <c:axPos val="b"/>
        <c:majorGridlines/>
        <c:numFmt formatCode="0%" sourceLinked="1"/>
        <c:majorTickMark val="out"/>
        <c:minorTickMark val="none"/>
        <c:tickLblPos val="nextTo"/>
        <c:crossAx val="2085979112"/>
        <c:crosses val="autoZero"/>
        <c:crossBetween val="between"/>
      </c:valAx>
    </c:plotArea>
    <c:legend>
      <c:legendPos val="r"/>
      <c:layout/>
      <c:overlay val="0"/>
    </c:legend>
    <c:plotVisOnly val="1"/>
    <c:dispBlanksAs val="gap"/>
    <c:showDLblsOverMax val="0"/>
  </c:chart>
  <c:txPr>
    <a:bodyPr/>
    <a:lstStyle/>
    <a:p>
      <a:pPr>
        <a:defRPr sz="11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bar"/>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cone"/>
        <c:axId val="2021010392"/>
        <c:axId val="2082565864"/>
        <c:axId val="0"/>
      </c:bar3DChart>
      <c:catAx>
        <c:axId val="2021010392"/>
        <c:scaling>
          <c:orientation val="minMax"/>
        </c:scaling>
        <c:delete val="0"/>
        <c:axPos val="l"/>
        <c:majorTickMark val="out"/>
        <c:minorTickMark val="none"/>
        <c:tickLblPos val="nextTo"/>
        <c:crossAx val="2082565864"/>
        <c:crosses val="autoZero"/>
        <c:auto val="1"/>
        <c:lblAlgn val="ctr"/>
        <c:lblOffset val="100"/>
        <c:noMultiLvlLbl val="0"/>
      </c:catAx>
      <c:valAx>
        <c:axId val="2082565864"/>
        <c:scaling>
          <c:orientation val="minMax"/>
        </c:scaling>
        <c:delete val="0"/>
        <c:axPos val="b"/>
        <c:majorGridlines/>
        <c:numFmt formatCode="0%" sourceLinked="1"/>
        <c:majorTickMark val="out"/>
        <c:minorTickMark val="none"/>
        <c:tickLblPos val="nextTo"/>
        <c:crossAx val="2021010392"/>
        <c:crosses val="autoZero"/>
        <c:crossBetween val="between"/>
      </c:valAx>
    </c:plotArea>
    <c:legend>
      <c:legendPos val="r"/>
      <c:layout/>
      <c:overlay val="0"/>
    </c:legend>
    <c:plotVisOnly val="1"/>
    <c:dispBlanksAs val="gap"/>
    <c:showDLblsOverMax val="0"/>
  </c:chart>
  <c:txPr>
    <a:bodyPr/>
    <a:lstStyle/>
    <a:p>
      <a:pPr>
        <a:defRPr sz="11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bar"/>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cone"/>
        <c:axId val="2068966040"/>
        <c:axId val="2069623016"/>
        <c:axId val="0"/>
      </c:bar3DChart>
      <c:catAx>
        <c:axId val="2068966040"/>
        <c:scaling>
          <c:orientation val="minMax"/>
        </c:scaling>
        <c:delete val="0"/>
        <c:axPos val="l"/>
        <c:majorTickMark val="out"/>
        <c:minorTickMark val="none"/>
        <c:tickLblPos val="nextTo"/>
        <c:crossAx val="2069623016"/>
        <c:crosses val="autoZero"/>
        <c:auto val="1"/>
        <c:lblAlgn val="ctr"/>
        <c:lblOffset val="100"/>
        <c:noMultiLvlLbl val="0"/>
      </c:catAx>
      <c:valAx>
        <c:axId val="2069623016"/>
        <c:scaling>
          <c:orientation val="minMax"/>
        </c:scaling>
        <c:delete val="0"/>
        <c:axPos val="b"/>
        <c:majorGridlines/>
        <c:numFmt formatCode="0%" sourceLinked="1"/>
        <c:majorTickMark val="out"/>
        <c:minorTickMark val="none"/>
        <c:tickLblPos val="nextTo"/>
        <c:crossAx val="2068966040"/>
        <c:crosses val="autoZero"/>
        <c:crossBetween val="between"/>
      </c:valAx>
    </c:plotArea>
    <c:legend>
      <c:legendPos val="r"/>
      <c:layout/>
      <c:overlay val="0"/>
    </c:legend>
    <c:plotVisOnly val="1"/>
    <c:dispBlanksAs val="gap"/>
    <c:showDLblsOverMax val="0"/>
  </c:chart>
  <c:txPr>
    <a:bodyPr/>
    <a:lstStyle/>
    <a:p>
      <a:pPr>
        <a:defRPr sz="11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0"/>
      <c:perspective val="30"/>
    </c:view3D>
    <c:floor>
      <c:thickness val="0"/>
    </c:floor>
    <c:sideWall>
      <c:thickness val="0"/>
    </c:sideWall>
    <c:backWall>
      <c:thickness val="0"/>
    </c:backWall>
    <c:plotArea>
      <c:layout/>
      <c:line3DChart>
        <c:grouping val="standar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axId val="2037821592"/>
        <c:axId val="2037824568"/>
        <c:axId val="2037827752"/>
      </c:line3DChart>
      <c:catAx>
        <c:axId val="2037821592"/>
        <c:scaling>
          <c:orientation val="minMax"/>
        </c:scaling>
        <c:delete val="0"/>
        <c:axPos val="b"/>
        <c:majorTickMark val="out"/>
        <c:minorTickMark val="none"/>
        <c:tickLblPos val="nextTo"/>
        <c:crossAx val="2037824568"/>
        <c:crosses val="autoZero"/>
        <c:auto val="1"/>
        <c:lblAlgn val="ctr"/>
        <c:lblOffset val="100"/>
        <c:noMultiLvlLbl val="0"/>
      </c:catAx>
      <c:valAx>
        <c:axId val="2037824568"/>
        <c:scaling>
          <c:orientation val="minMax"/>
        </c:scaling>
        <c:delete val="0"/>
        <c:axPos val="l"/>
        <c:majorGridlines/>
        <c:numFmt formatCode="General" sourceLinked="1"/>
        <c:majorTickMark val="out"/>
        <c:minorTickMark val="none"/>
        <c:tickLblPos val="nextTo"/>
        <c:crossAx val="2037821592"/>
        <c:crosses val="autoZero"/>
        <c:crossBetween val="between"/>
      </c:valAx>
      <c:serAx>
        <c:axId val="2037827752"/>
        <c:scaling>
          <c:orientation val="minMax"/>
        </c:scaling>
        <c:delete val="0"/>
        <c:axPos val="b"/>
        <c:majorTickMark val="out"/>
        <c:minorTickMark val="none"/>
        <c:tickLblPos val="nextTo"/>
        <c:crossAx val="2037824568"/>
        <c:crosses val="autoZero"/>
      </c:serAx>
    </c:plotArea>
    <c:legend>
      <c:legendPos val="r"/>
      <c:layout/>
      <c:overlay val="0"/>
    </c:legend>
    <c:plotVisOnly val="1"/>
    <c:dispBlanksAs val="gap"/>
    <c:showDLblsOverMax val="0"/>
  </c:chart>
  <c:txPr>
    <a:bodyPr/>
    <a:lstStyle/>
    <a:p>
      <a:pPr>
        <a:defRPr sz="105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0"/>
      <c:perspective val="30"/>
    </c:view3D>
    <c:floor>
      <c:thickness val="0"/>
    </c:floor>
    <c:sideWall>
      <c:thickness val="0"/>
    </c:sideWall>
    <c:backWall>
      <c:thickness val="0"/>
    </c:backWall>
    <c:plotArea>
      <c:layout/>
      <c:line3DChart>
        <c:grouping val="standar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axId val="2083489160"/>
        <c:axId val="2083295224"/>
        <c:axId val="2082651176"/>
      </c:line3DChart>
      <c:catAx>
        <c:axId val="2083489160"/>
        <c:scaling>
          <c:orientation val="minMax"/>
        </c:scaling>
        <c:delete val="0"/>
        <c:axPos val="b"/>
        <c:majorTickMark val="out"/>
        <c:minorTickMark val="none"/>
        <c:tickLblPos val="nextTo"/>
        <c:crossAx val="2083295224"/>
        <c:crosses val="autoZero"/>
        <c:auto val="1"/>
        <c:lblAlgn val="ctr"/>
        <c:lblOffset val="100"/>
        <c:noMultiLvlLbl val="0"/>
      </c:catAx>
      <c:valAx>
        <c:axId val="2083295224"/>
        <c:scaling>
          <c:orientation val="minMax"/>
        </c:scaling>
        <c:delete val="0"/>
        <c:axPos val="l"/>
        <c:majorGridlines/>
        <c:numFmt formatCode="General" sourceLinked="1"/>
        <c:majorTickMark val="out"/>
        <c:minorTickMark val="none"/>
        <c:tickLblPos val="nextTo"/>
        <c:crossAx val="2083489160"/>
        <c:crosses val="autoZero"/>
        <c:crossBetween val="between"/>
      </c:valAx>
      <c:serAx>
        <c:axId val="2082651176"/>
        <c:scaling>
          <c:orientation val="minMax"/>
        </c:scaling>
        <c:delete val="0"/>
        <c:axPos val="b"/>
        <c:majorTickMark val="out"/>
        <c:minorTickMark val="none"/>
        <c:tickLblPos val="nextTo"/>
        <c:crossAx val="2083295224"/>
        <c:crosses val="autoZero"/>
      </c:ser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BB3ABF-6404-C24A-92E4-937CE00EBCEA}" type="datetimeFigureOut">
              <a:rPr lang="en-US" smtClean="0"/>
              <a:t>12/7/17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B2FFC5-945E-934C-8A0B-48F7966399F7}" type="slidenum">
              <a:rPr lang="en-US" smtClean="0"/>
              <a:t>‹#›</a:t>
            </a:fld>
            <a:endParaRPr lang="en-US"/>
          </a:p>
        </p:txBody>
      </p:sp>
    </p:spTree>
    <p:extLst>
      <p:ext uri="{BB962C8B-B14F-4D97-AF65-F5344CB8AC3E}">
        <p14:creationId xmlns:p14="http://schemas.microsoft.com/office/powerpoint/2010/main" val="25589042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F3E680-355B-D94D-9BA3-FA3B8F4713D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363635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3E680-355B-D94D-9BA3-FA3B8F4713D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99092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3E680-355B-D94D-9BA3-FA3B8F4713D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181758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3E680-355B-D94D-9BA3-FA3B8F4713D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196932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F3E680-355B-D94D-9BA3-FA3B8F4713D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309660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F3E680-355B-D94D-9BA3-FA3B8F4713DA}"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117984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F3E680-355B-D94D-9BA3-FA3B8F4713DA}"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88056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F3E680-355B-D94D-9BA3-FA3B8F4713DA}"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298103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3E680-355B-D94D-9BA3-FA3B8F4713DA}"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207372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3E680-355B-D94D-9BA3-FA3B8F4713DA}"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345812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3E680-355B-D94D-9BA3-FA3B8F4713DA}"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976C-8EA8-7240-A392-E43017CD62D4}" type="slidenum">
              <a:rPr lang="en-US" smtClean="0"/>
              <a:t>‹#›</a:t>
            </a:fld>
            <a:endParaRPr lang="en-US"/>
          </a:p>
        </p:txBody>
      </p:sp>
    </p:spTree>
    <p:extLst>
      <p:ext uri="{BB962C8B-B14F-4D97-AF65-F5344CB8AC3E}">
        <p14:creationId xmlns:p14="http://schemas.microsoft.com/office/powerpoint/2010/main" val="1888282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3E680-355B-D94D-9BA3-FA3B8F4713DA}" type="datetimeFigureOut">
              <a:rPr lang="en-US" smtClean="0"/>
              <a:t>12/7/17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0976C-8EA8-7240-A392-E43017CD62D4}" type="slidenum">
              <a:rPr lang="en-US" smtClean="0"/>
              <a:t>‹#›</a:t>
            </a:fld>
            <a:endParaRPr lang="en-US"/>
          </a:p>
        </p:txBody>
      </p:sp>
    </p:spTree>
    <p:extLst>
      <p:ext uri="{BB962C8B-B14F-4D97-AF65-F5344CB8AC3E}">
        <p14:creationId xmlns:p14="http://schemas.microsoft.com/office/powerpoint/2010/main" val="223067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6" Type="http://schemas.openxmlformats.org/officeDocument/2006/relationships/chart" Target="../charts/chart6.xml"/><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give a 15 minute talk</a:t>
            </a:r>
            <a:br>
              <a:rPr lang="en-US" dirty="0" smtClean="0"/>
            </a:br>
            <a:r>
              <a:rPr lang="en-US" dirty="0" smtClean="0"/>
              <a:t>(in 15 minutes)</a:t>
            </a:r>
            <a:endParaRPr lang="en-US" dirty="0"/>
          </a:p>
        </p:txBody>
      </p:sp>
      <p:sp>
        <p:nvSpPr>
          <p:cNvPr id="3" name="Subtitle 2"/>
          <p:cNvSpPr>
            <a:spLocks noGrp="1"/>
          </p:cNvSpPr>
          <p:nvPr>
            <p:ph type="subTitle" idx="1"/>
          </p:nvPr>
        </p:nvSpPr>
        <p:spPr/>
        <p:txBody>
          <a:bodyPr/>
          <a:lstStyle/>
          <a:p>
            <a:r>
              <a:rPr lang="en-US" dirty="0" smtClean="0"/>
              <a:t>Jarrett Byrnes</a:t>
            </a:r>
          </a:p>
          <a:p>
            <a:r>
              <a:rPr lang="en-US" dirty="0" smtClean="0"/>
              <a:t>UMass Boston</a:t>
            </a:r>
            <a:endParaRPr lang="en-US" dirty="0"/>
          </a:p>
        </p:txBody>
      </p:sp>
    </p:spTree>
    <p:extLst>
      <p:ext uri="{BB962C8B-B14F-4D97-AF65-F5344CB8AC3E}">
        <p14:creationId xmlns:p14="http://schemas.microsoft.com/office/powerpoint/2010/main" val="39155101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331229"/>
            <a:ext cx="7772400" cy="1362075"/>
          </a:xfrm>
        </p:spPr>
        <p:txBody>
          <a:bodyPr>
            <a:normAutofit fontScale="90000"/>
          </a:bodyPr>
          <a:lstStyle/>
          <a:p>
            <a:r>
              <a:rPr lang="en-US" dirty="0" smtClean="0"/>
              <a:t>Don’t you wish this slide was a picture of your Experimental Setup?</a:t>
            </a:r>
            <a:endParaRPr lang="en-US" dirty="0"/>
          </a:p>
        </p:txBody>
      </p:sp>
    </p:spTree>
    <p:extLst>
      <p:ext uri="{BB962C8B-B14F-4D97-AF65-F5344CB8AC3E}">
        <p14:creationId xmlns:p14="http://schemas.microsoft.com/office/powerpoint/2010/main" val="8697090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331229"/>
            <a:ext cx="7772400" cy="1362075"/>
          </a:xfrm>
        </p:spPr>
        <p:txBody>
          <a:bodyPr/>
          <a:lstStyle/>
          <a:p>
            <a:r>
              <a:rPr lang="en-US" dirty="0" smtClean="0"/>
              <a:t>Don’t you wish this slide was a picture of your main result?</a:t>
            </a:r>
            <a:endParaRPr lang="en-US" dirty="0"/>
          </a:p>
        </p:txBody>
      </p:sp>
      <p:sp>
        <p:nvSpPr>
          <p:cNvPr id="6" name="Text Placeholder 5"/>
          <p:cNvSpPr>
            <a:spLocks noGrp="1"/>
          </p:cNvSpPr>
          <p:nvPr>
            <p:ph type="body" idx="1"/>
          </p:nvPr>
        </p:nvSpPr>
        <p:spPr/>
        <p:txBody>
          <a:bodyPr/>
          <a:lstStyle/>
          <a:p>
            <a:r>
              <a:rPr lang="en-US" dirty="0" smtClean="0">
                <a:solidFill>
                  <a:srgbClr val="FF0000"/>
                </a:solidFill>
              </a:rPr>
              <a:t>Picture are worth 10,000 words if they are clear</a:t>
            </a:r>
            <a:endParaRPr lang="en-US" dirty="0">
              <a:solidFill>
                <a:srgbClr val="FF0000"/>
              </a:solidFill>
            </a:endParaRPr>
          </a:p>
        </p:txBody>
      </p:sp>
    </p:spTree>
    <p:extLst>
      <p:ext uri="{BB962C8B-B14F-4D97-AF65-F5344CB8AC3E}">
        <p14:creationId xmlns:p14="http://schemas.microsoft.com/office/powerpoint/2010/main" val="910625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 Slide with Evocative Title</a:t>
            </a:r>
            <a:endParaRPr lang="en-US" dirty="0"/>
          </a:p>
        </p:txBody>
      </p:sp>
      <p:graphicFrame>
        <p:nvGraphicFramePr>
          <p:cNvPr id="7" name="Chart 6"/>
          <p:cNvGraphicFramePr/>
          <p:nvPr>
            <p:extLst>
              <p:ext uri="{D42A27DB-BD31-4B8C-83A1-F6EECF244321}">
                <p14:modId xmlns:p14="http://schemas.microsoft.com/office/powerpoint/2010/main" val="2012284171"/>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054482" y="5719750"/>
            <a:ext cx="5793398" cy="369332"/>
          </a:xfrm>
          <a:prstGeom prst="rect">
            <a:avLst/>
          </a:prstGeom>
          <a:noFill/>
        </p:spPr>
        <p:txBody>
          <a:bodyPr wrap="none" rtlCol="0">
            <a:spAutoFit/>
          </a:bodyPr>
          <a:lstStyle/>
          <a:p>
            <a:r>
              <a:rPr lang="en-US" b="1" dirty="0" smtClean="0"/>
              <a:t>Central Message: I will fail anyone that uses 3-d cone plots </a:t>
            </a:r>
            <a:endParaRPr lang="en-US" b="1" dirty="0"/>
          </a:p>
        </p:txBody>
      </p:sp>
    </p:spTree>
    <p:extLst>
      <p:ext uri="{BB962C8B-B14F-4D97-AF65-F5344CB8AC3E}">
        <p14:creationId xmlns:p14="http://schemas.microsoft.com/office/powerpoint/2010/main" val="3131622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Don’t Confuse the Viewer With Too Many Panels</a:t>
            </a:r>
            <a:endParaRPr lang="en-US" dirty="0"/>
          </a:p>
        </p:txBody>
      </p:sp>
      <p:graphicFrame>
        <p:nvGraphicFramePr>
          <p:cNvPr id="3" name="Chart 2"/>
          <p:cNvGraphicFramePr/>
          <p:nvPr>
            <p:extLst>
              <p:ext uri="{D42A27DB-BD31-4B8C-83A1-F6EECF244321}">
                <p14:modId xmlns:p14="http://schemas.microsoft.com/office/powerpoint/2010/main" val="1944744520"/>
              </p:ext>
            </p:extLst>
          </p:nvPr>
        </p:nvGraphicFramePr>
        <p:xfrm>
          <a:off x="0" y="1748889"/>
          <a:ext cx="3050869" cy="20339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3386448335"/>
              </p:ext>
            </p:extLst>
          </p:nvPr>
        </p:nvGraphicFramePr>
        <p:xfrm>
          <a:off x="3579727" y="1843322"/>
          <a:ext cx="3050869" cy="2033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922984610"/>
              </p:ext>
            </p:extLst>
          </p:nvPr>
        </p:nvGraphicFramePr>
        <p:xfrm>
          <a:off x="228298" y="4413043"/>
          <a:ext cx="3050869" cy="2033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extLst>
              <p:ext uri="{D42A27DB-BD31-4B8C-83A1-F6EECF244321}">
                <p14:modId xmlns:p14="http://schemas.microsoft.com/office/powerpoint/2010/main" val="3445318468"/>
              </p:ext>
            </p:extLst>
          </p:nvPr>
        </p:nvGraphicFramePr>
        <p:xfrm>
          <a:off x="3579727" y="4565442"/>
          <a:ext cx="3050869" cy="2033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p:nvPr>
            <p:extLst>
              <p:ext uri="{D42A27DB-BD31-4B8C-83A1-F6EECF244321}">
                <p14:modId xmlns:p14="http://schemas.microsoft.com/office/powerpoint/2010/main" val="2866312529"/>
              </p:ext>
            </p:extLst>
          </p:nvPr>
        </p:nvGraphicFramePr>
        <p:xfrm>
          <a:off x="6010300" y="2832668"/>
          <a:ext cx="3133700" cy="2089133"/>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p:cNvSpPr txBox="1"/>
          <p:nvPr/>
        </p:nvSpPr>
        <p:spPr>
          <a:xfrm>
            <a:off x="457200" y="3782802"/>
            <a:ext cx="4314878" cy="523220"/>
          </a:xfrm>
          <a:prstGeom prst="rect">
            <a:avLst/>
          </a:prstGeom>
          <a:noFill/>
        </p:spPr>
        <p:txBody>
          <a:bodyPr wrap="none" rtlCol="0">
            <a:spAutoFit/>
          </a:bodyPr>
          <a:lstStyle/>
          <a:p>
            <a:r>
              <a:rPr lang="en-US" sz="2800" b="1" dirty="0" smtClean="0">
                <a:solidFill>
                  <a:srgbClr val="FF0000"/>
                </a:solidFill>
              </a:rPr>
              <a:t>This slide is an abomination</a:t>
            </a:r>
            <a:endParaRPr lang="en-US" sz="2800" b="1" dirty="0">
              <a:solidFill>
                <a:srgbClr val="FF0000"/>
              </a:solidFill>
            </a:endParaRPr>
          </a:p>
        </p:txBody>
      </p:sp>
      <p:sp>
        <p:nvSpPr>
          <p:cNvPr id="10" name="TextBox 9"/>
          <p:cNvSpPr txBox="1"/>
          <p:nvPr/>
        </p:nvSpPr>
        <p:spPr>
          <a:xfrm>
            <a:off x="4829122" y="6326268"/>
            <a:ext cx="4423757" cy="523220"/>
          </a:xfrm>
          <a:prstGeom prst="rect">
            <a:avLst/>
          </a:prstGeom>
          <a:noFill/>
        </p:spPr>
        <p:txBody>
          <a:bodyPr wrap="none" rtlCol="0">
            <a:spAutoFit/>
          </a:bodyPr>
          <a:lstStyle/>
          <a:p>
            <a:r>
              <a:rPr lang="en-US" sz="2800" b="1" dirty="0" smtClean="0">
                <a:solidFill>
                  <a:srgbClr val="FF0000"/>
                </a:solidFill>
              </a:rPr>
              <a:t>No more than 2 panels/slide</a:t>
            </a:r>
            <a:endParaRPr lang="en-US" sz="2800" b="1" dirty="0">
              <a:solidFill>
                <a:srgbClr val="FF0000"/>
              </a:solidFill>
            </a:endParaRPr>
          </a:p>
        </p:txBody>
      </p:sp>
    </p:spTree>
    <p:extLst>
      <p:ext uri="{BB962C8B-B14F-4D97-AF65-F5344CB8AC3E}">
        <p14:creationId xmlns:p14="http://schemas.microsoft.com/office/powerpoint/2010/main" val="3297018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Summary</a:t>
            </a:r>
            <a:endParaRPr lang="en-US" dirty="0"/>
          </a:p>
        </p:txBody>
      </p:sp>
      <p:sp>
        <p:nvSpPr>
          <p:cNvPr id="3" name="Content Placeholder 2"/>
          <p:cNvSpPr>
            <a:spLocks noGrp="1"/>
          </p:cNvSpPr>
          <p:nvPr>
            <p:ph idx="1"/>
          </p:nvPr>
        </p:nvSpPr>
        <p:spPr/>
        <p:txBody>
          <a:bodyPr/>
          <a:lstStyle/>
          <a:p>
            <a:r>
              <a:rPr lang="en-US" dirty="0" smtClean="0"/>
              <a:t>Main Result</a:t>
            </a:r>
          </a:p>
          <a:p>
            <a:pPr lvl="1"/>
            <a:r>
              <a:rPr lang="en-US" dirty="0" smtClean="0"/>
              <a:t>You should have spent most of your time talking about results, not methods</a:t>
            </a:r>
          </a:p>
          <a:p>
            <a:endParaRPr lang="en-US" dirty="0"/>
          </a:p>
          <a:p>
            <a:r>
              <a:rPr lang="en-US" dirty="0" smtClean="0"/>
              <a:t>Pause to give audience breath</a:t>
            </a:r>
          </a:p>
          <a:p>
            <a:pPr lvl="1"/>
            <a:r>
              <a:rPr lang="en-US" dirty="0" smtClean="0"/>
              <a:t>Some will wake up from sleeping</a:t>
            </a:r>
          </a:p>
          <a:p>
            <a:pPr lvl="1"/>
            <a:r>
              <a:rPr lang="en-US" dirty="0" smtClean="0"/>
              <a:t>Or fall asleep</a:t>
            </a:r>
            <a:endParaRPr lang="en-US" dirty="0"/>
          </a:p>
        </p:txBody>
      </p:sp>
    </p:spTree>
    <p:extLst>
      <p:ext uri="{BB962C8B-B14F-4D97-AF65-F5344CB8AC3E}">
        <p14:creationId xmlns:p14="http://schemas.microsoft.com/office/powerpoint/2010/main" val="42888634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your Talk 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first part of the talk</a:t>
            </a:r>
          </a:p>
          <a:p>
            <a:pPr marL="514350" indent="-514350">
              <a:buFont typeface="+mj-lt"/>
              <a:buAutoNum type="arabicPeriod"/>
            </a:pPr>
            <a:endParaRPr lang="en-US" dirty="0" smtClean="0"/>
          </a:p>
          <a:p>
            <a:pPr marL="514350" indent="-514350">
              <a:buFont typeface="+mj-lt"/>
              <a:buAutoNum type="arabicPeriod"/>
            </a:pPr>
            <a:r>
              <a:rPr lang="en-US" dirty="0" smtClean="0">
                <a:solidFill>
                  <a:srgbClr val="FF0000"/>
                </a:solidFill>
              </a:rPr>
              <a:t>Using few words</a:t>
            </a:r>
          </a:p>
          <a:p>
            <a:pPr marL="514350" indent="-514350">
              <a:buFont typeface="+mj-lt"/>
              <a:buAutoNum type="arabicPeriod"/>
            </a:pPr>
            <a:endParaRPr lang="en-US" dirty="0" smtClean="0">
              <a:solidFill>
                <a:srgbClr val="FF0000"/>
              </a:solidFill>
            </a:endParaRPr>
          </a:p>
          <a:p>
            <a:pPr marL="514350" indent="-514350">
              <a:buFont typeface="+mj-lt"/>
              <a:buAutoNum type="arabicPeriod"/>
            </a:pPr>
            <a:r>
              <a:rPr lang="en-US" dirty="0" smtClean="0"/>
              <a:t>Parting thoughts</a:t>
            </a:r>
          </a:p>
          <a:p>
            <a:pPr marL="514350" indent="-514350">
              <a:buFont typeface="+mj-lt"/>
              <a:buAutoNum type="arabicPeriod"/>
            </a:pPr>
            <a:endParaRPr lang="en-US" dirty="0"/>
          </a:p>
        </p:txBody>
      </p:sp>
    </p:spTree>
    <p:extLst>
      <p:ext uri="{BB962C8B-B14F-4D97-AF65-F5344CB8AC3E}">
        <p14:creationId xmlns:p14="http://schemas.microsoft.com/office/powerpoint/2010/main" val="22678724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702" y="2663604"/>
            <a:ext cx="7772400" cy="1362075"/>
          </a:xfrm>
        </p:spPr>
        <p:txBody>
          <a:bodyPr/>
          <a:lstStyle/>
          <a:p>
            <a:r>
              <a:rPr lang="en-US" dirty="0" smtClean="0"/>
              <a:t>Part 2 Elaborates on Part 1, Deepens our Understanding</a:t>
            </a:r>
            <a:endParaRPr lang="en-US" dirty="0"/>
          </a:p>
        </p:txBody>
      </p:sp>
    </p:spTree>
    <p:extLst>
      <p:ext uri="{BB962C8B-B14F-4D97-AF65-F5344CB8AC3E}">
        <p14:creationId xmlns:p14="http://schemas.microsoft.com/office/powerpoint/2010/main" val="9668176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 Should Have Few Words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 Nor again is there anyone who loves or pursues or desires to obtain pain of itself, because it is pain, but because occasionally circumstances occur in which toil and pain can procure him some great pleasure. To take a trivial example, which of us ever undertakes laborious physical exercise, except to obtain some advantage from it? But who has any right to find fault with a man who chooses to enjoy a pleasure that has no annoying consequences, or one who avoids a pain that produces no resultant pleasure?</a:t>
            </a:r>
          </a:p>
          <a:p>
            <a:endParaRPr lang="en-US" dirty="0" smtClean="0"/>
          </a:p>
          <a:p>
            <a:r>
              <a:rPr lang="en-US" dirty="0" smtClean="0"/>
              <a:t>Truth is relative</a:t>
            </a:r>
            <a:endParaRPr lang="en-US" dirty="0"/>
          </a:p>
        </p:txBody>
      </p:sp>
    </p:spTree>
    <p:extLst>
      <p:ext uri="{BB962C8B-B14F-4D97-AF65-F5344CB8AC3E}">
        <p14:creationId xmlns:p14="http://schemas.microsoft.com/office/powerpoint/2010/main" val="813205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Titles Help Sleeping Students</a:t>
            </a:r>
            <a:endParaRPr lang="en-US" dirty="0"/>
          </a:p>
        </p:txBody>
      </p:sp>
      <p:graphicFrame>
        <p:nvGraphicFramePr>
          <p:cNvPr id="4" name="Chart 3"/>
          <p:cNvGraphicFramePr/>
          <p:nvPr>
            <p:extLst>
              <p:ext uri="{D42A27DB-BD31-4B8C-83A1-F6EECF244321}">
                <p14:modId xmlns:p14="http://schemas.microsoft.com/office/powerpoint/2010/main" val="2527060937"/>
              </p:ext>
            </p:extLst>
          </p:nvPr>
        </p:nvGraphicFramePr>
        <p:xfrm>
          <a:off x="1150458" y="1882632"/>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607019" y="1982001"/>
            <a:ext cx="1086956" cy="461665"/>
          </a:xfrm>
          <a:prstGeom prst="rect">
            <a:avLst/>
          </a:prstGeom>
          <a:solidFill>
            <a:schemeClr val="bg1"/>
          </a:solidFill>
        </p:spPr>
        <p:txBody>
          <a:bodyPr wrap="none" rtlCol="0">
            <a:spAutoFit/>
          </a:bodyPr>
          <a:lstStyle/>
          <a:p>
            <a:r>
              <a:rPr lang="en-US" sz="2400" b="1" dirty="0" smtClean="0">
                <a:solidFill>
                  <a:srgbClr val="FF0000"/>
                </a:solidFill>
              </a:rPr>
              <a:t>Point 1</a:t>
            </a:r>
            <a:endParaRPr lang="en-US" sz="2400" b="1" dirty="0">
              <a:solidFill>
                <a:srgbClr val="FF0000"/>
              </a:solidFill>
            </a:endParaRPr>
          </a:p>
        </p:txBody>
      </p:sp>
      <p:sp>
        <p:nvSpPr>
          <p:cNvPr id="6" name="TextBox 5"/>
          <p:cNvSpPr txBox="1"/>
          <p:nvPr/>
        </p:nvSpPr>
        <p:spPr>
          <a:xfrm>
            <a:off x="4556910" y="3068310"/>
            <a:ext cx="1086956" cy="461665"/>
          </a:xfrm>
          <a:prstGeom prst="rect">
            <a:avLst/>
          </a:prstGeom>
          <a:solidFill>
            <a:schemeClr val="bg1"/>
          </a:solidFill>
        </p:spPr>
        <p:txBody>
          <a:bodyPr wrap="none" rtlCol="0">
            <a:spAutoFit/>
          </a:bodyPr>
          <a:lstStyle/>
          <a:p>
            <a:r>
              <a:rPr lang="en-US" sz="2400" b="1" dirty="0" smtClean="0">
                <a:solidFill>
                  <a:srgbClr val="FF0000"/>
                </a:solidFill>
              </a:rPr>
              <a:t>Point 2</a:t>
            </a:r>
            <a:endParaRPr lang="en-US" sz="2400" b="1" dirty="0">
              <a:solidFill>
                <a:srgbClr val="FF0000"/>
              </a:solidFill>
            </a:endParaRPr>
          </a:p>
        </p:txBody>
      </p:sp>
      <p:sp>
        <p:nvSpPr>
          <p:cNvPr id="7" name="TextBox 6"/>
          <p:cNvSpPr txBox="1"/>
          <p:nvPr/>
        </p:nvSpPr>
        <p:spPr>
          <a:xfrm>
            <a:off x="1150458" y="5946632"/>
            <a:ext cx="2328432" cy="461665"/>
          </a:xfrm>
          <a:prstGeom prst="rect">
            <a:avLst/>
          </a:prstGeom>
          <a:solidFill>
            <a:schemeClr val="bg1"/>
          </a:solidFill>
        </p:spPr>
        <p:txBody>
          <a:bodyPr wrap="none" rtlCol="0">
            <a:spAutoFit/>
          </a:bodyPr>
          <a:lstStyle/>
          <a:p>
            <a:r>
              <a:rPr lang="en-US" sz="2400" b="1" dirty="0" smtClean="0">
                <a:solidFill>
                  <a:srgbClr val="FF0000"/>
                </a:solidFill>
              </a:rPr>
              <a:t>Some conclusion</a:t>
            </a:r>
            <a:endParaRPr lang="en-US" sz="2400" b="1" dirty="0">
              <a:solidFill>
                <a:srgbClr val="FF0000"/>
              </a:solidFill>
            </a:endParaRPr>
          </a:p>
        </p:txBody>
      </p:sp>
      <p:sp>
        <p:nvSpPr>
          <p:cNvPr id="8" name="TextBox 7"/>
          <p:cNvSpPr txBox="1"/>
          <p:nvPr/>
        </p:nvSpPr>
        <p:spPr>
          <a:xfrm>
            <a:off x="4456996" y="5946632"/>
            <a:ext cx="4543431" cy="461665"/>
          </a:xfrm>
          <a:prstGeom prst="rect">
            <a:avLst/>
          </a:prstGeom>
          <a:solidFill>
            <a:schemeClr val="bg1"/>
          </a:solidFill>
        </p:spPr>
        <p:txBody>
          <a:bodyPr wrap="none" rtlCol="0">
            <a:spAutoFit/>
          </a:bodyPr>
          <a:lstStyle/>
          <a:p>
            <a:r>
              <a:rPr lang="en-US" sz="2400" b="1" dirty="0" smtClean="0">
                <a:solidFill>
                  <a:srgbClr val="FF0000"/>
                </a:solidFill>
              </a:rPr>
              <a:t>Title should have summarized this</a:t>
            </a:r>
            <a:endParaRPr lang="en-US" sz="2400" b="1" dirty="0">
              <a:solidFill>
                <a:srgbClr val="FF0000"/>
              </a:solidFill>
            </a:endParaRPr>
          </a:p>
        </p:txBody>
      </p:sp>
    </p:spTree>
    <p:extLst>
      <p:ext uri="{BB962C8B-B14F-4D97-AF65-F5344CB8AC3E}">
        <p14:creationId xmlns:p14="http://schemas.microsoft.com/office/powerpoint/2010/main" val="2614215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 Dynamic Presenter</a:t>
            </a:r>
            <a:endParaRPr lang="en-US" dirty="0"/>
          </a:p>
        </p:txBody>
      </p:sp>
      <p:sp>
        <p:nvSpPr>
          <p:cNvPr id="3" name="Content Placeholder 2"/>
          <p:cNvSpPr>
            <a:spLocks noGrp="1"/>
          </p:cNvSpPr>
          <p:nvPr>
            <p:ph idx="1"/>
          </p:nvPr>
        </p:nvSpPr>
        <p:spPr>
          <a:xfrm>
            <a:off x="457200" y="1600200"/>
            <a:ext cx="8229600" cy="5099036"/>
          </a:xfrm>
        </p:spPr>
        <p:txBody>
          <a:bodyPr>
            <a:normAutofit/>
          </a:bodyPr>
          <a:lstStyle/>
          <a:p>
            <a:pPr>
              <a:lnSpc>
                <a:spcPct val="150000"/>
              </a:lnSpc>
            </a:pPr>
            <a:r>
              <a:rPr lang="en-US" dirty="0" smtClean="0"/>
              <a:t>Annunciate</a:t>
            </a:r>
          </a:p>
          <a:p>
            <a:pPr>
              <a:lnSpc>
                <a:spcPct val="150000"/>
              </a:lnSpc>
            </a:pPr>
            <a:r>
              <a:rPr lang="en-US" dirty="0" smtClean="0"/>
              <a:t>Vary your energy level in talk</a:t>
            </a:r>
          </a:p>
          <a:p>
            <a:pPr>
              <a:lnSpc>
                <a:spcPct val="150000"/>
              </a:lnSpc>
            </a:pPr>
            <a:r>
              <a:rPr lang="en-US" dirty="0" smtClean="0"/>
              <a:t>Be excited</a:t>
            </a:r>
          </a:p>
          <a:p>
            <a:pPr>
              <a:lnSpc>
                <a:spcPct val="150000"/>
              </a:lnSpc>
            </a:pPr>
            <a:r>
              <a:rPr lang="en-US" dirty="0" smtClean="0"/>
              <a:t>Plant your feet, don’t wander with no porpoise</a:t>
            </a:r>
          </a:p>
          <a:p>
            <a:pPr>
              <a:lnSpc>
                <a:spcPct val="150000"/>
              </a:lnSpc>
            </a:pPr>
            <a:r>
              <a:rPr lang="en-US" dirty="0" smtClean="0"/>
              <a:t>Plant jokes</a:t>
            </a:r>
            <a:endParaRPr lang="en-US" dirty="0"/>
          </a:p>
        </p:txBody>
      </p:sp>
    </p:spTree>
    <p:extLst>
      <p:ext uri="{BB962C8B-B14F-4D97-AF65-F5344CB8AC3E}">
        <p14:creationId xmlns:p14="http://schemas.microsoft.com/office/powerpoint/2010/main" val="34228183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 of Importance</a:t>
            </a:r>
            <a:endParaRPr lang="en-US" dirty="0"/>
          </a:p>
        </p:txBody>
      </p:sp>
      <p:sp>
        <p:nvSpPr>
          <p:cNvPr id="3" name="Content Placeholder 2"/>
          <p:cNvSpPr>
            <a:spLocks noGrp="1"/>
          </p:cNvSpPr>
          <p:nvPr>
            <p:ph idx="1"/>
          </p:nvPr>
        </p:nvSpPr>
        <p:spPr/>
        <p:txBody>
          <a:bodyPr/>
          <a:lstStyle/>
          <a:p>
            <a:r>
              <a:rPr lang="en-US" dirty="0" smtClean="0"/>
              <a:t>Wed the 13</a:t>
            </a:r>
            <a:r>
              <a:rPr lang="en-US" baseline="30000" dirty="0" smtClean="0"/>
              <a:t>th</a:t>
            </a:r>
            <a:r>
              <a:rPr lang="en-US" dirty="0" smtClean="0"/>
              <a:t> </a:t>
            </a:r>
            <a:r>
              <a:rPr lang="en-US" dirty="0" smtClean="0"/>
              <a:t>at a location TBD</a:t>
            </a:r>
          </a:p>
          <a:p>
            <a:pPr lvl="1"/>
            <a:r>
              <a:rPr lang="en-US" dirty="0" smtClean="0"/>
              <a:t>Final Presentation</a:t>
            </a:r>
          </a:p>
          <a:p>
            <a:r>
              <a:rPr lang="en-US" dirty="0" smtClean="0"/>
              <a:t>Wed the 20</a:t>
            </a:r>
            <a:r>
              <a:rPr lang="en-US" baseline="30000" dirty="0" smtClean="0"/>
              <a:t>th</a:t>
            </a:r>
            <a:r>
              <a:rPr lang="en-US" dirty="0" smtClean="0"/>
              <a:t> </a:t>
            </a:r>
            <a:r>
              <a:rPr lang="en-US" dirty="0" smtClean="0"/>
              <a:t>at 5pm</a:t>
            </a:r>
          </a:p>
          <a:p>
            <a:pPr lvl="1"/>
            <a:r>
              <a:rPr lang="en-US" dirty="0" smtClean="0"/>
              <a:t>Final paper due</a:t>
            </a:r>
          </a:p>
          <a:p>
            <a:pPr lvl="1"/>
            <a:r>
              <a:rPr lang="en-US" dirty="0" smtClean="0"/>
              <a:t>10-12 </a:t>
            </a:r>
            <a:r>
              <a:rPr lang="en-US" dirty="0" smtClean="0"/>
              <a:t>page intro, methods, results, discussion format</a:t>
            </a:r>
          </a:p>
          <a:p>
            <a:r>
              <a:rPr lang="en-US" dirty="0" smtClean="0"/>
              <a:t>Fri the 22</a:t>
            </a:r>
            <a:r>
              <a:rPr lang="en-US" baseline="30000" dirty="0" smtClean="0"/>
              <a:t>rd</a:t>
            </a:r>
            <a:r>
              <a:rPr lang="en-US" dirty="0" smtClean="0"/>
              <a:t> </a:t>
            </a:r>
            <a:r>
              <a:rPr lang="en-US" dirty="0" smtClean="0"/>
              <a:t>at 5pm</a:t>
            </a:r>
          </a:p>
          <a:p>
            <a:pPr lvl="1"/>
            <a:r>
              <a:rPr lang="en-US" dirty="0" smtClean="0"/>
              <a:t>Final date for midterm revisions</a:t>
            </a:r>
            <a:endParaRPr lang="en-US" dirty="0"/>
          </a:p>
        </p:txBody>
      </p:sp>
    </p:spTree>
    <p:extLst>
      <p:ext uri="{BB962C8B-B14F-4D97-AF65-F5344CB8AC3E}">
        <p14:creationId xmlns:p14="http://schemas.microsoft.com/office/powerpoint/2010/main" val="5217544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your Talk 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first part of the talk</a:t>
            </a:r>
          </a:p>
          <a:p>
            <a:pPr marL="514350" indent="-514350">
              <a:buFont typeface="+mj-lt"/>
              <a:buAutoNum type="arabicPeriod"/>
            </a:pPr>
            <a:endParaRPr lang="en-US" dirty="0" smtClean="0"/>
          </a:p>
          <a:p>
            <a:pPr marL="514350" indent="-514350">
              <a:buFont typeface="+mj-lt"/>
              <a:buAutoNum type="arabicPeriod"/>
            </a:pPr>
            <a:r>
              <a:rPr lang="en-US" dirty="0" smtClean="0"/>
              <a:t>Using few words</a:t>
            </a:r>
          </a:p>
          <a:p>
            <a:pPr marL="514350" indent="-514350">
              <a:buFont typeface="+mj-lt"/>
              <a:buAutoNum type="arabicPeriod"/>
            </a:pPr>
            <a:endParaRPr lang="en-US" dirty="0" smtClean="0">
              <a:solidFill>
                <a:srgbClr val="FF0000"/>
              </a:solidFill>
            </a:endParaRPr>
          </a:p>
          <a:p>
            <a:pPr marL="514350" indent="-514350">
              <a:buFont typeface="+mj-lt"/>
              <a:buAutoNum type="arabicPeriod"/>
            </a:pPr>
            <a:r>
              <a:rPr lang="en-US" dirty="0" smtClean="0">
                <a:solidFill>
                  <a:srgbClr val="FF0000"/>
                </a:solidFill>
              </a:rPr>
              <a:t>Parting thoughts</a:t>
            </a:r>
          </a:p>
          <a:p>
            <a:pPr marL="514350" indent="-514350">
              <a:buFont typeface="+mj-lt"/>
              <a:buAutoNum type="arabicPeriod"/>
            </a:pPr>
            <a:endParaRPr lang="en-US" dirty="0"/>
          </a:p>
        </p:txBody>
      </p:sp>
    </p:spTree>
    <p:extLst>
      <p:ext uri="{BB962C8B-B14F-4D97-AF65-F5344CB8AC3E}">
        <p14:creationId xmlns:p14="http://schemas.microsoft.com/office/powerpoint/2010/main" val="3559856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Findings</a:t>
            </a:r>
            <a:endParaRPr lang="en-US" dirty="0"/>
          </a:p>
        </p:txBody>
      </p:sp>
      <p:sp>
        <p:nvSpPr>
          <p:cNvPr id="3" name="Content Placeholder 2"/>
          <p:cNvSpPr>
            <a:spLocks noGrp="1"/>
          </p:cNvSpPr>
          <p:nvPr>
            <p:ph idx="1"/>
          </p:nvPr>
        </p:nvSpPr>
        <p:spPr/>
        <p:txBody>
          <a:bodyPr/>
          <a:lstStyle/>
          <a:p>
            <a:r>
              <a:rPr lang="en-US" dirty="0" smtClean="0"/>
              <a:t>I found a think</a:t>
            </a:r>
          </a:p>
          <a:p>
            <a:endParaRPr lang="en-US" dirty="0" smtClean="0"/>
          </a:p>
          <a:p>
            <a:r>
              <a:rPr lang="en-US" dirty="0" smtClean="0"/>
              <a:t>And another thing</a:t>
            </a:r>
          </a:p>
          <a:p>
            <a:endParaRPr lang="en-US" dirty="0" smtClean="0"/>
          </a:p>
          <a:p>
            <a:r>
              <a:rPr lang="en-US" dirty="0" smtClean="0"/>
              <a:t>With few words</a:t>
            </a:r>
            <a:endParaRPr lang="en-US" dirty="0"/>
          </a:p>
        </p:txBody>
      </p:sp>
    </p:spTree>
    <p:extLst>
      <p:ext uri="{BB962C8B-B14F-4D97-AF65-F5344CB8AC3E}">
        <p14:creationId xmlns:p14="http://schemas.microsoft.com/office/powerpoint/2010/main" val="20486646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 it all Together</a:t>
            </a:r>
            <a:endParaRPr lang="en-US" dirty="0"/>
          </a:p>
        </p:txBody>
      </p:sp>
      <p:sp>
        <p:nvSpPr>
          <p:cNvPr id="3" name="TextBox 2"/>
          <p:cNvSpPr txBox="1"/>
          <p:nvPr/>
        </p:nvSpPr>
        <p:spPr>
          <a:xfrm>
            <a:off x="1880163" y="5914752"/>
            <a:ext cx="4894489" cy="461665"/>
          </a:xfrm>
          <a:prstGeom prst="rect">
            <a:avLst/>
          </a:prstGeom>
          <a:noFill/>
        </p:spPr>
        <p:txBody>
          <a:bodyPr wrap="none" rtlCol="0">
            <a:spAutoFit/>
          </a:bodyPr>
          <a:lstStyle/>
          <a:p>
            <a:r>
              <a:rPr lang="en-US" sz="2400" b="1" dirty="0" smtClean="0">
                <a:solidFill>
                  <a:srgbClr val="FF0000"/>
                </a:solidFill>
              </a:rPr>
              <a:t>This is how I have changed the world</a:t>
            </a:r>
            <a:endParaRPr lang="en-US" sz="2400" b="1" dirty="0">
              <a:solidFill>
                <a:srgbClr val="FF0000"/>
              </a:solidFill>
            </a:endParaRPr>
          </a:p>
        </p:txBody>
      </p:sp>
      <p:sp>
        <p:nvSpPr>
          <p:cNvPr id="5" name="Rectangle 4"/>
          <p:cNvSpPr/>
          <p:nvPr/>
        </p:nvSpPr>
        <p:spPr>
          <a:xfrm>
            <a:off x="1693391" y="2776821"/>
            <a:ext cx="2116739" cy="9090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Maybe</a:t>
            </a:r>
            <a:endParaRPr lang="en-US" sz="2800" dirty="0"/>
          </a:p>
        </p:txBody>
      </p:sp>
      <p:sp>
        <p:nvSpPr>
          <p:cNvPr id="6" name="Rectangle 5"/>
          <p:cNvSpPr/>
          <p:nvPr/>
        </p:nvSpPr>
        <p:spPr>
          <a:xfrm>
            <a:off x="5319733" y="2776821"/>
            <a:ext cx="2116739" cy="9090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Something</a:t>
            </a:r>
          </a:p>
          <a:p>
            <a:pPr algn="ctr"/>
            <a:r>
              <a:rPr lang="en-US" sz="2800" dirty="0" smtClean="0"/>
              <a:t>Conceptual</a:t>
            </a:r>
            <a:endParaRPr lang="en-US" sz="2800" dirty="0"/>
          </a:p>
        </p:txBody>
      </p:sp>
      <p:cxnSp>
        <p:nvCxnSpPr>
          <p:cNvPr id="8" name="Straight Arrow Connector 7"/>
          <p:cNvCxnSpPr>
            <a:stCxn id="5" idx="3"/>
            <a:endCxn id="6" idx="1"/>
          </p:cNvCxnSpPr>
          <p:nvPr/>
        </p:nvCxnSpPr>
        <p:spPr>
          <a:xfrm>
            <a:off x="3810130" y="3231323"/>
            <a:ext cx="1509603"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6" idx="2"/>
          </p:cNvCxnSpPr>
          <p:nvPr/>
        </p:nvCxnSpPr>
        <p:spPr>
          <a:xfrm flipH="1">
            <a:off x="5621550" y="3685825"/>
            <a:ext cx="756553" cy="1207855"/>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504811" y="4211788"/>
            <a:ext cx="2116739" cy="14041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Something Else</a:t>
            </a:r>
          </a:p>
          <a:p>
            <a:pPr algn="ctr"/>
            <a:r>
              <a:rPr lang="en-US" sz="2800" dirty="0" smtClean="0"/>
              <a:t>Conceptual</a:t>
            </a:r>
            <a:endParaRPr lang="en-US" sz="2800" dirty="0"/>
          </a:p>
        </p:txBody>
      </p:sp>
      <p:cxnSp>
        <p:nvCxnSpPr>
          <p:cNvPr id="13" name="Straight Arrow Connector 12"/>
          <p:cNvCxnSpPr>
            <a:stCxn id="11" idx="1"/>
            <a:endCxn id="5" idx="2"/>
          </p:cNvCxnSpPr>
          <p:nvPr/>
        </p:nvCxnSpPr>
        <p:spPr>
          <a:xfrm flipH="1" flipV="1">
            <a:off x="2751761" y="3685825"/>
            <a:ext cx="753050" cy="122802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9860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TextBox 2"/>
          <p:cNvSpPr txBox="1"/>
          <p:nvPr/>
        </p:nvSpPr>
        <p:spPr>
          <a:xfrm>
            <a:off x="1170432" y="1755748"/>
            <a:ext cx="618834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smtClean="0"/>
              <a:t>Who helped you: The Academy, Crabs, Limpets, </a:t>
            </a:r>
            <a:r>
              <a:rPr lang="en-US" b="1" i="1" dirty="0" err="1" smtClean="0"/>
              <a:t>Spartina</a:t>
            </a:r>
            <a:r>
              <a:rPr lang="en-US" b="1" dirty="0" smtClean="0"/>
              <a:t>, Nature, Science, Darwin, The Ghost of Competition Past </a:t>
            </a:r>
          </a:p>
          <a:p>
            <a:endParaRPr lang="en-US" b="1" dirty="0"/>
          </a:p>
          <a:p>
            <a:endParaRPr lang="en-US" b="1" dirty="0"/>
          </a:p>
        </p:txBody>
      </p:sp>
      <p:sp>
        <p:nvSpPr>
          <p:cNvPr id="4" name="TextBox 3"/>
          <p:cNvSpPr txBox="1"/>
          <p:nvPr/>
        </p:nvSpPr>
        <p:spPr>
          <a:xfrm>
            <a:off x="2754744" y="3628655"/>
            <a:ext cx="2993127" cy="646331"/>
          </a:xfrm>
          <a:prstGeom prst="rect">
            <a:avLst/>
          </a:prstGeom>
          <a:noFill/>
        </p:spPr>
        <p:txBody>
          <a:bodyPr wrap="none" rtlCol="0">
            <a:spAutoFit/>
          </a:bodyPr>
          <a:lstStyle/>
          <a:p>
            <a:pPr algn="ctr"/>
            <a:r>
              <a:rPr lang="en-US" b="1" dirty="0" smtClean="0"/>
              <a:t>Awesome picture behind this</a:t>
            </a:r>
          </a:p>
          <a:p>
            <a:pPr algn="ctr"/>
            <a:r>
              <a:rPr lang="en-US" b="1" dirty="0" smtClean="0"/>
              <a:t>(i.e. sunset Slide)</a:t>
            </a:r>
            <a:endParaRPr lang="en-US" b="1" dirty="0"/>
          </a:p>
        </p:txBody>
      </p:sp>
    </p:spTree>
    <p:extLst>
      <p:ext uri="{BB962C8B-B14F-4D97-AF65-F5344CB8AC3E}">
        <p14:creationId xmlns:p14="http://schemas.microsoft.com/office/powerpoint/2010/main" val="33783579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give a 15 minute talk</a:t>
            </a:r>
            <a:br>
              <a:rPr lang="en-US" dirty="0" smtClean="0"/>
            </a:br>
            <a:r>
              <a:rPr lang="en-US" dirty="0" smtClean="0"/>
              <a:t>(in 15 minutes)</a:t>
            </a:r>
            <a:endParaRPr lang="en-US" dirty="0"/>
          </a:p>
        </p:txBody>
      </p:sp>
      <p:sp>
        <p:nvSpPr>
          <p:cNvPr id="3" name="Subtitle 2"/>
          <p:cNvSpPr>
            <a:spLocks noGrp="1"/>
          </p:cNvSpPr>
          <p:nvPr>
            <p:ph type="subTitle" idx="1"/>
          </p:nvPr>
        </p:nvSpPr>
        <p:spPr/>
        <p:txBody>
          <a:bodyPr/>
          <a:lstStyle/>
          <a:p>
            <a:r>
              <a:rPr lang="en-US" dirty="0" smtClean="0"/>
              <a:t>Jarrett Byrnes</a:t>
            </a:r>
          </a:p>
          <a:p>
            <a:r>
              <a:rPr lang="en-US" dirty="0" smtClean="0"/>
              <a:t>UMass Boston</a:t>
            </a:r>
            <a:endParaRPr lang="en-US" dirty="0"/>
          </a:p>
        </p:txBody>
      </p:sp>
    </p:spTree>
    <p:extLst>
      <p:ext uri="{BB962C8B-B14F-4D97-AF65-F5344CB8AC3E}">
        <p14:creationId xmlns:p14="http://schemas.microsoft.com/office/powerpoint/2010/main" val="20956491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15 Minute talks are  Common form</a:t>
            </a:r>
            <a:endParaRPr lang="en-US" dirty="0"/>
          </a:p>
        </p:txBody>
      </p:sp>
      <p:pic>
        <p:nvPicPr>
          <p:cNvPr id="9" name="Picture 8" descr="Screen Shot 2015-12-08 at 12.40.27 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6960"/>
            <a:ext cx="9144000" cy="3363017"/>
          </a:xfrm>
          <a:prstGeom prst="rect">
            <a:avLst/>
          </a:prstGeom>
        </p:spPr>
      </p:pic>
      <p:pic>
        <p:nvPicPr>
          <p:cNvPr id="10" name="Picture 9" descr="Screen Shot 2015-12-08 at 12.40.38 P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16" y="2614944"/>
            <a:ext cx="7929713" cy="2058521"/>
          </a:xfrm>
          <a:prstGeom prst="rect">
            <a:avLst/>
          </a:prstGeom>
          <a:ln w="57150" cmpd="sng">
            <a:solidFill>
              <a:srgbClr val="FF0000"/>
            </a:solidFill>
          </a:ln>
        </p:spPr>
      </p:pic>
    </p:spTree>
    <p:extLst>
      <p:ext uri="{BB962C8B-B14F-4D97-AF65-F5344CB8AC3E}">
        <p14:creationId xmlns:p14="http://schemas.microsoft.com/office/powerpoint/2010/main" val="1278537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a general intro</a:t>
            </a:r>
            <a:endParaRPr lang="en-US" dirty="0"/>
          </a:p>
        </p:txBody>
      </p:sp>
      <p:sp>
        <p:nvSpPr>
          <p:cNvPr id="3" name="TextBox 2"/>
          <p:cNvSpPr txBox="1"/>
          <p:nvPr/>
        </p:nvSpPr>
        <p:spPr>
          <a:xfrm>
            <a:off x="1556426" y="5317051"/>
            <a:ext cx="6384230" cy="461665"/>
          </a:xfrm>
          <a:prstGeom prst="rect">
            <a:avLst/>
          </a:prstGeom>
          <a:noFill/>
        </p:spPr>
        <p:txBody>
          <a:bodyPr wrap="none" rtlCol="0">
            <a:spAutoFit/>
          </a:bodyPr>
          <a:lstStyle/>
          <a:p>
            <a:r>
              <a:rPr lang="en-US" sz="2400" b="1" dirty="0" smtClean="0">
                <a:solidFill>
                  <a:srgbClr val="FF0000"/>
                </a:solidFill>
              </a:rPr>
              <a:t>And remember, no more than 1 minute per slide</a:t>
            </a:r>
            <a:endParaRPr lang="en-US" sz="2400" b="1" dirty="0">
              <a:solidFill>
                <a:srgbClr val="FF0000"/>
              </a:solidFill>
            </a:endParaRPr>
          </a:p>
        </p:txBody>
      </p:sp>
      <p:sp>
        <p:nvSpPr>
          <p:cNvPr id="5" name="Rectangle 4"/>
          <p:cNvSpPr/>
          <p:nvPr/>
        </p:nvSpPr>
        <p:spPr>
          <a:xfrm>
            <a:off x="1693391" y="2776821"/>
            <a:ext cx="2116739" cy="9090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Maybe</a:t>
            </a:r>
            <a:endParaRPr lang="en-US" sz="2800" dirty="0"/>
          </a:p>
        </p:txBody>
      </p:sp>
      <p:sp>
        <p:nvSpPr>
          <p:cNvPr id="6" name="Rectangle 5"/>
          <p:cNvSpPr/>
          <p:nvPr/>
        </p:nvSpPr>
        <p:spPr>
          <a:xfrm>
            <a:off x="5319733" y="2776821"/>
            <a:ext cx="2116739" cy="9090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Something</a:t>
            </a:r>
          </a:p>
          <a:p>
            <a:pPr algn="ctr"/>
            <a:r>
              <a:rPr lang="en-US" sz="2800" dirty="0" smtClean="0"/>
              <a:t>Conceptual</a:t>
            </a:r>
            <a:endParaRPr lang="en-US" sz="2800" dirty="0"/>
          </a:p>
        </p:txBody>
      </p:sp>
      <p:cxnSp>
        <p:nvCxnSpPr>
          <p:cNvPr id="8" name="Straight Arrow Connector 7"/>
          <p:cNvCxnSpPr>
            <a:stCxn id="5" idx="3"/>
            <a:endCxn id="6" idx="1"/>
          </p:cNvCxnSpPr>
          <p:nvPr/>
        </p:nvCxnSpPr>
        <p:spPr>
          <a:xfrm>
            <a:off x="3810130" y="3231323"/>
            <a:ext cx="1509603"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767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loding_kitten_goal_carto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78" y="1304018"/>
            <a:ext cx="7928372" cy="4459709"/>
          </a:xfrm>
          <a:prstGeom prst="rect">
            <a:avLst/>
          </a:prstGeom>
        </p:spPr>
      </p:pic>
      <p:sp>
        <p:nvSpPr>
          <p:cNvPr id="2" name="Title 1"/>
          <p:cNvSpPr>
            <a:spLocks noGrp="1"/>
          </p:cNvSpPr>
          <p:nvPr>
            <p:ph type="title"/>
          </p:nvPr>
        </p:nvSpPr>
        <p:spPr>
          <a:xfrm>
            <a:off x="0" y="274638"/>
            <a:ext cx="9144000" cy="1143000"/>
          </a:xfrm>
        </p:spPr>
        <p:txBody>
          <a:bodyPr>
            <a:normAutofit/>
          </a:bodyPr>
          <a:lstStyle/>
          <a:p>
            <a:r>
              <a:rPr lang="en-US" dirty="0" smtClean="0"/>
              <a:t>But by slide three, you must hook them</a:t>
            </a:r>
            <a:endParaRPr lang="en-US" dirty="0"/>
          </a:p>
        </p:txBody>
      </p:sp>
      <p:sp>
        <p:nvSpPr>
          <p:cNvPr id="3" name="TextBox 2"/>
          <p:cNvSpPr txBox="1"/>
          <p:nvPr/>
        </p:nvSpPr>
        <p:spPr>
          <a:xfrm>
            <a:off x="92583" y="5953983"/>
            <a:ext cx="4313801" cy="461665"/>
          </a:xfrm>
          <a:prstGeom prst="rect">
            <a:avLst/>
          </a:prstGeom>
          <a:noFill/>
        </p:spPr>
        <p:txBody>
          <a:bodyPr wrap="none" rtlCol="0">
            <a:spAutoFit/>
          </a:bodyPr>
          <a:lstStyle/>
          <a:p>
            <a:r>
              <a:rPr lang="en-US" sz="2400" dirty="0" smtClean="0">
                <a:solidFill>
                  <a:schemeClr val="accent6"/>
                </a:solidFill>
              </a:rPr>
              <a:t>Was that picture exciting to you?</a:t>
            </a:r>
            <a:endParaRPr lang="en-US" sz="2400" dirty="0">
              <a:solidFill>
                <a:schemeClr val="accent6"/>
              </a:solidFill>
            </a:endParaRPr>
          </a:p>
        </p:txBody>
      </p:sp>
      <p:sp>
        <p:nvSpPr>
          <p:cNvPr id="4" name="TextBox 3"/>
          <p:cNvSpPr txBox="1"/>
          <p:nvPr/>
        </p:nvSpPr>
        <p:spPr>
          <a:xfrm>
            <a:off x="4902305" y="5953983"/>
            <a:ext cx="4221440" cy="461665"/>
          </a:xfrm>
          <a:prstGeom prst="rect">
            <a:avLst/>
          </a:prstGeom>
          <a:noFill/>
        </p:spPr>
        <p:txBody>
          <a:bodyPr wrap="none" rtlCol="0">
            <a:spAutoFit/>
          </a:bodyPr>
          <a:lstStyle/>
          <a:p>
            <a:r>
              <a:rPr lang="en-US" sz="2400" b="1" i="1" dirty="0" smtClean="0">
                <a:solidFill>
                  <a:srgbClr val="FF0000"/>
                </a:solidFill>
              </a:rPr>
              <a:t>Do you now want to see more?</a:t>
            </a:r>
            <a:endParaRPr lang="en-US" sz="2400" b="1" i="1" dirty="0">
              <a:solidFill>
                <a:srgbClr val="FF0000"/>
              </a:solidFill>
            </a:endParaRPr>
          </a:p>
        </p:txBody>
      </p:sp>
    </p:spTree>
    <p:extLst>
      <p:ext uri="{BB962C8B-B14F-4D97-AF65-F5344CB8AC3E}">
        <p14:creationId xmlns:p14="http://schemas.microsoft.com/office/powerpoint/2010/main" val="26682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your Talk 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 first part of the talk</a:t>
            </a:r>
          </a:p>
          <a:p>
            <a:pPr marL="514350" indent="-514350">
              <a:buFont typeface="+mj-lt"/>
              <a:buAutoNum type="arabicPeriod"/>
            </a:pPr>
            <a:endParaRPr lang="en-US" dirty="0" smtClean="0"/>
          </a:p>
          <a:p>
            <a:pPr marL="514350" indent="-514350">
              <a:buFont typeface="+mj-lt"/>
              <a:buAutoNum type="arabicPeriod"/>
            </a:pPr>
            <a:r>
              <a:rPr lang="en-US" dirty="0" smtClean="0"/>
              <a:t>Using few words</a:t>
            </a:r>
          </a:p>
          <a:p>
            <a:pPr marL="514350" indent="-514350">
              <a:buFont typeface="+mj-lt"/>
              <a:buAutoNum type="arabicPeriod"/>
            </a:pPr>
            <a:endParaRPr lang="en-US" dirty="0" smtClean="0"/>
          </a:p>
          <a:p>
            <a:pPr marL="514350" indent="-514350">
              <a:buFont typeface="+mj-lt"/>
              <a:buAutoNum type="arabicPeriod"/>
            </a:pPr>
            <a:r>
              <a:rPr lang="en-US" dirty="0" smtClean="0"/>
              <a:t>Parting thoughts</a:t>
            </a:r>
          </a:p>
          <a:p>
            <a:pPr marL="514350" indent="-514350">
              <a:buFont typeface="+mj-lt"/>
              <a:buAutoNum type="arabicPeriod"/>
            </a:pPr>
            <a:endParaRPr lang="en-US" dirty="0"/>
          </a:p>
        </p:txBody>
      </p:sp>
    </p:spTree>
    <p:extLst>
      <p:ext uri="{BB962C8B-B14F-4D97-AF65-F5344CB8AC3E}">
        <p14:creationId xmlns:p14="http://schemas.microsoft.com/office/powerpoint/2010/main" val="3816228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813030"/>
            <a:ext cx="7772400" cy="1362075"/>
          </a:xfrm>
        </p:spPr>
        <p:txBody>
          <a:bodyPr>
            <a:normAutofit fontScale="90000"/>
          </a:bodyPr>
          <a:lstStyle/>
          <a:p>
            <a:r>
              <a:rPr lang="en-US" dirty="0" smtClean="0"/>
              <a:t>Get the audience to understand your primary motivating question for part 1</a:t>
            </a:r>
            <a:endParaRPr lang="en-US" dirty="0"/>
          </a:p>
        </p:txBody>
      </p:sp>
    </p:spTree>
    <p:extLst>
      <p:ext uri="{BB962C8B-B14F-4D97-AF65-F5344CB8AC3E}">
        <p14:creationId xmlns:p14="http://schemas.microsoft.com/office/powerpoint/2010/main" val="38365796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 to Answer Question</a:t>
            </a:r>
            <a:endParaRPr lang="en-US" dirty="0"/>
          </a:p>
        </p:txBody>
      </p:sp>
      <p:sp>
        <p:nvSpPr>
          <p:cNvPr id="5" name="Content Placeholder 4"/>
          <p:cNvSpPr>
            <a:spLocks noGrp="1"/>
          </p:cNvSpPr>
          <p:nvPr>
            <p:ph sz="half" idx="1"/>
          </p:nvPr>
        </p:nvSpPr>
        <p:spPr/>
        <p:txBody>
          <a:bodyPr/>
          <a:lstStyle/>
          <a:p>
            <a:r>
              <a:rPr lang="en-US" dirty="0" smtClean="0"/>
              <a:t>Don’t spend too long here</a:t>
            </a:r>
          </a:p>
          <a:p>
            <a:endParaRPr lang="en-US" dirty="0" smtClean="0"/>
          </a:p>
          <a:p>
            <a:r>
              <a:rPr lang="en-US" dirty="0" smtClean="0"/>
              <a:t>Give detail that folk need</a:t>
            </a:r>
          </a:p>
          <a:p>
            <a:endParaRPr lang="en-US" dirty="0" smtClean="0"/>
          </a:p>
          <a:p>
            <a:r>
              <a:rPr lang="en-US" dirty="0" smtClean="0"/>
              <a:t>Maybe something awesome</a:t>
            </a:r>
            <a:endParaRPr lang="en-US" dirty="0"/>
          </a:p>
        </p:txBody>
      </p:sp>
      <p:sp>
        <p:nvSpPr>
          <p:cNvPr id="6" name="Content Placeholder 5"/>
          <p:cNvSpPr>
            <a:spLocks noGrp="1"/>
          </p:cNvSpPr>
          <p:nvPr>
            <p:ph sz="half" idx="2"/>
          </p:nvPr>
        </p:nvSpPr>
        <p:spPr/>
        <p:txBody>
          <a:bodyPr/>
          <a:lstStyle/>
          <a:p>
            <a:pPr marL="0" indent="0" algn="ctr">
              <a:buNone/>
            </a:pPr>
            <a:r>
              <a:rPr lang="en-US" dirty="0" smtClean="0"/>
              <a:t>A GREAT PICTURE/EXPERIMENTAL DIAGRAM</a:t>
            </a:r>
            <a:endParaRPr lang="en-US" dirty="0"/>
          </a:p>
        </p:txBody>
      </p:sp>
      <p:sp>
        <p:nvSpPr>
          <p:cNvPr id="7" name="Rectangle 8"/>
          <p:cNvSpPr>
            <a:spLocks noChangeArrowheads="1"/>
          </p:cNvSpPr>
          <p:nvPr/>
        </p:nvSpPr>
        <p:spPr bwMode="auto">
          <a:xfrm>
            <a:off x="5791200" y="2781300"/>
            <a:ext cx="533400" cy="533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8" name="Rectangle 9"/>
          <p:cNvSpPr>
            <a:spLocks noChangeArrowheads="1"/>
          </p:cNvSpPr>
          <p:nvPr/>
        </p:nvSpPr>
        <p:spPr bwMode="auto">
          <a:xfrm>
            <a:off x="6477000" y="3467100"/>
            <a:ext cx="533400" cy="533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9" name="Rectangle 10"/>
          <p:cNvSpPr>
            <a:spLocks noChangeArrowheads="1"/>
          </p:cNvSpPr>
          <p:nvPr/>
        </p:nvSpPr>
        <p:spPr bwMode="auto">
          <a:xfrm>
            <a:off x="6477000" y="2781300"/>
            <a:ext cx="533400" cy="533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10" name="Rectangle 11"/>
          <p:cNvSpPr>
            <a:spLocks noChangeArrowheads="1"/>
          </p:cNvSpPr>
          <p:nvPr/>
        </p:nvSpPr>
        <p:spPr bwMode="auto">
          <a:xfrm>
            <a:off x="5791200" y="3467100"/>
            <a:ext cx="533400" cy="533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11" name="Rectangle 18"/>
          <p:cNvSpPr>
            <a:spLocks noChangeArrowheads="1"/>
          </p:cNvSpPr>
          <p:nvPr/>
        </p:nvSpPr>
        <p:spPr bwMode="auto">
          <a:xfrm>
            <a:off x="5791200" y="4533900"/>
            <a:ext cx="533400" cy="533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12" name="Rectangle 19"/>
          <p:cNvSpPr>
            <a:spLocks noChangeArrowheads="1"/>
          </p:cNvSpPr>
          <p:nvPr/>
        </p:nvSpPr>
        <p:spPr bwMode="auto">
          <a:xfrm>
            <a:off x="6477000" y="5219700"/>
            <a:ext cx="533400" cy="533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3" name="Rectangle 20"/>
          <p:cNvSpPr>
            <a:spLocks noChangeArrowheads="1"/>
          </p:cNvSpPr>
          <p:nvPr/>
        </p:nvSpPr>
        <p:spPr bwMode="auto">
          <a:xfrm>
            <a:off x="6477000" y="4533900"/>
            <a:ext cx="533400" cy="533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4" name="Rectangle 21"/>
          <p:cNvSpPr>
            <a:spLocks noChangeArrowheads="1"/>
          </p:cNvSpPr>
          <p:nvPr/>
        </p:nvSpPr>
        <p:spPr bwMode="auto">
          <a:xfrm>
            <a:off x="5791200" y="5219700"/>
            <a:ext cx="533400" cy="533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15" name="TextBox 14"/>
          <p:cNvSpPr txBox="1"/>
          <p:nvPr/>
        </p:nvSpPr>
        <p:spPr>
          <a:xfrm>
            <a:off x="7339406" y="3097768"/>
            <a:ext cx="1347394" cy="369332"/>
          </a:xfrm>
          <a:prstGeom prst="rect">
            <a:avLst/>
          </a:prstGeom>
          <a:noFill/>
        </p:spPr>
        <p:txBody>
          <a:bodyPr wrap="none" rtlCol="0">
            <a:spAutoFit/>
          </a:bodyPr>
          <a:lstStyle/>
          <a:p>
            <a:r>
              <a:rPr lang="en-US" dirty="0" smtClean="0"/>
              <a:t>Treatment 1</a:t>
            </a:r>
            <a:endParaRPr lang="en-US" dirty="0"/>
          </a:p>
        </p:txBody>
      </p:sp>
      <p:sp>
        <p:nvSpPr>
          <p:cNvPr id="16" name="TextBox 15"/>
          <p:cNvSpPr txBox="1"/>
          <p:nvPr/>
        </p:nvSpPr>
        <p:spPr>
          <a:xfrm>
            <a:off x="7192972" y="4850368"/>
            <a:ext cx="1347394" cy="369332"/>
          </a:xfrm>
          <a:prstGeom prst="rect">
            <a:avLst/>
          </a:prstGeom>
          <a:noFill/>
        </p:spPr>
        <p:txBody>
          <a:bodyPr wrap="none" rtlCol="0">
            <a:spAutoFit/>
          </a:bodyPr>
          <a:lstStyle/>
          <a:p>
            <a:r>
              <a:rPr lang="en-US" dirty="0" smtClean="0"/>
              <a:t>Treatment 2</a:t>
            </a:r>
            <a:endParaRPr lang="en-US" dirty="0"/>
          </a:p>
        </p:txBody>
      </p:sp>
    </p:spTree>
    <p:extLst>
      <p:ext uri="{BB962C8B-B14F-4D97-AF65-F5344CB8AC3E}">
        <p14:creationId xmlns:p14="http://schemas.microsoft.com/office/powerpoint/2010/main" val="13013492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1039</TotalTime>
  <Words>611</Words>
  <Application>Microsoft Macintosh PowerPoint</Application>
  <PresentationFormat>On-screen Show (4:3)</PresentationFormat>
  <Paragraphs>100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How to give a 15 minute talk (in 15 minutes)</vt:lpstr>
      <vt:lpstr>Dates of Importance</vt:lpstr>
      <vt:lpstr>How to give a 15 minute talk (in 15 minutes)</vt:lpstr>
      <vt:lpstr>15 Minute talks are  Common form</vt:lpstr>
      <vt:lpstr>Start with a general intro</vt:lpstr>
      <vt:lpstr>But by slide three, you must hook them</vt:lpstr>
      <vt:lpstr>And Now your Talk Outline</vt:lpstr>
      <vt:lpstr>Get the audience to understand your primary motivating question for part 1</vt:lpstr>
      <vt:lpstr>Methods to Answer Question</vt:lpstr>
      <vt:lpstr>Don’t you wish this slide was a picture of your Experimental Setup?</vt:lpstr>
      <vt:lpstr>Don’t you wish this slide was a picture of your main result?</vt:lpstr>
      <vt:lpstr>Data Slide with Evocative Title</vt:lpstr>
      <vt:lpstr>Don’t Confuse the Viewer With Too Many Panels</vt:lpstr>
      <vt:lpstr>Brief Summary</vt:lpstr>
      <vt:lpstr>And Now your Talk Outline</vt:lpstr>
      <vt:lpstr>Part 2 Elaborates on Part 1, Deepens our Understanding</vt:lpstr>
      <vt:lpstr>Slides Should Have Few Words</vt:lpstr>
      <vt:lpstr>Titles Help Sleeping Students</vt:lpstr>
      <vt:lpstr>Be a Dynamic Presenter</vt:lpstr>
      <vt:lpstr>And Now your Talk Outline</vt:lpstr>
      <vt:lpstr>My Findings</vt:lpstr>
      <vt:lpstr>Bring it all Together</vt:lpstr>
      <vt:lpstr>Acknowledgements</vt:lpstr>
    </vt:vector>
  </TitlesOfParts>
  <Company>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give a 15 minute talk (in 15 minutes)</dc:title>
  <dc:creator>Jarrett Byrnes</dc:creator>
  <cp:lastModifiedBy>Jarrett Byrnes</cp:lastModifiedBy>
  <cp:revision>8</cp:revision>
  <cp:lastPrinted>2015-12-08T18:00:50Z</cp:lastPrinted>
  <dcterms:created xsi:type="dcterms:W3CDTF">2015-12-08T03:01:10Z</dcterms:created>
  <dcterms:modified xsi:type="dcterms:W3CDTF">2017-12-07T19:00:36Z</dcterms:modified>
</cp:coreProperties>
</file>