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1B"/>
    <a:srgbClr val="660033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200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766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9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9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46A059-D220-44B5-AA0B-78A712E4D0A6}"/>
              </a:ext>
            </a:extLst>
          </p:cNvPr>
          <p:cNvSpPr txBox="1">
            <a:spLocks/>
          </p:cNvSpPr>
          <p:nvPr/>
        </p:nvSpPr>
        <p:spPr>
          <a:xfrm>
            <a:off x="1915385" y="2147293"/>
            <a:ext cx="8361229" cy="1445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660033"/>
                </a:solidFill>
                <a:latin typeface="Arial Rounded MT Bold" panose="020F0704030504030204" pitchFamily="34" charset="0"/>
              </a:rPr>
              <a:t>SISTEMA DE COMPRAS ON-LINE DE JOGOS DE TABULEIRO</a:t>
            </a:r>
            <a:endParaRPr lang="en-US" sz="4000" dirty="0">
              <a:solidFill>
                <a:srgbClr val="6600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724292-7D3F-43F9-9872-74903089BEAB}"/>
              </a:ext>
            </a:extLst>
          </p:cNvPr>
          <p:cNvSpPr txBox="1">
            <a:spLocks/>
          </p:cNvSpPr>
          <p:nvPr/>
        </p:nvSpPr>
        <p:spPr>
          <a:xfrm>
            <a:off x="2680161" y="358014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Amanda Almeida Zingareli</a:t>
            </a:r>
          </a:p>
          <a:p>
            <a:pPr marL="0" indent="0" algn="ctr">
              <a:buNone/>
            </a:pPr>
            <a:r>
              <a:rPr lang="en-US" dirty="0"/>
              <a:t>Vinicius Moreira Lima de </a:t>
            </a:r>
            <a:r>
              <a:rPr lang="en-US" dirty="0" err="1"/>
              <a:t>Moraes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89792-D74E-4099-BA74-14C80A7DBC35}"/>
              </a:ext>
            </a:extLst>
          </p:cNvPr>
          <p:cNvCxnSpPr/>
          <p:nvPr/>
        </p:nvCxnSpPr>
        <p:spPr>
          <a:xfrm>
            <a:off x="3843129" y="3385930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60D12C9-C288-4EA1-AE3E-8638FEC9E3C2}"/>
              </a:ext>
            </a:extLst>
          </p:cNvPr>
          <p:cNvSpPr txBox="1">
            <a:spLocks/>
          </p:cNvSpPr>
          <p:nvPr/>
        </p:nvSpPr>
        <p:spPr>
          <a:xfrm>
            <a:off x="1915385" y="2135071"/>
            <a:ext cx="8361229" cy="1445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660033"/>
                </a:solidFill>
                <a:latin typeface="Arial Rounded MT Bold" panose="020F0704030504030204" pitchFamily="34" charset="0"/>
              </a:rPr>
              <a:t>SISTEMA DE COMPRAS ON-LINE DE JOGOS DE TABULEIRO</a:t>
            </a:r>
            <a:endParaRPr lang="en-US" sz="4000" dirty="0">
              <a:solidFill>
                <a:srgbClr val="66003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5F7F2-D221-4892-A6FB-9AD768B9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23755" r="30326" b="22112"/>
          <a:stretch/>
        </p:blipFill>
        <p:spPr>
          <a:xfrm>
            <a:off x="3498573" y="1573695"/>
            <a:ext cx="5724939" cy="3710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3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45393-462C-4857-BAC1-AEC48C8B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36345"/>
              </p:ext>
            </p:extLst>
          </p:nvPr>
        </p:nvGraphicFramePr>
        <p:xfrm>
          <a:off x="1371600" y="1961323"/>
          <a:ext cx="9316277" cy="3859694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238295">
                  <a:extLst>
                    <a:ext uri="{9D8B030D-6E8A-4147-A177-3AD203B41FA5}">
                      <a16:colId xmlns:a16="http://schemas.microsoft.com/office/drawing/2014/main" val="4024532781"/>
                    </a:ext>
                  </a:extLst>
                </a:gridCol>
                <a:gridCol w="8077982">
                  <a:extLst>
                    <a:ext uri="{9D8B030D-6E8A-4147-A177-3AD203B41FA5}">
                      <a16:colId xmlns:a16="http://schemas.microsoft.com/office/drawing/2014/main" val="1476288670"/>
                    </a:ext>
                  </a:extLst>
                </a:gridCol>
              </a:tblGrid>
              <a:tr h="419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Módulo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52158"/>
                  </a:ext>
                </a:extLst>
              </a:tr>
              <a:tr h="1301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Vendas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módulo de venda deverá apresentar todas as configurações padrões para realização de uma venda, como carrinho de compras, transação, devolução e troca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4532239"/>
                  </a:ext>
                </a:extLst>
              </a:tr>
              <a:tr h="419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Estoque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 módulo de estoque deverá apresentar o cadastro e reposição de estoque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138126"/>
                  </a:ext>
                </a:extLst>
              </a:tr>
              <a:tr h="860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Produto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 módulo de produtos deverá apresentar o cadastro, alteração, exclusão e busca de produtos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620723"/>
                  </a:ext>
                </a:extLst>
              </a:tr>
              <a:tr h="860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Usuário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00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módulo de usuário deverá apresentar o cadastro, alteração, login e fechamento de conta do usuário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2079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BEEB289-5EEA-4A8F-8B2A-8A8E25C0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b="1" dirty="0"/>
              <a:t>Itens da proposta</a:t>
            </a:r>
            <a:endParaRPr lang="pt-B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76083-EB75-454E-B259-0A9F63D96D97}"/>
              </a:ext>
            </a:extLst>
          </p:cNvPr>
          <p:cNvCxnSpPr/>
          <p:nvPr/>
        </p:nvCxnSpPr>
        <p:spPr>
          <a:xfrm>
            <a:off x="1497494" y="1371599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9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DBF7-8181-425F-BD3B-C104A594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Soluções técnicas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7FF2-E52A-42A6-BDF4-3547676F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 sistema será desenvolvido em Java utilizando o framework Spring Boot, terá a interface desenvolvida de </a:t>
            </a:r>
            <a:r>
              <a:rPr lang="pt-BR" sz="2800" dirty="0" err="1"/>
              <a:t>React</a:t>
            </a:r>
            <a:r>
              <a:rPr lang="pt-BR" sz="2800" dirty="0"/>
              <a:t> e o banco de dados modelado em MySQL.</a:t>
            </a:r>
          </a:p>
          <a:p>
            <a:endParaRPr lang="pt-BR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C0FF1E-6E71-40E3-B175-77F4FEF2235D}"/>
              </a:ext>
            </a:extLst>
          </p:cNvPr>
          <p:cNvCxnSpPr/>
          <p:nvPr/>
        </p:nvCxnSpPr>
        <p:spPr>
          <a:xfrm>
            <a:off x="1497494" y="1371599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3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D481-C428-4739-8CD6-708BCDF0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Entregáveis</a:t>
            </a:r>
            <a:r>
              <a:rPr lang="pt-BR" dirty="0"/>
              <a:t> 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0D7D-E380-45C9-8191-8944E480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2400" dirty="0"/>
              <a:t>Ao termino do desenvolvimento, será feita uma apresentação do produto com suas características e configurações. </a:t>
            </a:r>
          </a:p>
          <a:p>
            <a:pPr fontAlgn="base"/>
            <a:r>
              <a:rPr lang="pt-BR" sz="2400" dirty="0"/>
              <a:t>Serão entregues ao final do projeto: </a:t>
            </a:r>
          </a:p>
          <a:p>
            <a:pPr fontAlgn="base"/>
            <a:r>
              <a:rPr lang="pt-BR" sz="2400" dirty="0"/>
              <a:t>Documento de Requisitos de sistema </a:t>
            </a:r>
          </a:p>
          <a:p>
            <a:pPr fontAlgn="base"/>
            <a:r>
              <a:rPr lang="pt-BR" sz="2400" dirty="0"/>
              <a:t>Modelo de classes de domínio </a:t>
            </a:r>
          </a:p>
          <a:p>
            <a:pPr fontAlgn="base"/>
            <a:r>
              <a:rPr lang="pt-BR" sz="2400" dirty="0"/>
              <a:t>Implementação </a:t>
            </a:r>
          </a:p>
          <a:p>
            <a:pPr fontAlgn="base"/>
            <a:r>
              <a:rPr lang="pt-BR" sz="2400" dirty="0"/>
              <a:t>Testes de interface </a:t>
            </a:r>
          </a:p>
          <a:p>
            <a:endParaRPr lang="pt-B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442CA4-F51D-415D-B6E4-7554F5C01CCC}"/>
              </a:ext>
            </a:extLst>
          </p:cNvPr>
          <p:cNvCxnSpPr/>
          <p:nvPr/>
        </p:nvCxnSpPr>
        <p:spPr>
          <a:xfrm>
            <a:off x="1497494" y="1371599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98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63F91-D238-4A54-B000-50D003588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75961"/>
              </p:ext>
            </p:extLst>
          </p:nvPr>
        </p:nvGraphicFramePr>
        <p:xfrm>
          <a:off x="1716157" y="2177373"/>
          <a:ext cx="7390158" cy="8491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83132">
                  <a:extLst>
                    <a:ext uri="{9D8B030D-6E8A-4147-A177-3AD203B41FA5}">
                      <a16:colId xmlns:a16="http://schemas.microsoft.com/office/drawing/2014/main" val="2429523415"/>
                    </a:ext>
                  </a:extLst>
                </a:gridCol>
                <a:gridCol w="3207026">
                  <a:extLst>
                    <a:ext uri="{9D8B030D-6E8A-4147-A177-3AD203B41FA5}">
                      <a16:colId xmlns:a16="http://schemas.microsoft.com/office/drawing/2014/main" val="3682266933"/>
                    </a:ext>
                  </a:extLst>
                </a:gridCol>
              </a:tblGrid>
              <a:tr h="4245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2000" dirty="0">
                          <a:effectLst/>
                        </a:rPr>
                        <a:t>Descrição </a:t>
                      </a:r>
                      <a:endParaRPr lang="pt-BR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2000">
                          <a:effectLst/>
                        </a:rPr>
                        <a:t>Valor </a:t>
                      </a:r>
                      <a:endParaRPr lang="pt-BR" sz="32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70834"/>
                  </a:ext>
                </a:extLst>
              </a:tr>
              <a:tr h="42456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2000" dirty="0">
                          <a:effectLst/>
                        </a:rPr>
                        <a:t>E-commerce de jogos de tabuleiro </a:t>
                      </a:r>
                      <a:endParaRPr lang="pt-BR" sz="32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2000" dirty="0">
                          <a:effectLst/>
                        </a:rPr>
                        <a:t>R$30.000,00 </a:t>
                      </a:r>
                      <a:endParaRPr lang="pt-BR" sz="32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3273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7CD7BD-2419-4D0B-89D9-7C549B9BF1F5}"/>
              </a:ext>
            </a:extLst>
          </p:cNvPr>
          <p:cNvSpPr txBox="1">
            <a:spLocks/>
          </p:cNvSpPr>
          <p:nvPr/>
        </p:nvSpPr>
        <p:spPr>
          <a:xfrm>
            <a:off x="1371599" y="3327039"/>
            <a:ext cx="10290313" cy="310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Condições de pagamento</a:t>
            </a:r>
            <a:r>
              <a:rPr lang="pt-BR" dirty="0"/>
              <a:t> </a:t>
            </a:r>
          </a:p>
          <a:p>
            <a:pPr fontAlgn="base"/>
            <a:r>
              <a:rPr lang="pt-BR" dirty="0"/>
              <a:t>Após a aprovação da proposta deverá ser efetuado o primeiro pagamento correspondente a 20% do valor total da versão aceita. O restante deverá ser pago em três vezes, sendo pago mensalmente com data máxima até o quinto dia útil do mês.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b="1" dirty="0"/>
              <a:t>Despesas</a:t>
            </a:r>
            <a:r>
              <a:rPr lang="pt-BR" dirty="0"/>
              <a:t> </a:t>
            </a:r>
          </a:p>
          <a:p>
            <a:pPr fontAlgn="base"/>
            <a:r>
              <a:rPr lang="pt-BR" dirty="0"/>
              <a:t>Não serão cobradas despesas de deslocamento, alimentação e estadia para os serviços e atividades realizadas na cidade de Mogi das Cruzes/SP. Para demais localidades, as despesas serão cobradas à parte. </a:t>
            </a:r>
          </a:p>
          <a:p>
            <a:pPr marL="0" indent="0" fontAlgn="base">
              <a:buNone/>
            </a:pPr>
            <a:r>
              <a:rPr lang="pt-BR" dirty="0"/>
              <a:t>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6C906-52B1-4AD1-9229-C169833FC6B4}"/>
              </a:ext>
            </a:extLst>
          </p:cNvPr>
          <p:cNvSpPr txBox="1">
            <a:spLocks/>
          </p:cNvSpPr>
          <p:nvPr/>
        </p:nvSpPr>
        <p:spPr>
          <a:xfrm>
            <a:off x="1371600" y="1853398"/>
            <a:ext cx="9601200" cy="40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Valor</a:t>
            </a:r>
            <a:endParaRPr lang="pt-B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25629E-AAA1-4FC2-AB8E-5F638DFD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066"/>
          </a:xfrm>
        </p:spPr>
        <p:txBody>
          <a:bodyPr/>
          <a:lstStyle/>
          <a:p>
            <a:r>
              <a:rPr lang="pt-BR" dirty="0"/>
              <a:t>Valor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70CCB-53BE-4EE3-98AD-3E01164E3C0C}"/>
              </a:ext>
            </a:extLst>
          </p:cNvPr>
          <p:cNvCxnSpPr/>
          <p:nvPr/>
        </p:nvCxnSpPr>
        <p:spPr>
          <a:xfrm>
            <a:off x="1497494" y="1371599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21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4605-DE96-44E0-BC98-1A056A73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Premissas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3DA9-1AAF-4F9D-8559-4C343E81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417"/>
            <a:ext cx="9601200" cy="3581400"/>
          </a:xfrm>
        </p:spPr>
        <p:txBody>
          <a:bodyPr/>
          <a:lstStyle/>
          <a:p>
            <a:pPr marL="0" indent="0" fontAlgn="base">
              <a:buNone/>
            </a:pPr>
            <a:r>
              <a:rPr lang="pt-BR" dirty="0"/>
              <a:t> </a:t>
            </a:r>
          </a:p>
          <a:p>
            <a:pPr fontAlgn="base"/>
            <a:r>
              <a:rPr lang="pt-BR" dirty="0"/>
              <a:t>Após a aceitação desta proposta, deverá ser detalhado: </a:t>
            </a:r>
          </a:p>
          <a:p>
            <a:pPr fontAlgn="base"/>
            <a:r>
              <a:rPr lang="pt-BR" dirty="0"/>
              <a:t>Diagrama de classes de domínio </a:t>
            </a:r>
          </a:p>
          <a:p>
            <a:pPr fontAlgn="base"/>
            <a:r>
              <a:rPr lang="pt-BR" dirty="0"/>
              <a:t>Documento de requisitos de sistema </a:t>
            </a:r>
          </a:p>
          <a:p>
            <a:pPr fontAlgn="base"/>
            <a:r>
              <a:rPr lang="pt-BR" dirty="0"/>
              <a:t>CRUD necessários para o sistema </a:t>
            </a:r>
          </a:p>
          <a:p>
            <a:pPr fontAlgn="base"/>
            <a:r>
              <a:rPr lang="pt-BR" dirty="0"/>
              <a:t>Toda troca de requisitos será feita de forma antecipada e com prazos para implementação. </a:t>
            </a:r>
          </a:p>
          <a:p>
            <a:endParaRPr lang="pt-B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4ABE82-C869-4F3C-B4E5-B01E26BD26E9}"/>
              </a:ext>
            </a:extLst>
          </p:cNvPr>
          <p:cNvCxnSpPr/>
          <p:nvPr/>
        </p:nvCxnSpPr>
        <p:spPr>
          <a:xfrm>
            <a:off x="1497494" y="1371599"/>
            <a:ext cx="4505739" cy="0"/>
          </a:xfrm>
          <a:prstGeom prst="line">
            <a:avLst/>
          </a:prstGeom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180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103</TotalTime>
  <Words>335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PowerPoint Presentation</vt:lpstr>
      <vt:lpstr>PowerPoint Presentation</vt:lpstr>
      <vt:lpstr>Itens da proposta</vt:lpstr>
      <vt:lpstr>Soluções técnicas</vt:lpstr>
      <vt:lpstr>Entregáveis  </vt:lpstr>
      <vt:lpstr>Valor</vt:lpstr>
      <vt:lpstr>Premissas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Almeida Zingareli - AZI</dc:creator>
  <cp:lastModifiedBy>Amanda Almeida Zingareli - AZI</cp:lastModifiedBy>
  <cp:revision>12</cp:revision>
  <dcterms:created xsi:type="dcterms:W3CDTF">2020-02-16T18:11:18Z</dcterms:created>
  <dcterms:modified xsi:type="dcterms:W3CDTF">2020-02-17T16:30:43Z</dcterms:modified>
</cp:coreProperties>
</file>