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1"/>
  </p:notesMasterIdLst>
  <p:sldIdLst>
    <p:sldId id="362" r:id="rId2"/>
    <p:sldId id="365" r:id="rId3"/>
    <p:sldId id="363" r:id="rId4"/>
    <p:sldId id="366" r:id="rId5"/>
    <p:sldId id="292" r:id="rId6"/>
    <p:sldId id="341" r:id="rId7"/>
    <p:sldId id="342" r:id="rId8"/>
    <p:sldId id="345" r:id="rId9"/>
    <p:sldId id="346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43" r:id="rId18"/>
    <p:sldId id="344" r:id="rId19"/>
    <p:sldId id="355" r:id="rId20"/>
    <p:sldId id="356" r:id="rId21"/>
    <p:sldId id="357" r:id="rId22"/>
    <p:sldId id="364" r:id="rId23"/>
    <p:sldId id="367" r:id="rId24"/>
    <p:sldId id="370" r:id="rId25"/>
    <p:sldId id="368" r:id="rId26"/>
    <p:sldId id="369" r:id="rId27"/>
    <p:sldId id="371" r:id="rId28"/>
    <p:sldId id="372" r:id="rId29"/>
    <p:sldId id="373" r:id="rId30"/>
    <p:sldId id="382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3" r:id="rId40"/>
    <p:sldId id="384" r:id="rId41"/>
    <p:sldId id="385" r:id="rId42"/>
    <p:sldId id="288" r:id="rId43"/>
    <p:sldId id="388" r:id="rId44"/>
    <p:sldId id="389" r:id="rId45"/>
    <p:sldId id="295" r:id="rId46"/>
    <p:sldId id="296" r:id="rId47"/>
    <p:sldId id="297" r:id="rId48"/>
    <p:sldId id="390" r:id="rId49"/>
    <p:sldId id="391" r:id="rId50"/>
    <p:sldId id="392" r:id="rId51"/>
    <p:sldId id="395" r:id="rId52"/>
    <p:sldId id="393" r:id="rId53"/>
    <p:sldId id="394" r:id="rId54"/>
    <p:sldId id="396" r:id="rId55"/>
    <p:sldId id="397" r:id="rId56"/>
    <p:sldId id="398" r:id="rId57"/>
    <p:sldId id="400" r:id="rId58"/>
    <p:sldId id="401" r:id="rId59"/>
    <p:sldId id="402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62" autoAdjust="0"/>
  </p:normalViewPr>
  <p:slideViewPr>
    <p:cSldViewPr snapToGrid="0" snapToObjects="1">
      <p:cViewPr varScale="1">
        <p:scale>
          <a:sx n="79" d="100"/>
          <a:sy n="79" d="100"/>
        </p:scale>
        <p:origin x="10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D0839-C163-7F44-9C88-C1E3C0D654D9}" type="datetimeFigureOut">
              <a:rPr kumimoji="1" lang="ko-Kore-KR" altLang="en-US" smtClean="0"/>
              <a:t>10/18/2020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A0BF8-06C4-D74C-B7E5-BE2DBE49EA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1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Ethereum</a:t>
            </a:r>
            <a:r>
              <a:rPr lang="ko-KR" altLang="en-US" dirty="0"/>
              <a:t>은 일종의 </a:t>
            </a:r>
            <a:r>
              <a:rPr lang="en-US" altLang="ko-KR" dirty="0"/>
              <a:t>serverless </a:t>
            </a:r>
            <a:r>
              <a:rPr lang="ko-KR" altLang="en-US" dirty="0"/>
              <a:t>같은 느낌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09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consortium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634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CC1</a:t>
            </a:r>
            <a:r>
              <a:rPr lang="ko-KR" altLang="en-US" dirty="0"/>
              <a:t> </a:t>
            </a:r>
            <a:r>
              <a:rPr lang="en-US" altLang="ko-KR" dirty="0"/>
              <a:t>= channel configuration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4232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CC1</a:t>
            </a:r>
            <a:r>
              <a:rPr lang="ko-KR" altLang="en-US" dirty="0"/>
              <a:t> </a:t>
            </a:r>
            <a:r>
              <a:rPr lang="en-US" altLang="ko-KR" dirty="0"/>
              <a:t>= channel configuration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5796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CC1</a:t>
            </a:r>
            <a:r>
              <a:rPr lang="ko-KR" altLang="en-US" dirty="0"/>
              <a:t> </a:t>
            </a:r>
            <a:r>
              <a:rPr lang="en-US" altLang="ko-KR" dirty="0"/>
              <a:t>= channel configuration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539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함수에서 시작해서 훑어보기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0BF8-06C4-D74C-B7E5-BE2DBE49EA9C}" type="slidenum">
              <a:rPr kumimoji="1" lang="ko-Kore-KR" altLang="en-US" smtClean="0"/>
              <a:t>56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55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013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416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6871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90368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47" y="136525"/>
            <a:ext cx="8780106" cy="10671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47" y="1352939"/>
            <a:ext cx="8780106" cy="4849200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315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246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835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05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416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36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326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762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947" y="136524"/>
            <a:ext cx="8780106" cy="1065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947" y="1353101"/>
            <a:ext cx="8780106" cy="4847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1947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0645" y="6356351"/>
            <a:ext cx="4422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4653" y="63538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B38DF12-454B-1D4B-BF85-F1D7B8228B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63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53657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89535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34302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7954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.github.io/fabric-chaincode-node/release-2.2/api/" TargetMode="External"/><Relationship Id="rId2" Type="http://schemas.openxmlformats.org/officeDocument/2006/relationships/hyperlink" Target="https://pkg.go.dev/github.com/hyperledger/fabric-contract-api-go/contractapi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dl/go1.14.10.linux-amd64.tar.gz" TargetMode="Externa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291AB-3021-410D-9CCD-114BA981B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하이퍼레저</a:t>
            </a:r>
            <a:r>
              <a:rPr lang="ko-KR" altLang="en-US" sz="4800" dirty="0"/>
              <a:t> 패브릭 기반의 </a:t>
            </a:r>
            <a:r>
              <a:rPr lang="ko-KR" altLang="en-US" sz="4800" dirty="0" err="1"/>
              <a:t>프라이빗</a:t>
            </a:r>
            <a:r>
              <a:rPr lang="ko-KR" altLang="en-US" sz="4800" dirty="0"/>
              <a:t> 블록체인 개발 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0CDF8E-805A-465A-8A89-7CBF6C624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2020-10-20</a:t>
            </a:r>
          </a:p>
          <a:p>
            <a:r>
              <a:rPr lang="ko-KR" altLang="en-US" dirty="0" err="1"/>
              <a:t>빅픽처랩</a:t>
            </a:r>
            <a:r>
              <a:rPr lang="ko-KR" altLang="en-US" dirty="0"/>
              <a:t>㈜</a:t>
            </a:r>
            <a:endParaRPr lang="en-US" altLang="ko-KR" dirty="0"/>
          </a:p>
          <a:p>
            <a:r>
              <a:rPr lang="ko-KR" altLang="en-US" dirty="0"/>
              <a:t>안  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3D2AF-2D01-491E-8472-A6C689CB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D5CB6-851E-4542-A794-F9F536A0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BCDC4-7697-4499-9B5E-2B7693D4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312C-92EF-4044-B80D-4B720914BA0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58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AC565-D39E-8747-880A-F72564DD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AA21F-8C92-E645-8910-1F1EB8AB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Client-</a:t>
            </a:r>
            <a:r>
              <a:rPr kumimoji="1" lang="en-US" altLang="ko-KR" strike="sngStrike" dirty="0">
                <a:solidFill>
                  <a:srgbClr val="C42410"/>
                </a:solidFill>
              </a:rPr>
              <a:t>Server</a:t>
            </a:r>
            <a:r>
              <a:rPr kumimoji="1" lang="en-US" altLang="ko-KR" dirty="0"/>
              <a:t>-Blockchain</a:t>
            </a:r>
            <a:r>
              <a:rPr kumimoji="1" lang="ko-KR" altLang="en-US" dirty="0"/>
              <a:t> 시스템의 서버 개발</a:t>
            </a:r>
            <a:r>
              <a:rPr kumimoji="1" lang="en-US" altLang="ko-KR" dirty="0"/>
              <a:t> (Ethereum)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CC248-1683-DE44-9FC2-CAB3F7D4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53CEC-BE53-2141-A92C-A947EFA5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284B5-A628-EE46-9D5F-4F9BB54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A30774-1F9F-9E42-BFF2-2B9CC79AEC71}"/>
              </a:ext>
            </a:extLst>
          </p:cNvPr>
          <p:cNvSpPr/>
          <p:nvPr/>
        </p:nvSpPr>
        <p:spPr>
          <a:xfrm>
            <a:off x="2743200" y="2404580"/>
            <a:ext cx="3657600" cy="2705875"/>
          </a:xfrm>
          <a:prstGeom prst="rect">
            <a:avLst/>
          </a:prstGeom>
          <a:noFill/>
          <a:ln w="38100">
            <a:solidFill>
              <a:srgbClr val="204DC0"/>
            </a:solidFill>
            <a:prstDash val="sysDot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ko-Kore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Server</a:t>
            </a:r>
            <a:endParaRPr kumimoji="1" lang="ko-Kore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833C6F-F0A4-F24A-A7C3-A460C9D8B2C8}"/>
              </a:ext>
            </a:extLst>
          </p:cNvPr>
          <p:cNvSpPr/>
          <p:nvPr/>
        </p:nvSpPr>
        <p:spPr>
          <a:xfrm>
            <a:off x="3060439" y="3011070"/>
            <a:ext cx="1418253" cy="541175"/>
          </a:xfrm>
          <a:prstGeom prst="rect">
            <a:avLst/>
          </a:prstGeom>
          <a:solidFill>
            <a:schemeClr val="bg1"/>
          </a:solidFill>
          <a:ln>
            <a:solidFill>
              <a:srgbClr val="204D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Router</a:t>
            </a:r>
            <a:b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(Controller)</a:t>
            </a:r>
            <a:endParaRPr kumimoji="1" lang="ko-Kore-KR" altLang="en-US" dirty="0">
              <a:solidFill>
                <a:schemeClr val="tx1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D2B54-8773-2640-B101-F7B534529B70}"/>
              </a:ext>
            </a:extLst>
          </p:cNvPr>
          <p:cNvSpPr/>
          <p:nvPr/>
        </p:nvSpPr>
        <p:spPr>
          <a:xfrm>
            <a:off x="4332512" y="4065430"/>
            <a:ext cx="1418253" cy="541175"/>
          </a:xfrm>
          <a:prstGeom prst="rect">
            <a:avLst/>
          </a:prstGeom>
          <a:solidFill>
            <a:schemeClr val="bg1"/>
          </a:solidFill>
          <a:ln>
            <a:solidFill>
              <a:srgbClr val="204D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Model</a:t>
            </a:r>
            <a:endParaRPr kumimoji="1" lang="ko-Kore-KR" altLang="en-US" dirty="0">
              <a:solidFill>
                <a:schemeClr val="tx1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676DD0-A60D-8742-B0EE-A9C187AA43F3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149149" y="3281657"/>
            <a:ext cx="911290" cy="1"/>
          </a:xfrm>
          <a:prstGeom prst="straightConnector1">
            <a:avLst/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D9D062-B769-CA40-BCB6-17638B4DF19C}"/>
              </a:ext>
            </a:extLst>
          </p:cNvPr>
          <p:cNvSpPr txBox="1"/>
          <p:nvPr/>
        </p:nvSpPr>
        <p:spPr>
          <a:xfrm>
            <a:off x="3244162" y="2569812"/>
            <a:ext cx="29915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/</a:t>
            </a:r>
            <a:r>
              <a:rPr lang="en-US" altLang="ko-KR" b="1" dirty="0" err="1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/v1/transactions</a:t>
            </a:r>
            <a:endParaRPr lang="ko-KR" altLang="en-US" b="1" dirty="0">
              <a:solidFill>
                <a:srgbClr val="C4241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1D8FC8AC-996B-2647-A2FE-D4627180D527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3659153" y="3662658"/>
            <a:ext cx="783773" cy="562946"/>
          </a:xfrm>
          <a:prstGeom prst="bentConnector2">
            <a:avLst/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통[C] 12">
            <a:extLst>
              <a:ext uri="{FF2B5EF4-FFF2-40B4-BE49-F238E27FC236}">
                <a16:creationId xmlns:a16="http://schemas.microsoft.com/office/drawing/2014/main" id="{C71126D6-153D-AC42-BD5B-1890497A797C}"/>
              </a:ext>
            </a:extLst>
          </p:cNvPr>
          <p:cNvSpPr/>
          <p:nvPr/>
        </p:nvSpPr>
        <p:spPr>
          <a:xfrm>
            <a:off x="7280210" y="4951837"/>
            <a:ext cx="1681843" cy="104502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Blockchain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FDDEAB26-605D-A747-B3B5-76F578EFBE90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16200000" flipH="1">
            <a:off x="5727051" y="3921192"/>
            <a:ext cx="867746" cy="2238571"/>
          </a:xfrm>
          <a:prstGeom prst="bentConnector2">
            <a:avLst/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C6310B-1AAE-F244-9279-210198B227B7}"/>
              </a:ext>
            </a:extLst>
          </p:cNvPr>
          <p:cNvSpPr/>
          <p:nvPr/>
        </p:nvSpPr>
        <p:spPr>
          <a:xfrm>
            <a:off x="730896" y="3011069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App</a:t>
            </a:r>
            <a:b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(View)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54FBB3-F822-6C42-9DEC-289EF939F908}"/>
              </a:ext>
            </a:extLst>
          </p:cNvPr>
          <p:cNvSpPr/>
          <p:nvPr/>
        </p:nvSpPr>
        <p:spPr>
          <a:xfrm>
            <a:off x="6904653" y="4738464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Smart Contract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FD6D9A7E-E461-9F4A-8AD9-C2C57D7CC22C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478692" y="3281658"/>
            <a:ext cx="2425961" cy="1727394"/>
          </a:xfrm>
          <a:prstGeom prst="bentConnector3">
            <a:avLst>
              <a:gd name="adj1" fmla="val 88462"/>
            </a:avLst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52EB7330-7B8F-D149-BF14-E4FF217CF04C}"/>
              </a:ext>
            </a:extLst>
          </p:cNvPr>
          <p:cNvCxnSpPr>
            <a:cxnSpLocks/>
            <a:stCxn id="15" idx="0"/>
            <a:endCxn id="17" idx="0"/>
          </p:cNvCxnSpPr>
          <p:nvPr/>
        </p:nvCxnSpPr>
        <p:spPr>
          <a:xfrm rot="16200000" flipH="1">
            <a:off x="3663203" y="787888"/>
            <a:ext cx="1727395" cy="6173757"/>
          </a:xfrm>
          <a:prstGeom prst="bentConnector3">
            <a:avLst>
              <a:gd name="adj1" fmla="val -47804"/>
            </a:avLst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2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6EC88-BD67-1A4B-BECF-E3A582F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1D483-EE25-8D4B-BA1A-FA3DF7F5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Client-Server-Database</a:t>
            </a:r>
            <a:r>
              <a:rPr kumimoji="1" lang="ko-KR" altLang="en-US" dirty="0"/>
              <a:t> 시스템의 서버 개발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REST 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</a:t>
            </a:r>
            <a:r>
              <a:rPr kumimoji="1" lang="en-US" altLang="ko-KR" dirty="0"/>
              <a:t>Router </a:t>
            </a:r>
            <a:r>
              <a:rPr kumimoji="1" lang="ko-KR" altLang="en-US" dirty="0"/>
              <a:t>정의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 연결 코드 작성</a:t>
            </a:r>
            <a:endParaRPr kumimoji="1" lang="en-US" altLang="ko-KR" dirty="0"/>
          </a:p>
          <a:p>
            <a:pPr lvl="2"/>
            <a:r>
              <a:rPr kumimoji="1" lang="en-US" altLang="ko-KR" dirty="0">
                <a:sym typeface="Wingdings" pitchFamily="2" charset="2"/>
              </a:rPr>
              <a:t>DB </a:t>
            </a:r>
            <a:r>
              <a:rPr kumimoji="1" lang="ko-KR" altLang="en-US" dirty="0">
                <a:sym typeface="Wingdings" pitchFamily="2" charset="2"/>
              </a:rPr>
              <a:t>전용 </a:t>
            </a:r>
            <a:r>
              <a:rPr kumimoji="1" lang="en-US" altLang="ko-KR" dirty="0">
                <a:sym typeface="Wingdings" pitchFamily="2" charset="2"/>
              </a:rPr>
              <a:t>SDK</a:t>
            </a:r>
            <a:r>
              <a:rPr kumimoji="1" lang="ko-KR" altLang="en-US" dirty="0">
                <a:sym typeface="Wingdings" pitchFamily="2" charset="2"/>
              </a:rPr>
              <a:t> 사용</a:t>
            </a:r>
            <a:endParaRPr kumimoji="1" lang="en-US" altLang="ko-KR" dirty="0">
              <a:sym typeface="Wingdings" pitchFamily="2" charset="2"/>
            </a:endParaRPr>
          </a:p>
          <a:p>
            <a:pPr lvl="2"/>
            <a:r>
              <a:rPr kumimoji="1" lang="en-US" altLang="ko-KR" dirty="0" err="1"/>
              <a:t>db.connect</a:t>
            </a:r>
            <a:r>
              <a:rPr kumimoji="1" lang="en-US" altLang="ko-KR" dirty="0"/>
              <a:t>(...)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이런식으로</a:t>
            </a:r>
            <a:r>
              <a:rPr kumimoji="1" lang="ko-KR" altLang="en-US" dirty="0"/>
              <a:t> 호출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보통 서버가 실행될 때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호출되어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DB</a:t>
            </a:r>
            <a:r>
              <a:rPr kumimoji="1" lang="ko-KR" altLang="en-US" dirty="0"/>
              <a:t>와 연결을 수립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Model</a:t>
            </a:r>
            <a:r>
              <a:rPr kumimoji="1" lang="ko-KR" altLang="en-US" dirty="0"/>
              <a:t> 코드 작성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DB</a:t>
            </a:r>
            <a:r>
              <a:rPr kumimoji="1" lang="ko-KR" altLang="en-US" dirty="0"/>
              <a:t>에 저장되는 객체의 모습 정의 </a:t>
            </a:r>
            <a:r>
              <a:rPr kumimoji="1" lang="en-US" altLang="ko-KR" dirty="0"/>
              <a:t>(Schema)</a:t>
            </a:r>
          </a:p>
          <a:p>
            <a:pPr lvl="2"/>
            <a:r>
              <a:rPr kumimoji="1" lang="en-US" altLang="ko-KR" dirty="0"/>
              <a:t>DB</a:t>
            </a:r>
            <a:r>
              <a:rPr kumimoji="1" lang="ko-KR" altLang="en-US" dirty="0"/>
              <a:t>에 저장된 객체를 불러오는 함수들 작성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a.k.a</a:t>
            </a:r>
            <a:r>
              <a:rPr kumimoji="1" lang="en-US" altLang="ko-KR" dirty="0"/>
              <a:t> CRUD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/>
              <a:t>“</a:t>
            </a:r>
            <a:r>
              <a:rPr kumimoji="1" lang="ko-KR" altLang="en-US" dirty="0"/>
              <a:t>서버의 </a:t>
            </a:r>
            <a:r>
              <a:rPr kumimoji="1" lang="ko-KR" altLang="en-US" dirty="0" err="1"/>
              <a:t>로직은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에 담긴다</a:t>
            </a:r>
            <a:r>
              <a:rPr kumimoji="1" lang="en-US" altLang="ko-KR" dirty="0"/>
              <a:t>”</a:t>
            </a:r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E554F-0D17-834F-A417-0F7F01A1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8E4F2-2F8E-8D4E-BD73-64A1FC7C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304C0-DC65-574C-A531-6F6C8265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5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6EC88-BD67-1A4B-BECF-E3A582F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1D483-EE25-8D4B-BA1A-FA3DF7F5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Client-Server-Blockchain</a:t>
            </a:r>
            <a:r>
              <a:rPr kumimoji="1" lang="ko-KR" altLang="en-US" dirty="0"/>
              <a:t> 시스템의 서버 개발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REST 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</a:t>
            </a:r>
            <a:r>
              <a:rPr kumimoji="1" lang="en-US" altLang="ko-KR" dirty="0"/>
              <a:t>Router </a:t>
            </a:r>
            <a:r>
              <a:rPr kumimoji="1" lang="ko-KR" altLang="en-US" dirty="0"/>
              <a:t>정의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 연결 코드 작성</a:t>
            </a:r>
            <a:endParaRPr kumimoji="1" lang="en-US" altLang="ko-KR" dirty="0"/>
          </a:p>
          <a:p>
            <a:pPr lvl="2"/>
            <a:r>
              <a:rPr kumimoji="1" lang="en-US" altLang="ko-KR" dirty="0">
                <a:sym typeface="Wingdings" pitchFamily="2" charset="2"/>
              </a:rPr>
              <a:t>DB </a:t>
            </a:r>
            <a:r>
              <a:rPr kumimoji="1" lang="ko-KR" altLang="en-US" dirty="0">
                <a:sym typeface="Wingdings" pitchFamily="2" charset="2"/>
              </a:rPr>
              <a:t>전용 </a:t>
            </a:r>
            <a:r>
              <a:rPr kumimoji="1" lang="en-US" altLang="ko-KR" dirty="0">
                <a:sym typeface="Wingdings" pitchFamily="2" charset="2"/>
              </a:rPr>
              <a:t>SDK</a:t>
            </a:r>
            <a:r>
              <a:rPr kumimoji="1" lang="ko-KR" altLang="en-US" dirty="0">
                <a:sym typeface="Wingdings" pitchFamily="2" charset="2"/>
              </a:rPr>
              <a:t> 사용</a:t>
            </a:r>
            <a:r>
              <a:rPr kumimoji="1" lang="en-US" altLang="ko-KR" dirty="0">
                <a:sym typeface="Wingdings" pitchFamily="2" charset="2"/>
              </a:rPr>
              <a:t>  fabric-</a:t>
            </a:r>
            <a:r>
              <a:rPr kumimoji="1" lang="en-US" altLang="ko-KR" dirty="0" err="1">
                <a:sym typeface="Wingdings" pitchFamily="2" charset="2"/>
              </a:rPr>
              <a:t>sdk</a:t>
            </a:r>
            <a:r>
              <a:rPr kumimoji="1" lang="en-US" altLang="ko-KR" dirty="0">
                <a:sym typeface="Wingdings" pitchFamily="2" charset="2"/>
              </a:rPr>
              <a:t>, web3.js</a:t>
            </a:r>
          </a:p>
          <a:p>
            <a:pPr lvl="2"/>
            <a:r>
              <a:rPr kumimoji="1" lang="en-US" altLang="ko-KR" strike="sngStrike" dirty="0" err="1">
                <a:solidFill>
                  <a:schemeClr val="bg1">
                    <a:lumMod val="75000"/>
                  </a:schemeClr>
                </a:solidFill>
              </a:rPr>
              <a:t>db.connect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(...)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trike="sngStrike" dirty="0" err="1">
                <a:solidFill>
                  <a:schemeClr val="bg1">
                    <a:lumMod val="75000"/>
                  </a:schemeClr>
                </a:solidFill>
              </a:rPr>
              <a:t>이런식으로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호출</a:t>
            </a:r>
            <a:endParaRPr kumimoji="1" lang="en-US" altLang="ko-KR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보통 서버가 실행될 때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번 호출되어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DB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와 연결을 수립</a:t>
            </a:r>
            <a:endParaRPr kumimoji="1" lang="en-US" altLang="ko-KR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kumimoji="1" lang="ko-KR" altLang="en-US" b="1" dirty="0">
                <a:solidFill>
                  <a:srgbClr val="0070C0"/>
                </a:solidFill>
              </a:rPr>
              <a:t>연결</a:t>
            </a:r>
            <a:r>
              <a:rPr kumimoji="1" lang="en-US" altLang="ko-KR" b="1" dirty="0">
                <a:solidFill>
                  <a:srgbClr val="0070C0"/>
                </a:solidFill>
              </a:rPr>
              <a:t>,</a:t>
            </a:r>
            <a:r>
              <a:rPr kumimoji="1" lang="ko-KR" altLang="en-US" b="1" dirty="0">
                <a:solidFill>
                  <a:srgbClr val="0070C0"/>
                </a:solidFill>
              </a:rPr>
              <a:t> 트랜잭션 관리 등을 모두 직접 해주어야 할 가능성이 높음</a:t>
            </a:r>
            <a:endParaRPr kumimoji="1" lang="en-US" altLang="ko-KR" b="1" dirty="0">
              <a:solidFill>
                <a:srgbClr val="0070C0"/>
              </a:solidFill>
            </a:endParaRPr>
          </a:p>
          <a:p>
            <a:pPr lvl="1"/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코드 작성</a:t>
            </a: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b="1" dirty="0" err="1">
                <a:solidFill>
                  <a:srgbClr val="0070C0"/>
                </a:solidFill>
                <a:sym typeface="Wingdings" pitchFamily="2" charset="2"/>
              </a:rPr>
              <a:t>스마트컨트랙트</a:t>
            </a:r>
            <a:r>
              <a:rPr kumimoji="1" lang="ko-KR" altLang="en-US" dirty="0">
                <a:sym typeface="Wingdings" pitchFamily="2" charset="2"/>
              </a:rPr>
              <a:t> 코드 작성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DB(</a:t>
            </a:r>
            <a:r>
              <a:rPr kumimoji="1" lang="ko-KR" altLang="en-US" dirty="0"/>
              <a:t>블록체인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저장되는 객체의 모습 정의 </a:t>
            </a:r>
            <a:r>
              <a:rPr kumimoji="1" lang="en-US" altLang="ko-KR" dirty="0"/>
              <a:t>(Schema)</a:t>
            </a:r>
          </a:p>
          <a:p>
            <a:pPr lvl="2"/>
            <a:r>
              <a:rPr kumimoji="1" lang="en-US" altLang="ko-KR" dirty="0"/>
              <a:t>DB(</a:t>
            </a:r>
            <a:r>
              <a:rPr kumimoji="1" lang="ko-KR" altLang="en-US" dirty="0"/>
              <a:t>블록체인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저장된 객체를 불러오는 함수들 작성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a.k.a</a:t>
            </a:r>
            <a:r>
              <a:rPr kumimoji="1" lang="en-US" altLang="ko-KR" dirty="0"/>
              <a:t> CRUD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/>
              <a:t>“</a:t>
            </a:r>
            <a:r>
              <a:rPr kumimoji="1" lang="ko-KR" altLang="en-US" dirty="0"/>
              <a:t>서버의 </a:t>
            </a:r>
            <a:r>
              <a:rPr kumimoji="1" lang="ko-KR" altLang="en-US" dirty="0" err="1"/>
              <a:t>로직은</a:t>
            </a:r>
            <a:r>
              <a:rPr kumimoji="1" lang="ko-KR" altLang="en-US" dirty="0"/>
              <a:t>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kumimoji="1" lang="en-US" altLang="ko-KR" dirty="0"/>
              <a:t> </a:t>
            </a:r>
            <a:r>
              <a:rPr kumimoji="1" lang="ko-KR" altLang="en-US" b="1" dirty="0" err="1">
                <a:solidFill>
                  <a:srgbClr val="0070C0"/>
                </a:solidFill>
                <a:sym typeface="Wingdings" pitchFamily="2" charset="2"/>
              </a:rPr>
              <a:t>스마트컨트랙트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담긴다</a:t>
            </a:r>
            <a:r>
              <a:rPr kumimoji="1" lang="en-US" altLang="ko-KR" dirty="0"/>
              <a:t>”</a:t>
            </a:r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E554F-0D17-834F-A417-0F7F01A1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8E4F2-2F8E-8D4E-BD73-64A1FC7C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304C0-DC65-574C-A531-6F6C8265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3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6EC88-BD67-1A4B-BECF-E3A582F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1D483-EE25-8D4B-BA1A-FA3DF7F5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Client-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Server</a:t>
            </a:r>
            <a:r>
              <a:rPr kumimoji="1" lang="en-US" altLang="ko-KR" dirty="0"/>
              <a:t>-Blockchain</a:t>
            </a:r>
            <a:r>
              <a:rPr kumimoji="1" lang="ko-KR" altLang="en-US" dirty="0"/>
              <a:t> 시스템의 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서버</a:t>
            </a:r>
            <a:r>
              <a:rPr kumimoji="1" lang="ko-KR" altLang="en-US" dirty="0"/>
              <a:t> 개발</a:t>
            </a:r>
            <a:endParaRPr kumimoji="1" lang="en-US" altLang="ko-KR" dirty="0"/>
          </a:p>
          <a:p>
            <a:pPr lvl="1"/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REST API</a:t>
            </a:r>
            <a:r>
              <a:rPr kumimoji="1" lang="ko-KR" altLang="en-US" strike="sngStrike" dirty="0" err="1">
                <a:solidFill>
                  <a:schemeClr val="bg1">
                    <a:lumMod val="75000"/>
                  </a:schemeClr>
                </a:solidFill>
              </a:rPr>
              <a:t>를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위한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Router 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정의 </a:t>
            </a:r>
            <a:endParaRPr kumimoji="1" lang="en-US" altLang="ko-KR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 연결 코드 작성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Client-side(e.g. Web App, Mobile App)</a:t>
            </a:r>
            <a:r>
              <a:rPr kumimoji="1" lang="ko-KR" altLang="en-US" dirty="0">
                <a:sym typeface="Wingdings" pitchFamily="2" charset="2"/>
              </a:rPr>
              <a:t>로 이동</a:t>
            </a:r>
            <a:endParaRPr kumimoji="1" lang="en-US" altLang="ko-KR" dirty="0"/>
          </a:p>
          <a:p>
            <a:pPr lvl="2"/>
            <a:r>
              <a:rPr kumimoji="1" lang="en-US" altLang="ko-KR" dirty="0">
                <a:sym typeface="Wingdings" pitchFamily="2" charset="2"/>
              </a:rPr>
              <a:t>DB </a:t>
            </a:r>
            <a:r>
              <a:rPr kumimoji="1" lang="ko-KR" altLang="en-US" dirty="0">
                <a:sym typeface="Wingdings" pitchFamily="2" charset="2"/>
              </a:rPr>
              <a:t>전용 </a:t>
            </a:r>
            <a:r>
              <a:rPr kumimoji="1" lang="en-US" altLang="ko-KR" dirty="0">
                <a:sym typeface="Wingdings" pitchFamily="2" charset="2"/>
              </a:rPr>
              <a:t>SDK</a:t>
            </a:r>
            <a:r>
              <a:rPr kumimoji="1" lang="ko-KR" altLang="en-US" dirty="0">
                <a:sym typeface="Wingdings" pitchFamily="2" charset="2"/>
              </a:rPr>
              <a:t> 사용</a:t>
            </a:r>
            <a:r>
              <a:rPr kumimoji="1" lang="en-US" altLang="ko-KR" dirty="0">
                <a:sym typeface="Wingdings" pitchFamily="2" charset="2"/>
              </a:rPr>
              <a:t>  web3.js</a:t>
            </a:r>
          </a:p>
          <a:p>
            <a:pPr lvl="2"/>
            <a:r>
              <a:rPr kumimoji="1" lang="en-US" altLang="ko-KR" strike="sngStrike" dirty="0" err="1">
                <a:solidFill>
                  <a:schemeClr val="bg1">
                    <a:lumMod val="75000"/>
                  </a:schemeClr>
                </a:solidFill>
              </a:rPr>
              <a:t>db.connect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(...)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trike="sngStrike" dirty="0" err="1">
                <a:solidFill>
                  <a:schemeClr val="bg1">
                    <a:lumMod val="75000"/>
                  </a:schemeClr>
                </a:solidFill>
              </a:rPr>
              <a:t>이런식으로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호출</a:t>
            </a:r>
            <a:endParaRPr kumimoji="1" lang="en-US" altLang="ko-KR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보통 서버가 실행될 때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번 호출되어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DB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와 연결을 수립</a:t>
            </a:r>
            <a:endParaRPr kumimoji="1" lang="en-US" altLang="ko-KR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kumimoji="1" lang="ko-KR" altLang="en-US" b="1" dirty="0">
                <a:solidFill>
                  <a:srgbClr val="0070C0"/>
                </a:solidFill>
              </a:rPr>
              <a:t>연결</a:t>
            </a:r>
            <a:r>
              <a:rPr kumimoji="1" lang="en-US" altLang="ko-KR" b="1" dirty="0">
                <a:solidFill>
                  <a:srgbClr val="0070C0"/>
                </a:solidFill>
              </a:rPr>
              <a:t>,</a:t>
            </a:r>
            <a:r>
              <a:rPr kumimoji="1" lang="ko-KR" altLang="en-US" b="1" dirty="0">
                <a:solidFill>
                  <a:srgbClr val="0070C0"/>
                </a:solidFill>
              </a:rPr>
              <a:t> 트랜잭션 관리 등을 모두 직접 해주어야 할 가능성이 높음</a:t>
            </a:r>
            <a:endParaRPr kumimoji="1" lang="en-US" altLang="ko-KR" b="1" dirty="0">
              <a:solidFill>
                <a:srgbClr val="0070C0"/>
              </a:solidFill>
            </a:endParaRPr>
          </a:p>
          <a:p>
            <a:pPr lvl="1"/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kumimoji="1" lang="ko-KR" altLang="en-US" strike="sngStrike" dirty="0">
                <a:solidFill>
                  <a:schemeClr val="bg1">
                    <a:lumMod val="75000"/>
                  </a:schemeClr>
                </a:solidFill>
              </a:rPr>
              <a:t> 코드 작성</a:t>
            </a:r>
            <a:r>
              <a:rPr kumimoji="1"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b="1" dirty="0" err="1">
                <a:solidFill>
                  <a:srgbClr val="0070C0"/>
                </a:solidFill>
                <a:sym typeface="Wingdings" pitchFamily="2" charset="2"/>
              </a:rPr>
              <a:t>스마트컨트랙트</a:t>
            </a:r>
            <a:r>
              <a:rPr kumimoji="1" lang="ko-KR" altLang="en-US" dirty="0">
                <a:sym typeface="Wingdings" pitchFamily="2" charset="2"/>
              </a:rPr>
              <a:t> 코드 작성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DB(</a:t>
            </a:r>
            <a:r>
              <a:rPr kumimoji="1" lang="ko-KR" altLang="en-US" dirty="0"/>
              <a:t>블록체인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저장되는 객체의 모습 정의 </a:t>
            </a:r>
            <a:r>
              <a:rPr kumimoji="1" lang="en-US" altLang="ko-KR" dirty="0"/>
              <a:t>(Schema)</a:t>
            </a:r>
          </a:p>
          <a:p>
            <a:pPr lvl="2"/>
            <a:r>
              <a:rPr kumimoji="1" lang="en-US" altLang="ko-KR" dirty="0"/>
              <a:t>DB(</a:t>
            </a:r>
            <a:r>
              <a:rPr kumimoji="1" lang="ko-KR" altLang="en-US" dirty="0"/>
              <a:t>블록체인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저장된 객체를 불러오는 함수들 작성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a.k.a</a:t>
            </a:r>
            <a:r>
              <a:rPr kumimoji="1" lang="en-US" altLang="ko-KR" dirty="0"/>
              <a:t> CRUD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/>
              <a:t>“</a:t>
            </a:r>
            <a:r>
              <a:rPr kumimoji="1" lang="ko-KR" altLang="en-US" dirty="0"/>
              <a:t>서버의 </a:t>
            </a:r>
            <a:r>
              <a:rPr kumimoji="1" lang="ko-KR" altLang="en-US" dirty="0" err="1"/>
              <a:t>로직은</a:t>
            </a:r>
            <a:r>
              <a:rPr kumimoji="1" lang="ko-KR" altLang="en-US" dirty="0"/>
              <a:t> </a:t>
            </a:r>
            <a:r>
              <a:rPr kumimoji="1"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Model</a:t>
            </a:r>
            <a:r>
              <a:rPr kumimoji="1" lang="en-US" altLang="ko-KR" dirty="0"/>
              <a:t> </a:t>
            </a:r>
            <a:r>
              <a:rPr kumimoji="1" lang="ko-KR" altLang="en-US" b="1" dirty="0" err="1">
                <a:solidFill>
                  <a:srgbClr val="0070C0"/>
                </a:solidFill>
                <a:sym typeface="Wingdings" pitchFamily="2" charset="2"/>
              </a:rPr>
              <a:t>스마트컨트랙트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담긴다</a:t>
            </a:r>
            <a:r>
              <a:rPr kumimoji="1" lang="en-US" altLang="ko-KR" dirty="0"/>
              <a:t>”</a:t>
            </a:r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E554F-0D17-834F-A417-0F7F01A1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8E4F2-2F8E-8D4E-BD73-64A1FC7C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304C0-DC65-574C-A531-6F6C8265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95F30-1402-3F42-B6D1-014DC681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600" dirty="0"/>
              <a:t>3</a:t>
            </a:r>
            <a:r>
              <a:rPr kumimoji="1" lang="en-US" altLang="ko-KR" sz="3600" dirty="0"/>
              <a:t>.</a:t>
            </a:r>
            <a:r>
              <a:rPr kumimoji="1" lang="ko-KR" altLang="en-US" sz="3600" dirty="0"/>
              <a:t> </a:t>
            </a:r>
            <a:r>
              <a:rPr kumimoji="1" lang="ko-KR" altLang="en-US" sz="3600" dirty="0" err="1"/>
              <a:t>블록체인과</a:t>
            </a:r>
            <a:r>
              <a:rPr kumimoji="1" lang="ko-KR" altLang="en-US" sz="3600" dirty="0"/>
              <a:t> 일반 데이터베이스 개발의 차이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78A5F-2F8A-0D45-8336-E0769BFC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고수준의 </a:t>
            </a:r>
            <a:r>
              <a:rPr kumimoji="1" lang="en-US" altLang="ko-KR" dirty="0"/>
              <a:t>DBMS</a:t>
            </a:r>
            <a:r>
              <a:rPr kumimoji="1" lang="ko-KR" altLang="en-US" dirty="0"/>
              <a:t> 부재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DBMS: </a:t>
            </a:r>
            <a:r>
              <a:rPr kumimoji="1" lang="en-US" altLang="ko-KR" b="1" dirty="0" err="1"/>
              <a:t>D</a:t>
            </a:r>
            <a:r>
              <a:rPr kumimoji="1" lang="en-US" altLang="ko-KR" dirty="0" err="1"/>
              <a:t>ata</a:t>
            </a:r>
            <a:r>
              <a:rPr kumimoji="1" lang="en-US" altLang="ko-KR" b="1" dirty="0" err="1"/>
              <a:t>B</a:t>
            </a:r>
            <a:r>
              <a:rPr kumimoji="1" lang="en-US" altLang="ko-KR" dirty="0" err="1"/>
              <a:t>ase</a:t>
            </a:r>
            <a:r>
              <a:rPr kumimoji="1" lang="en-US" altLang="ko-KR" dirty="0"/>
              <a:t> </a:t>
            </a:r>
            <a:r>
              <a:rPr kumimoji="1" lang="en-US" altLang="ko-KR" b="1" dirty="0"/>
              <a:t>M</a:t>
            </a:r>
            <a:r>
              <a:rPr kumimoji="1" lang="en-US" altLang="ko-KR" dirty="0"/>
              <a:t>anagement </a:t>
            </a:r>
            <a:r>
              <a:rPr kumimoji="1" lang="en-US" altLang="ko-KR" b="1" dirty="0"/>
              <a:t>S</a:t>
            </a:r>
            <a:r>
              <a:rPr kumimoji="1" lang="en-US" altLang="ko-KR" dirty="0"/>
              <a:t>ystem</a:t>
            </a:r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 자체도 서버</a:t>
            </a:r>
            <a:r>
              <a:rPr kumimoji="1" lang="en-US" altLang="ko-KR" dirty="0"/>
              <a:t>:</a:t>
            </a:r>
            <a:r>
              <a:rPr kumimoji="1" lang="ko-KR" altLang="en-US" dirty="0"/>
              <a:t> 다중 접속 제어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 내 데이터에 대한 무결성</a:t>
            </a:r>
            <a:r>
              <a:rPr kumimoji="1" lang="en-US" altLang="ko-KR" dirty="0"/>
              <a:t>(</a:t>
            </a:r>
            <a:r>
              <a:rPr kumimoji="1" lang="ko-KR" altLang="en-US" dirty="0"/>
              <a:t>데이터 무결성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보장함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저장된 데이터들의 일관성을 보장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쏟아지는 트랜잭션들을 잘 정렬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조절하여 데이터 변경의 일관성을 보장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트랜잭션 실패 시 데이터의 원상복구를 보장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a.k.a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트랜잭션 관리</a:t>
            </a:r>
            <a:endParaRPr kumimoji="1" lang="en-US" altLang="ko-KR" b="1" dirty="0"/>
          </a:p>
          <a:p>
            <a:pPr lvl="1"/>
            <a:r>
              <a:rPr kumimoji="1" lang="en-US" altLang="ko-KR" dirty="0" err="1"/>
              <a:t>db.put</a:t>
            </a:r>
            <a:r>
              <a:rPr kumimoji="1" lang="en-US" altLang="ko-KR" dirty="0"/>
              <a:t>(...)</a:t>
            </a:r>
            <a:r>
              <a:rPr kumimoji="1" lang="ko-KR" altLang="en-US" dirty="0"/>
              <a:t> 과 같은 </a:t>
            </a:r>
            <a:r>
              <a:rPr kumimoji="1" lang="en-US" altLang="ko-KR" dirty="0"/>
              <a:t>high-level </a:t>
            </a:r>
            <a:r>
              <a:rPr kumimoji="1" lang="ko-KR" altLang="en-US" dirty="0"/>
              <a:t>함수 속에 저런 기능들이 모두 보장되고 있음</a:t>
            </a:r>
            <a:endParaRPr kumimoji="1"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A131-E481-C444-A307-0C634097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169D3-AFAC-E14B-91B1-FF091113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73A5A-2E27-C042-A942-A6315B92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022A37-7687-A547-8E81-F1B617306D9B}"/>
              </a:ext>
            </a:extLst>
          </p:cNvPr>
          <p:cNvSpPr/>
          <p:nvPr/>
        </p:nvSpPr>
        <p:spPr>
          <a:xfrm>
            <a:off x="2286000" y="48320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데이터베이스로 통하는 모든 트랜잭션이 일단 통과해야 하는 </a:t>
            </a:r>
            <a:r>
              <a:rPr lang="ko-KR" altLang="en-US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중앙화</a:t>
            </a:r>
            <a:r>
              <a:rPr lang="en-US" altLang="ko-KR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된 서버 시스템</a:t>
            </a:r>
            <a:endParaRPr lang="ko-KR" altLang="en-US" sz="2400" dirty="0">
              <a:solidFill>
                <a:srgbClr val="204DC0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22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78A5F-2F8A-0D45-8336-E0769BFC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고수준의 </a:t>
            </a:r>
            <a:r>
              <a:rPr kumimoji="1" lang="en-US" altLang="ko-KR" dirty="0"/>
              <a:t>DBMS</a:t>
            </a:r>
            <a:r>
              <a:rPr kumimoji="1" lang="ko-KR" altLang="en-US" dirty="0"/>
              <a:t> 부재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블록체인에는</a:t>
            </a:r>
            <a:r>
              <a:rPr kumimoji="1" lang="en-US" altLang="ko-KR" dirty="0"/>
              <a:t> </a:t>
            </a:r>
            <a:r>
              <a:rPr kumimoji="1" lang="ko-KR" altLang="en-US" b="1" dirty="0">
                <a:solidFill>
                  <a:srgbClr val="C42410"/>
                </a:solidFill>
              </a:rPr>
              <a:t>중앙화 된 </a:t>
            </a:r>
            <a:r>
              <a:rPr kumimoji="1" lang="en-US" altLang="ko-KR" b="1" dirty="0">
                <a:solidFill>
                  <a:srgbClr val="C42410"/>
                </a:solidFill>
              </a:rPr>
              <a:t>DBMS</a:t>
            </a:r>
            <a:r>
              <a:rPr kumimoji="1" lang="ko-KR" altLang="en-US" b="1" dirty="0">
                <a:solidFill>
                  <a:srgbClr val="C42410"/>
                </a:solidFill>
              </a:rPr>
              <a:t>가 없음</a:t>
            </a:r>
            <a:endParaRPr kumimoji="1" lang="en-US" altLang="ko-KR" b="1" dirty="0">
              <a:solidFill>
                <a:srgbClr val="C42410"/>
              </a:solidFill>
            </a:endParaRPr>
          </a:p>
          <a:p>
            <a:pPr lvl="1"/>
            <a:r>
              <a:rPr kumimoji="1" lang="ko-KR" altLang="en-US" dirty="0"/>
              <a:t>트랜잭션 처리 시 </a:t>
            </a:r>
            <a:r>
              <a:rPr kumimoji="1" lang="ko-KR" altLang="en-US" b="1" dirty="0"/>
              <a:t>동시성 문제</a:t>
            </a:r>
            <a:r>
              <a:rPr kumimoji="1" lang="ko-KR" altLang="en-US" dirty="0"/>
              <a:t>가 발생할 수 있음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읽는 도중 다른 곳에서는 데이터를 써서 같은 키에 대해 서로 다른 값을 본다던가</a:t>
            </a:r>
            <a:r>
              <a:rPr kumimoji="1" lang="en-US" altLang="ko-KR" dirty="0"/>
              <a:t>...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9C0BE35-3ADE-DD45-8D2A-3743A62B2EFA}"/>
              </a:ext>
            </a:extLst>
          </p:cNvPr>
          <p:cNvSpPr/>
          <p:nvPr/>
        </p:nvSpPr>
        <p:spPr>
          <a:xfrm>
            <a:off x="1181197" y="2976466"/>
            <a:ext cx="1546549" cy="1836772"/>
          </a:xfrm>
          <a:prstGeom prst="rect">
            <a:avLst/>
          </a:prstGeom>
          <a:noFill/>
          <a:ln>
            <a:solidFill>
              <a:srgbClr val="204D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Database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4EA904E-BDCE-CF4E-862C-E84C36B62C94}"/>
              </a:ext>
            </a:extLst>
          </p:cNvPr>
          <p:cNvSpPr/>
          <p:nvPr/>
        </p:nvSpPr>
        <p:spPr>
          <a:xfrm>
            <a:off x="4422712" y="2808514"/>
            <a:ext cx="1255548" cy="2032715"/>
          </a:xfrm>
          <a:prstGeom prst="rect">
            <a:avLst/>
          </a:prstGeom>
          <a:noFill/>
          <a:ln>
            <a:solidFill>
              <a:srgbClr val="204D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Blockchain Peer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178C9F-9145-2F4E-8EC4-E5A825977820}"/>
              </a:ext>
            </a:extLst>
          </p:cNvPr>
          <p:cNvSpPr/>
          <p:nvPr/>
        </p:nvSpPr>
        <p:spPr>
          <a:xfrm>
            <a:off x="5763984" y="2802294"/>
            <a:ext cx="1255548" cy="2032715"/>
          </a:xfrm>
          <a:prstGeom prst="rect">
            <a:avLst/>
          </a:prstGeom>
          <a:noFill/>
          <a:ln>
            <a:solidFill>
              <a:srgbClr val="204D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Blockchain Peer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38E4E8-B92E-6748-8BB6-FF66C4A5AD1A}"/>
              </a:ext>
            </a:extLst>
          </p:cNvPr>
          <p:cNvSpPr/>
          <p:nvPr/>
        </p:nvSpPr>
        <p:spPr>
          <a:xfrm>
            <a:off x="7112841" y="2802294"/>
            <a:ext cx="1255548" cy="2032715"/>
          </a:xfrm>
          <a:prstGeom prst="rect">
            <a:avLst/>
          </a:prstGeom>
          <a:noFill/>
          <a:ln>
            <a:solidFill>
              <a:srgbClr val="204D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400" b="1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Blockchain Peer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395F30-1402-3F42-B6D1-014DC681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600" dirty="0"/>
              <a:t>3</a:t>
            </a:r>
            <a:r>
              <a:rPr kumimoji="1" lang="en-US" altLang="ko-KR" sz="3600" dirty="0"/>
              <a:t>.</a:t>
            </a:r>
            <a:r>
              <a:rPr kumimoji="1" lang="ko-KR" altLang="en-US" sz="3600" dirty="0"/>
              <a:t> </a:t>
            </a:r>
            <a:r>
              <a:rPr kumimoji="1" lang="ko-KR" altLang="en-US" sz="3600" dirty="0" err="1"/>
              <a:t>블록체인과</a:t>
            </a:r>
            <a:r>
              <a:rPr kumimoji="1" lang="ko-KR" altLang="en-US" sz="3600" dirty="0"/>
              <a:t> 일반 데이터베이스 개발의 차이</a:t>
            </a:r>
            <a:endParaRPr kumimoji="1" lang="ko-Kore-KR" altLang="en-US" sz="3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A131-E481-C444-A307-0C634097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169D3-AFAC-E14B-91B1-FF091113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73A5A-2E27-C042-A942-A6315B92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E86107-04EE-C146-9EBF-41111F36C936}"/>
              </a:ext>
            </a:extLst>
          </p:cNvPr>
          <p:cNvSpPr/>
          <p:nvPr/>
        </p:nvSpPr>
        <p:spPr>
          <a:xfrm>
            <a:off x="1436332" y="4220544"/>
            <a:ext cx="1013536" cy="482084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DBMS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9" name="원통[C] 8">
            <a:extLst>
              <a:ext uri="{FF2B5EF4-FFF2-40B4-BE49-F238E27FC236}">
                <a16:creationId xmlns:a16="http://schemas.microsoft.com/office/drawing/2014/main" id="{8970B99D-3787-0240-84C6-20ACC4D1494D}"/>
              </a:ext>
            </a:extLst>
          </p:cNvPr>
          <p:cNvSpPr/>
          <p:nvPr/>
        </p:nvSpPr>
        <p:spPr>
          <a:xfrm>
            <a:off x="1546549" y="3315478"/>
            <a:ext cx="793102" cy="651784"/>
          </a:xfrm>
          <a:prstGeom prst="can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Storage</a:t>
            </a:r>
            <a:endParaRPr kumimoji="1" lang="ko-Kore-KR" altLang="en-US" sz="12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BACB580-2E27-4B40-BD17-1BD69BDFBB2A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flipV="1">
            <a:off x="1943100" y="3967262"/>
            <a:ext cx="0" cy="253282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53279E-3A42-5248-872E-9037E2A6FC70}"/>
              </a:ext>
            </a:extLst>
          </p:cNvPr>
          <p:cNvSpPr/>
          <p:nvPr/>
        </p:nvSpPr>
        <p:spPr>
          <a:xfrm>
            <a:off x="4552172" y="4220547"/>
            <a:ext cx="1013536" cy="482083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DBMS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FDFEAF-7CE6-6046-8F3D-B48680D680B0}"/>
              </a:ext>
            </a:extLst>
          </p:cNvPr>
          <p:cNvSpPr/>
          <p:nvPr/>
        </p:nvSpPr>
        <p:spPr>
          <a:xfrm>
            <a:off x="5876536" y="4220546"/>
            <a:ext cx="1013536" cy="482083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DBMS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A38E0C-7C70-0342-BBB9-B6074FA38084}"/>
              </a:ext>
            </a:extLst>
          </p:cNvPr>
          <p:cNvSpPr/>
          <p:nvPr/>
        </p:nvSpPr>
        <p:spPr>
          <a:xfrm>
            <a:off x="7200900" y="4220545"/>
            <a:ext cx="1013536" cy="482083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DBMS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5" name="원통[C] 14">
            <a:extLst>
              <a:ext uri="{FF2B5EF4-FFF2-40B4-BE49-F238E27FC236}">
                <a16:creationId xmlns:a16="http://schemas.microsoft.com/office/drawing/2014/main" id="{DCB36611-4A62-894C-B692-388AEDEE17CA}"/>
              </a:ext>
            </a:extLst>
          </p:cNvPr>
          <p:cNvSpPr/>
          <p:nvPr/>
        </p:nvSpPr>
        <p:spPr>
          <a:xfrm>
            <a:off x="4665305" y="3315478"/>
            <a:ext cx="793102" cy="648674"/>
          </a:xfrm>
          <a:prstGeom prst="can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Storage</a:t>
            </a:r>
            <a:endParaRPr kumimoji="1" lang="ko-Kore-KR" altLang="en-US" sz="12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6" name="원통[C] 15">
            <a:extLst>
              <a:ext uri="{FF2B5EF4-FFF2-40B4-BE49-F238E27FC236}">
                <a16:creationId xmlns:a16="http://schemas.microsoft.com/office/drawing/2014/main" id="{18EE7A87-CCC2-2641-9A68-74DAD68EB962}"/>
              </a:ext>
            </a:extLst>
          </p:cNvPr>
          <p:cNvSpPr/>
          <p:nvPr/>
        </p:nvSpPr>
        <p:spPr>
          <a:xfrm>
            <a:off x="5986753" y="3315478"/>
            <a:ext cx="793102" cy="648674"/>
          </a:xfrm>
          <a:prstGeom prst="can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Storage</a:t>
            </a:r>
            <a:endParaRPr kumimoji="1" lang="ko-Kore-KR" altLang="en-US" sz="12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7" name="원통[C] 16">
            <a:extLst>
              <a:ext uri="{FF2B5EF4-FFF2-40B4-BE49-F238E27FC236}">
                <a16:creationId xmlns:a16="http://schemas.microsoft.com/office/drawing/2014/main" id="{DAEE3AC0-7733-E947-B9A5-64F8F923DDDF}"/>
              </a:ext>
            </a:extLst>
          </p:cNvPr>
          <p:cNvSpPr/>
          <p:nvPr/>
        </p:nvSpPr>
        <p:spPr>
          <a:xfrm>
            <a:off x="7304994" y="3315478"/>
            <a:ext cx="793102" cy="648674"/>
          </a:xfrm>
          <a:prstGeom prst="can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Storage</a:t>
            </a:r>
            <a:endParaRPr kumimoji="1" lang="ko-Kore-KR" altLang="en-US" sz="1200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C5CFCD-FF7E-8C42-92FD-31830B7173DB}"/>
              </a:ext>
            </a:extLst>
          </p:cNvPr>
          <p:cNvCxnSpPr>
            <a:stCxn id="12" idx="0"/>
            <a:endCxn id="15" idx="3"/>
          </p:cNvCxnSpPr>
          <p:nvPr/>
        </p:nvCxnSpPr>
        <p:spPr>
          <a:xfrm flipV="1">
            <a:off x="5058940" y="3964152"/>
            <a:ext cx="2916" cy="256395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88C7F9C-A256-5347-B09F-8820341B5808}"/>
              </a:ext>
            </a:extLst>
          </p:cNvPr>
          <p:cNvCxnSpPr>
            <a:stCxn id="13" idx="0"/>
            <a:endCxn id="16" idx="3"/>
          </p:cNvCxnSpPr>
          <p:nvPr/>
        </p:nvCxnSpPr>
        <p:spPr>
          <a:xfrm flipV="1">
            <a:off x="6383304" y="3964152"/>
            <a:ext cx="0" cy="256394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0C1FD97-7D62-8F4B-B04F-38062F4F55B5}"/>
              </a:ext>
            </a:extLst>
          </p:cNvPr>
          <p:cNvCxnSpPr>
            <a:stCxn id="14" idx="0"/>
            <a:endCxn id="17" idx="3"/>
          </p:cNvCxnSpPr>
          <p:nvPr/>
        </p:nvCxnSpPr>
        <p:spPr>
          <a:xfrm flipH="1" flipV="1">
            <a:off x="7701545" y="3964152"/>
            <a:ext cx="6123" cy="256393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13204D7-9C69-4A4E-92BD-2F69AE6E151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565708" y="4461588"/>
            <a:ext cx="310828" cy="1"/>
          </a:xfrm>
          <a:prstGeom prst="straightConnector1">
            <a:avLst/>
          </a:prstGeom>
          <a:ln w="38100">
            <a:solidFill>
              <a:srgbClr val="204D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C9AAB4-1E89-0646-BA06-53709B067EBF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890072" y="4461587"/>
            <a:ext cx="310828" cy="1"/>
          </a:xfrm>
          <a:prstGeom prst="straightConnector1">
            <a:avLst/>
          </a:prstGeom>
          <a:ln w="38100">
            <a:solidFill>
              <a:srgbClr val="204D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F1D1089-53A0-D44E-BAD3-F15211011DEB}"/>
              </a:ext>
            </a:extLst>
          </p:cNvPr>
          <p:cNvSpPr/>
          <p:nvPr/>
        </p:nvSpPr>
        <p:spPr>
          <a:xfrm>
            <a:off x="1210647" y="5386390"/>
            <a:ext cx="1464906" cy="746449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Server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928CDC1-B905-284C-8C08-7548D14636D9}"/>
              </a:ext>
            </a:extLst>
          </p:cNvPr>
          <p:cNvCxnSpPr>
            <a:cxnSpLocks/>
            <a:stCxn id="34" idx="0"/>
            <a:endCxn id="8" idx="2"/>
          </p:cNvCxnSpPr>
          <p:nvPr/>
        </p:nvCxnSpPr>
        <p:spPr>
          <a:xfrm flipV="1">
            <a:off x="1943100" y="4702628"/>
            <a:ext cx="0" cy="683762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882E38-DD42-9844-AE45-983CF2998105}"/>
              </a:ext>
            </a:extLst>
          </p:cNvPr>
          <p:cNvSpPr/>
          <p:nvPr/>
        </p:nvSpPr>
        <p:spPr>
          <a:xfrm>
            <a:off x="5650851" y="5386390"/>
            <a:ext cx="1464906" cy="746449"/>
          </a:xfrm>
          <a:prstGeom prst="rect">
            <a:avLst/>
          </a:prstGeom>
          <a:solidFill>
            <a:srgbClr val="204DC0"/>
          </a:solidFill>
          <a:ln>
            <a:solidFill>
              <a:srgbClr val="204D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Server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44A44FA-5CD6-FA46-A9AA-6920EA1064A5}"/>
              </a:ext>
            </a:extLst>
          </p:cNvPr>
          <p:cNvCxnSpPr>
            <a:cxnSpLocks/>
            <a:stCxn id="38" idx="0"/>
            <a:endCxn id="12" idx="2"/>
          </p:cNvCxnSpPr>
          <p:nvPr/>
        </p:nvCxnSpPr>
        <p:spPr>
          <a:xfrm flipH="1" flipV="1">
            <a:off x="5058940" y="4702630"/>
            <a:ext cx="1324364" cy="683760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2E66418-782F-EB40-985B-ED678DD54CFD}"/>
              </a:ext>
            </a:extLst>
          </p:cNvPr>
          <p:cNvCxnSpPr>
            <a:cxnSpLocks/>
            <a:stCxn id="38" idx="0"/>
            <a:endCxn id="13" idx="2"/>
          </p:cNvCxnSpPr>
          <p:nvPr/>
        </p:nvCxnSpPr>
        <p:spPr>
          <a:xfrm flipV="1">
            <a:off x="6383304" y="4702629"/>
            <a:ext cx="0" cy="683761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13FAB4-1D32-9746-ACCA-6DA8300F2FC2}"/>
              </a:ext>
            </a:extLst>
          </p:cNvPr>
          <p:cNvCxnSpPr>
            <a:cxnSpLocks/>
            <a:stCxn id="38" idx="0"/>
            <a:endCxn id="14" idx="2"/>
          </p:cNvCxnSpPr>
          <p:nvPr/>
        </p:nvCxnSpPr>
        <p:spPr>
          <a:xfrm flipV="1">
            <a:off x="6383304" y="4702628"/>
            <a:ext cx="1324364" cy="683762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5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78A5F-2F8A-0D45-8336-E0769BFC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트랜잭션을 그냥 보내기만 하면 </a:t>
            </a:r>
            <a:r>
              <a:rPr kumimoji="1" lang="en-US" altLang="ko-KR" dirty="0"/>
              <a:t>DBMS</a:t>
            </a:r>
            <a:r>
              <a:rPr kumimoji="1" lang="ko-KR" altLang="en-US" dirty="0"/>
              <a:t> 가 알아서 데이터 저장을 잘 </a:t>
            </a:r>
            <a:r>
              <a:rPr kumimoji="1" lang="ko-KR" altLang="en-US" dirty="0" err="1"/>
              <a:t>해줄것이라는</a:t>
            </a:r>
            <a:r>
              <a:rPr kumimoji="1" lang="ko-KR" altLang="en-US" dirty="0"/>
              <a:t> 믿음을 버려야 함</a:t>
            </a:r>
            <a:endParaRPr kumimoji="1" lang="en-US" altLang="ko-KR" dirty="0"/>
          </a:p>
          <a:p>
            <a:r>
              <a:rPr kumimoji="1" lang="en-US" altLang="ko-KR" dirty="0"/>
              <a:t>MVCC Read Conflict</a:t>
            </a:r>
          </a:p>
          <a:p>
            <a:pPr lvl="1"/>
            <a:r>
              <a:rPr kumimoji="1" lang="ko-KR" altLang="en-US" dirty="0"/>
              <a:t>먼저 보낸 트랜잭션이 미처 반영되기 전에 같은 키에 대해 또다른 트랜잭션을 보냄</a:t>
            </a:r>
            <a:endParaRPr kumimoji="1" lang="en-US" altLang="ko-KR" dirty="0"/>
          </a:p>
          <a:p>
            <a:r>
              <a:rPr kumimoji="1" lang="en-US" altLang="ko-KR" dirty="0"/>
              <a:t>Phantom Read Conflict</a:t>
            </a:r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Range </a:t>
            </a:r>
            <a:r>
              <a:rPr kumimoji="1" lang="ko-KR" altLang="en-US" dirty="0"/>
              <a:t>검색 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처리 도중 다른 트랜잭션의 삽입으로 처음 읽을 때 없던 값들이 추가되거나 있던 값들이 삭제됨</a:t>
            </a:r>
            <a:endParaRPr kumimoji="1"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395F30-1402-3F42-B6D1-014DC681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ko-Kore-KR" sz="3600" dirty="0"/>
              <a:t>3</a:t>
            </a:r>
            <a:r>
              <a:rPr kumimoji="1" lang="en-US" altLang="ko-KR" sz="3600" dirty="0"/>
              <a:t>.</a:t>
            </a:r>
            <a:r>
              <a:rPr kumimoji="1" lang="ko-KR" altLang="en-US" sz="3600" dirty="0"/>
              <a:t> </a:t>
            </a:r>
            <a:r>
              <a:rPr kumimoji="1" lang="ko-KR" altLang="en-US" sz="3600" dirty="0" err="1"/>
              <a:t>블록체인과</a:t>
            </a:r>
            <a:r>
              <a:rPr kumimoji="1" lang="ko-KR" altLang="en-US" sz="3600" dirty="0"/>
              <a:t> 일반 데이터베이스 개발의 차이</a:t>
            </a:r>
            <a:endParaRPr kumimoji="1" lang="ko-Kore-KR" altLang="en-US" sz="3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A131-E481-C444-A307-0C634097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169D3-AFAC-E14B-91B1-FF091113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73A5A-2E27-C042-A942-A6315B92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16F340-D3AE-6245-AC6A-8B0950C1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90" y="4330249"/>
            <a:ext cx="2597020" cy="19477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30E60BE-D868-FB48-A08A-A6D2BDCBF74C}"/>
              </a:ext>
            </a:extLst>
          </p:cNvPr>
          <p:cNvSpPr/>
          <p:nvPr/>
        </p:nvSpPr>
        <p:spPr>
          <a:xfrm>
            <a:off x="3440049" y="563685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팬텀 충돌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9C64D8-77A3-1641-A751-7B572FA34483}"/>
              </a:ext>
            </a:extLst>
          </p:cNvPr>
          <p:cNvSpPr/>
          <p:nvPr/>
        </p:nvSpPr>
        <p:spPr>
          <a:xfrm>
            <a:off x="4310136" y="5189187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다중버전</a:t>
            </a:r>
            <a:r>
              <a:rPr lang="ko-KR" altLang="en-US" b="1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충돌</a:t>
            </a:r>
            <a:endParaRPr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76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2B78F-B736-6B48-A6C5-01D87EEB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B8269-3727-5649-A8A9-AB31DA8D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일반적인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“Client-Server-Database” </a:t>
            </a:r>
            <a:r>
              <a:rPr kumimoji="1" lang="ko-KR" altLang="en-US" dirty="0"/>
              <a:t>시스템의 </a:t>
            </a:r>
            <a:r>
              <a:rPr kumimoji="1" lang="en-US" altLang="ko-KR" dirty="0"/>
              <a:t>DB</a:t>
            </a:r>
            <a:r>
              <a:rPr kumimoji="1" lang="ko-KR" altLang="en-US" dirty="0"/>
              <a:t>모델 설계 원칙과 같음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ER</a:t>
            </a:r>
            <a:r>
              <a:rPr kumimoji="1" lang="ko-KR" altLang="en-US" dirty="0"/>
              <a:t> 다이어그램으로 </a:t>
            </a:r>
            <a:r>
              <a:rPr kumimoji="1" lang="en-US" altLang="ko-KR" dirty="0"/>
              <a:t>DB</a:t>
            </a:r>
            <a:r>
              <a:rPr kumimoji="1" lang="ko-KR" altLang="en-US" dirty="0"/>
              <a:t> 구조 설계 잘하고</a:t>
            </a:r>
            <a:r>
              <a:rPr kumimoji="1" lang="en-US" altLang="ko-KR" dirty="0"/>
              <a:t>,</a:t>
            </a:r>
          </a:p>
          <a:p>
            <a:pPr lvl="1"/>
            <a:r>
              <a:rPr kumimoji="1" lang="ko-KR" altLang="en-US" dirty="0"/>
              <a:t>서버 보안 잘 챙기고</a:t>
            </a:r>
            <a:r>
              <a:rPr kumimoji="1" lang="en-US" altLang="ko-Kore-KR" dirty="0"/>
              <a:t>,</a:t>
            </a:r>
          </a:p>
          <a:p>
            <a:pPr lvl="1"/>
            <a:r>
              <a:rPr kumimoji="1" lang="ko-Kore-KR" altLang="en-US" dirty="0"/>
              <a:t>앱은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UI/UX</a:t>
            </a:r>
            <a:r>
              <a:rPr kumimoji="1" lang="ko-KR" altLang="en-US" dirty="0"/>
              <a:t> 잘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...</a:t>
            </a:r>
            <a:r>
              <a:rPr kumimoji="1" lang="ko-KR" altLang="en-US" dirty="0"/>
              <a:t> 등등</a:t>
            </a:r>
            <a:endParaRPr kumimoji="1"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4AB07-B26D-4340-B012-2B2F896D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46DDB-95B4-8D46-9BAB-7A6AC3D1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BC692-3E3F-DE48-9C80-4F021742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86DF93-975A-9B42-B45E-4064FBD18061}"/>
              </a:ext>
            </a:extLst>
          </p:cNvPr>
          <p:cNvSpPr/>
          <p:nvPr/>
        </p:nvSpPr>
        <p:spPr>
          <a:xfrm>
            <a:off x="2286000" y="402032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그러나</a:t>
            </a:r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...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93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0E4FC-EB83-CA43-B8DF-BC88566F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FA1A-8CBD-4D44-9612-38F946FA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블록체인은</a:t>
            </a:r>
            <a:r>
              <a:rPr kumimoji="1" lang="ko-KR" altLang="en-US" dirty="0"/>
              <a:t> 다른 데이터베이스에 비해 </a:t>
            </a:r>
            <a:r>
              <a:rPr kumimoji="1" lang="en-US" altLang="ko-KR" dirty="0"/>
              <a:t>...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352F4-BF5F-7442-A9A2-CE45185E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64B26-25A7-C645-BE43-A95B9D03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1A47B-A374-924F-8BEF-8032D9C9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CA6519-4D9A-DD45-87E4-0E08EA9E14FF}"/>
              </a:ext>
            </a:extLst>
          </p:cNvPr>
          <p:cNvSpPr/>
          <p:nvPr/>
        </p:nvSpPr>
        <p:spPr>
          <a:xfrm>
            <a:off x="3116424" y="2583407"/>
            <a:ext cx="3741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1)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매우 </a:t>
            </a:r>
            <a:r>
              <a:rPr lang="ko-KR" altLang="en-US" sz="2400" b="1" dirty="0">
                <a:solidFill>
                  <a:srgbClr val="C4241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느리고</a:t>
            </a:r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544A47-6FBC-F84D-A9AE-237648E85485}"/>
              </a:ext>
            </a:extLst>
          </p:cNvPr>
          <p:cNvSpPr/>
          <p:nvPr/>
        </p:nvSpPr>
        <p:spPr>
          <a:xfrm>
            <a:off x="3116424" y="3198167"/>
            <a:ext cx="3741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2)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400" b="1" dirty="0">
                <a:solidFill>
                  <a:srgbClr val="C4241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용량을 많이 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차지하고</a:t>
            </a:r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38FD64-914B-664D-A0C7-C5BCFA912C54}"/>
              </a:ext>
            </a:extLst>
          </p:cNvPr>
          <p:cNvSpPr/>
          <p:nvPr/>
        </p:nvSpPr>
        <p:spPr>
          <a:xfrm>
            <a:off x="3116424" y="3813875"/>
            <a:ext cx="4282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3)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고수준의 </a:t>
            </a:r>
            <a:r>
              <a:rPr lang="en-US" altLang="ko-KR" sz="2400" b="1" dirty="0">
                <a:solidFill>
                  <a:srgbClr val="C4241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DBMS</a:t>
            </a:r>
            <a:r>
              <a:rPr lang="ko-KR" altLang="en-US" sz="2400" b="1" dirty="0">
                <a:solidFill>
                  <a:srgbClr val="C4241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가 없습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니다</a:t>
            </a:r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5FDEBA-386A-7947-B90E-B3D8010ED449}"/>
              </a:ext>
            </a:extLst>
          </p:cNvPr>
          <p:cNvSpPr/>
          <p:nvPr/>
        </p:nvSpPr>
        <p:spPr>
          <a:xfrm>
            <a:off x="2286000" y="493472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=&gt;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그럼에도 여기에 </a:t>
            </a:r>
            <a:br>
              <a:rPr lang="en-US" altLang="ko-KR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ko-KR" altLang="en-US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저장해야하는</a:t>
            </a:r>
            <a:r>
              <a:rPr lang="en-US" altLang="ko-KR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것은 무엇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인가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04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A642A-ACB6-5F4A-973F-FB09A4F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77807-F030-D148-A393-2A482773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무엇을</a:t>
            </a:r>
            <a:r>
              <a:rPr kumimoji="1" lang="ko-KR" altLang="en-US" dirty="0"/>
              <a:t> 저장할지 결정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저장할 만한 데이터 </a:t>
            </a:r>
            <a:r>
              <a:rPr kumimoji="1" lang="en-US" altLang="ko-KR" dirty="0"/>
              <a:t>(AND</a:t>
            </a:r>
            <a:r>
              <a:rPr kumimoji="1" lang="ko-KR" altLang="en-US" dirty="0"/>
              <a:t> 조건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ko-KR" altLang="en-US" dirty="0" err="1"/>
              <a:t>위변조를</a:t>
            </a:r>
            <a:r>
              <a:rPr kumimoji="1" lang="ko-KR" altLang="en-US" dirty="0"/>
              <a:t> 반드시 막아야 하는 데이터</a:t>
            </a:r>
            <a:endParaRPr kumimoji="1" lang="ko-Kore-KR" altLang="en-US" dirty="0"/>
          </a:p>
          <a:p>
            <a:pPr lvl="2"/>
            <a:r>
              <a:rPr kumimoji="1" lang="ko-KR" altLang="en-US" dirty="0"/>
              <a:t>참여자들이 모두 함께 공유해야 하는 데이터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예</a:t>
            </a:r>
            <a:r>
              <a:rPr kumimoji="1" lang="en-US" altLang="ko-KR" dirty="0"/>
              <a:t>:</a:t>
            </a:r>
            <a:r>
              <a:rPr kumimoji="1" lang="ko-KR" altLang="en-US" dirty="0"/>
              <a:t> 투표 결과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돈 거래 내역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물건의 운송 이력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이해관계자들 사이의 중요 문서</a:t>
            </a:r>
            <a:r>
              <a:rPr kumimoji="1" lang="en-US" altLang="ko-KR" dirty="0"/>
              <a:t>(</a:t>
            </a:r>
            <a:r>
              <a:rPr kumimoji="1" lang="ko-KR" altLang="en-US" dirty="0"/>
              <a:t>계약서 등</a:t>
            </a:r>
            <a:r>
              <a:rPr kumimoji="1" lang="en-US" altLang="ko-KR" dirty="0"/>
              <a:t>)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저장하면 안되는 데이터</a:t>
            </a:r>
            <a:r>
              <a:rPr kumimoji="1" lang="en-US" altLang="ko-KR" dirty="0"/>
              <a:t>(OR </a:t>
            </a:r>
            <a:r>
              <a:rPr kumimoji="1" lang="ko-KR" altLang="en-US" dirty="0"/>
              <a:t>조건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ko-KR" altLang="en-US" dirty="0"/>
              <a:t>실시간성을 요구하는 데이터는 안됨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복잡한 </a:t>
            </a:r>
            <a:r>
              <a:rPr kumimoji="1" lang="en-US" altLang="ko-KR" dirty="0"/>
              <a:t>Query</a:t>
            </a:r>
            <a:r>
              <a:rPr kumimoji="1" lang="ko-KR" altLang="en-US" dirty="0"/>
              <a:t>가 중요한 데이터 </a:t>
            </a:r>
            <a:r>
              <a:rPr kumimoji="1" lang="en-US" altLang="ko-KR" dirty="0"/>
              <a:t>(End-User</a:t>
            </a:r>
            <a:r>
              <a:rPr kumimoji="1" lang="ko-KR" altLang="en-US" dirty="0"/>
              <a:t>의 앱 서비스에 직접 연관되는 데이터</a:t>
            </a:r>
            <a:r>
              <a:rPr kumimoji="1" lang="en-US" altLang="ko-KR" dirty="0"/>
              <a:t>)</a:t>
            </a:r>
          </a:p>
          <a:p>
            <a:pPr lvl="3"/>
            <a:r>
              <a:rPr kumimoji="1" lang="en-US" altLang="ko-KR" dirty="0"/>
              <a:t>JOIN</a:t>
            </a:r>
            <a:r>
              <a:rPr kumimoji="1" lang="ko-KR" altLang="en-US" dirty="0"/>
              <a:t> 등을 요구하는 복잡한 구조의 데이터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공유되어서는 안되는 개인 데이터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예</a:t>
            </a:r>
            <a:r>
              <a:rPr kumimoji="1" lang="en-US" altLang="ko-KR" dirty="0"/>
              <a:t>:</a:t>
            </a:r>
            <a:r>
              <a:rPr kumimoji="1" lang="ko-KR" altLang="en-US" dirty="0"/>
              <a:t> 주민등록번호 같은 개인정보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로그</a:t>
            </a:r>
            <a:endParaRPr kumimoji="1"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88876-5D47-FD41-B67D-8A36205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3284B-A5D6-534D-853B-B235B949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E4928-D011-EC4C-A323-0F8B5F9E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4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11008-0094-4841-99CE-E3211A78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CFE53-EC62-42F3-A89B-C87F811D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하이퍼레저</a:t>
            </a:r>
            <a:r>
              <a:rPr lang="ko-KR" altLang="en-US" dirty="0"/>
              <a:t> 패브릭 개요 </a:t>
            </a:r>
            <a:r>
              <a:rPr lang="en-US" altLang="ko-KR" dirty="0"/>
              <a:t>(1 day)</a:t>
            </a:r>
          </a:p>
          <a:p>
            <a:pPr lvl="1"/>
            <a:r>
              <a:rPr lang="ko-KR" altLang="en-US" dirty="0"/>
              <a:t>블록체인의 본질</a:t>
            </a:r>
            <a:endParaRPr lang="en-US" altLang="ko-KR" dirty="0"/>
          </a:p>
          <a:p>
            <a:pPr lvl="1"/>
            <a:r>
              <a:rPr lang="ko-KR" altLang="en-US" dirty="0" err="1"/>
              <a:t>프라이빗</a:t>
            </a:r>
            <a:r>
              <a:rPr lang="ko-KR" altLang="en-US" dirty="0"/>
              <a:t> 블록체인의 현재</a:t>
            </a:r>
            <a:endParaRPr lang="en-US" altLang="ko-KR" dirty="0"/>
          </a:p>
          <a:p>
            <a:pPr lvl="1"/>
            <a:r>
              <a:rPr lang="ko-KR" altLang="en-US" dirty="0" err="1"/>
              <a:t>하이퍼레저</a:t>
            </a:r>
            <a:r>
              <a:rPr lang="ko-KR" altLang="en-US" dirty="0"/>
              <a:t> 패브릭을 구성하는 기술들</a:t>
            </a:r>
            <a:endParaRPr lang="en-US" altLang="ko-KR" dirty="0"/>
          </a:p>
          <a:p>
            <a:pPr lvl="1"/>
            <a:r>
              <a:rPr lang="ko-KR" altLang="en-US" dirty="0" err="1"/>
              <a:t>하이퍼레저</a:t>
            </a:r>
            <a:r>
              <a:rPr lang="ko-KR" altLang="en-US" dirty="0"/>
              <a:t> 패브릭 구동 실습</a:t>
            </a:r>
            <a:endParaRPr lang="en-US" altLang="ko-KR" dirty="0"/>
          </a:p>
          <a:p>
            <a:r>
              <a:rPr lang="ko-KR" altLang="en-US" dirty="0" err="1"/>
              <a:t>하이퍼레저</a:t>
            </a:r>
            <a:r>
              <a:rPr lang="ko-KR" altLang="en-US" dirty="0"/>
              <a:t> 패브릭 개발 </a:t>
            </a:r>
            <a:r>
              <a:rPr lang="en-US" altLang="ko-KR" dirty="0"/>
              <a:t>(2 day)</a:t>
            </a:r>
          </a:p>
          <a:p>
            <a:pPr lvl="1"/>
            <a:r>
              <a:rPr lang="ko-KR" altLang="en-US" dirty="0" err="1"/>
              <a:t>스마트컨트랙트</a:t>
            </a:r>
            <a:r>
              <a:rPr lang="ko-KR" altLang="en-US" dirty="0"/>
              <a:t> 개요</a:t>
            </a:r>
            <a:endParaRPr lang="en-US" altLang="ko-KR" dirty="0"/>
          </a:p>
          <a:p>
            <a:pPr lvl="1"/>
            <a:r>
              <a:rPr lang="ko-KR" altLang="en-US" dirty="0" err="1"/>
              <a:t>하이퍼레저</a:t>
            </a:r>
            <a:r>
              <a:rPr lang="ko-KR" altLang="en-US" dirty="0"/>
              <a:t> 패브릭 아키텍처</a:t>
            </a:r>
            <a:endParaRPr lang="en-US" altLang="ko-KR" dirty="0"/>
          </a:p>
          <a:p>
            <a:pPr lvl="1"/>
            <a:r>
              <a:rPr lang="ko-KR" altLang="en-US" dirty="0" err="1"/>
              <a:t>하이퍼레저</a:t>
            </a:r>
            <a:r>
              <a:rPr lang="ko-KR" altLang="en-US" dirty="0"/>
              <a:t> 패브릭 </a:t>
            </a:r>
            <a:r>
              <a:rPr lang="ko-KR" altLang="en-US" dirty="0" err="1"/>
              <a:t>스마트컨트랙트</a:t>
            </a:r>
            <a:r>
              <a:rPr lang="ko-KR" altLang="en-US" dirty="0"/>
              <a:t> 개발 실습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E7AE9-D38E-4B33-AC68-41D8738A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246E4-2156-4702-8E0C-D13BE3D9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A5537-578C-4A59-B7CF-759638AD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312C-92EF-4044-B80D-4B720914BA0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1811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A642A-ACB6-5F4A-973F-FB09A4F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77807-F030-D148-A393-2A482773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NoSQL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DB</a:t>
            </a:r>
            <a:r>
              <a:rPr kumimoji="1" lang="ko-KR" altLang="en-US" dirty="0"/>
              <a:t> 설계 원칙과 동일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하이퍼레저</a:t>
            </a:r>
            <a:r>
              <a:rPr kumimoji="1" lang="ko-KR" altLang="en-US" dirty="0"/>
              <a:t> 패브릭과 </a:t>
            </a:r>
            <a:r>
              <a:rPr kumimoji="1" lang="ko-KR" altLang="en-US" dirty="0" err="1"/>
              <a:t>이더리움</a:t>
            </a:r>
            <a:r>
              <a:rPr kumimoji="1" lang="ko-KR" altLang="en-US" dirty="0"/>
              <a:t> 모두 기본적으로 </a:t>
            </a:r>
            <a:r>
              <a:rPr kumimoji="1" lang="en-US" altLang="ko-KR" dirty="0"/>
              <a:t>NoSQL </a:t>
            </a:r>
            <a:r>
              <a:rPr kumimoji="1" lang="ko-KR" altLang="en-US" dirty="0"/>
              <a:t>데이터베이스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둘다 </a:t>
            </a:r>
            <a:r>
              <a:rPr kumimoji="1" lang="en-US" altLang="ko-KR" dirty="0" err="1"/>
              <a:t>LevelDB</a:t>
            </a:r>
            <a:r>
              <a:rPr kumimoji="1" lang="ko-KR" altLang="en-US" dirty="0"/>
              <a:t>를 저장소로 사용함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구글에서 만든 빠르고 가볍지만 불편한 </a:t>
            </a:r>
            <a:r>
              <a:rPr kumimoji="1" lang="en-US" altLang="ko-KR" dirty="0"/>
              <a:t>DB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Key-Value</a:t>
            </a:r>
            <a:r>
              <a:rPr kumimoji="1" lang="ko-KR" altLang="en-US" dirty="0"/>
              <a:t> 데이터베이스인데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 구조를 잘 설계하는 것이 중요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Query</a:t>
            </a:r>
            <a:r>
              <a:rPr kumimoji="1" lang="ko-KR" altLang="en-US" dirty="0"/>
              <a:t> 에 맞춰 </a:t>
            </a:r>
            <a:r>
              <a:rPr kumimoji="1" lang="en-US" altLang="ko-KR" dirty="0"/>
              <a:t>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설계</a:t>
            </a:r>
            <a:endParaRPr kumimoji="1" lang="en-US" altLang="ko-KR" dirty="0"/>
          </a:p>
          <a:p>
            <a:pPr lvl="2"/>
            <a:r>
              <a:rPr kumimoji="1" lang="en-US" altLang="ko-KR" dirty="0" err="1"/>
              <a:t>LevelDB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FindByAttributes</a:t>
            </a:r>
            <a:r>
              <a:rPr kumimoji="1" lang="ko-KR" altLang="en-US" dirty="0"/>
              <a:t> 이런 거 안됨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Index </a:t>
            </a:r>
            <a:r>
              <a:rPr kumimoji="1" lang="ko-KR" altLang="en-US" dirty="0"/>
              <a:t>도 없음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대신 </a:t>
            </a:r>
            <a:r>
              <a:rPr kumimoji="1" lang="en-US" altLang="ko-KR" dirty="0">
                <a:sym typeface="Wingdings" pitchFamily="2" charset="2"/>
              </a:rPr>
              <a:t>Key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알파벳 순서로 정렬은 해줌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88876-5D47-FD41-B67D-8A36205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3284B-A5D6-534D-853B-B235B949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E4928-D011-EC4C-A323-0F8B5F9E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3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A642A-ACB6-5F4A-973F-FB09A4F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77807-F030-D148-A393-2A482773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블록체인은</a:t>
            </a:r>
            <a:r>
              <a:rPr kumimoji="1" lang="ko-KR" altLang="en-US" dirty="0"/>
              <a:t> 언제나 서브 </a:t>
            </a:r>
            <a:r>
              <a:rPr kumimoji="1" lang="en-US" altLang="ko-KR" dirty="0"/>
              <a:t>DB</a:t>
            </a:r>
          </a:p>
          <a:p>
            <a:pPr lvl="1"/>
            <a:r>
              <a:rPr kumimoji="1" lang="ko-KR" altLang="en-US" dirty="0" err="1">
                <a:solidFill>
                  <a:srgbClr val="C42410"/>
                </a:solidFill>
              </a:rPr>
              <a:t>블록체인을</a:t>
            </a:r>
            <a:r>
              <a:rPr kumimoji="1" lang="ko-KR" altLang="en-US" dirty="0">
                <a:solidFill>
                  <a:srgbClr val="C42410"/>
                </a:solidFill>
              </a:rPr>
              <a:t> 서비스를 위한 메인 </a:t>
            </a:r>
            <a:r>
              <a:rPr kumimoji="1" lang="en-US" altLang="ko-KR" dirty="0">
                <a:solidFill>
                  <a:srgbClr val="C42410"/>
                </a:solidFill>
              </a:rPr>
              <a:t>DB</a:t>
            </a:r>
            <a:r>
              <a:rPr kumimoji="1" lang="ko-KR" altLang="en-US" dirty="0">
                <a:solidFill>
                  <a:srgbClr val="C42410"/>
                </a:solidFill>
              </a:rPr>
              <a:t>로 쓰지 마라</a:t>
            </a:r>
            <a:endParaRPr kumimoji="1" lang="en-US" altLang="ko-KR" dirty="0">
              <a:solidFill>
                <a:srgbClr val="C42410"/>
              </a:solidFill>
            </a:endParaRPr>
          </a:p>
          <a:p>
            <a:pPr lvl="2"/>
            <a:r>
              <a:rPr kumimoji="1" lang="ko-KR" altLang="en-US" dirty="0"/>
              <a:t>사용자 앱의 첫 페이지를 띄우기 위한 데이터를 </a:t>
            </a:r>
            <a:r>
              <a:rPr kumimoji="1" lang="en-US" altLang="ko-KR" dirty="0"/>
              <a:t>fetching </a:t>
            </a:r>
            <a:r>
              <a:rPr kumimoji="1" lang="ko-KR" altLang="en-US" dirty="0"/>
              <a:t>해오는 </a:t>
            </a:r>
            <a:r>
              <a:rPr kumimoji="1" lang="en-US" altLang="ko-KR" dirty="0"/>
              <a:t>DB</a:t>
            </a:r>
            <a:r>
              <a:rPr kumimoji="1" lang="ko-KR" altLang="en-US" dirty="0"/>
              <a:t>로 쓰면</a:t>
            </a:r>
            <a:r>
              <a:rPr kumimoji="1" lang="en-US" altLang="ko-KR" dirty="0"/>
              <a:t>...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 err="1"/>
              <a:t>블록체인은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올라운드</a:t>
            </a:r>
            <a:r>
              <a:rPr kumimoji="1" lang="ko-KR" altLang="en-US" dirty="0"/>
              <a:t> 플레이어가 아니라</a:t>
            </a:r>
            <a:r>
              <a:rPr kumimoji="1" lang="en-US" altLang="ko-KR" dirty="0"/>
              <a:t>, </a:t>
            </a:r>
            <a:r>
              <a:rPr kumimoji="1" lang="ko-KR" altLang="en-US" b="1" dirty="0">
                <a:solidFill>
                  <a:srgbClr val="0070C0"/>
                </a:solidFill>
              </a:rPr>
              <a:t>특정 영역에서 아무도 못하는 일을 해주는 스페셜 플레이어</a:t>
            </a:r>
            <a:r>
              <a:rPr kumimoji="1" lang="ko-KR" altLang="en-US" dirty="0"/>
              <a:t>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사용자가 </a:t>
            </a:r>
            <a:r>
              <a:rPr kumimoji="1" lang="ko-KR" altLang="en-US" dirty="0" err="1"/>
              <a:t>블록체인이</a:t>
            </a:r>
            <a:r>
              <a:rPr kumimoji="1" lang="ko-KR" altLang="en-US" dirty="0"/>
              <a:t> 뒤에서 동작하는 것을 모르는 것이 최고의 블록체인 기반 소프트웨어 서비스</a:t>
            </a:r>
            <a:endParaRPr kumimoji="1"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88876-5D47-FD41-B67D-8A36205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3284B-A5D6-534D-853B-B235B949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E4928-D011-EC4C-A323-0F8B5F9E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BCE233-B01C-DE46-8EE4-E4570C32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153" y="2429784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9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45FDFAA-1CE6-C74C-912B-67E789365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ore-KR" altLang="en-US" dirty="0"/>
              <a:t>하이퍼레저</a:t>
            </a:r>
            <a:r>
              <a:rPr lang="ko-KR" altLang="en-US" dirty="0"/>
              <a:t> 패브릭 아키텍처</a:t>
            </a:r>
            <a:endParaRPr lang="ko-Kore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E1111E5A-F96C-8843-A29C-A50D6FBE3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ore-KR" dirty="0"/>
              <a:t>2020-10-20</a:t>
            </a:r>
          </a:p>
          <a:p>
            <a:r>
              <a:rPr lang="ko-KR" altLang="en-US" dirty="0" err="1"/>
              <a:t>빅픽처랩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안휘</a:t>
            </a:r>
            <a:endParaRPr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AEBA5-E9F1-264D-9502-AFE89B09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A6B16-7388-C044-A10C-E0E4EAD4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60937-1067-084E-A404-09F72E95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0585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69298-778E-4720-A45D-D4DFE649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57AD5-7953-4B74-9272-F6B5D083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하이퍼레저</a:t>
            </a:r>
            <a:r>
              <a:rPr lang="ko-KR" altLang="en-US" dirty="0"/>
              <a:t> 패브릭 네트워크 구동 시나리오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트랜잭션 전송 시나리오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체인코드 구조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체인코드 개발 시 주의사항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F55E2-F7C8-4625-8B27-B46F6131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45AB6-5F22-4614-8B28-5592F5D5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4D1C2-8D2D-4003-B060-CD4A6FB4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3790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>
            <a:extLst>
              <a:ext uri="{FF2B5EF4-FFF2-40B4-BE49-F238E27FC236}">
                <a16:creationId xmlns:a16="http://schemas.microsoft.com/office/drawing/2014/main" id="{0A7AA595-D449-4735-9F83-4367B723FB2C}"/>
              </a:ext>
            </a:extLst>
          </p:cNvPr>
          <p:cNvSpPr/>
          <p:nvPr/>
        </p:nvSpPr>
        <p:spPr>
          <a:xfrm>
            <a:off x="3963892" y="3914978"/>
            <a:ext cx="4204747" cy="2441373"/>
          </a:xfrm>
          <a:prstGeom prst="ellipse">
            <a:avLst/>
          </a:prstGeom>
          <a:solidFill>
            <a:schemeClr val="bg1"/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0255D68-9E76-427B-90A7-07431F7F278D}"/>
              </a:ext>
            </a:extLst>
          </p:cNvPr>
          <p:cNvSpPr/>
          <p:nvPr/>
        </p:nvSpPr>
        <p:spPr>
          <a:xfrm>
            <a:off x="1223803" y="1835113"/>
            <a:ext cx="2551176" cy="1642051"/>
          </a:xfrm>
          <a:prstGeom prst="ellipse">
            <a:avLst/>
          </a:prstGeom>
          <a:solidFill>
            <a:schemeClr val="bg1"/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E94103-C9A9-4393-B95E-C867C31B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31492-BC7B-4248-B436-7D5A6B57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31B39-8B6C-4648-9D3B-95886735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4383C-65F7-4511-9D58-A2671928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4653" y="6353890"/>
            <a:ext cx="2057400" cy="365125"/>
          </a:xfrm>
        </p:spPr>
        <p:txBody>
          <a:bodyPr/>
          <a:lstStyle/>
          <a:p>
            <a:fld id="{3B38DF12-454B-1D4B-BF85-F1D7B8228BE3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  <p:pic>
        <p:nvPicPr>
          <p:cNvPr id="8" name="그래픽 7" descr="서버">
            <a:extLst>
              <a:ext uri="{FF2B5EF4-FFF2-40B4-BE49-F238E27FC236}">
                <a16:creationId xmlns:a16="http://schemas.microsoft.com/office/drawing/2014/main" id="{C90B578F-8DA0-499F-964F-4421E7522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32" y="1982856"/>
            <a:ext cx="914400" cy="914400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3E7D012B-8E2D-410D-9C4C-BF59B2AD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6648" y="3044999"/>
            <a:ext cx="914400" cy="914400"/>
          </a:xfrm>
          <a:prstGeom prst="rect">
            <a:avLst/>
          </a:prstGeom>
        </p:spPr>
      </p:pic>
      <p:pic>
        <p:nvPicPr>
          <p:cNvPr id="10" name="그래픽 9" descr="서버">
            <a:extLst>
              <a:ext uri="{FF2B5EF4-FFF2-40B4-BE49-F238E27FC236}">
                <a16:creationId xmlns:a16="http://schemas.microsoft.com/office/drawing/2014/main" id="{B9CF3041-5D50-4426-A1C3-6787054D4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5808" y="1769340"/>
            <a:ext cx="914400" cy="9144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924D16-82AC-4CFC-8D52-0322FAC489D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1856232" y="2226540"/>
            <a:ext cx="1179576" cy="2135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33F100-866E-4AC9-9C62-86598076B038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1856232" y="2440056"/>
            <a:ext cx="737616" cy="60494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5C16DA6-9754-4FBA-9F82-4711E213A42F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2593848" y="2226540"/>
            <a:ext cx="441960" cy="8184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래픽 31" descr="서버">
            <a:extLst>
              <a:ext uri="{FF2B5EF4-FFF2-40B4-BE49-F238E27FC236}">
                <a16:creationId xmlns:a16="http://schemas.microsoft.com/office/drawing/2014/main" id="{1E1DE5A9-81C7-409A-9FB8-AFB56FC17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3786275"/>
            <a:ext cx="914400" cy="914400"/>
          </a:xfrm>
          <a:prstGeom prst="rect">
            <a:avLst/>
          </a:prstGeom>
        </p:spPr>
      </p:pic>
      <p:pic>
        <p:nvPicPr>
          <p:cNvPr id="34" name="그래픽 33" descr="서버">
            <a:extLst>
              <a:ext uri="{FF2B5EF4-FFF2-40B4-BE49-F238E27FC236}">
                <a16:creationId xmlns:a16="http://schemas.microsoft.com/office/drawing/2014/main" id="{D9DA9137-2614-4E09-9975-C76D3424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6594" y="5022682"/>
            <a:ext cx="914400" cy="914400"/>
          </a:xfrm>
          <a:prstGeom prst="rect">
            <a:avLst/>
          </a:prstGeom>
        </p:spPr>
      </p:pic>
      <p:pic>
        <p:nvPicPr>
          <p:cNvPr id="35" name="그래픽 34" descr="서버">
            <a:extLst>
              <a:ext uri="{FF2B5EF4-FFF2-40B4-BE49-F238E27FC236}">
                <a16:creationId xmlns:a16="http://schemas.microsoft.com/office/drawing/2014/main" id="{D93ABA5E-C8F2-4097-B480-0F902C1DA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8173" y="5007470"/>
            <a:ext cx="914400" cy="914400"/>
          </a:xfrm>
          <a:prstGeom prst="rect">
            <a:avLst/>
          </a:prstGeom>
        </p:spPr>
      </p:pic>
      <p:pic>
        <p:nvPicPr>
          <p:cNvPr id="36" name="그래픽 35" descr="서버">
            <a:extLst>
              <a:ext uri="{FF2B5EF4-FFF2-40B4-BE49-F238E27FC236}">
                <a16:creationId xmlns:a16="http://schemas.microsoft.com/office/drawing/2014/main" id="{77C970F6-145B-4DB6-838F-BC06B9CF7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9077" y="5234503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BE36E33-F67F-47B4-A028-10F6E19DFF3D}"/>
              </a:ext>
            </a:extLst>
          </p:cNvPr>
          <p:cNvSpPr txBox="1"/>
          <p:nvPr/>
        </p:nvSpPr>
        <p:spPr>
          <a:xfrm>
            <a:off x="808456" y="3258515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Orderers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B44C7D5-76D9-45D8-8CDC-2619588946AC}"/>
              </a:ext>
            </a:extLst>
          </p:cNvPr>
          <p:cNvSpPr/>
          <p:nvPr/>
        </p:nvSpPr>
        <p:spPr>
          <a:xfrm>
            <a:off x="6351472" y="1934171"/>
            <a:ext cx="1931685" cy="1121581"/>
          </a:xfrm>
          <a:prstGeom prst="ellipse">
            <a:avLst/>
          </a:prstGeom>
          <a:solidFill>
            <a:schemeClr val="bg1"/>
          </a:solidFill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 descr="서버">
            <a:extLst>
              <a:ext uri="{FF2B5EF4-FFF2-40B4-BE49-F238E27FC236}">
                <a16:creationId xmlns:a16="http://schemas.microsoft.com/office/drawing/2014/main" id="{F8DCDE7F-DEED-4813-8824-00D3CD6AA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8955" y="2028623"/>
            <a:ext cx="914400" cy="91440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F2BB5FF-16E8-44D2-8629-759C96862654}"/>
              </a:ext>
            </a:extLst>
          </p:cNvPr>
          <p:cNvCxnSpPr>
            <a:cxnSpLocks/>
          </p:cNvCxnSpPr>
          <p:nvPr/>
        </p:nvCxnSpPr>
        <p:spPr>
          <a:xfrm flipH="1" flipV="1">
            <a:off x="3576382" y="3249267"/>
            <a:ext cx="678688" cy="53700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7AADF9-1B0D-4A02-8BB2-048B3282B1C0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3963893" y="2333299"/>
            <a:ext cx="1905062" cy="15252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F1EE3E3-9DA3-4453-A830-01622BBB83CC}"/>
              </a:ext>
            </a:extLst>
          </p:cNvPr>
          <p:cNvSpPr txBox="1"/>
          <p:nvPr/>
        </p:nvSpPr>
        <p:spPr>
          <a:xfrm>
            <a:off x="3746251" y="3128995"/>
            <a:ext cx="89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deliver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53C03E-0B9F-452C-8BF0-D49C0A95DB50}"/>
              </a:ext>
            </a:extLst>
          </p:cNvPr>
          <p:cNvSpPr txBox="1"/>
          <p:nvPr/>
        </p:nvSpPr>
        <p:spPr>
          <a:xfrm>
            <a:off x="4251332" y="1977350"/>
            <a:ext cx="89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deliver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DC0DC6-073C-4760-90D7-5E8F714FCB70}"/>
              </a:ext>
            </a:extLst>
          </p:cNvPr>
          <p:cNvSpPr txBox="1"/>
          <p:nvPr/>
        </p:nvSpPr>
        <p:spPr>
          <a:xfrm>
            <a:off x="7512740" y="3907226"/>
            <a:ext cx="7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Org1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08F197-4C96-487B-9959-E21F8DA6C9DB}"/>
              </a:ext>
            </a:extLst>
          </p:cNvPr>
          <p:cNvSpPr txBox="1"/>
          <p:nvPr/>
        </p:nvSpPr>
        <p:spPr>
          <a:xfrm>
            <a:off x="2128050" y="2424638"/>
            <a:ext cx="74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RAFT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951DEF-4B62-49D8-AD3A-3FC4B648D859}"/>
              </a:ext>
            </a:extLst>
          </p:cNvPr>
          <p:cNvSpPr txBox="1"/>
          <p:nvPr/>
        </p:nvSpPr>
        <p:spPr>
          <a:xfrm>
            <a:off x="7947843" y="1683265"/>
            <a:ext cx="7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Org2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65B311-546A-4568-9C3D-7E14190E3BF2}"/>
              </a:ext>
            </a:extLst>
          </p:cNvPr>
          <p:cNvSpPr txBox="1"/>
          <p:nvPr/>
        </p:nvSpPr>
        <p:spPr>
          <a:xfrm>
            <a:off x="4916424" y="4243475"/>
            <a:ext cx="149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leading peer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62FCC-C5F7-4668-AA77-271A0EB3CEF7}"/>
              </a:ext>
            </a:extLst>
          </p:cNvPr>
          <p:cNvSpPr txBox="1"/>
          <p:nvPr/>
        </p:nvSpPr>
        <p:spPr>
          <a:xfrm>
            <a:off x="3147191" y="5295216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endorsing peer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4" name="그래픽 53" descr="목록">
            <a:extLst>
              <a:ext uri="{FF2B5EF4-FFF2-40B4-BE49-F238E27FC236}">
                <a16:creationId xmlns:a16="http://schemas.microsoft.com/office/drawing/2014/main" id="{D311B295-26AE-4C3F-910F-CBD84805B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5540" y="5876528"/>
            <a:ext cx="456507" cy="45650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1A9AAE5-0519-436B-909D-8E0E5D0718ED}"/>
              </a:ext>
            </a:extLst>
          </p:cNvPr>
          <p:cNvSpPr txBox="1"/>
          <p:nvPr/>
        </p:nvSpPr>
        <p:spPr>
          <a:xfrm>
            <a:off x="7453532" y="4928385"/>
            <a:ext cx="14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anchor peer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B2EAF3-8CF7-4B6E-9BF7-1186D980684E}"/>
              </a:ext>
            </a:extLst>
          </p:cNvPr>
          <p:cNvSpPr txBox="1"/>
          <p:nvPr/>
        </p:nvSpPr>
        <p:spPr>
          <a:xfrm>
            <a:off x="5567618" y="4678263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committing peer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8086CD-E6C1-469B-8FF2-52099C3E960D}"/>
              </a:ext>
            </a:extLst>
          </p:cNvPr>
          <p:cNvSpPr txBox="1"/>
          <p:nvPr/>
        </p:nvSpPr>
        <p:spPr>
          <a:xfrm>
            <a:off x="3900297" y="4737342"/>
            <a:ext cx="18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Gossip protocol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213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94103-C9A9-4393-B95E-C867C31B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31492-BC7B-4248-B436-7D5A6B57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31B39-8B6C-4648-9D3B-95886735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4383C-65F7-4511-9D58-A2671928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87633616-A54D-4E0D-9374-8B980DCE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6" y="1832566"/>
            <a:ext cx="7683448" cy="38899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26222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3366-3839-4A16-A251-B7EFC92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D131-A4D3-4EBE-93F7-3B8F9A5A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Orderers</a:t>
            </a:r>
            <a:endParaRPr lang="en-US" altLang="ko-KR" dirty="0"/>
          </a:p>
          <a:p>
            <a:pPr lvl="1"/>
            <a:r>
              <a:rPr lang="ko-KR" altLang="en-US" dirty="0"/>
              <a:t>트랜잭션을 순서대로 나열함</a:t>
            </a:r>
            <a:endParaRPr lang="en-US" altLang="ko-KR" dirty="0"/>
          </a:p>
          <a:p>
            <a:pPr lvl="2"/>
            <a:r>
              <a:rPr lang="en-US" altLang="ko-KR" dirty="0"/>
              <a:t>Apache Kafka</a:t>
            </a:r>
          </a:p>
          <a:p>
            <a:pPr lvl="1"/>
            <a:r>
              <a:rPr lang="ko-KR" altLang="en-US" dirty="0"/>
              <a:t>블록을 생성함</a:t>
            </a:r>
            <a:endParaRPr lang="en-US" altLang="ko-KR" dirty="0"/>
          </a:p>
          <a:p>
            <a:pPr lvl="1"/>
            <a:r>
              <a:rPr lang="ko-KR" altLang="en-US" b="1" dirty="0"/>
              <a:t>검증은 하지 않음 </a:t>
            </a:r>
            <a:r>
              <a:rPr lang="en-US" altLang="ko-KR" b="1" dirty="0">
                <a:sym typeface="Wingdings" panose="05000000000000000000" pitchFamily="2" charset="2"/>
              </a:rPr>
              <a:t> Committing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Peer</a:t>
            </a:r>
            <a:r>
              <a:rPr lang="ko-KR" altLang="en-US" b="1" dirty="0">
                <a:sym typeface="Wingdings" panose="05000000000000000000" pitchFamily="2" charset="2"/>
              </a:rPr>
              <a:t>가 담당</a:t>
            </a:r>
            <a:endParaRPr lang="en-US" altLang="ko-KR" b="1" dirty="0"/>
          </a:p>
          <a:p>
            <a:pPr lvl="1"/>
            <a:r>
              <a:rPr lang="en-US" altLang="ko-KR" dirty="0"/>
              <a:t>RAFT: </a:t>
            </a:r>
            <a:r>
              <a:rPr lang="en-US" altLang="ko-KR" dirty="0" err="1"/>
              <a:t>Orderer</a:t>
            </a:r>
            <a:r>
              <a:rPr lang="ko-KR" altLang="en-US" dirty="0"/>
              <a:t>들 사이의 </a:t>
            </a:r>
            <a:r>
              <a:rPr lang="en-US" altLang="ko-KR" dirty="0"/>
              <a:t>Fault Tolerance</a:t>
            </a:r>
            <a:r>
              <a:rPr lang="ko-KR" altLang="en-US" dirty="0"/>
              <a:t>를 보장</a:t>
            </a:r>
            <a:r>
              <a:rPr lang="en-US" altLang="ko-KR" dirty="0"/>
              <a:t>, Byzantine</a:t>
            </a:r>
            <a:r>
              <a:rPr lang="ko-KR" altLang="en-US" dirty="0"/>
              <a:t> </a:t>
            </a:r>
            <a:r>
              <a:rPr lang="en-US" altLang="ko-KR" dirty="0"/>
              <a:t>Fault</a:t>
            </a:r>
            <a:r>
              <a:rPr lang="ko-KR" altLang="en-US" dirty="0"/>
              <a:t> </a:t>
            </a:r>
            <a:r>
              <a:rPr lang="en-US" altLang="ko-KR" dirty="0"/>
              <a:t>Tolerance</a:t>
            </a:r>
            <a:r>
              <a:rPr lang="ko-KR" altLang="en-US" dirty="0"/>
              <a:t>는 보장하지 못함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096A-AEC6-4C5B-97CE-F738D45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961D5-3E8E-475C-8A68-4A57CF2E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2063-DA9B-4149-801B-8D9EDFB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5D83AF80-DDB6-4409-8308-3204FA7A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00" y="4194139"/>
            <a:ext cx="4987151" cy="25248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BEDE58-DBB2-43BC-9C40-C63C2AB515BD}"/>
              </a:ext>
            </a:extLst>
          </p:cNvPr>
          <p:cNvSpPr/>
          <p:nvPr/>
        </p:nvSpPr>
        <p:spPr>
          <a:xfrm>
            <a:off x="6400800" y="4096512"/>
            <a:ext cx="1255776" cy="99974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9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3366-3839-4A16-A251-B7EFC92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D131-A4D3-4EBE-93F7-3B8F9A5A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Committing Peer</a:t>
            </a:r>
          </a:p>
          <a:p>
            <a:pPr lvl="1"/>
            <a:r>
              <a:rPr lang="en-US" altLang="ko-KR" dirty="0" err="1"/>
              <a:t>Orderer</a:t>
            </a:r>
            <a:r>
              <a:rPr lang="ko-KR" altLang="en-US" dirty="0"/>
              <a:t>로부터 블록을 받아 저장하는 </a:t>
            </a:r>
            <a:r>
              <a:rPr lang="en-US" altLang="ko-KR" dirty="0"/>
              <a:t>Peer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채널에 가입된 모든 </a:t>
            </a:r>
            <a:r>
              <a:rPr lang="en-US" altLang="ko-KR" dirty="0"/>
              <a:t>Peer)</a:t>
            </a:r>
          </a:p>
          <a:p>
            <a:r>
              <a:rPr lang="en-US" altLang="ko-KR" dirty="0"/>
              <a:t>Endorsing</a:t>
            </a:r>
            <a:r>
              <a:rPr lang="ko-KR" altLang="en-US" dirty="0"/>
              <a:t> </a:t>
            </a:r>
            <a:r>
              <a:rPr lang="en-US" altLang="ko-KR" dirty="0"/>
              <a:t>Peer</a:t>
            </a:r>
          </a:p>
          <a:p>
            <a:pPr lvl="1"/>
            <a:r>
              <a:rPr lang="en-US" altLang="ko-KR" dirty="0" err="1"/>
              <a:t>Chaincode</a:t>
            </a:r>
            <a:r>
              <a:rPr lang="ko-KR" altLang="en-US" dirty="0"/>
              <a:t>를 실행하는 </a:t>
            </a:r>
            <a:r>
              <a:rPr lang="en-US" altLang="ko-KR" dirty="0"/>
              <a:t>Peer</a:t>
            </a:r>
          </a:p>
          <a:p>
            <a:pPr lvl="1"/>
            <a:r>
              <a:rPr lang="ko-KR" altLang="en-US" dirty="0"/>
              <a:t>트랜잭션을 미리 실행해보고</a:t>
            </a:r>
            <a:r>
              <a:rPr lang="en-US" altLang="ko-KR" dirty="0"/>
              <a:t>, </a:t>
            </a:r>
            <a:r>
              <a:rPr lang="ko-KR" altLang="en-US" dirty="0"/>
              <a:t>에러가 있는지 없는지 확인</a:t>
            </a:r>
            <a:endParaRPr lang="en-US" altLang="ko-KR" dirty="0"/>
          </a:p>
          <a:p>
            <a:r>
              <a:rPr lang="en-US" altLang="ko-KR" dirty="0"/>
              <a:t> Anchor Peer</a:t>
            </a:r>
          </a:p>
          <a:p>
            <a:pPr lvl="1"/>
            <a:r>
              <a:rPr lang="ko-KR" altLang="en-US" dirty="0"/>
              <a:t>조직</a:t>
            </a:r>
            <a:r>
              <a:rPr lang="en-US" altLang="ko-KR" dirty="0"/>
              <a:t> </a:t>
            </a:r>
            <a:r>
              <a:rPr lang="ko-KR" altLang="en-US" dirty="0"/>
              <a:t>외부에서 조직 내 </a:t>
            </a:r>
            <a:r>
              <a:rPr lang="en-US" altLang="ko-KR" dirty="0"/>
              <a:t>Peer</a:t>
            </a:r>
            <a:r>
              <a:rPr lang="ko-KR" altLang="en-US" dirty="0"/>
              <a:t>들을 찾을 때 사용</a:t>
            </a:r>
            <a:endParaRPr lang="en-US" altLang="ko-KR" dirty="0"/>
          </a:p>
          <a:p>
            <a:pPr lvl="1"/>
            <a:r>
              <a:rPr lang="ko-KR" altLang="en-US" dirty="0"/>
              <a:t>외부에서 모든 </a:t>
            </a:r>
            <a:r>
              <a:rPr lang="en-US" altLang="ko-KR" dirty="0"/>
              <a:t>Peer</a:t>
            </a:r>
            <a:r>
              <a:rPr lang="ko-KR" altLang="en-US" dirty="0"/>
              <a:t>를 알고 있으면 필요 없음</a:t>
            </a:r>
            <a:endParaRPr lang="en-US" altLang="ko-KR" dirty="0"/>
          </a:p>
          <a:p>
            <a:pPr lvl="1"/>
            <a:r>
              <a:rPr lang="en-US" altLang="ko-KR" dirty="0"/>
              <a:t>Service Discovery, Private Data</a:t>
            </a:r>
            <a:r>
              <a:rPr lang="ko-KR" altLang="en-US" dirty="0"/>
              <a:t>에서 사용</a:t>
            </a:r>
            <a:endParaRPr lang="en-US" altLang="ko-KR" dirty="0"/>
          </a:p>
          <a:p>
            <a:r>
              <a:rPr lang="en-US" altLang="ko-KR" dirty="0"/>
              <a:t>Leading Peer</a:t>
            </a:r>
          </a:p>
          <a:p>
            <a:pPr lvl="1"/>
            <a:r>
              <a:rPr lang="ko-KR" altLang="en-US" dirty="0"/>
              <a:t>조직을 대표하여</a:t>
            </a:r>
            <a:r>
              <a:rPr lang="en-US" altLang="ko-KR" dirty="0"/>
              <a:t>, </a:t>
            </a:r>
            <a:r>
              <a:rPr lang="en-US" altLang="ko-KR" dirty="0" err="1"/>
              <a:t>Orderer</a:t>
            </a:r>
            <a:r>
              <a:rPr lang="ko-KR" altLang="en-US" dirty="0"/>
              <a:t>로부터</a:t>
            </a:r>
            <a:br>
              <a:rPr lang="en-US" altLang="ko-KR" dirty="0"/>
            </a:br>
            <a:r>
              <a:rPr lang="ko-KR" altLang="en-US" dirty="0"/>
              <a:t>블록을 </a:t>
            </a:r>
            <a:r>
              <a:rPr lang="en-US" altLang="ko-KR" dirty="0"/>
              <a:t>deliver </a:t>
            </a:r>
            <a:r>
              <a:rPr lang="ko-KR" altLang="en-US" dirty="0"/>
              <a:t>받음</a:t>
            </a:r>
            <a:endParaRPr lang="en-US" altLang="ko-KR" dirty="0"/>
          </a:p>
          <a:p>
            <a:pPr lvl="1"/>
            <a:r>
              <a:rPr lang="ko-KR" altLang="en-US" dirty="0"/>
              <a:t>자동 선출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096A-AEC6-4C5B-97CE-F738D45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961D5-3E8E-475C-8A68-4A57CF2E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2063-DA9B-4149-801B-8D9EDFB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5D83AF80-DDB6-4409-8308-3204FA7A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00" y="4194139"/>
            <a:ext cx="4987151" cy="25248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BEDE58-DBB2-43BC-9C40-C63C2AB515BD}"/>
              </a:ext>
            </a:extLst>
          </p:cNvPr>
          <p:cNvSpPr/>
          <p:nvPr/>
        </p:nvSpPr>
        <p:spPr>
          <a:xfrm>
            <a:off x="6400800" y="5466335"/>
            <a:ext cx="2743200" cy="88509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08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3366-3839-4A16-A251-B7EFC92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D131-A4D3-4EBE-93F7-3B8F9A5A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Client Server</a:t>
            </a:r>
          </a:p>
          <a:p>
            <a:pPr lvl="1"/>
            <a:r>
              <a:rPr lang="ko-KR" altLang="en-US" dirty="0"/>
              <a:t>트랜잭션 생성</a:t>
            </a:r>
            <a:endParaRPr lang="en-US" altLang="ko-KR" dirty="0"/>
          </a:p>
          <a:p>
            <a:pPr lvl="1"/>
            <a:r>
              <a:rPr lang="ko-KR" altLang="en-US" dirty="0"/>
              <a:t>모든 네트워크 </a:t>
            </a:r>
            <a:r>
              <a:rPr lang="ko-KR" altLang="en-US" dirty="0" err="1"/>
              <a:t>엔터티들과</a:t>
            </a:r>
            <a:r>
              <a:rPr lang="ko-KR" altLang="en-US" dirty="0"/>
              <a:t> 접속 필요</a:t>
            </a:r>
            <a:endParaRPr lang="en-US" altLang="ko-KR" dirty="0"/>
          </a:p>
          <a:p>
            <a:pPr lvl="2"/>
            <a:r>
              <a:rPr lang="en-US" altLang="ko-KR" dirty="0"/>
              <a:t>Fabric CA: End user </a:t>
            </a:r>
            <a:r>
              <a:rPr lang="ko-KR" altLang="en-US" dirty="0"/>
              <a:t>키 </a:t>
            </a:r>
            <a:r>
              <a:rPr lang="en-US" altLang="ko-KR" dirty="0"/>
              <a:t>Register</a:t>
            </a:r>
            <a:r>
              <a:rPr lang="ko-KR" altLang="en-US" dirty="0"/>
              <a:t> 및 </a:t>
            </a:r>
            <a:r>
              <a:rPr lang="en-US" altLang="ko-KR" dirty="0"/>
              <a:t>Enroll</a:t>
            </a:r>
          </a:p>
          <a:p>
            <a:pPr lvl="2"/>
            <a:r>
              <a:rPr lang="en-US" altLang="ko-KR" dirty="0"/>
              <a:t>Endorsing Peer </a:t>
            </a:r>
            <a:r>
              <a:rPr lang="ko-KR" altLang="en-US" dirty="0"/>
              <a:t>또는 </a:t>
            </a:r>
            <a:r>
              <a:rPr lang="en-US" altLang="ko-KR" dirty="0"/>
              <a:t>Anchor Peer: Endorsement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 err="1"/>
              <a:t>Orderer</a:t>
            </a:r>
            <a:r>
              <a:rPr lang="en-US" altLang="ko-KR" dirty="0"/>
              <a:t>: </a:t>
            </a:r>
            <a:r>
              <a:rPr lang="ko-KR" altLang="en-US" dirty="0"/>
              <a:t>트랜잭션을 전송</a:t>
            </a:r>
            <a:br>
              <a:rPr lang="en-US" altLang="ko-KR" dirty="0"/>
            </a:br>
            <a:r>
              <a:rPr lang="en-US" altLang="ko-KR" dirty="0"/>
              <a:t>(Client Server</a:t>
            </a:r>
            <a:r>
              <a:rPr lang="ko-KR" altLang="en-US" dirty="0"/>
              <a:t>가 수집한 </a:t>
            </a:r>
            <a:r>
              <a:rPr lang="en-US" altLang="ko-KR" dirty="0"/>
              <a:t>Endorsement</a:t>
            </a:r>
            <a:r>
              <a:rPr lang="ko-KR" altLang="en-US" dirty="0"/>
              <a:t>와 함께 직접 보내야 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096A-AEC6-4C5B-97CE-F738D45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961D5-3E8E-475C-8A68-4A57CF2E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2063-DA9B-4149-801B-8D9EDFB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5D83AF80-DDB6-4409-8308-3204FA7A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00" y="4194139"/>
            <a:ext cx="4987151" cy="25248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BEDE58-DBB2-43BC-9C40-C63C2AB515BD}"/>
              </a:ext>
            </a:extLst>
          </p:cNvPr>
          <p:cNvSpPr/>
          <p:nvPr/>
        </p:nvSpPr>
        <p:spPr>
          <a:xfrm>
            <a:off x="4782000" y="5521572"/>
            <a:ext cx="1371600" cy="88509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4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3366-3839-4A16-A251-B7EFC92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D131-A4D3-4EBE-93F7-3B8F9A5A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Fabric</a:t>
            </a:r>
            <a:r>
              <a:rPr lang="ko-KR" altLang="en-US" dirty="0"/>
              <a:t> </a:t>
            </a:r>
            <a:r>
              <a:rPr lang="en-US" altLang="ko-KR" dirty="0"/>
              <a:t>CA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lvl="1"/>
            <a:r>
              <a:rPr lang="en-US" altLang="ko-KR" dirty="0"/>
              <a:t>Optional (</a:t>
            </a:r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대부분 사용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다음 키 들을 관리 </a:t>
            </a:r>
            <a:r>
              <a:rPr lang="en-US" altLang="ko-KR" dirty="0"/>
              <a:t>(register,</a:t>
            </a:r>
            <a:r>
              <a:rPr lang="ko-KR" altLang="en-US" dirty="0"/>
              <a:t> </a:t>
            </a:r>
            <a:r>
              <a:rPr lang="en-US" altLang="ko-KR" dirty="0"/>
              <a:t>enroll,</a:t>
            </a:r>
            <a:r>
              <a:rPr lang="ko-KR" altLang="en-US" dirty="0"/>
              <a:t> </a:t>
            </a:r>
            <a:r>
              <a:rPr lang="en-US" altLang="ko-KR" dirty="0"/>
              <a:t>revoke)</a:t>
            </a:r>
          </a:p>
          <a:p>
            <a:pPr lvl="2"/>
            <a:r>
              <a:rPr lang="ko-KR" altLang="en-US" dirty="0"/>
              <a:t>사용자 키</a:t>
            </a:r>
            <a:r>
              <a:rPr lang="en-US" altLang="ko-KR" dirty="0"/>
              <a:t>: </a:t>
            </a:r>
            <a:r>
              <a:rPr lang="ko-KR" altLang="en-US" dirty="0"/>
              <a:t>트랜잭션 서명에 사용</a:t>
            </a:r>
            <a:endParaRPr lang="en-US" altLang="ko-KR" dirty="0"/>
          </a:p>
          <a:p>
            <a:pPr lvl="2"/>
            <a:r>
              <a:rPr lang="en-US" altLang="ko-KR" dirty="0" err="1"/>
              <a:t>Orderer</a:t>
            </a:r>
            <a:r>
              <a:rPr lang="en-US" altLang="ko-KR" dirty="0"/>
              <a:t>/Peer </a:t>
            </a:r>
            <a:r>
              <a:rPr lang="ko-KR" altLang="en-US" dirty="0"/>
              <a:t>키</a:t>
            </a:r>
            <a:r>
              <a:rPr lang="en-US" altLang="ko-KR" dirty="0"/>
              <a:t>: MSP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lvl="2"/>
            <a:r>
              <a:rPr lang="en-US" altLang="ko-KR" dirty="0"/>
              <a:t>TLS </a:t>
            </a:r>
            <a:r>
              <a:rPr lang="ko-KR" altLang="en-US" dirty="0"/>
              <a:t>키</a:t>
            </a:r>
            <a:r>
              <a:rPr lang="en-US" altLang="ko-KR" dirty="0"/>
              <a:t>: TLS </a:t>
            </a:r>
            <a:r>
              <a:rPr lang="ko-KR" altLang="en-US" dirty="0"/>
              <a:t>통신에 사용</a:t>
            </a:r>
            <a:endParaRPr lang="en-US" altLang="ko-KR" dirty="0"/>
          </a:p>
          <a:p>
            <a:pPr lvl="1"/>
            <a:r>
              <a:rPr lang="ko-KR" altLang="en-US" dirty="0"/>
              <a:t>키 생성이 완료되면</a:t>
            </a:r>
            <a:r>
              <a:rPr lang="en-US" altLang="ko-KR" dirty="0"/>
              <a:t>, </a:t>
            </a:r>
            <a:r>
              <a:rPr lang="ko-KR" altLang="en-US" dirty="0"/>
              <a:t>오프라인 상태가 되어도 상관 없음</a:t>
            </a:r>
            <a:endParaRPr lang="en-US" altLang="ko-KR" dirty="0"/>
          </a:p>
          <a:p>
            <a:pPr lvl="1"/>
            <a:r>
              <a:rPr lang="ko-KR" altLang="en-US" dirty="0"/>
              <a:t>테스트에서는 </a:t>
            </a:r>
            <a:r>
              <a:rPr lang="en-US" altLang="ko-KR" dirty="0"/>
              <a:t>MSP, TLS </a:t>
            </a:r>
            <a:r>
              <a:rPr lang="ko-KR" altLang="en-US" dirty="0"/>
              <a:t>키는 </a:t>
            </a:r>
            <a:r>
              <a:rPr lang="en-US" altLang="ko-KR" dirty="0" err="1"/>
              <a:t>cryptogen</a:t>
            </a:r>
            <a:r>
              <a:rPr lang="en-US" altLang="ko-KR" dirty="0"/>
              <a:t> </a:t>
            </a:r>
            <a:r>
              <a:rPr lang="ko-KR" altLang="en-US" dirty="0"/>
              <a:t>으로 생성</a:t>
            </a:r>
            <a:r>
              <a:rPr lang="en-US" altLang="ko-KR" dirty="0"/>
              <a:t>, </a:t>
            </a:r>
            <a:r>
              <a:rPr lang="ko-KR" altLang="en-US" dirty="0"/>
              <a:t>사용자만 </a:t>
            </a:r>
            <a:r>
              <a:rPr lang="en-US" altLang="ko-KR" dirty="0"/>
              <a:t>Fabric CA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프로덕션에서는 모두 </a:t>
            </a:r>
            <a:r>
              <a:rPr lang="en-US" altLang="ko-KR" dirty="0"/>
              <a:t>Fabric CA </a:t>
            </a:r>
            <a:r>
              <a:rPr lang="ko-KR" altLang="en-US" dirty="0"/>
              <a:t>사용 권장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096A-AEC6-4C5B-97CE-F738D45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961D5-3E8E-475C-8A68-4A57CF2E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2063-DA9B-4149-801B-8D9EDFB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  <p:pic>
        <p:nvPicPr>
          <p:cNvPr id="7" name="이미지" descr="이미지">
            <a:extLst>
              <a:ext uri="{FF2B5EF4-FFF2-40B4-BE49-F238E27FC236}">
                <a16:creationId xmlns:a16="http://schemas.microsoft.com/office/drawing/2014/main" id="{5D83AF80-DDB6-4409-8308-3204FA7A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00" y="4194139"/>
            <a:ext cx="4987151" cy="25248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1BEDE58-DBB2-43BC-9C40-C63C2AB515BD}"/>
              </a:ext>
            </a:extLst>
          </p:cNvPr>
          <p:cNvSpPr/>
          <p:nvPr/>
        </p:nvSpPr>
        <p:spPr>
          <a:xfrm>
            <a:off x="4782000" y="4123809"/>
            <a:ext cx="1371600" cy="88509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60EC290-C82C-2446-A475-6FC8B92B1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ore-KR" altLang="en-US" dirty="0"/>
              <a:t>스마트</a:t>
            </a:r>
            <a:r>
              <a:rPr lang="ko-KR" altLang="en-US" dirty="0"/>
              <a:t> </a:t>
            </a:r>
            <a:r>
              <a:rPr lang="ko-KR" altLang="en-US" dirty="0" err="1"/>
              <a:t>컨트랙트</a:t>
            </a:r>
            <a:r>
              <a:rPr lang="ko-KR" altLang="en-US" dirty="0"/>
              <a:t> 개요</a:t>
            </a:r>
            <a:endParaRPr lang="ko-Kore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C7E0A3E7-E9C1-8847-87C4-1087E3ECE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ore-KR" dirty="0"/>
              <a:t>2020-10-20</a:t>
            </a:r>
          </a:p>
          <a:p>
            <a:r>
              <a:rPr lang="ko-KR" altLang="en-US" dirty="0" err="1"/>
              <a:t>빅픽처랩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안휘</a:t>
            </a:r>
            <a:endParaRPr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6CEF8-C986-6A41-B00F-C96291D0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08FDF-3BA3-FB4F-AC0C-99607864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1BCCA-D631-9F4A-8C0F-C959C4AC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312C-92EF-4044-B80D-4B720914BA0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6791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93366-3839-4A16-A251-B7EFC92B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하이퍼레저</a:t>
            </a:r>
            <a:r>
              <a:rPr lang="ko-KR" altLang="en-US" dirty="0"/>
              <a:t> 패브릭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9D131-A4D3-4EBE-93F7-3B8F9A5A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Fabric</a:t>
            </a:r>
            <a:r>
              <a:rPr lang="ko-KR" altLang="en-US" dirty="0"/>
              <a:t> </a:t>
            </a:r>
            <a:r>
              <a:rPr lang="en-US" altLang="ko-KR" dirty="0"/>
              <a:t>CA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D096A-AEC6-4C5B-97CE-F738D45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961D5-3E8E-475C-8A68-4A57CF2E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2063-DA9B-4149-801B-8D9EDFB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  <p:pic>
        <p:nvPicPr>
          <p:cNvPr id="7170" name="Picture 2" descr="_images/network_topology.png">
            <a:extLst>
              <a:ext uri="{FF2B5EF4-FFF2-40B4-BE49-F238E27FC236}">
                <a16:creationId xmlns:a16="http://schemas.microsoft.com/office/drawing/2014/main" id="{A8D32384-7340-40E4-8D3F-4D6ED6A1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347" y="1203649"/>
            <a:ext cx="6665659" cy="561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D86EB57-701A-44DB-BC2A-4FCC6BDA09C1}"/>
              </a:ext>
            </a:extLst>
          </p:cNvPr>
          <p:cNvSpPr/>
          <p:nvPr/>
        </p:nvSpPr>
        <p:spPr>
          <a:xfrm>
            <a:off x="5913120" y="1792224"/>
            <a:ext cx="1402080" cy="9144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63F8706-4EFB-4D15-9D79-FE5F4D5D4E16}"/>
              </a:ext>
            </a:extLst>
          </p:cNvPr>
          <p:cNvSpPr/>
          <p:nvPr/>
        </p:nvSpPr>
        <p:spPr>
          <a:xfrm>
            <a:off x="6904653" y="5913601"/>
            <a:ext cx="783927" cy="67836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013151-BC6B-4E58-A16D-DF8919C84EE6}"/>
              </a:ext>
            </a:extLst>
          </p:cNvPr>
          <p:cNvSpPr/>
          <p:nvPr/>
        </p:nvSpPr>
        <p:spPr>
          <a:xfrm>
            <a:off x="3379346" y="5891860"/>
            <a:ext cx="783927" cy="67836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ED25B5E-B56C-480B-9963-FC25B145CFFB}"/>
              </a:ext>
            </a:extLst>
          </p:cNvPr>
          <p:cNvSpPr/>
          <p:nvPr/>
        </p:nvSpPr>
        <p:spPr>
          <a:xfrm>
            <a:off x="4065462" y="1592406"/>
            <a:ext cx="783927" cy="67836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16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최종 네트워크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  <p:pic>
        <p:nvPicPr>
          <p:cNvPr id="1026" name="Picture 2" descr="network.grow">
            <a:extLst>
              <a:ext uri="{FF2B5EF4-FFF2-40B4-BE49-F238E27FC236}">
                <a16:creationId xmlns:a16="http://schemas.microsoft.com/office/drawing/2014/main" id="{CF5F09C6-D054-473A-A732-FB4FA6F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652"/>
            <a:ext cx="914400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45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Orderer</a:t>
            </a:r>
            <a:r>
              <a:rPr lang="en-US" altLang="ko-KR" dirty="0"/>
              <a:t> </a:t>
            </a:r>
            <a:r>
              <a:rPr lang="ko-KR" altLang="en-US" dirty="0"/>
              <a:t>구동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  <p:pic>
        <p:nvPicPr>
          <p:cNvPr id="2050" name="Picture 2" descr="network.creation">
            <a:extLst>
              <a:ext uri="{FF2B5EF4-FFF2-40B4-BE49-F238E27FC236}">
                <a16:creationId xmlns:a16="http://schemas.microsoft.com/office/drawing/2014/main" id="{D2EE25DF-187F-418F-B294-BAE9C4BDB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2889"/>
            <a:ext cx="9144000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761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콘소시움</a:t>
            </a:r>
            <a:r>
              <a:rPr lang="ko-KR" altLang="en-US" dirty="0"/>
              <a:t> 정의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  <p:pic>
        <p:nvPicPr>
          <p:cNvPr id="3074" name="Picture 2" descr="network.consortium">
            <a:extLst>
              <a:ext uri="{FF2B5EF4-FFF2-40B4-BE49-F238E27FC236}">
                <a16:creationId xmlns:a16="http://schemas.microsoft.com/office/drawing/2014/main" id="{BD989A17-801D-47D1-9B7E-47DF1FDF2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652"/>
            <a:ext cx="914400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06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채널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  <p:pic>
        <p:nvPicPr>
          <p:cNvPr id="4098" name="Picture 2" descr="network.channel">
            <a:extLst>
              <a:ext uri="{FF2B5EF4-FFF2-40B4-BE49-F238E27FC236}">
                <a16:creationId xmlns:a16="http://schemas.microsoft.com/office/drawing/2014/main" id="{83C261DB-A182-436D-8796-5646D28B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176"/>
            <a:ext cx="9144000" cy="41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577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Org1</a:t>
            </a:r>
            <a:r>
              <a:rPr lang="ko-KR" altLang="en-US" dirty="0"/>
              <a:t>의 </a:t>
            </a:r>
            <a:r>
              <a:rPr lang="en-US" altLang="ko-KR" dirty="0"/>
              <a:t>Peer1 </a:t>
            </a:r>
            <a:r>
              <a:rPr lang="ko-KR" altLang="en-US" dirty="0"/>
              <a:t>채널 조인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  <p:pic>
        <p:nvPicPr>
          <p:cNvPr id="5122" name="Picture 2" descr="network.peersledger">
            <a:extLst>
              <a:ext uri="{FF2B5EF4-FFF2-40B4-BE49-F238E27FC236}">
                <a16:creationId xmlns:a16="http://schemas.microsoft.com/office/drawing/2014/main" id="{8D81A743-49BE-4283-AA7F-006DD2142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9714"/>
            <a:ext cx="91440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410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Org1</a:t>
            </a:r>
            <a:r>
              <a:rPr lang="ko-KR" altLang="en-US" dirty="0"/>
              <a:t>의 </a:t>
            </a:r>
            <a:r>
              <a:rPr lang="en-US" altLang="ko-KR" dirty="0"/>
              <a:t>Peer1</a:t>
            </a:r>
            <a:r>
              <a:rPr lang="ko-KR" altLang="en-US" dirty="0"/>
              <a:t>에 체인코드 배포하고</a:t>
            </a:r>
            <a:r>
              <a:rPr lang="en-US" altLang="ko-KR" dirty="0"/>
              <a:t>, Client Server </a:t>
            </a:r>
            <a:r>
              <a:rPr lang="ko-KR" altLang="en-US" dirty="0"/>
              <a:t>구동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  <p:pic>
        <p:nvPicPr>
          <p:cNvPr id="6146" name="Picture 2" descr="network.appsmartcontract">
            <a:extLst>
              <a:ext uri="{FF2B5EF4-FFF2-40B4-BE49-F238E27FC236}">
                <a16:creationId xmlns:a16="http://schemas.microsoft.com/office/drawing/2014/main" id="{EA43099A-ADF7-4249-BFCE-FC52024B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652"/>
            <a:ext cx="914400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918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74D51-2992-48BC-853D-F2F0338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 err="1"/>
              <a:t>하이퍼레저</a:t>
            </a:r>
            <a:r>
              <a:rPr lang="ko-KR" altLang="en-US" sz="3600" dirty="0"/>
              <a:t> 패브릭 네트워크 구동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4AD8-C0FD-4F5A-A1F6-059B51E4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Org2</a:t>
            </a:r>
            <a:r>
              <a:rPr lang="ko-KR" altLang="en-US" dirty="0"/>
              <a:t>에 대해 채널 조인</a:t>
            </a:r>
            <a:r>
              <a:rPr lang="en-US" altLang="ko-KR" dirty="0"/>
              <a:t>, </a:t>
            </a:r>
            <a:r>
              <a:rPr lang="ko-KR" altLang="en-US" dirty="0"/>
              <a:t>체인코드 배포</a:t>
            </a:r>
            <a:r>
              <a:rPr lang="en-US" altLang="ko-KR" dirty="0"/>
              <a:t>, Client Server </a:t>
            </a:r>
            <a:r>
              <a:rPr lang="ko-KR" altLang="en-US" dirty="0"/>
              <a:t>구동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D0264-A995-4CFB-81EC-AC5B7FE4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58F5-4381-49B4-B622-1058C27E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CA569-B0E7-4DD5-B0D8-5AD9725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  <p:pic>
        <p:nvPicPr>
          <p:cNvPr id="1026" name="Picture 2" descr="network.grow">
            <a:extLst>
              <a:ext uri="{FF2B5EF4-FFF2-40B4-BE49-F238E27FC236}">
                <a16:creationId xmlns:a16="http://schemas.microsoft.com/office/drawing/2014/main" id="{CF5F09C6-D054-473A-A732-FB4FA6F17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652"/>
            <a:ext cx="9144000" cy="4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93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36A31-9047-40B6-8476-B3CE3101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전송 시나리오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AB08-525E-4FFB-85D8-B8471122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69E57-C8E4-434E-A72E-C663038A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788A1-FF6F-4C11-83C1-58810657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  <p:pic>
        <p:nvPicPr>
          <p:cNvPr id="9218" name="Picture 2" descr="Peer6">
            <a:extLst>
              <a:ext uri="{FF2B5EF4-FFF2-40B4-BE49-F238E27FC236}">
                <a16:creationId xmlns:a16="http://schemas.microsoft.com/office/drawing/2014/main" id="{1017FA77-D1F3-45FA-AFB6-9660E61B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0" y="1922906"/>
            <a:ext cx="8462348" cy="370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31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36A31-9047-40B6-8476-B3CE3101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전송 시나리오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AB08-525E-4FFB-85D8-B8471122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69E57-C8E4-434E-A72E-C663038A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788A1-FF6F-4C11-83C1-58810657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  <p:pic>
        <p:nvPicPr>
          <p:cNvPr id="9218" name="Picture 2" descr="Peer6">
            <a:extLst>
              <a:ext uri="{FF2B5EF4-FFF2-40B4-BE49-F238E27FC236}">
                <a16:creationId xmlns:a16="http://schemas.microsoft.com/office/drawing/2014/main" id="{1017FA77-D1F3-45FA-AFB6-9660E61B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0" y="1922906"/>
            <a:ext cx="8462348" cy="370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668AF7C-A6B5-4631-9771-B9F3F1163EFA}"/>
              </a:ext>
            </a:extLst>
          </p:cNvPr>
          <p:cNvSpPr/>
          <p:nvPr/>
        </p:nvSpPr>
        <p:spPr>
          <a:xfrm>
            <a:off x="1243585" y="3274903"/>
            <a:ext cx="1900988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43045-43E2-4D3B-B8E8-08A38583EEAF}"/>
              </a:ext>
            </a:extLst>
          </p:cNvPr>
          <p:cNvSpPr txBox="1"/>
          <p:nvPr/>
        </p:nvSpPr>
        <p:spPr>
          <a:xfrm>
            <a:off x="1439050" y="1857487"/>
            <a:ext cx="3250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</a:t>
            </a:r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Peer</a:t>
            </a: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보낼지 명시적으로 결정</a:t>
            </a:r>
            <a:endParaRPr lang="en-US" altLang="ko-KR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 Discovery </a:t>
            </a: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418927-EE75-4DAB-91D4-43FB9DF4C52A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2194079" y="2380707"/>
            <a:ext cx="870128" cy="894196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1977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6E3BE-1FDF-4DA5-A3E3-6C35DABD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203D0-CC7D-426C-AA15-98D1DFBC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블록체인 기반 소프트웨어 시스템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dirty="0"/>
              <a:t>Client-Server-Blockchain</a:t>
            </a:r>
            <a:r>
              <a:rPr kumimoji="1" lang="ko-KR" altLang="en-US" dirty="0"/>
              <a:t> </a:t>
            </a:r>
            <a:r>
              <a:rPr lang="ko-KR" altLang="en-US" dirty="0"/>
              <a:t>시스템 개발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/>
              <a:t>블록체인과 일반 데이터베이스 개발의 차이</a:t>
            </a:r>
            <a:endParaRPr kumimoji="1" lang="en-US" altLang="ko-KR" dirty="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dirty="0" err="1"/>
              <a:t>스마트컨트랙트</a:t>
            </a:r>
            <a:r>
              <a:rPr kumimoji="1" lang="ko-KR" altLang="en-US" dirty="0"/>
              <a:t> 설계 원칙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D5A65-6557-406F-8A71-104C667F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F1482-D68F-47F8-9F78-305B1413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AA995-EE51-4AAF-91B3-F845C579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526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36A31-9047-40B6-8476-B3CE3101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전송 시나리오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AB08-525E-4FFB-85D8-B8471122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69E57-C8E4-434E-A72E-C663038A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788A1-FF6F-4C11-83C1-58810657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  <p:pic>
        <p:nvPicPr>
          <p:cNvPr id="9218" name="Picture 2" descr="Peer6">
            <a:extLst>
              <a:ext uri="{FF2B5EF4-FFF2-40B4-BE49-F238E27FC236}">
                <a16:creationId xmlns:a16="http://schemas.microsoft.com/office/drawing/2014/main" id="{1017FA77-D1F3-45FA-AFB6-9660E61B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0" y="1922906"/>
            <a:ext cx="8462348" cy="370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668AF7C-A6B5-4631-9771-B9F3F1163EFA}"/>
              </a:ext>
            </a:extLst>
          </p:cNvPr>
          <p:cNvSpPr/>
          <p:nvPr/>
        </p:nvSpPr>
        <p:spPr>
          <a:xfrm>
            <a:off x="5522977" y="3268130"/>
            <a:ext cx="1900988" cy="64550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43045-43E2-4D3B-B8E8-08A38583EEAF}"/>
              </a:ext>
            </a:extLst>
          </p:cNvPr>
          <p:cNvSpPr txBox="1"/>
          <p:nvPr/>
        </p:nvSpPr>
        <p:spPr>
          <a:xfrm>
            <a:off x="5157610" y="1922906"/>
            <a:ext cx="2048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 Set, Write Set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418927-EE75-4DAB-91D4-43FB9DF4C52A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6181705" y="2230683"/>
            <a:ext cx="291766" cy="103744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4559E2-14ED-4B7A-8902-D2E73AB2CAAF}"/>
              </a:ext>
            </a:extLst>
          </p:cNvPr>
          <p:cNvSpPr txBox="1"/>
          <p:nvPr/>
        </p:nvSpPr>
        <p:spPr>
          <a:xfrm>
            <a:off x="234692" y="1219874"/>
            <a:ext cx="2967479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"key": string,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"version":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"</a:t>
            </a:r>
            <a:r>
              <a:rPr lang="en-US" altLang="ko-KR" sz="1400" b="1" dirty="0" err="1">
                <a:latin typeface="Consolas" panose="020B0609020204030204" pitchFamily="49" charset="0"/>
              </a:rPr>
              <a:t>block_num</a:t>
            </a:r>
            <a:r>
              <a:rPr lang="en-US" altLang="ko-KR" sz="1400" b="1" dirty="0">
                <a:latin typeface="Consolas" panose="020B0609020204030204" pitchFamily="49" charset="0"/>
              </a:rPr>
              <a:t>": number,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"</a:t>
            </a:r>
            <a:r>
              <a:rPr lang="en-US" altLang="ko-KR" sz="1400" b="1" dirty="0" err="1">
                <a:latin typeface="Consolas" panose="020B0609020204030204" pitchFamily="49" charset="0"/>
              </a:rPr>
              <a:t>tx_num</a:t>
            </a:r>
            <a:r>
              <a:rPr lang="en-US" altLang="ko-KR" sz="1400" b="1" dirty="0">
                <a:latin typeface="Consolas" panose="020B0609020204030204" pitchFamily="49" charset="0"/>
              </a:rPr>
              <a:t>": number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26060-F09B-415C-9D00-6E1B4AE8F45F}"/>
              </a:ext>
            </a:extLst>
          </p:cNvPr>
          <p:cNvSpPr txBox="1"/>
          <p:nvPr/>
        </p:nvSpPr>
        <p:spPr>
          <a:xfrm>
            <a:off x="234691" y="3113412"/>
            <a:ext cx="266932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"key": string,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"</a:t>
            </a:r>
            <a:r>
              <a:rPr lang="en-US" altLang="ko-KR" sz="1400" b="1" dirty="0" err="1">
                <a:latin typeface="Consolas" panose="020B0609020204030204" pitchFamily="49" charset="0"/>
              </a:rPr>
              <a:t>is_delete</a:t>
            </a:r>
            <a:r>
              <a:rPr lang="en-US" altLang="ko-KR" sz="1400" b="1" dirty="0">
                <a:latin typeface="Consolas" panose="020B0609020204030204" pitchFamily="49" charset="0"/>
              </a:rPr>
              <a:t>": </a:t>
            </a:r>
            <a:r>
              <a:rPr lang="en-US" altLang="ko-KR" sz="1400" b="1" dirty="0" err="1">
                <a:latin typeface="Consolas" panose="020B0609020204030204" pitchFamily="49" charset="0"/>
              </a:rPr>
              <a:t>boolean</a:t>
            </a:r>
            <a:r>
              <a:rPr lang="en-US" altLang="ko-KR" sz="14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"value": string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D9059B-45D3-4163-BFCA-5D43A4740FB4}"/>
              </a:ext>
            </a:extLst>
          </p:cNvPr>
          <p:cNvSpPr/>
          <p:nvPr/>
        </p:nvSpPr>
        <p:spPr>
          <a:xfrm>
            <a:off x="2008240" y="3079797"/>
            <a:ext cx="942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Write Set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DC25A4-F93D-4DF2-9616-A7AB4CB3E7D8}"/>
              </a:ext>
            </a:extLst>
          </p:cNvPr>
          <p:cNvSpPr/>
          <p:nvPr/>
        </p:nvSpPr>
        <p:spPr>
          <a:xfrm>
            <a:off x="2350768" y="1191075"/>
            <a:ext cx="9090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 Set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5463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36A31-9047-40B6-8476-B3CE3101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전송 시나리오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AB08-525E-4FFB-85D8-B8471122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69E57-C8E4-434E-A72E-C663038A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788A1-FF6F-4C11-83C1-58810657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  <p:pic>
        <p:nvPicPr>
          <p:cNvPr id="9218" name="Picture 2" descr="Peer6">
            <a:extLst>
              <a:ext uri="{FF2B5EF4-FFF2-40B4-BE49-F238E27FC236}">
                <a16:creationId xmlns:a16="http://schemas.microsoft.com/office/drawing/2014/main" id="{1017FA77-D1F3-45FA-AFB6-9660E61B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0" y="1922906"/>
            <a:ext cx="8462348" cy="370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668AF7C-A6B5-4631-9771-B9F3F1163EFA}"/>
              </a:ext>
            </a:extLst>
          </p:cNvPr>
          <p:cNvSpPr/>
          <p:nvPr/>
        </p:nvSpPr>
        <p:spPr>
          <a:xfrm>
            <a:off x="682752" y="4445154"/>
            <a:ext cx="2548127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43045-43E2-4D3B-B8E8-08A38583EEAF}"/>
              </a:ext>
            </a:extLst>
          </p:cNvPr>
          <p:cNvSpPr txBox="1"/>
          <p:nvPr/>
        </p:nvSpPr>
        <p:spPr>
          <a:xfrm>
            <a:off x="0" y="5234671"/>
            <a:ext cx="451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명시적으로 어떤 </a:t>
            </a:r>
            <a:r>
              <a:rPr lang="en-US" altLang="ko-KR" sz="14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Orderer</a:t>
            </a:r>
            <a:r>
              <a: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전송할지 결정 해주어야 함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418927-EE75-4DAB-91D4-43FB9DF4C52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1956816" y="4766892"/>
            <a:ext cx="302200" cy="467779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1145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haincode SD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체인코드 구조</a:t>
            </a:r>
            <a:endParaRPr dirty="0"/>
          </a:p>
        </p:txBody>
      </p:sp>
      <p:sp>
        <p:nvSpPr>
          <p:cNvPr id="287" name="Go 언어 &amp; node.js (JavaScript) 버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체인코드 </a:t>
            </a:r>
            <a:r>
              <a:rPr lang="en-US" altLang="ko-KR" dirty="0"/>
              <a:t>SDK</a:t>
            </a:r>
          </a:p>
          <a:p>
            <a:pPr lvl="1"/>
            <a:r>
              <a:rPr dirty="0"/>
              <a:t>Go</a:t>
            </a:r>
            <a:r>
              <a:rPr lang="en-US" altLang="ko-KR" dirty="0"/>
              <a:t>, </a:t>
            </a:r>
            <a:r>
              <a:rPr dirty="0"/>
              <a:t>JavaScript</a:t>
            </a:r>
            <a:r>
              <a:rPr lang="en-US" altLang="ko-KR" dirty="0"/>
              <a:t> (node.js), Java</a:t>
            </a:r>
            <a:endParaRPr dirty="0"/>
          </a:p>
          <a:p>
            <a:endParaRPr dirty="0"/>
          </a:p>
          <a:p>
            <a:r>
              <a:rPr lang="ko-KR" altLang="en-US" dirty="0"/>
              <a:t>체인코드</a:t>
            </a:r>
            <a:r>
              <a:rPr dirty="0"/>
              <a:t> </a:t>
            </a:r>
            <a:r>
              <a:rPr dirty="0" err="1"/>
              <a:t>실행</a:t>
            </a:r>
            <a:r>
              <a:rPr dirty="0"/>
              <a:t> </a:t>
            </a:r>
            <a:r>
              <a:rPr dirty="0" err="1"/>
              <a:t>플로우</a:t>
            </a:r>
            <a:endParaRPr dirty="0"/>
          </a:p>
          <a:p>
            <a:pPr lvl="1"/>
            <a:r>
              <a:rPr dirty="0"/>
              <a:t>Init </a:t>
            </a:r>
            <a:r>
              <a:rPr dirty="0" err="1"/>
              <a:t>또는</a:t>
            </a:r>
            <a:r>
              <a:rPr dirty="0"/>
              <a:t> Invoke </a:t>
            </a:r>
            <a:r>
              <a:rPr dirty="0" err="1"/>
              <a:t>실행</a:t>
            </a:r>
            <a:endParaRPr dirty="0"/>
          </a:p>
          <a:p>
            <a:pPr lvl="1"/>
            <a:r>
              <a:rPr dirty="0"/>
              <a:t>Function &amp; Arguments </a:t>
            </a:r>
            <a:r>
              <a:rPr dirty="0" err="1"/>
              <a:t>파싱</a:t>
            </a:r>
            <a:endParaRPr dirty="0"/>
          </a:p>
          <a:p>
            <a:pPr lvl="1"/>
            <a:r>
              <a:rPr dirty="0"/>
              <a:t>Function </a:t>
            </a:r>
            <a:r>
              <a:rPr dirty="0" err="1"/>
              <a:t>이름에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분기</a:t>
            </a:r>
            <a:endParaRPr dirty="0"/>
          </a:p>
          <a:p>
            <a:pPr lvl="1"/>
            <a:r>
              <a:rPr dirty="0"/>
              <a:t>Arguments </a:t>
            </a:r>
            <a:r>
              <a:rPr dirty="0" err="1"/>
              <a:t>배열</a:t>
            </a:r>
            <a:r>
              <a:rPr dirty="0"/>
              <a:t> </a:t>
            </a:r>
            <a:r>
              <a:rPr dirty="0" err="1"/>
              <a:t>파싱</a:t>
            </a:r>
            <a:endParaRPr dirty="0"/>
          </a:p>
          <a:p>
            <a:pPr lvl="1"/>
            <a:r>
              <a:rPr dirty="0" err="1"/>
              <a:t>로직</a:t>
            </a:r>
            <a:r>
              <a:rPr dirty="0"/>
              <a:t> </a:t>
            </a:r>
            <a:r>
              <a:rPr dirty="0" err="1"/>
              <a:t>실행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pb.Response</a:t>
            </a:r>
            <a:r>
              <a:rPr dirty="0"/>
              <a:t> </a:t>
            </a:r>
            <a:r>
              <a:rPr dirty="0" err="1"/>
              <a:t>객체</a:t>
            </a:r>
            <a:r>
              <a:rPr dirty="0"/>
              <a:t> </a:t>
            </a:r>
            <a:r>
              <a:rPr dirty="0" err="1"/>
              <a:t>반환</a:t>
            </a:r>
            <a:endParaRPr dirty="0"/>
          </a:p>
        </p:txBody>
      </p:sp>
      <p:sp>
        <p:nvSpPr>
          <p:cNvPr id="28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89" name="…그냥 LevelDB에 대한 CRUD 함수이다"/>
          <p:cNvSpPr txBox="1"/>
          <p:nvPr/>
        </p:nvSpPr>
        <p:spPr>
          <a:xfrm>
            <a:off x="2504813" y="5134510"/>
            <a:ext cx="4164153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>
                <a:solidFill>
                  <a:srgbClr val="112F41"/>
                </a:solidFill>
              </a:defRPr>
            </a:lvl1pPr>
          </a:lstStyle>
          <a:p>
            <a:r>
              <a:rPr sz="1969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r>
              <a:rPr sz="1969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그냥</a:t>
            </a:r>
            <a:r>
              <a:rPr sz="1969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1969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LevelDB에</a:t>
            </a:r>
            <a:r>
              <a:rPr sz="1969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1969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</a:t>
            </a:r>
            <a:r>
              <a:rPr sz="1969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CRUD </a:t>
            </a:r>
            <a:r>
              <a:rPr sz="1969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함수이다</a:t>
            </a:r>
            <a:endParaRPr sz="1969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십자형 2">
            <a:extLst>
              <a:ext uri="{FF2B5EF4-FFF2-40B4-BE49-F238E27FC236}">
                <a16:creationId xmlns:a16="http://schemas.microsoft.com/office/drawing/2014/main" id="{0A799E68-E465-495E-9F39-FDEDAF842E13}"/>
              </a:ext>
            </a:extLst>
          </p:cNvPr>
          <p:cNvSpPr/>
          <p:nvPr/>
        </p:nvSpPr>
        <p:spPr>
          <a:xfrm rot="2700000">
            <a:off x="1109473" y="2978095"/>
            <a:ext cx="1597363" cy="1597363"/>
          </a:xfrm>
          <a:prstGeom prst="plus">
            <a:avLst>
              <a:gd name="adj" fmla="val 4026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 advAuto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haincode SD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체인코드 구조</a:t>
            </a:r>
            <a:endParaRPr dirty="0"/>
          </a:p>
        </p:txBody>
      </p:sp>
      <p:sp>
        <p:nvSpPr>
          <p:cNvPr id="287" name="Go 언어 &amp; node.js (JavaScript) 버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체인코드의 새로운 </a:t>
            </a:r>
            <a:r>
              <a:rPr lang="en-US" altLang="ko-KR" dirty="0"/>
              <a:t>SDK (2.0 ~)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hyperledger</a:t>
            </a:r>
            <a:r>
              <a:rPr lang="en-US" dirty="0"/>
              <a:t>/fabric-contract-</a:t>
            </a:r>
            <a:r>
              <a:rPr lang="en-US" dirty="0" err="1"/>
              <a:t>api</a:t>
            </a:r>
            <a:r>
              <a:rPr lang="en-US" dirty="0"/>
              <a:t>-go/</a:t>
            </a:r>
            <a:r>
              <a:rPr lang="en-US" dirty="0" err="1"/>
              <a:t>contractapi</a:t>
            </a:r>
            <a:r>
              <a:rPr lang="en-US" dirty="0"/>
              <a:t> (Go)</a:t>
            </a:r>
          </a:p>
          <a:p>
            <a:pPr lvl="2"/>
            <a:r>
              <a:rPr lang="en-US" dirty="0">
                <a:hlinkClick r:id="rId2"/>
              </a:rPr>
              <a:t>https://pkg.go.dev/github.com/hyperledger/fabric-contract-api-go/contractapi</a:t>
            </a:r>
            <a:endParaRPr lang="en-US" dirty="0"/>
          </a:p>
          <a:p>
            <a:pPr lvl="1"/>
            <a:r>
              <a:rPr lang="en-US" altLang="ko-KR" dirty="0"/>
              <a:t>fabric-contract-</a:t>
            </a:r>
            <a:r>
              <a:rPr lang="en-US" altLang="ko-KR" dirty="0" err="1"/>
              <a:t>api</a:t>
            </a:r>
            <a:r>
              <a:rPr lang="en-US" altLang="ko-KR" dirty="0"/>
              <a:t> (JavaScript)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https://hyperledger.github.io/fabric-chaincode-node/release-2.2/api/</a:t>
            </a:r>
            <a:endParaRPr lang="en-US" dirty="0"/>
          </a:p>
          <a:p>
            <a:pPr lvl="1"/>
            <a:r>
              <a:rPr lang="en-US" dirty="0" err="1"/>
              <a:t>org.hyperledger.fabric.contract</a:t>
            </a:r>
            <a:r>
              <a:rPr lang="en-US" dirty="0"/>
              <a:t> (Java)</a:t>
            </a:r>
          </a:p>
          <a:p>
            <a:pPr lvl="2"/>
            <a:r>
              <a:rPr lang="en-US" dirty="0"/>
              <a:t>https://hyperledger.github.io/fabric-chaincode-java/release-2.2/api/org/hyperledger/fabric/contract/package-summary.html</a:t>
            </a:r>
            <a:endParaRPr dirty="0"/>
          </a:p>
        </p:txBody>
      </p:sp>
      <p:sp>
        <p:nvSpPr>
          <p:cNvPr id="28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422578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5823F-7A69-49E7-859D-47EF41C9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체인코드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A03EB6-AAD0-4AF9-8E42-4EDD2057F5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619FF-64BF-464C-8E4F-8531494B2157}"/>
              </a:ext>
            </a:extLst>
          </p:cNvPr>
          <p:cNvSpPr txBox="1"/>
          <p:nvPr/>
        </p:nvSpPr>
        <p:spPr>
          <a:xfrm>
            <a:off x="380996" y="1978548"/>
            <a:ext cx="785542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func</a:t>
            </a:r>
            <a:r>
              <a:rPr lang="en-US" altLang="ko-KR" sz="1400" dirty="0"/>
              <a:t> (s *</a:t>
            </a:r>
            <a:r>
              <a:rPr lang="en-US" altLang="ko-KR" sz="1400" dirty="0" err="1"/>
              <a:t>SmartContract</a:t>
            </a:r>
            <a:r>
              <a:rPr lang="en-US" altLang="ko-KR" sz="1400" dirty="0"/>
              <a:t>) </a:t>
            </a:r>
            <a:r>
              <a:rPr lang="en-US" altLang="ko-KR" sz="1400" b="1" dirty="0" err="1"/>
              <a:t>ReadAsset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ctx</a:t>
            </a:r>
            <a:r>
              <a:rPr lang="en-US" altLang="ko-KR" sz="1400" dirty="0"/>
              <a:t> </a:t>
            </a:r>
            <a:r>
              <a:rPr lang="en-US" altLang="ko-KR" sz="1400" dirty="0" err="1"/>
              <a:t>contractapi.TransactionContextInterface</a:t>
            </a:r>
            <a:r>
              <a:rPr lang="en-US" altLang="ko-KR" sz="1400" dirty="0"/>
              <a:t>, id string) (*Asset, error) {</a:t>
            </a:r>
          </a:p>
          <a:p>
            <a:r>
              <a:rPr lang="en-US" altLang="ko-KR" sz="1400" dirty="0"/>
              <a:t>…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E2DC5-BEEA-48A7-A815-41FAABE1DD83}"/>
              </a:ext>
            </a:extLst>
          </p:cNvPr>
          <p:cNvSpPr txBox="1"/>
          <p:nvPr/>
        </p:nvSpPr>
        <p:spPr>
          <a:xfrm>
            <a:off x="1449365" y="3868993"/>
            <a:ext cx="57186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/>
              <a:t> await </a:t>
            </a:r>
            <a:r>
              <a:rPr lang="en-US" altLang="ko-KR" dirty="0" err="1"/>
              <a:t>contract.evaluateTransaction</a:t>
            </a:r>
            <a:r>
              <a:rPr lang="en-US" altLang="ko-KR" dirty="0"/>
              <a:t>('</a:t>
            </a:r>
            <a:r>
              <a:rPr lang="en-US" altLang="ko-KR" dirty="0" err="1"/>
              <a:t>ReadAsset</a:t>
            </a:r>
            <a:r>
              <a:rPr lang="en-US" altLang="ko-KR" dirty="0"/>
              <a:t>', 'asset13');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C23B44-3E38-430B-94F5-4A13BF41DB45}"/>
              </a:ext>
            </a:extLst>
          </p:cNvPr>
          <p:cNvSpPr/>
          <p:nvPr/>
        </p:nvSpPr>
        <p:spPr>
          <a:xfrm>
            <a:off x="4876801" y="3916407"/>
            <a:ext cx="1085088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40F74A4-5696-41E5-B6E2-4D582410E135}"/>
              </a:ext>
            </a:extLst>
          </p:cNvPr>
          <p:cNvSpPr/>
          <p:nvPr/>
        </p:nvSpPr>
        <p:spPr>
          <a:xfrm>
            <a:off x="2090929" y="1978548"/>
            <a:ext cx="1085088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B7AEB3-79BD-4A03-A31D-71201ADB501D}"/>
              </a:ext>
            </a:extLst>
          </p:cNvPr>
          <p:cNvSpPr/>
          <p:nvPr/>
        </p:nvSpPr>
        <p:spPr>
          <a:xfrm>
            <a:off x="6169153" y="1970079"/>
            <a:ext cx="735500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E98A4DD-7235-4384-9C0D-666BD55295D3}"/>
              </a:ext>
            </a:extLst>
          </p:cNvPr>
          <p:cNvSpPr/>
          <p:nvPr/>
        </p:nvSpPr>
        <p:spPr>
          <a:xfrm>
            <a:off x="5990253" y="3892790"/>
            <a:ext cx="914399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F3C2257-F1AA-4003-84BB-16026D657981}"/>
              </a:ext>
            </a:extLst>
          </p:cNvPr>
          <p:cNvCxnSpPr/>
          <p:nvPr/>
        </p:nvCxnSpPr>
        <p:spPr>
          <a:xfrm flipH="1" flipV="1">
            <a:off x="2755392" y="2291817"/>
            <a:ext cx="2670048" cy="162459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B9EAB3-C2B3-4E60-B9B6-D137FE017905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6447453" y="2291817"/>
            <a:ext cx="89450" cy="160097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308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haincode 개발시 주의사항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5. </a:t>
            </a:r>
            <a:r>
              <a:rPr lang="ko-KR" altLang="en-US" dirty="0"/>
              <a:t>체인코드</a:t>
            </a:r>
            <a:r>
              <a:rPr dirty="0"/>
              <a:t> </a:t>
            </a:r>
            <a:r>
              <a:rPr dirty="0" err="1"/>
              <a:t>개발</a:t>
            </a:r>
            <a:r>
              <a:rPr lang="en-US" altLang="ko-KR" dirty="0"/>
              <a:t> </a:t>
            </a:r>
            <a:r>
              <a:rPr dirty="0"/>
              <a:t>시 </a:t>
            </a:r>
            <a:r>
              <a:rPr dirty="0" err="1"/>
              <a:t>주의사항</a:t>
            </a:r>
            <a:endParaRPr dirty="0"/>
          </a:p>
        </p:txBody>
      </p:sp>
      <p:sp>
        <p:nvSpPr>
          <p:cNvPr id="342" name="Query가 좀 더럽다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Query가 좀 더럽다</a:t>
            </a:r>
          </a:p>
          <a:p>
            <a:pPr lvl="1"/>
            <a:r>
              <a:t>Query 할 일이 많지 않도록 -&gt; 상시 벌어지는 Query들은 Off-chain DB 활용</a:t>
            </a:r>
          </a:p>
          <a:p>
            <a:pPr lvl="1"/>
            <a:r>
              <a:t>Key-Value DB (NoSQL DB)</a:t>
            </a:r>
          </a:p>
          <a:p>
            <a:pPr lvl="2"/>
            <a:r>
              <a:t>Key는 알파벳 순으로 정렬해줌</a:t>
            </a:r>
          </a:p>
          <a:p>
            <a:pPr lvl="3"/>
            <a:r>
              <a:t>Key를 잘 설계하는 것이 매우 중요</a:t>
            </a:r>
          </a:p>
          <a:p>
            <a:pPr lvl="3"/>
            <a:r>
              <a:t>stub.CreateCompositeKey 적극 활용</a:t>
            </a:r>
          </a:p>
        </p:txBody>
      </p:sp>
      <p:sp>
        <p:nvSpPr>
          <p:cNvPr id="3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344" name="stub.CreateCompositeKey(primaryKey, []string{attr1, attr2, …})"/>
          <p:cNvSpPr/>
          <p:nvPr/>
        </p:nvSpPr>
        <p:spPr>
          <a:xfrm>
            <a:off x="287930" y="3639127"/>
            <a:ext cx="8568141" cy="357188"/>
          </a:xfrm>
          <a:prstGeom prst="rect">
            <a:avLst/>
          </a:prstGeom>
          <a:solidFill>
            <a:srgbClr val="112F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/>
          <a:lstStyle>
            <a:lvl1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r>
              <a:rPr sz="1547"/>
              <a:t>stub.CreateCompositeKey(primaryKey, []string{attr1, attr2, …})</a:t>
            </a:r>
          </a:p>
        </p:txBody>
      </p:sp>
      <p:sp>
        <p:nvSpPr>
          <p:cNvPr id="345" name="stub.GetStateByPartialCompositeKey(primaryKey, []string{attr1, …})"/>
          <p:cNvSpPr/>
          <p:nvPr/>
        </p:nvSpPr>
        <p:spPr>
          <a:xfrm>
            <a:off x="287930" y="5672933"/>
            <a:ext cx="8568141" cy="357188"/>
          </a:xfrm>
          <a:prstGeom prst="rect">
            <a:avLst/>
          </a:prstGeom>
          <a:solidFill>
            <a:srgbClr val="112F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/>
          <a:lstStyle>
            <a:lvl1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lvl1pPr>
          </a:lstStyle>
          <a:p>
            <a:r>
              <a:rPr sz="1547"/>
              <a:t>stub.GetStateByPartialCompositeKey(primaryKey, []string{attr1, …})</a:t>
            </a:r>
          </a:p>
        </p:txBody>
      </p:sp>
      <p:sp>
        <p:nvSpPr>
          <p:cNvPr id="346" name="primaryKey_abc_123_……"/>
          <p:cNvSpPr/>
          <p:nvPr/>
        </p:nvSpPr>
        <p:spPr>
          <a:xfrm>
            <a:off x="5216525" y="4103470"/>
            <a:ext cx="3639546" cy="1180254"/>
          </a:xfrm>
          <a:prstGeom prst="rect">
            <a:avLst/>
          </a:prstGeom>
          <a:solidFill>
            <a:srgbClr val="112F4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/>
          <a:lstStyle/>
          <a:p>
            <a: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rPr sz="1547"/>
              <a:t>primaryKey_abc_123_…</a:t>
            </a:r>
          </a:p>
          <a:p>
            <a: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rPr sz="1547"/>
              <a:t>primaryKey_abc_124_…</a:t>
            </a:r>
          </a:p>
          <a:p>
            <a: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rPr sz="1547"/>
              <a:t>primaryKey_abcd_234_…</a:t>
            </a:r>
          </a:p>
          <a:p>
            <a:pPr algn="l">
              <a:defRPr sz="2200" b="0">
                <a:solidFill>
                  <a:srgbClr val="FFFFFF"/>
                </a:solidFill>
                <a:latin typeface="Fira Code Regular"/>
                <a:ea typeface="Fira Code Regular"/>
                <a:cs typeface="Fira Code Regular"/>
                <a:sym typeface="Fira Code Regular"/>
              </a:defRPr>
            </a:pPr>
            <a:r>
              <a:rPr sz="1547"/>
              <a:t>primaryKey_abcd_235_…</a:t>
            </a:r>
          </a:p>
        </p:txBody>
      </p:sp>
      <p:grpSp>
        <p:nvGrpSpPr>
          <p:cNvPr id="353" name="그룹"/>
          <p:cNvGrpSpPr/>
          <p:nvPr/>
        </p:nvGrpSpPr>
        <p:grpSpPr>
          <a:xfrm>
            <a:off x="6456164" y="4098726"/>
            <a:ext cx="1152314" cy="1345813"/>
            <a:chOff x="-38100" y="-38100"/>
            <a:chExt cx="1638846" cy="1914043"/>
          </a:xfrm>
        </p:grpSpPr>
        <p:pic>
          <p:nvPicPr>
            <p:cNvPr id="347" name="직사각형 직사각형" descr="직사각형 직사각형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8100" y="-38100"/>
              <a:ext cx="864146" cy="1518643"/>
            </a:xfrm>
            <a:prstGeom prst="rect">
              <a:avLst/>
            </a:prstGeom>
            <a:effectLst/>
          </p:spPr>
        </p:pic>
        <p:pic>
          <p:nvPicPr>
            <p:cNvPr id="349" name="직사각형 직사각형" descr="직사각형 직사각형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600" y="-38100"/>
              <a:ext cx="864146" cy="1518643"/>
            </a:xfrm>
            <a:prstGeom prst="rect">
              <a:avLst/>
            </a:prstGeom>
            <a:effectLst/>
          </p:spPr>
        </p:pic>
        <p:sp>
          <p:nvSpPr>
            <p:cNvPr id="351" name="attr1"/>
            <p:cNvSpPr txBox="1"/>
            <p:nvPr/>
          </p:nvSpPr>
          <p:spPr>
            <a:xfrm>
              <a:off x="84220" y="1496305"/>
              <a:ext cx="560017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D13912"/>
                  </a:solidFill>
                </a:defRPr>
              </a:lvl1pPr>
            </a:lstStyle>
            <a:p>
              <a:r>
                <a:rPr sz="1266"/>
                <a:t>attr1</a:t>
              </a:r>
            </a:p>
          </p:txBody>
        </p:sp>
        <p:sp>
          <p:nvSpPr>
            <p:cNvPr id="352" name="attr2"/>
            <p:cNvSpPr txBox="1"/>
            <p:nvPr/>
          </p:nvSpPr>
          <p:spPr>
            <a:xfrm>
              <a:off x="858919" y="1496305"/>
              <a:ext cx="560017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29A633"/>
                  </a:solidFill>
                </a:defRPr>
              </a:lvl1pPr>
            </a:lstStyle>
            <a:p>
              <a:r>
                <a:rPr sz="1266"/>
                <a:t>attr2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200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 animBg="1" advAuto="0"/>
      <p:bldP spid="345" grpId="0" animBg="1" advAuto="0"/>
      <p:bldP spid="346" grpId="0" animBg="1" advAuto="0"/>
      <p:bldP spid="353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haincode 개발시 주의사항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체인코드 개발 시 주의사항</a:t>
            </a:r>
            <a:endParaRPr dirty="0"/>
          </a:p>
        </p:txBody>
      </p:sp>
      <p:sp>
        <p:nvSpPr>
          <p:cNvPr id="356" name="Random 또는 Endorser마다 달라질 수 있는 값을 생성하는 코드는 절대 삽입 금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Random 또는 Endorser마다 달라질 수 있는 값을 생성하는 코드는 절대 삽입 금지</a:t>
            </a:r>
          </a:p>
          <a:p>
            <a:pPr lvl="1"/>
            <a:r>
              <a:t>ex) time.Now().Unix()</a:t>
            </a:r>
          </a:p>
          <a:p>
            <a:pPr lvl="1"/>
            <a:r>
              <a:t>커밋 단계에서 PHANTOM CONFLICT 에러 발생</a:t>
            </a:r>
          </a:p>
        </p:txBody>
      </p:sp>
      <p:sp>
        <p:nvSpPr>
          <p:cNvPr id="3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pSp>
        <p:nvGrpSpPr>
          <p:cNvPr id="360" name="그룹"/>
          <p:cNvGrpSpPr/>
          <p:nvPr/>
        </p:nvGrpSpPr>
        <p:grpSpPr>
          <a:xfrm>
            <a:off x="2084105" y="2739042"/>
            <a:ext cx="5574104" cy="3580805"/>
            <a:chOff x="0" y="0"/>
            <a:chExt cx="7927613" cy="5092700"/>
          </a:xfrm>
        </p:grpSpPr>
        <p:pic>
          <p:nvPicPr>
            <p:cNvPr id="358" name="download.jsp.jpeg" descr="download.jsp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810000" cy="509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9" name="…저만 이런 멍청한 실수를 한건 아니겠죠…?"/>
            <p:cNvSpPr txBox="1"/>
            <p:nvPr/>
          </p:nvSpPr>
          <p:spPr>
            <a:xfrm>
              <a:off x="4049629" y="1753584"/>
              <a:ext cx="3877984" cy="964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pPr>
                <a:defRPr sz="2800">
                  <a:solidFill>
                    <a:srgbClr val="112F41"/>
                  </a:solidFill>
                </a:defRPr>
              </a:pP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…</a:t>
              </a:r>
              <a:r>
                <a:rPr sz="1969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저만</a:t>
              </a: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969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이런</a:t>
              </a: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969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멍청한</a:t>
              </a: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sz="1969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실수를</a:t>
              </a:r>
              <a:b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하는 </a:t>
              </a: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건 </a:t>
              </a:r>
              <a:r>
                <a:rPr sz="1969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아니겠죠</a:t>
              </a:r>
              <a:r>
                <a:rPr sz="1969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…?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13215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haincode 개발시 주의사항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체인코드 개발 시 주의사항</a:t>
            </a:r>
            <a:endParaRPr dirty="0"/>
          </a:p>
        </p:txBody>
      </p:sp>
      <p:sp>
        <p:nvSpPr>
          <p:cNvPr id="363" name="사실 Chaincode는 별개 다 됩니다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사실</a:t>
            </a:r>
            <a:r>
              <a:rPr dirty="0"/>
              <a:t> </a:t>
            </a:r>
            <a:r>
              <a:rPr lang="ko-KR" altLang="en-US" dirty="0"/>
              <a:t>체인코드</a:t>
            </a:r>
            <a:r>
              <a:rPr dirty="0"/>
              <a:t>는 </a:t>
            </a:r>
            <a:r>
              <a:rPr dirty="0" err="1"/>
              <a:t>별개</a:t>
            </a:r>
            <a:r>
              <a:rPr dirty="0"/>
              <a:t> 다 </a:t>
            </a:r>
            <a:r>
              <a:rPr dirty="0" err="1"/>
              <a:t>됩니다</a:t>
            </a:r>
            <a:r>
              <a:rPr dirty="0"/>
              <a:t>.</a:t>
            </a:r>
          </a:p>
          <a:p>
            <a:pPr lvl="1"/>
            <a:r>
              <a:rPr dirty="0" err="1"/>
              <a:t>외부로</a:t>
            </a:r>
            <a:r>
              <a:rPr dirty="0"/>
              <a:t> HTTP </a:t>
            </a:r>
            <a:r>
              <a:rPr dirty="0" err="1"/>
              <a:t>콜도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수 </a:t>
            </a:r>
            <a:r>
              <a:rPr dirty="0" err="1"/>
              <a:t>있음</a:t>
            </a:r>
            <a:endParaRPr dirty="0"/>
          </a:p>
          <a:p>
            <a:pPr lvl="1"/>
            <a:r>
              <a:rPr dirty="0" err="1"/>
              <a:t>다른</a:t>
            </a:r>
            <a:r>
              <a:rPr dirty="0"/>
              <a:t> </a:t>
            </a:r>
            <a:r>
              <a:rPr lang="ko-KR" altLang="en-US" dirty="0"/>
              <a:t>체인코드</a:t>
            </a:r>
            <a:r>
              <a:rPr dirty="0"/>
              <a:t>도 </a:t>
            </a:r>
            <a:r>
              <a:rPr dirty="0" err="1"/>
              <a:t>호출할</a:t>
            </a:r>
            <a:r>
              <a:rPr dirty="0"/>
              <a:t> 수 </a:t>
            </a:r>
            <a:r>
              <a:rPr dirty="0" err="1"/>
              <a:t>있음</a:t>
            </a:r>
            <a:r>
              <a:rPr dirty="0"/>
              <a:t> (</a:t>
            </a:r>
            <a:r>
              <a:rPr dirty="0" err="1"/>
              <a:t>근데</a:t>
            </a:r>
            <a:r>
              <a:rPr dirty="0"/>
              <a:t> </a:t>
            </a:r>
            <a:r>
              <a:rPr dirty="0" err="1"/>
              <a:t>Query만</a:t>
            </a:r>
            <a:r>
              <a:rPr dirty="0"/>
              <a:t> </a:t>
            </a:r>
            <a:r>
              <a:rPr dirty="0" err="1"/>
              <a:t>가능</a:t>
            </a:r>
            <a:r>
              <a:rPr dirty="0"/>
              <a:t>)</a:t>
            </a:r>
          </a:p>
          <a:p>
            <a:pPr lvl="1"/>
            <a:endParaRPr dirty="0"/>
          </a:p>
          <a:p>
            <a:pPr lvl="1"/>
            <a:r>
              <a:rPr dirty="0"/>
              <a:t>…</a:t>
            </a:r>
            <a:r>
              <a:rPr dirty="0" err="1"/>
              <a:t>사실</a:t>
            </a:r>
            <a:r>
              <a:rPr dirty="0"/>
              <a:t> </a:t>
            </a:r>
            <a:r>
              <a:rPr dirty="0" err="1"/>
              <a:t>Go로</a:t>
            </a:r>
            <a:r>
              <a:rPr dirty="0"/>
              <a:t> </a:t>
            </a:r>
            <a:r>
              <a:rPr dirty="0" err="1"/>
              <a:t>가능한건</a:t>
            </a:r>
            <a:r>
              <a:rPr dirty="0"/>
              <a:t> </a:t>
            </a:r>
            <a:r>
              <a:rPr dirty="0" err="1"/>
              <a:t>대부분</a:t>
            </a:r>
            <a:r>
              <a:rPr dirty="0"/>
              <a:t> </a:t>
            </a:r>
            <a:r>
              <a:rPr dirty="0" err="1"/>
              <a:t>됩니다</a:t>
            </a:r>
            <a:endParaRPr dirty="0"/>
          </a:p>
        </p:txBody>
      </p:sp>
      <p:sp>
        <p:nvSpPr>
          <p:cNvPr id="3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365" name="하지만 하지 맙시다. 커밋단계에서 깨질 가능성이 너무 랜덤하게 높아집니다."/>
          <p:cNvSpPr txBox="1"/>
          <p:nvPr/>
        </p:nvSpPr>
        <p:spPr>
          <a:xfrm>
            <a:off x="776597" y="4069969"/>
            <a:ext cx="767838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>
                <a:solidFill>
                  <a:srgbClr val="112F41"/>
                </a:solidFill>
              </a:defRPr>
            </a:lvl1pPr>
          </a:lstStyle>
          <a:p>
            <a:r>
              <a:rPr sz="1969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하지 맙시다. 커밋단계에서 깨질 가능성이 너무 랜덤하게 높아집니다.</a:t>
            </a:r>
          </a:p>
        </p:txBody>
      </p:sp>
    </p:spTree>
    <p:extLst>
      <p:ext uri="{BB962C8B-B14F-4D97-AF65-F5344CB8AC3E}">
        <p14:creationId xmlns:p14="http://schemas.microsoft.com/office/powerpoint/2010/main" val="111294766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9057318-5C51-426B-87C5-943A698CA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하이퍼레저</a:t>
            </a:r>
            <a:r>
              <a:rPr lang="ko-KR" altLang="en-US" dirty="0"/>
              <a:t> 패브릭 </a:t>
            </a:r>
            <a:r>
              <a:rPr lang="ko-KR" altLang="en-US" dirty="0" err="1"/>
              <a:t>스마트컨트랙트</a:t>
            </a:r>
            <a:r>
              <a:rPr lang="ko-KR" altLang="en-US" dirty="0"/>
              <a:t> 개발 실습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13A913C-81D2-4272-A458-142E46C28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2020-10-20</a:t>
            </a:r>
          </a:p>
          <a:p>
            <a:r>
              <a:rPr lang="ko-KR" altLang="en-US" dirty="0" err="1"/>
              <a:t>빅픽처랩</a:t>
            </a:r>
            <a:r>
              <a:rPr lang="ko-KR" altLang="en-US" dirty="0"/>
              <a:t>㈜</a:t>
            </a:r>
            <a:endParaRPr lang="en-US" altLang="ko-KR" dirty="0"/>
          </a:p>
          <a:p>
            <a:r>
              <a:rPr lang="ko-KR" altLang="en-US" dirty="0"/>
              <a:t>안  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87E1D-7748-41B6-8F85-8E278F81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32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F6D7-BE27-4E72-9376-7AFA356C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5132D-3073-48E8-8BC9-8660DD633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환경 구성 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Go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asset-transfer-basic</a:t>
            </a:r>
            <a:r>
              <a:rPr lang="ko-KR" altLang="en-US" dirty="0"/>
              <a:t> 테스트 구동</a:t>
            </a:r>
            <a:endParaRPr lang="en-US" altLang="ko-KR" dirty="0"/>
          </a:p>
          <a:p>
            <a:r>
              <a:rPr lang="ko-KR" altLang="en-US" dirty="0"/>
              <a:t>체인코드 살펴보기 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balance-transfer </a:t>
            </a:r>
            <a:r>
              <a:rPr lang="ko-KR" altLang="en-US" dirty="0"/>
              <a:t>개발 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사용자 생성</a:t>
            </a:r>
            <a:endParaRPr lang="en-US" altLang="ko-KR" dirty="0"/>
          </a:p>
          <a:p>
            <a:pPr lvl="1"/>
            <a:r>
              <a:rPr lang="ko-KR" altLang="en-US" dirty="0"/>
              <a:t>사용자 잔액 확인</a:t>
            </a:r>
            <a:endParaRPr lang="en-US" altLang="ko-KR" dirty="0"/>
          </a:p>
          <a:p>
            <a:pPr lvl="1"/>
            <a:r>
              <a:rPr lang="ko-KR" altLang="en-US" dirty="0"/>
              <a:t>송금</a:t>
            </a:r>
            <a:endParaRPr lang="en-US" altLang="ko-KR" dirty="0"/>
          </a:p>
          <a:p>
            <a:r>
              <a:rPr lang="en-US" altLang="ko-KR" dirty="0"/>
              <a:t>Client Server</a:t>
            </a:r>
            <a:r>
              <a:rPr lang="ko-KR" altLang="en-US" dirty="0"/>
              <a:t>에서 사용자 생성</a:t>
            </a:r>
            <a:r>
              <a:rPr lang="en-US" altLang="ko-KR" dirty="0"/>
              <a:t>,</a:t>
            </a:r>
            <a:r>
              <a:rPr lang="ko-KR" altLang="en-US" dirty="0"/>
              <a:t> 잔액 확인</a:t>
            </a:r>
            <a:r>
              <a:rPr lang="en-US" altLang="ko-KR" dirty="0"/>
              <a:t>, </a:t>
            </a:r>
            <a:r>
              <a:rPr lang="ko-KR" altLang="en-US" dirty="0"/>
              <a:t>송금 호출 </a:t>
            </a:r>
            <a:r>
              <a:rPr lang="en-US" altLang="ko-KR" dirty="0"/>
              <a:t>(1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16CE50-60C6-46B4-A426-EC1298EE32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835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8C7C3-0070-4CA4-88E2-FD74C130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블록체인 기반 소프트웨어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9CD74-07D8-4D01-857B-2E2F750E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소프트웨어 시스템</a:t>
            </a:r>
            <a:r>
              <a:rPr lang="en-US" altLang="ko-KR" b="1" dirty="0"/>
              <a:t>:</a:t>
            </a:r>
            <a:r>
              <a:rPr lang="ko-KR" altLang="en-US" dirty="0"/>
              <a:t> 소프트웨어 서비스를 가능케 하는 체계</a:t>
            </a:r>
            <a:endParaRPr lang="en-US" altLang="ko-KR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21B18-EF12-420F-B599-58A82702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40B9C-69E1-4796-99F4-5FC18DD0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66C40-75C2-4C07-9626-1241503C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래픽 6" descr="데이터베이스">
            <a:extLst>
              <a:ext uri="{FF2B5EF4-FFF2-40B4-BE49-F238E27FC236}">
                <a16:creationId xmlns:a16="http://schemas.microsoft.com/office/drawing/2014/main" id="{3369A081-3487-164E-9657-4F4572902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722" y="3011556"/>
            <a:ext cx="914400" cy="914400"/>
          </a:xfrm>
          <a:prstGeom prst="rect">
            <a:avLst/>
          </a:prstGeom>
        </p:spPr>
      </p:pic>
      <p:pic>
        <p:nvPicPr>
          <p:cNvPr id="8" name="그래픽 7" descr="서버">
            <a:extLst>
              <a:ext uri="{FF2B5EF4-FFF2-40B4-BE49-F238E27FC236}">
                <a16:creationId xmlns:a16="http://schemas.microsoft.com/office/drawing/2014/main" id="{79BFF2DB-AB6C-5D40-9F3D-6F41CDA92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3214" y="3011556"/>
            <a:ext cx="914400" cy="914400"/>
          </a:xfrm>
          <a:prstGeom prst="rect">
            <a:avLst/>
          </a:prstGeom>
        </p:spPr>
      </p:pic>
      <p:pic>
        <p:nvPicPr>
          <p:cNvPr id="9" name="그래픽 8" descr="스마트폰">
            <a:extLst>
              <a:ext uri="{FF2B5EF4-FFF2-40B4-BE49-F238E27FC236}">
                <a16:creationId xmlns:a16="http://schemas.microsoft.com/office/drawing/2014/main" id="{A36177A5-66BE-B943-80D9-2BD536A85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3445" y="2971800"/>
            <a:ext cx="914400" cy="914400"/>
          </a:xfrm>
          <a:prstGeom prst="rect">
            <a:avLst/>
          </a:prstGeom>
        </p:spPr>
      </p:pic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642B8B80-A046-8D49-BF9F-B75BD4B23A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018" y="3011556"/>
            <a:ext cx="914400" cy="9144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3A0F78-1B98-5846-8654-AE6AB2FE4F3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817845" y="3429000"/>
            <a:ext cx="3205369" cy="397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3">
            <a:extLst>
              <a:ext uri="{FF2B5EF4-FFF2-40B4-BE49-F238E27FC236}">
                <a16:creationId xmlns:a16="http://schemas.microsoft.com/office/drawing/2014/main" id="{B7FB3264-3FA9-6747-9F8F-3B707F330FD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6937614" y="3468756"/>
            <a:ext cx="47210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1A0CCA-CE1C-E84C-A5CE-EBE043C95C14}"/>
              </a:ext>
            </a:extLst>
          </p:cNvPr>
          <p:cNvSpPr txBox="1"/>
          <p:nvPr/>
        </p:nvSpPr>
        <p:spPr>
          <a:xfrm>
            <a:off x="1601463" y="3934312"/>
            <a:ext cx="1518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웹앱</a:t>
            </a:r>
            <a:r>
              <a:rPr lang="en-US" altLang="ko-KR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err="1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모바일앱</a:t>
            </a:r>
            <a:endParaRPr lang="ko-KR" altLang="en-US" b="1" dirty="0">
              <a:solidFill>
                <a:srgbClr val="204D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C60D3-B741-F44F-BDFE-87F1883D695D}"/>
              </a:ext>
            </a:extLst>
          </p:cNvPr>
          <p:cNvSpPr txBox="1"/>
          <p:nvPr/>
        </p:nvSpPr>
        <p:spPr>
          <a:xfrm>
            <a:off x="6182896" y="3925956"/>
            <a:ext cx="5950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1310E-80C0-2848-BC53-01F7E5321E59}"/>
              </a:ext>
            </a:extLst>
          </p:cNvPr>
          <p:cNvSpPr txBox="1"/>
          <p:nvPr/>
        </p:nvSpPr>
        <p:spPr>
          <a:xfrm>
            <a:off x="7225467" y="3890580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3351136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 </a:t>
            </a:r>
            <a:r>
              <a:rPr lang="ko-KR" altLang="en-US" dirty="0"/>
              <a:t>바이너리 다운로드</a:t>
            </a:r>
            <a:r>
              <a:rPr lang="en-US" altLang="ko-KR" dirty="0"/>
              <a:t> </a:t>
            </a:r>
            <a:r>
              <a:rPr lang="ko-KR" altLang="en-US" dirty="0"/>
              <a:t>및 설치</a:t>
            </a:r>
            <a:endParaRPr lang="en-US" altLang="ko-KR" dirty="0"/>
          </a:p>
          <a:p>
            <a:pPr lvl="1"/>
            <a:r>
              <a:rPr lang="en-US" altLang="ko-KR" dirty="0"/>
              <a:t>cd ~/</a:t>
            </a:r>
          </a:p>
          <a:p>
            <a:pPr lvl="1"/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https://golang.org/dl/go1.14.10.linux-amd64.tar.gz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tar –</a:t>
            </a:r>
            <a:r>
              <a:rPr lang="en-US" altLang="ko-KR" dirty="0" err="1"/>
              <a:t>xvf</a:t>
            </a:r>
            <a:r>
              <a:rPr lang="en-US" altLang="ko-KR" dirty="0"/>
              <a:t> go1.14.10.linux-amd64.tar.gz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mv go /</a:t>
            </a:r>
            <a:r>
              <a:rPr lang="en-US" altLang="ko-KR" dirty="0" err="1"/>
              <a:t>usr</a:t>
            </a:r>
            <a:r>
              <a:rPr lang="en-US" altLang="ko-KR" dirty="0"/>
              <a:t>/local</a:t>
            </a:r>
          </a:p>
          <a:p>
            <a:r>
              <a:rPr lang="ko-KR" altLang="en-US" dirty="0"/>
              <a:t>환경변수 설정</a:t>
            </a:r>
            <a:endParaRPr lang="en-US" altLang="ko-KR" dirty="0"/>
          </a:p>
          <a:p>
            <a:pPr lvl="1"/>
            <a:r>
              <a:rPr lang="en-US" altLang="ko-KR" dirty="0"/>
              <a:t>vim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 lvl="1"/>
            <a:r>
              <a:rPr lang="ko-KR" altLang="en-US" dirty="0"/>
              <a:t>마지막에 다음 세줄 입력</a:t>
            </a:r>
            <a:endParaRPr lang="en-US" altLang="ko-KR" dirty="0"/>
          </a:p>
          <a:p>
            <a:pPr lvl="2"/>
            <a:r>
              <a:rPr lang="en-US" altLang="ko-KR" dirty="0"/>
              <a:t>export GOROOT=/</a:t>
            </a:r>
            <a:r>
              <a:rPr lang="en-US" altLang="ko-KR" dirty="0" err="1"/>
              <a:t>usr</a:t>
            </a:r>
            <a:r>
              <a:rPr lang="en-US" altLang="ko-KR" dirty="0"/>
              <a:t>/local/go</a:t>
            </a:r>
            <a:br>
              <a:rPr lang="en-US" altLang="ko-KR" dirty="0"/>
            </a:br>
            <a:r>
              <a:rPr lang="en-US" altLang="ko-KR" dirty="0"/>
              <a:t>export GOPATH=$HOME/go</a:t>
            </a:r>
            <a:br>
              <a:rPr lang="en-US" altLang="ko-KR" dirty="0"/>
            </a:br>
            <a:r>
              <a:rPr lang="en-US" altLang="ko-KR" dirty="0"/>
              <a:t>export PATH=$GOPATH/bin:$GOROOT/bin:$PATH</a:t>
            </a:r>
          </a:p>
          <a:p>
            <a:r>
              <a:rPr lang="ko-KR" altLang="en-US" dirty="0"/>
              <a:t>설치 확인</a:t>
            </a:r>
            <a:endParaRPr lang="en-US" altLang="ko-KR" dirty="0"/>
          </a:p>
          <a:p>
            <a:pPr lvl="1"/>
            <a:r>
              <a:rPr lang="en-US" altLang="ko-KR" dirty="0"/>
              <a:t>go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9170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build-essential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b="0" dirty="0" err="1"/>
              <a:t>sudo</a:t>
            </a:r>
            <a:r>
              <a:rPr lang="en-US" altLang="ko-KR" b="0" dirty="0"/>
              <a:t> apt-get install build-essential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3799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에서 </a:t>
            </a:r>
            <a:r>
              <a:rPr lang="en-US" altLang="ko-KR" dirty="0"/>
              <a:t>Go </a:t>
            </a:r>
            <a:r>
              <a:rPr lang="ko-KR" altLang="en-US" dirty="0"/>
              <a:t>플러그인 설정</a:t>
            </a:r>
            <a:endParaRPr lang="en-US" altLang="ko-KR" dirty="0"/>
          </a:p>
          <a:p>
            <a:pPr lvl="1"/>
            <a:r>
              <a:rPr lang="en-US" altLang="ko-KR" dirty="0"/>
              <a:t>~/fabric-samples/asset-transfer-basic/</a:t>
            </a:r>
            <a:r>
              <a:rPr lang="en-US" altLang="ko-KR" dirty="0" err="1"/>
              <a:t>chaincode</a:t>
            </a:r>
            <a:r>
              <a:rPr lang="en-US" altLang="ko-KR" dirty="0"/>
              <a:t>-go </a:t>
            </a:r>
            <a:r>
              <a:rPr lang="ko-KR" altLang="en-US" dirty="0"/>
              <a:t>에서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오픈</a:t>
            </a:r>
            <a:endParaRPr lang="en-US" altLang="ko-KR" dirty="0"/>
          </a:p>
          <a:p>
            <a:pPr lvl="1"/>
            <a:r>
              <a:rPr lang="en-US" altLang="ko-KR" dirty="0"/>
              <a:t>extension</a:t>
            </a:r>
            <a:r>
              <a:rPr lang="ko-KR" altLang="en-US" dirty="0"/>
              <a:t>에서 </a:t>
            </a:r>
            <a:r>
              <a:rPr lang="en-US" altLang="ko-KR" dirty="0"/>
              <a:t>Go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1"/>
            <a:r>
              <a:rPr lang="en-US" altLang="ko-KR" dirty="0"/>
              <a:t>Install on WSL: Ubuntu-18.04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ko-KR" altLang="en-US" dirty="0"/>
              <a:t> 설정 열기 </a:t>
            </a:r>
            <a:r>
              <a:rPr lang="en-US" altLang="ko-KR" dirty="0"/>
              <a:t>(Ctrl + ,)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D31945-2359-4ACA-AE8F-22C539CAD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67" b="20099"/>
          <a:stretch/>
        </p:blipFill>
        <p:spPr>
          <a:xfrm>
            <a:off x="779354" y="2994979"/>
            <a:ext cx="7645317" cy="386302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4DCB654-0343-4F39-9AA5-03BA1B15DF38}"/>
              </a:ext>
            </a:extLst>
          </p:cNvPr>
          <p:cNvSpPr/>
          <p:nvPr/>
        </p:nvSpPr>
        <p:spPr>
          <a:xfrm>
            <a:off x="779354" y="3526624"/>
            <a:ext cx="488613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EBFA4FC-5A84-4ACE-B636-3DEE8782DA7A}"/>
              </a:ext>
            </a:extLst>
          </p:cNvPr>
          <p:cNvSpPr/>
          <p:nvPr/>
        </p:nvSpPr>
        <p:spPr>
          <a:xfrm>
            <a:off x="1029290" y="3809673"/>
            <a:ext cx="1597152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3621E2-FF8C-4502-8220-286C663A499C}"/>
              </a:ext>
            </a:extLst>
          </p:cNvPr>
          <p:cNvSpPr/>
          <p:nvPr/>
        </p:nvSpPr>
        <p:spPr>
          <a:xfrm>
            <a:off x="2309450" y="6575715"/>
            <a:ext cx="1031158" cy="3217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2672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에서 </a:t>
            </a:r>
            <a:r>
              <a:rPr lang="en-US" altLang="ko-KR" dirty="0"/>
              <a:t>Go </a:t>
            </a:r>
            <a:r>
              <a:rPr lang="ko-KR" altLang="en-US" dirty="0"/>
              <a:t>플러그인 설정</a:t>
            </a:r>
            <a:endParaRPr lang="en-US" altLang="ko-KR" dirty="0"/>
          </a:p>
          <a:p>
            <a:pPr lvl="1"/>
            <a:r>
              <a:rPr lang="en-US" altLang="ko-KR" dirty="0"/>
              <a:t>extension</a:t>
            </a:r>
            <a:r>
              <a:rPr lang="ko-KR" altLang="en-US" dirty="0"/>
              <a:t>에서 </a:t>
            </a:r>
            <a:r>
              <a:rPr lang="en-US" altLang="ko-KR" dirty="0"/>
              <a:t>Go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1"/>
            <a:r>
              <a:rPr lang="en-US" altLang="ko-KR" dirty="0"/>
              <a:t>Install on WSL: Ubuntu-18.04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ko-KR" altLang="en-US" dirty="0"/>
              <a:t> 설정 열기 </a:t>
            </a:r>
            <a:r>
              <a:rPr lang="en-US" altLang="ko-KR" dirty="0"/>
              <a:t>(Ctrl + ,)</a:t>
            </a:r>
          </a:p>
          <a:p>
            <a:pPr lvl="1"/>
            <a:r>
              <a:rPr lang="ko-KR" altLang="en-US" dirty="0"/>
              <a:t>설정</a:t>
            </a:r>
            <a:r>
              <a:rPr lang="en-US" altLang="ko-KR" dirty="0"/>
              <a:t> JSON </a:t>
            </a:r>
            <a:r>
              <a:rPr lang="ko-KR" altLang="en-US" dirty="0"/>
              <a:t>파일에 아래와 같이 입력</a:t>
            </a:r>
            <a:endParaRPr lang="en-US" altLang="ko-KR" dirty="0"/>
          </a:p>
          <a:p>
            <a:pPr lvl="2"/>
            <a:r>
              <a:rPr lang="en-US" altLang="ko-KR" dirty="0" err="1"/>
              <a:t>gopath</a:t>
            </a:r>
            <a:r>
              <a:rPr lang="ko-KR" altLang="en-US" dirty="0"/>
              <a:t>는 터미널에서 </a:t>
            </a:r>
            <a:r>
              <a:rPr lang="en-US" altLang="ko-KR" dirty="0"/>
              <a:t>echo $GOPATH</a:t>
            </a:r>
            <a:r>
              <a:rPr lang="ko-KR" altLang="en-US" dirty="0"/>
              <a:t> 를 통해  획득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ko-KR" altLang="en-US" dirty="0"/>
              <a:t>가 필요한 </a:t>
            </a:r>
            <a:r>
              <a:rPr lang="en-US" altLang="ko-KR" dirty="0"/>
              <a:t>go </a:t>
            </a:r>
            <a:r>
              <a:rPr lang="ko-KR" altLang="en-US" dirty="0"/>
              <a:t>툴을 모두 설치하도록 놔둠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재시작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00F35B-28F0-4D7A-8B28-5225D7890F61}"/>
              </a:ext>
            </a:extLst>
          </p:cNvPr>
          <p:cNvSpPr/>
          <p:nvPr/>
        </p:nvSpPr>
        <p:spPr>
          <a:xfrm>
            <a:off x="2839153" y="3426256"/>
            <a:ext cx="375314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    "</a:t>
            </a:r>
            <a:r>
              <a:rPr lang="en-US" altLang="ko-KR" dirty="0" err="1"/>
              <a:t>go.gopath</a:t>
            </a:r>
            <a:r>
              <a:rPr lang="en-US" altLang="ko-KR" dirty="0"/>
              <a:t>": "/home/byron1st/go",</a:t>
            </a:r>
          </a:p>
          <a:p>
            <a:r>
              <a:rPr lang="en-US" altLang="ko-KR" dirty="0"/>
              <a:t>    "</a:t>
            </a:r>
            <a:r>
              <a:rPr lang="en-US" altLang="ko-KR" dirty="0" err="1"/>
              <a:t>go.goroot</a:t>
            </a:r>
            <a:r>
              <a:rPr lang="en-US" altLang="ko-KR" dirty="0"/>
              <a:t>": "/</a:t>
            </a:r>
            <a:r>
              <a:rPr lang="en-US" altLang="ko-KR" dirty="0" err="1"/>
              <a:t>usr</a:t>
            </a:r>
            <a:r>
              <a:rPr lang="en-US" altLang="ko-KR" dirty="0"/>
              <a:t>/local/go",</a:t>
            </a:r>
          </a:p>
          <a:p>
            <a:r>
              <a:rPr lang="en-US" altLang="ko-KR" dirty="0"/>
              <a:t>    "</a:t>
            </a:r>
            <a:r>
              <a:rPr lang="en-US" altLang="ko-KR" dirty="0" err="1"/>
              <a:t>go.useLanguageServer</a:t>
            </a:r>
            <a:r>
              <a:rPr lang="en-US" altLang="ko-KR" dirty="0"/>
              <a:t>": true,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75886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asset-transfer-basic </a:t>
            </a:r>
            <a:r>
              <a:rPr lang="ko-KR" altLang="en-US" dirty="0"/>
              <a:t>테스트 구동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에서 </a:t>
            </a:r>
            <a:r>
              <a:rPr lang="en-US" altLang="ko-KR" dirty="0"/>
              <a:t>Go </a:t>
            </a:r>
            <a:r>
              <a:rPr lang="ko-KR" altLang="en-US" dirty="0"/>
              <a:t>플러그인 설정</a:t>
            </a:r>
            <a:endParaRPr lang="en-US" altLang="ko-KR" dirty="0"/>
          </a:p>
          <a:p>
            <a:pPr lvl="1"/>
            <a:r>
              <a:rPr lang="en-US" altLang="ko-KR" dirty="0"/>
              <a:t>~/fabric-samples/asset-transfer-basic/</a:t>
            </a:r>
            <a:r>
              <a:rPr lang="en-US" altLang="ko-KR" dirty="0" err="1"/>
              <a:t>chaincode</a:t>
            </a:r>
            <a:r>
              <a:rPr lang="en-US" altLang="ko-KR" dirty="0"/>
              <a:t>-go </a:t>
            </a:r>
            <a:r>
              <a:rPr lang="ko-KR" altLang="en-US" dirty="0"/>
              <a:t>이동</a:t>
            </a:r>
            <a:endParaRPr lang="en-US" altLang="ko-KR" dirty="0"/>
          </a:p>
          <a:p>
            <a:pPr lvl="1"/>
            <a:r>
              <a:rPr lang="ko-KR" altLang="en-US" dirty="0"/>
              <a:t>다음 커맨드 입력</a:t>
            </a:r>
            <a:endParaRPr lang="en-US" altLang="ko-KR" dirty="0"/>
          </a:p>
          <a:p>
            <a:pPr lvl="2"/>
            <a:r>
              <a:rPr lang="en-US" altLang="ko-KR" dirty="0"/>
              <a:t>go test github.com/</a:t>
            </a:r>
            <a:r>
              <a:rPr lang="en-US" altLang="ko-KR" dirty="0" err="1"/>
              <a:t>hyperledger</a:t>
            </a:r>
            <a:r>
              <a:rPr lang="en-US" altLang="ko-KR" dirty="0"/>
              <a:t>/fabric-samples/asset-transfer-basic/</a:t>
            </a:r>
            <a:r>
              <a:rPr lang="en-US" altLang="ko-KR" dirty="0" err="1"/>
              <a:t>chaincode</a:t>
            </a:r>
            <a:r>
              <a:rPr lang="en-US" altLang="ko-KR" dirty="0"/>
              <a:t>-go/</a:t>
            </a:r>
            <a:r>
              <a:rPr lang="en-US" altLang="ko-KR" dirty="0" err="1"/>
              <a:t>chaincode</a:t>
            </a:r>
            <a:r>
              <a:rPr lang="en-US" altLang="ko-KR" dirty="0"/>
              <a:t> -v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3D6C13-5FD6-4682-958A-B061AC85A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" y="3104395"/>
            <a:ext cx="8830907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0729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0405-E37F-4891-BF96-F4DA96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asset-transfer-basic </a:t>
            </a:r>
            <a:r>
              <a:rPr lang="ko-KR" altLang="en-US" dirty="0"/>
              <a:t>테스트 구동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37522-BD13-41BD-A98F-3CCA0F911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에서 </a:t>
            </a:r>
            <a:r>
              <a:rPr lang="en-US" altLang="ko-KR" dirty="0"/>
              <a:t>Go </a:t>
            </a:r>
            <a:r>
              <a:rPr lang="ko-KR" altLang="en-US" dirty="0"/>
              <a:t>플러그인 설정</a:t>
            </a:r>
            <a:endParaRPr lang="en-US" altLang="ko-KR" dirty="0"/>
          </a:p>
          <a:p>
            <a:pPr lvl="1"/>
            <a:r>
              <a:rPr lang="en-US" altLang="ko-KR" dirty="0"/>
              <a:t>~/fabric-samples/asset-transfer-basic/</a:t>
            </a:r>
            <a:r>
              <a:rPr lang="en-US" altLang="ko-KR" dirty="0" err="1"/>
              <a:t>chaincode</a:t>
            </a:r>
            <a:r>
              <a:rPr lang="en-US" altLang="ko-KR" dirty="0"/>
              <a:t>-go</a:t>
            </a:r>
            <a:r>
              <a:rPr lang="ko-KR" altLang="en-US" dirty="0"/>
              <a:t>를 </a:t>
            </a:r>
            <a:r>
              <a:rPr lang="en-US" altLang="ko-KR" dirty="0" err="1"/>
              <a:t>VSCode</a:t>
            </a:r>
            <a:r>
              <a:rPr lang="ko-KR" altLang="en-US" dirty="0"/>
              <a:t>에서 오픈</a:t>
            </a:r>
            <a:endParaRPr lang="en-US" altLang="ko-KR" dirty="0"/>
          </a:p>
          <a:p>
            <a:pPr lvl="1"/>
            <a:r>
              <a:rPr lang="en-US" altLang="ko-KR" dirty="0" err="1"/>
              <a:t>chaincode</a:t>
            </a:r>
            <a:r>
              <a:rPr lang="en-US" altLang="ko-KR" dirty="0"/>
              <a:t>/</a:t>
            </a:r>
            <a:r>
              <a:rPr lang="en-US" altLang="ko-KR" dirty="0" err="1"/>
              <a:t>smartcontract_test.go</a:t>
            </a:r>
            <a:r>
              <a:rPr lang="en-US" altLang="ko-KR" dirty="0"/>
              <a:t> </a:t>
            </a:r>
            <a:r>
              <a:rPr lang="ko-KR" altLang="en-US" dirty="0"/>
              <a:t>파일 선택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5FB84-E80D-4A7E-9C80-A9EF5ACD05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A4338B-7CFB-4CD8-9F5C-80E14B42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" y="2603414"/>
            <a:ext cx="4280325" cy="295944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9C1FF97-2E42-4942-B012-2A4E43B41ECC}"/>
              </a:ext>
            </a:extLst>
          </p:cNvPr>
          <p:cNvSpPr/>
          <p:nvPr/>
        </p:nvSpPr>
        <p:spPr>
          <a:xfrm>
            <a:off x="639146" y="3107262"/>
            <a:ext cx="1811446" cy="19677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5DBDD7-133A-482C-879C-397FCFD60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30" y="3306573"/>
            <a:ext cx="4344663" cy="198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2478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A1656-F7F3-4423-BE53-05D76329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체인코드 살펴보기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6D3707-0A4A-4E4F-A16E-23C3F7A1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언어에서의 </a:t>
            </a:r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Struct</a:t>
            </a:r>
            <a:r>
              <a:rPr lang="ko-KR" altLang="en-US" dirty="0"/>
              <a:t> 와 함수 연결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반환 파라미터 표시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E2EEE2-B138-4CB6-B740-08FC6112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B8013F-B0C4-4F0E-9661-22AE6BD1336B}"/>
              </a:ext>
            </a:extLst>
          </p:cNvPr>
          <p:cNvSpPr/>
          <p:nvPr/>
        </p:nvSpPr>
        <p:spPr>
          <a:xfrm>
            <a:off x="181947" y="2566134"/>
            <a:ext cx="8780106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SmartContract</a:t>
            </a:r>
            <a:r>
              <a:rPr lang="en-US" altLang="ko-KR" dirty="0"/>
              <a:t> provides functions for managing an Asset</a:t>
            </a:r>
          </a:p>
          <a:p>
            <a:r>
              <a:rPr lang="en-US" altLang="ko-KR" dirty="0"/>
              <a:t>type </a:t>
            </a:r>
            <a:r>
              <a:rPr lang="en-US" altLang="ko-KR" dirty="0" err="1"/>
              <a:t>SmartContract</a:t>
            </a:r>
            <a:r>
              <a:rPr lang="en-US" altLang="ko-KR" dirty="0"/>
              <a:t> struct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contractapi.Contract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…</a:t>
            </a:r>
          </a:p>
          <a:p>
            <a:r>
              <a:rPr lang="en-US" altLang="ko-KR" dirty="0" err="1"/>
              <a:t>func</a:t>
            </a:r>
            <a:r>
              <a:rPr lang="en-US" altLang="ko-KR" dirty="0"/>
              <a:t> (s *</a:t>
            </a:r>
            <a:r>
              <a:rPr lang="en-US" altLang="ko-KR" dirty="0" err="1"/>
              <a:t>SmartContract</a:t>
            </a:r>
            <a:r>
              <a:rPr lang="en-US" altLang="ko-KR" dirty="0"/>
              <a:t>) </a:t>
            </a:r>
            <a:r>
              <a:rPr lang="en-US" altLang="ko-KR" dirty="0" err="1"/>
              <a:t>InitLedger</a:t>
            </a:r>
            <a:r>
              <a:rPr lang="en-US" altLang="ko-KR" dirty="0"/>
              <a:t>(</a:t>
            </a:r>
            <a:r>
              <a:rPr lang="en-US" altLang="ko-KR" dirty="0" err="1"/>
              <a:t>ctx</a:t>
            </a:r>
            <a:r>
              <a:rPr lang="en-US" altLang="ko-KR" dirty="0"/>
              <a:t> </a:t>
            </a:r>
            <a:r>
              <a:rPr lang="en-US" altLang="ko-KR" dirty="0" err="1"/>
              <a:t>contractapi.TransactionContextInterface</a:t>
            </a:r>
            <a:r>
              <a:rPr lang="en-US" altLang="ko-KR" dirty="0"/>
              <a:t>) error {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func</a:t>
            </a:r>
            <a:r>
              <a:rPr lang="en-US" altLang="ko-KR" dirty="0"/>
              <a:t> (s *</a:t>
            </a:r>
            <a:r>
              <a:rPr lang="en-US" altLang="ko-KR" dirty="0" err="1"/>
              <a:t>SmartContract</a:t>
            </a:r>
            <a:r>
              <a:rPr lang="en-US" altLang="ko-KR" dirty="0"/>
              <a:t>) </a:t>
            </a:r>
            <a:r>
              <a:rPr lang="en-US" altLang="ko-KR" dirty="0" err="1"/>
              <a:t>ReadAsset</a:t>
            </a:r>
            <a:r>
              <a:rPr lang="en-US" altLang="ko-KR" dirty="0"/>
              <a:t>(</a:t>
            </a:r>
            <a:r>
              <a:rPr lang="en-US" altLang="ko-KR" dirty="0" err="1"/>
              <a:t>ctx</a:t>
            </a:r>
            <a:r>
              <a:rPr lang="en-US" altLang="ko-KR" dirty="0"/>
              <a:t> </a:t>
            </a:r>
            <a:r>
              <a:rPr lang="en-US" altLang="ko-KR" dirty="0" err="1"/>
              <a:t>contractapi.TransactionContextInterface</a:t>
            </a:r>
            <a:r>
              <a:rPr lang="en-US" altLang="ko-KR" dirty="0"/>
              <a:t>, id string) (*Asset, error)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26804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A1656-F7F3-4423-BE53-05D76329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체인코드 살펴보기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6D3707-0A4A-4E4F-A16E-23C3F7A1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ctx.getStub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shim.ChaincodeStubInterface</a:t>
            </a:r>
            <a:r>
              <a:rPr lang="en-US" altLang="ko-KR" dirty="0"/>
              <a:t> </a:t>
            </a:r>
            <a:r>
              <a:rPr lang="ko-KR" altLang="en-US" dirty="0"/>
              <a:t>객체를 반환</a:t>
            </a:r>
            <a:endParaRPr lang="en-US" altLang="ko-KR" dirty="0"/>
          </a:p>
          <a:p>
            <a:pPr lvl="2"/>
            <a:r>
              <a:rPr lang="en-US" altLang="ko-KR" dirty="0" err="1"/>
              <a:t>GetState</a:t>
            </a:r>
            <a:endParaRPr lang="en-US" altLang="ko-KR" dirty="0"/>
          </a:p>
          <a:p>
            <a:pPr lvl="2"/>
            <a:r>
              <a:rPr lang="en-US" altLang="ko-KR" dirty="0" err="1"/>
              <a:t>PutState</a:t>
            </a:r>
            <a:endParaRPr lang="en-US" altLang="ko-KR" dirty="0"/>
          </a:p>
          <a:p>
            <a:pPr lvl="3"/>
            <a:r>
              <a:rPr lang="en-US" altLang="ko-KR" dirty="0"/>
              <a:t>[]byte </a:t>
            </a:r>
            <a:r>
              <a:rPr lang="ko-KR" altLang="en-US" dirty="0"/>
              <a:t>타입은 객체를 </a:t>
            </a:r>
            <a:r>
              <a:rPr lang="en-US" altLang="ko-KR" dirty="0" err="1"/>
              <a:t>json.marshal</a:t>
            </a:r>
            <a:r>
              <a:rPr lang="en-US" altLang="ko-KR" dirty="0"/>
              <a:t> </a:t>
            </a:r>
            <a:r>
              <a:rPr lang="ko-KR" altLang="en-US" dirty="0"/>
              <a:t>하여 얻음</a:t>
            </a:r>
            <a:endParaRPr lang="en-US" altLang="ko-KR" dirty="0"/>
          </a:p>
          <a:p>
            <a:pPr lvl="2"/>
            <a:r>
              <a:rPr lang="en-US" altLang="ko-KR" dirty="0" err="1"/>
              <a:t>DelState</a:t>
            </a:r>
            <a:endParaRPr lang="en-US" altLang="ko-KR" dirty="0"/>
          </a:p>
          <a:p>
            <a:pPr lvl="2"/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 err="1"/>
              <a:t>json.marshal</a:t>
            </a:r>
            <a:r>
              <a:rPr lang="en-US" altLang="ko-KR" dirty="0"/>
              <a:t> / </a:t>
            </a:r>
            <a:r>
              <a:rPr lang="en-US" altLang="ko-KR" dirty="0" err="1"/>
              <a:t>unmarshal</a:t>
            </a:r>
            <a:endParaRPr lang="en-US" altLang="ko-KR" dirty="0"/>
          </a:p>
          <a:p>
            <a:r>
              <a:rPr lang="en-US" altLang="ko-KR" dirty="0" err="1"/>
              <a:t>golang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E2EEE2-B138-4CB6-B740-08FC6112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701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F87D-CA8E-4D00-B6FF-F0A2E509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balance-transfer </a:t>
            </a:r>
            <a:r>
              <a:rPr lang="ko-KR" altLang="en-US" dirty="0"/>
              <a:t>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E48F-1602-486C-9E56-2412B2C1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저장할 모델 정의</a:t>
            </a:r>
            <a:endParaRPr lang="en-US" altLang="ko-KR" dirty="0"/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ID, </a:t>
            </a:r>
            <a:r>
              <a:rPr lang="ko-KR" altLang="en-US" dirty="0"/>
              <a:t>잔액 정보 정도면 충분할 듯</a:t>
            </a:r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/>
              <a:t>2</a:t>
            </a:r>
            <a:r>
              <a:rPr lang="ko-KR" altLang="en-US" dirty="0"/>
              <a:t>개 만들기</a:t>
            </a:r>
            <a:endParaRPr lang="en-US" altLang="ko-KR" dirty="0"/>
          </a:p>
          <a:p>
            <a:pPr lvl="1"/>
            <a:r>
              <a:rPr lang="en-US" altLang="ko-KR" dirty="0" err="1"/>
              <a:t>createUser</a:t>
            </a:r>
            <a:endParaRPr lang="en-US" altLang="ko-KR" dirty="0"/>
          </a:p>
          <a:p>
            <a:pPr lvl="2"/>
            <a:r>
              <a:rPr lang="en-US" altLang="ko-KR" dirty="0"/>
              <a:t>user ID</a:t>
            </a:r>
            <a:r>
              <a:rPr lang="ko-KR" altLang="en-US" dirty="0"/>
              <a:t>의 중복 여부 확인</a:t>
            </a:r>
            <a:endParaRPr lang="en-US" altLang="ko-KR" dirty="0"/>
          </a:p>
          <a:p>
            <a:pPr lvl="2"/>
            <a:r>
              <a:rPr lang="ko-KR" altLang="en-US" dirty="0"/>
              <a:t>만들면 자동으로 기본 돈 </a:t>
            </a:r>
            <a:r>
              <a:rPr lang="en-US" altLang="ko-KR" dirty="0"/>
              <a:t>100</a:t>
            </a:r>
            <a:r>
              <a:rPr lang="ko-KR" altLang="en-US" dirty="0"/>
              <a:t>원 지급</a:t>
            </a:r>
            <a:endParaRPr lang="en-US" altLang="ko-KR" dirty="0"/>
          </a:p>
          <a:p>
            <a:pPr lvl="1"/>
            <a:r>
              <a:rPr lang="en-US" altLang="ko-KR" dirty="0"/>
              <a:t>balance</a:t>
            </a:r>
          </a:p>
          <a:p>
            <a:pPr lvl="2"/>
            <a:r>
              <a:rPr lang="en-US" altLang="ko-KR" dirty="0" err="1"/>
              <a:t>userID</a:t>
            </a:r>
            <a:r>
              <a:rPr lang="en-US" altLang="ko-KR" dirty="0"/>
              <a:t> </a:t>
            </a:r>
            <a:r>
              <a:rPr lang="ko-KR" altLang="en-US" dirty="0"/>
              <a:t>가 없으면 에러</a:t>
            </a:r>
            <a:endParaRPr lang="en-US" altLang="ko-KR" dirty="0"/>
          </a:p>
          <a:p>
            <a:pPr lvl="2"/>
            <a:r>
              <a:rPr lang="ko-KR" altLang="en-US" dirty="0"/>
              <a:t>있으면 잔액 반환</a:t>
            </a:r>
            <a:endParaRPr lang="en-US" altLang="ko-KR" dirty="0"/>
          </a:p>
          <a:p>
            <a:pPr lvl="1"/>
            <a:r>
              <a:rPr lang="en-US" altLang="ko-KR" dirty="0" err="1"/>
              <a:t>transferMoney</a:t>
            </a:r>
            <a:endParaRPr lang="en-US" altLang="ko-KR" dirty="0"/>
          </a:p>
          <a:p>
            <a:pPr lvl="2"/>
            <a:r>
              <a:rPr lang="en-US" altLang="ko-KR" dirty="0" err="1"/>
              <a:t>senderID</a:t>
            </a:r>
            <a:r>
              <a:rPr lang="en-US" altLang="ko-KR" dirty="0"/>
              <a:t>, </a:t>
            </a:r>
            <a:r>
              <a:rPr lang="en-US" altLang="ko-KR" dirty="0" err="1"/>
              <a:t>recipientID</a:t>
            </a:r>
            <a:r>
              <a:rPr lang="en-US" altLang="ko-KR" dirty="0"/>
              <a:t>, value</a:t>
            </a:r>
            <a:r>
              <a:rPr lang="ko-KR" altLang="en-US" dirty="0"/>
              <a:t>를 받아서 처리</a:t>
            </a:r>
            <a:endParaRPr lang="en-US" altLang="ko-KR" dirty="0"/>
          </a:p>
          <a:p>
            <a:pPr lvl="2"/>
            <a:r>
              <a:rPr lang="ko-KR" altLang="en-US" dirty="0"/>
              <a:t>돈이 부족하면 에러 반환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A0AE5-B77F-4968-B7BA-2EDA5A0A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EE5A6-AD5C-4222-8DC9-7B7AC2D7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A2DB6-3131-4ABA-903B-76E0712B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58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7355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F87D-CA8E-4D00-B6FF-F0A2E509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Client Server</a:t>
            </a:r>
            <a:r>
              <a:rPr lang="ko-KR" altLang="en-US" sz="2800" dirty="0"/>
              <a:t>에서 사용자 생성</a:t>
            </a:r>
            <a:r>
              <a:rPr lang="en-US" altLang="ko-KR" sz="2800" dirty="0"/>
              <a:t>,</a:t>
            </a:r>
            <a:r>
              <a:rPr lang="ko-KR" altLang="en-US" sz="2800" dirty="0"/>
              <a:t> 잔액 확인</a:t>
            </a:r>
            <a:r>
              <a:rPr lang="en-US" altLang="ko-KR" sz="2800" dirty="0"/>
              <a:t>, </a:t>
            </a:r>
            <a:r>
              <a:rPr lang="ko-KR" altLang="en-US" sz="2800" dirty="0"/>
              <a:t>송금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E48F-1602-486C-9E56-2412B2C1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asset-transfer-basic/application-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pPr lvl="1"/>
            <a:r>
              <a:rPr lang="en-US" altLang="ko-KR" dirty="0"/>
              <a:t>test-network </a:t>
            </a:r>
            <a:r>
              <a:rPr lang="ko-KR" altLang="en-US" dirty="0"/>
              <a:t>는 </a:t>
            </a:r>
            <a:r>
              <a:rPr lang="en-US" altLang="ko-KR" dirty="0"/>
              <a:t>–ca </a:t>
            </a:r>
            <a:r>
              <a:rPr lang="ko-KR" altLang="en-US" dirty="0"/>
              <a:t>모드로 실행되어야 함</a:t>
            </a:r>
            <a:endParaRPr lang="en-US" altLang="ko-KR" dirty="0"/>
          </a:p>
          <a:p>
            <a:pPr lvl="2"/>
            <a:r>
              <a:rPr lang="en-US" altLang="ko-KR" dirty="0"/>
              <a:t>./network.sh up -ca </a:t>
            </a:r>
          </a:p>
          <a:p>
            <a:pPr lvl="2"/>
            <a:r>
              <a:rPr lang="en-US" altLang="ko-KR" dirty="0"/>
              <a:t>./network.sh </a:t>
            </a:r>
            <a:r>
              <a:rPr lang="en-US" altLang="ko-KR" dirty="0" err="1"/>
              <a:t>createChannel</a:t>
            </a:r>
            <a:endParaRPr lang="en-US" altLang="ko-KR" dirty="0"/>
          </a:p>
          <a:p>
            <a:pPr lvl="2"/>
            <a:r>
              <a:rPr lang="en-US" altLang="ko-KR" dirty="0"/>
              <a:t>./network.sh </a:t>
            </a:r>
            <a:r>
              <a:rPr lang="en-US" altLang="ko-KR" dirty="0" err="1"/>
              <a:t>deployCC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wallet </a:t>
            </a:r>
            <a:r>
              <a:rPr lang="ko-KR" altLang="en-US" dirty="0"/>
              <a:t>폴더의 키들은 실행 전에 삭제되어야 함</a:t>
            </a:r>
            <a:endParaRPr lang="en-US" altLang="ko-KR" dirty="0"/>
          </a:p>
          <a:p>
            <a:pPr lvl="2"/>
            <a:r>
              <a:rPr lang="ko-KR" altLang="en-US" dirty="0"/>
              <a:t>해당 키 들은 예전에 생성했던 </a:t>
            </a:r>
            <a:r>
              <a:rPr lang="en-US" altLang="ko-KR" dirty="0"/>
              <a:t>test-network</a:t>
            </a:r>
            <a:r>
              <a:rPr lang="ko-KR" altLang="en-US" dirty="0"/>
              <a:t>의 키들임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A0AE5-B77F-4968-B7BA-2EDA5A0A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2020-10-20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EE5A6-AD5C-4222-8DC9-7B7AC2D7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ko-KR" altLang="en-US"/>
              <a:t>빅픽처랩</a:t>
            </a:r>
            <a:r>
              <a:rPr kumimoji="1" lang="en-US" altLang="ko-KR"/>
              <a:t>(</a:t>
            </a:r>
            <a:r>
              <a:rPr kumimoji="1" lang="ko-KR" altLang="en-US"/>
              <a:t>주</a:t>
            </a:r>
            <a:r>
              <a:rPr kumimoji="1" lang="en-US" altLang="ko-KR"/>
              <a:t>), </a:t>
            </a:r>
            <a:r>
              <a:rPr kumimoji="1" lang="ko-KR" altLang="en-US"/>
              <a:t>안휘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A2DB6-3131-4ABA-903B-76E0712B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8DF12-454B-1D4B-BF85-F1D7B8228BE3}" type="slidenum">
              <a:rPr kumimoji="1" lang="ko-Kore-KR" altLang="en-US" smtClean="0"/>
              <a:t>59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146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8C7C3-0070-4CA4-88E2-FD74C130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블록체인 기반 소프트웨어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9CD74-07D8-4D01-857B-2E2F750E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소프트웨어 시스템</a:t>
            </a:r>
            <a:r>
              <a:rPr lang="en-US" altLang="ko-KR" b="1" dirty="0"/>
              <a:t>:</a:t>
            </a:r>
            <a:r>
              <a:rPr lang="ko-KR" altLang="en-US" dirty="0"/>
              <a:t> 소프트웨어 서비스를 가능케 하는 체계</a:t>
            </a:r>
            <a:endParaRPr lang="en-US" altLang="ko-KR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21B18-EF12-420F-B599-58A82702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40B9C-69E1-4796-99F4-5FC18DD0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66C40-75C2-4C07-9626-1241503C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래픽 6" descr="데이터베이스">
            <a:extLst>
              <a:ext uri="{FF2B5EF4-FFF2-40B4-BE49-F238E27FC236}">
                <a16:creationId xmlns:a16="http://schemas.microsoft.com/office/drawing/2014/main" id="{3369A081-3487-164E-9657-4F4572902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722" y="3011556"/>
            <a:ext cx="914400" cy="914400"/>
          </a:xfrm>
          <a:prstGeom prst="rect">
            <a:avLst/>
          </a:prstGeom>
        </p:spPr>
      </p:pic>
      <p:pic>
        <p:nvPicPr>
          <p:cNvPr id="8" name="그래픽 7" descr="서버">
            <a:extLst>
              <a:ext uri="{FF2B5EF4-FFF2-40B4-BE49-F238E27FC236}">
                <a16:creationId xmlns:a16="http://schemas.microsoft.com/office/drawing/2014/main" id="{79BFF2DB-AB6C-5D40-9F3D-6F41CDA92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3214" y="3011556"/>
            <a:ext cx="914400" cy="914400"/>
          </a:xfrm>
          <a:prstGeom prst="rect">
            <a:avLst/>
          </a:prstGeom>
        </p:spPr>
      </p:pic>
      <p:pic>
        <p:nvPicPr>
          <p:cNvPr id="9" name="그래픽 8" descr="스마트폰">
            <a:extLst>
              <a:ext uri="{FF2B5EF4-FFF2-40B4-BE49-F238E27FC236}">
                <a16:creationId xmlns:a16="http://schemas.microsoft.com/office/drawing/2014/main" id="{A36177A5-66BE-B943-80D9-2BD536A85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3445" y="2971800"/>
            <a:ext cx="914400" cy="914400"/>
          </a:xfrm>
          <a:prstGeom prst="rect">
            <a:avLst/>
          </a:prstGeom>
        </p:spPr>
      </p:pic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642B8B80-A046-8D49-BF9F-B75BD4B23A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018" y="3011556"/>
            <a:ext cx="914400" cy="9144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3A0F78-1B98-5846-8654-AE6AB2FE4F3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817845" y="3429000"/>
            <a:ext cx="3205369" cy="397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3">
            <a:extLst>
              <a:ext uri="{FF2B5EF4-FFF2-40B4-BE49-F238E27FC236}">
                <a16:creationId xmlns:a16="http://schemas.microsoft.com/office/drawing/2014/main" id="{B7FB3264-3FA9-6747-9F8F-3B707F330FD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6937614" y="3468756"/>
            <a:ext cx="47210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1A0CCA-CE1C-E84C-A5CE-EBE043C95C14}"/>
              </a:ext>
            </a:extLst>
          </p:cNvPr>
          <p:cNvSpPr txBox="1"/>
          <p:nvPr/>
        </p:nvSpPr>
        <p:spPr>
          <a:xfrm>
            <a:off x="1601463" y="3934312"/>
            <a:ext cx="1518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웹앱</a:t>
            </a:r>
            <a:r>
              <a:rPr lang="en-US" altLang="ko-KR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 err="1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모바일앱</a:t>
            </a:r>
            <a:endParaRPr lang="ko-KR" altLang="en-US" b="1" dirty="0">
              <a:solidFill>
                <a:srgbClr val="204D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C60D3-B741-F44F-BDFE-87F1883D695D}"/>
              </a:ext>
            </a:extLst>
          </p:cNvPr>
          <p:cNvSpPr txBox="1"/>
          <p:nvPr/>
        </p:nvSpPr>
        <p:spPr>
          <a:xfrm>
            <a:off x="6182896" y="3925956"/>
            <a:ext cx="5950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1310E-80C0-2848-BC53-01F7E5321E59}"/>
              </a:ext>
            </a:extLst>
          </p:cNvPr>
          <p:cNvSpPr txBox="1"/>
          <p:nvPr/>
        </p:nvSpPr>
        <p:spPr>
          <a:xfrm>
            <a:off x="7225467" y="3890580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04D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7BC7638-7144-4849-A77C-0947B6979820}"/>
              </a:ext>
            </a:extLst>
          </p:cNvPr>
          <p:cNvSpPr/>
          <p:nvPr/>
        </p:nvSpPr>
        <p:spPr>
          <a:xfrm>
            <a:off x="7351274" y="2951452"/>
            <a:ext cx="1038639" cy="100381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660954-EB1D-9A4F-B95C-EE2DCAFE080E}"/>
              </a:ext>
            </a:extLst>
          </p:cNvPr>
          <p:cNvSpPr txBox="1"/>
          <p:nvPr/>
        </p:nvSpPr>
        <p:spPr>
          <a:xfrm>
            <a:off x="7368687" y="2552068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블록체인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3B3B9E-8EC4-3B49-83E6-DD9C1BB77D10}"/>
              </a:ext>
            </a:extLst>
          </p:cNvPr>
          <p:cNvSpPr/>
          <p:nvPr/>
        </p:nvSpPr>
        <p:spPr>
          <a:xfrm>
            <a:off x="2286000" y="447752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우리가 개발하는 </a:t>
            </a:r>
            <a:r>
              <a:rPr lang="ko-KR" altLang="en-US" sz="2400" b="1" dirty="0">
                <a:solidFill>
                  <a:srgbClr val="204DC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전체 시스템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</a:t>
            </a:r>
            <a:b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ko-KR" altLang="en-US" sz="2400" b="1" dirty="0">
                <a:solidFill>
                  <a:srgbClr val="259927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데이터를 저장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하는 부분 중 하나가</a:t>
            </a:r>
            <a:b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ko-KR" altLang="en-US" sz="2400" b="1" dirty="0" err="1">
                <a:solidFill>
                  <a:srgbClr val="C4241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블록체인</a:t>
            </a:r>
            <a:r>
              <a:rPr lang="ko-KR" altLang="en-US" sz="2400" b="1" dirty="0" err="1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인</a:t>
            </a:r>
            <a:r>
              <a:rPr lang="ko-KR" altLang="en-US" sz="2400" b="1" dirty="0">
                <a:solidFill>
                  <a:srgbClr val="0F233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시스템</a:t>
            </a:r>
            <a:endParaRPr lang="ko-KR" altLang="en-US" sz="2400" dirty="0">
              <a:solidFill>
                <a:srgbClr val="0F233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03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902A0-2797-6D4C-AA46-E4E9E00C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블록체인 기반 소프트웨어 시스템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95E32-8258-8E47-8FD9-79F9BF85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79B41-ACA3-D64C-97AA-332D61D0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97B55-3366-974E-9C9C-F261D6FD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FEE8E-746C-FD4D-9ABC-C58263D0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354936-AF68-8D49-8372-55AF97DB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8" y="2286001"/>
            <a:ext cx="8056483" cy="37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7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7D5E0-5437-7144-9F43-92C3A48B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일반적인 </a:t>
            </a:r>
            <a:r>
              <a:rPr kumimoji="1" lang="en-US" altLang="ko-KR" dirty="0"/>
              <a:t>Client-Server-Database</a:t>
            </a:r>
            <a:r>
              <a:rPr kumimoji="1" lang="ko-KR" altLang="en-US" dirty="0"/>
              <a:t> 시스템의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서버 개발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20E2D2-5E12-DD49-BAFD-A3DEDB4871E1}"/>
              </a:ext>
            </a:extLst>
          </p:cNvPr>
          <p:cNvSpPr/>
          <p:nvPr/>
        </p:nvSpPr>
        <p:spPr>
          <a:xfrm>
            <a:off x="2743200" y="2404580"/>
            <a:ext cx="3657600" cy="2705875"/>
          </a:xfrm>
          <a:prstGeom prst="rect">
            <a:avLst/>
          </a:prstGeom>
          <a:noFill/>
          <a:ln w="38100">
            <a:solidFill>
              <a:srgbClr val="204DC0"/>
            </a:solidFill>
            <a:prstDash val="sysDot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ko-Kore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Server</a:t>
            </a:r>
            <a:endParaRPr kumimoji="1" lang="ko-Kore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09F18B-E458-A24B-A963-27BBEDC9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0FA89-EBAD-8149-A8B7-EC35D94F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ABF8E-A764-2049-8A6C-A4D5A90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5E95C-E38E-194A-A933-1F4F617B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F0998A-79D8-F542-B009-22001A9C0EA8}"/>
              </a:ext>
            </a:extLst>
          </p:cNvPr>
          <p:cNvSpPr/>
          <p:nvPr/>
        </p:nvSpPr>
        <p:spPr>
          <a:xfrm>
            <a:off x="3060439" y="3011070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Router</a:t>
            </a:r>
            <a:b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(Controller)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E61AF3-6E95-7844-91B8-44B12A7DBAE6}"/>
              </a:ext>
            </a:extLst>
          </p:cNvPr>
          <p:cNvSpPr/>
          <p:nvPr/>
        </p:nvSpPr>
        <p:spPr>
          <a:xfrm>
            <a:off x="4332512" y="4065430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Model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A523B0-757F-914A-A654-60A40E1D8D02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2149149" y="3281657"/>
            <a:ext cx="911290" cy="1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3257EE-DBCB-5F4F-AB76-41FAED41B112}"/>
              </a:ext>
            </a:extLst>
          </p:cNvPr>
          <p:cNvSpPr txBox="1"/>
          <p:nvPr/>
        </p:nvSpPr>
        <p:spPr>
          <a:xfrm>
            <a:off x="3244162" y="2569812"/>
            <a:ext cx="29915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/</a:t>
            </a:r>
            <a:r>
              <a:rPr lang="en-US" altLang="ko-KR" b="1" dirty="0" err="1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/v1/transactions</a:t>
            </a:r>
            <a:endParaRPr lang="ko-KR" altLang="en-US" b="1" dirty="0">
              <a:solidFill>
                <a:srgbClr val="C4241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DB12ED52-82D4-B048-A865-FF0C49006276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3659153" y="3662658"/>
            <a:ext cx="783773" cy="562946"/>
          </a:xfrm>
          <a:prstGeom prst="bentConnector2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통[C] 14">
            <a:extLst>
              <a:ext uri="{FF2B5EF4-FFF2-40B4-BE49-F238E27FC236}">
                <a16:creationId xmlns:a16="http://schemas.microsoft.com/office/drawing/2014/main" id="{221AEB49-E8E8-DB45-A1BC-EF08627F5B2F}"/>
              </a:ext>
            </a:extLst>
          </p:cNvPr>
          <p:cNvSpPr/>
          <p:nvPr/>
        </p:nvSpPr>
        <p:spPr>
          <a:xfrm>
            <a:off x="7280210" y="4951837"/>
            <a:ext cx="1681843" cy="104502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Database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F4FF806B-6C00-9242-8F03-39C75EE54B5C}"/>
              </a:ext>
            </a:extLst>
          </p:cNvPr>
          <p:cNvCxnSpPr>
            <a:cxnSpLocks/>
            <a:stCxn id="8" idx="2"/>
            <a:endCxn id="15" idx="2"/>
          </p:cNvCxnSpPr>
          <p:nvPr/>
        </p:nvCxnSpPr>
        <p:spPr>
          <a:xfrm rot="16200000" flipH="1">
            <a:off x="5727051" y="3921192"/>
            <a:ext cx="867746" cy="2238571"/>
          </a:xfrm>
          <a:prstGeom prst="bentConnector2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C72ED6-483A-C84A-90AB-02E521FF2B5B}"/>
              </a:ext>
            </a:extLst>
          </p:cNvPr>
          <p:cNvSpPr/>
          <p:nvPr/>
        </p:nvSpPr>
        <p:spPr>
          <a:xfrm>
            <a:off x="730896" y="3011069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App</a:t>
            </a:r>
            <a:b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(View)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95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AC565-D39E-8747-880A-F72564DD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2. </a:t>
            </a:r>
            <a:r>
              <a:rPr kumimoji="1" lang="en-US" altLang="ko-KR" sz="3200" dirty="0"/>
              <a:t>Client-Server-Blockchain</a:t>
            </a:r>
            <a:r>
              <a:rPr kumimoji="1" lang="ko-KR" altLang="en-US" sz="3200" dirty="0"/>
              <a:t> </a:t>
            </a:r>
            <a:r>
              <a:rPr lang="ko-KR" altLang="en-US" sz="3200" dirty="0"/>
              <a:t>시스템 개발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AA21F-8C92-E645-8910-1F1EB8AB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Client-Server-Blockchain</a:t>
            </a:r>
            <a:r>
              <a:rPr kumimoji="1" lang="ko-KR" altLang="en-US" dirty="0"/>
              <a:t> 시스템의 서버 개발</a:t>
            </a:r>
            <a:r>
              <a:rPr kumimoji="1" lang="en-US" altLang="ko-KR" sz="2000" dirty="0"/>
              <a:t> (Hyperledger Fabric)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CC248-1683-DE44-9FC2-CAB3F7D4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2020-10-20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53CEC-BE53-2141-A92C-A947EFA5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빅픽처랩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), </a:t>
            </a:r>
            <a:r>
              <a:rPr lang="ko-KR" altLang="en-US"/>
              <a:t>안휘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284B5-A628-EE46-9D5F-4F9BB54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D814-73B6-4203-948A-9E61CE91EB3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A30774-1F9F-9E42-BFF2-2B9CC79AEC71}"/>
              </a:ext>
            </a:extLst>
          </p:cNvPr>
          <p:cNvSpPr/>
          <p:nvPr/>
        </p:nvSpPr>
        <p:spPr>
          <a:xfrm>
            <a:off x="2743200" y="2404580"/>
            <a:ext cx="3657600" cy="2705875"/>
          </a:xfrm>
          <a:prstGeom prst="rect">
            <a:avLst/>
          </a:prstGeom>
          <a:noFill/>
          <a:ln w="38100">
            <a:solidFill>
              <a:srgbClr val="204DC0"/>
            </a:solidFill>
            <a:prstDash val="sysDot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ko-Kore-KR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Server</a:t>
            </a:r>
            <a:endParaRPr kumimoji="1" lang="ko-Kore-KR" altLang="en-US" dirty="0">
              <a:solidFill>
                <a:schemeClr val="tx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833C6F-F0A4-F24A-A7C3-A460C9D8B2C8}"/>
              </a:ext>
            </a:extLst>
          </p:cNvPr>
          <p:cNvSpPr/>
          <p:nvPr/>
        </p:nvSpPr>
        <p:spPr>
          <a:xfrm>
            <a:off x="3060439" y="3011070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Router</a:t>
            </a:r>
            <a:b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(Controller)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D2B54-8773-2640-B101-F7B534529B70}"/>
              </a:ext>
            </a:extLst>
          </p:cNvPr>
          <p:cNvSpPr/>
          <p:nvPr/>
        </p:nvSpPr>
        <p:spPr>
          <a:xfrm>
            <a:off x="4332512" y="4065430"/>
            <a:ext cx="1418253" cy="541175"/>
          </a:xfrm>
          <a:prstGeom prst="rect">
            <a:avLst/>
          </a:prstGeom>
          <a:solidFill>
            <a:schemeClr val="bg1"/>
          </a:solidFill>
          <a:ln>
            <a:solidFill>
              <a:srgbClr val="204D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Model</a:t>
            </a:r>
            <a:endParaRPr kumimoji="1" lang="ko-Kore-KR" altLang="en-US" dirty="0">
              <a:solidFill>
                <a:schemeClr val="tx1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676DD0-A60D-8742-B0EE-A9C187AA43F3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149149" y="3281657"/>
            <a:ext cx="911290" cy="1"/>
          </a:xfrm>
          <a:prstGeom prst="straightConnector1">
            <a:avLst/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D9D062-B769-CA40-BCB6-17638B4DF19C}"/>
              </a:ext>
            </a:extLst>
          </p:cNvPr>
          <p:cNvSpPr txBox="1"/>
          <p:nvPr/>
        </p:nvSpPr>
        <p:spPr>
          <a:xfrm>
            <a:off x="3244162" y="2569812"/>
            <a:ext cx="29915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 /</a:t>
            </a:r>
            <a:r>
              <a:rPr lang="en-US" altLang="ko-KR" b="1" dirty="0" err="1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b="1" dirty="0">
                <a:solidFill>
                  <a:srgbClr val="C4241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/v1/transactions</a:t>
            </a:r>
            <a:endParaRPr lang="ko-KR" altLang="en-US" b="1" dirty="0">
              <a:solidFill>
                <a:srgbClr val="C4241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1D8FC8AC-996B-2647-A2FE-D4627180D527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3659153" y="3662658"/>
            <a:ext cx="783773" cy="562946"/>
          </a:xfrm>
          <a:prstGeom prst="bentConnector2">
            <a:avLst/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통[C] 12">
            <a:extLst>
              <a:ext uri="{FF2B5EF4-FFF2-40B4-BE49-F238E27FC236}">
                <a16:creationId xmlns:a16="http://schemas.microsoft.com/office/drawing/2014/main" id="{C71126D6-153D-AC42-BD5B-1890497A797C}"/>
              </a:ext>
            </a:extLst>
          </p:cNvPr>
          <p:cNvSpPr/>
          <p:nvPr/>
        </p:nvSpPr>
        <p:spPr>
          <a:xfrm>
            <a:off x="7280210" y="4951837"/>
            <a:ext cx="1681843" cy="1045028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Blockchain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FDDEAB26-605D-A747-B3B5-76F578EFBE90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16200000" flipH="1">
            <a:off x="5727051" y="3921192"/>
            <a:ext cx="867746" cy="2238571"/>
          </a:xfrm>
          <a:prstGeom prst="bentConnector2">
            <a:avLst/>
          </a:prstGeom>
          <a:ln w="12700">
            <a:solidFill>
              <a:srgbClr val="204D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C6310B-1AAE-F244-9279-210198B227B7}"/>
              </a:ext>
            </a:extLst>
          </p:cNvPr>
          <p:cNvSpPr/>
          <p:nvPr/>
        </p:nvSpPr>
        <p:spPr>
          <a:xfrm>
            <a:off x="730896" y="3011069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App</a:t>
            </a:r>
            <a:b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(View)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54FBB3-F822-6C42-9DEC-289EF939F908}"/>
              </a:ext>
            </a:extLst>
          </p:cNvPr>
          <p:cNvSpPr/>
          <p:nvPr/>
        </p:nvSpPr>
        <p:spPr>
          <a:xfrm>
            <a:off x="6904653" y="4738464"/>
            <a:ext cx="1418253" cy="541175"/>
          </a:xfrm>
          <a:prstGeom prst="rect">
            <a:avLst/>
          </a:prstGeom>
          <a:solidFill>
            <a:srgbClr val="204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Smart Contract</a:t>
            </a:r>
            <a:endParaRPr kumimoji="1" lang="ko-Kore-KR" altLang="en-US" dirty="0"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FD6D9A7E-E461-9F4A-8AD9-C2C57D7CC22C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478692" y="3281658"/>
            <a:ext cx="2425961" cy="1727394"/>
          </a:xfrm>
          <a:prstGeom prst="bentConnector3">
            <a:avLst>
              <a:gd name="adj1" fmla="val 87692"/>
            </a:avLst>
          </a:prstGeom>
          <a:ln w="38100">
            <a:solidFill>
              <a:srgbClr val="204D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35798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2" id="{A8FB03ED-D58B-2947-AE14-9BC8072AC747}" vid="{244886F6-6141-534F-A688-029FB252BE3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182</TotalTime>
  <Words>2775</Words>
  <Application>Microsoft Office PowerPoint</Application>
  <PresentationFormat>화면 슬라이드 쇼(4:3)</PresentationFormat>
  <Paragraphs>606</Paragraphs>
  <Slides>59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70" baseType="lpstr">
      <vt:lpstr>Fira Code Regular</vt:lpstr>
      <vt:lpstr>NanumBarunGothic</vt:lpstr>
      <vt:lpstr>NanumBarunGothic UltraLight</vt:lpstr>
      <vt:lpstr>나눔바른고딕</vt:lpstr>
      <vt:lpstr>나눔스퀘어 ExtraBold</vt:lpstr>
      <vt:lpstr>맑은 고딕</vt:lpstr>
      <vt:lpstr>Arial</vt:lpstr>
      <vt:lpstr>Calibri</vt:lpstr>
      <vt:lpstr>Consolas</vt:lpstr>
      <vt:lpstr>Wingdings</vt:lpstr>
      <vt:lpstr>MyTheme2</vt:lpstr>
      <vt:lpstr>하이퍼레저 패브릭 기반의 프라이빗 블록체인 개발 과정</vt:lpstr>
      <vt:lpstr>전체 목차</vt:lpstr>
      <vt:lpstr>스마트 컨트랙트 개요</vt:lpstr>
      <vt:lpstr>목차</vt:lpstr>
      <vt:lpstr>1. 블록체인 기반 소프트웨어 시스템</vt:lpstr>
      <vt:lpstr>1. 블록체인 기반 소프트웨어 시스템</vt:lpstr>
      <vt:lpstr>1. 블록체인 기반 소프트웨어 시스템</vt:lpstr>
      <vt:lpstr>2. Client-Server-Blockchain 시스템 개발</vt:lpstr>
      <vt:lpstr>2. Client-Server-Blockchain 시스템 개발</vt:lpstr>
      <vt:lpstr>2. Client-Server-Blockchain 시스템 개발</vt:lpstr>
      <vt:lpstr>2. Client-Server-Blockchain 시스템 개발</vt:lpstr>
      <vt:lpstr>2. Client-Server-Blockchain 시스템 개발</vt:lpstr>
      <vt:lpstr>2. Client-Server-Blockchain 시스템 개발</vt:lpstr>
      <vt:lpstr>3. 블록체인과 일반 데이터베이스 개발의 차이</vt:lpstr>
      <vt:lpstr>3. 블록체인과 일반 데이터베이스 개발의 차이</vt:lpstr>
      <vt:lpstr>3. 블록체인과 일반 데이터베이스 개발의 차이</vt:lpstr>
      <vt:lpstr>4. 스마트컨트랙트 설계 원칙</vt:lpstr>
      <vt:lpstr>4. 스마트컨트랙트 설계 원칙</vt:lpstr>
      <vt:lpstr>4. 스마트컨트랙트 설계 원칙</vt:lpstr>
      <vt:lpstr>4. 스마트컨트랙트 설계 원칙</vt:lpstr>
      <vt:lpstr>4. 스마트컨트랙트 설계 원칙</vt:lpstr>
      <vt:lpstr>하이퍼레저 패브릭 아키텍처</vt:lpstr>
      <vt:lpstr>목차</vt:lpstr>
      <vt:lpstr>1. 하이퍼레저 패브릭 구조</vt:lpstr>
      <vt:lpstr>1. 하이퍼레저 패브릭 구조</vt:lpstr>
      <vt:lpstr>1. 하이퍼레저 패브릭 구조</vt:lpstr>
      <vt:lpstr>1. 하이퍼레저 패브릭 구조</vt:lpstr>
      <vt:lpstr>1. 하이퍼레저 패브릭 구조</vt:lpstr>
      <vt:lpstr>1. 하이퍼레저 패브릭 구조</vt:lpstr>
      <vt:lpstr>1. 하이퍼레저 패브릭 구조</vt:lpstr>
      <vt:lpstr>2. 하이퍼레저 패브릭 네트워크 구동 시나리오</vt:lpstr>
      <vt:lpstr>2. 하이퍼레저 패브릭 네트워크 구동 시나리오</vt:lpstr>
      <vt:lpstr>2. 하이퍼레저 패브릭 네트워크 구동 시나리오</vt:lpstr>
      <vt:lpstr>2. 하이퍼레저 패브릭 네트워크 구동 시나리오</vt:lpstr>
      <vt:lpstr>2. 하이퍼레저 패브릭 네트워크 구동 시나리오</vt:lpstr>
      <vt:lpstr>2. 하이퍼레저 패브릭 네트워크 구동 시나리오</vt:lpstr>
      <vt:lpstr>2. 하이퍼레저 패브릭 네트워크 구동 시나리오</vt:lpstr>
      <vt:lpstr>3. 트랜잭션 전송 시나리오 </vt:lpstr>
      <vt:lpstr>3. 트랜잭션 전송 시나리오 </vt:lpstr>
      <vt:lpstr>3. 트랜잭션 전송 시나리오 </vt:lpstr>
      <vt:lpstr>3. 트랜잭션 전송 시나리오 </vt:lpstr>
      <vt:lpstr>4. 체인코드 구조</vt:lpstr>
      <vt:lpstr>4. 체인코드 구조</vt:lpstr>
      <vt:lpstr>4. 체인코드 구조</vt:lpstr>
      <vt:lpstr>5. 체인코드 개발 시 주의사항</vt:lpstr>
      <vt:lpstr>5. 체인코드 개발 시 주의사항</vt:lpstr>
      <vt:lpstr>5. 체인코드 개발 시 주의사항</vt:lpstr>
      <vt:lpstr>하이퍼레저 패브릭 스마트컨트랙트 개발 실습</vt:lpstr>
      <vt:lpstr>실습 목차</vt:lpstr>
      <vt:lpstr>Go 설치</vt:lpstr>
      <vt:lpstr>Go 설치</vt:lpstr>
      <vt:lpstr>Go 설치</vt:lpstr>
      <vt:lpstr>Go 설치</vt:lpstr>
      <vt:lpstr>asset-transfer-basic 테스트 구동</vt:lpstr>
      <vt:lpstr>asset-transfer-basic 테스트 구동</vt:lpstr>
      <vt:lpstr>체인코드 살펴보기</vt:lpstr>
      <vt:lpstr>체인코드 살펴보기</vt:lpstr>
      <vt:lpstr>balance-transfer 개발</vt:lpstr>
      <vt:lpstr>Client Server에서 사용자 생성, 잔액 확인, 송금 호출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컨트랙트 개요</dc:title>
  <dc:creator>Hwi Ahn</dc:creator>
  <cp:lastModifiedBy>Hwi</cp:lastModifiedBy>
  <cp:revision>155</cp:revision>
  <dcterms:created xsi:type="dcterms:W3CDTF">2020-10-15T14:34:45Z</dcterms:created>
  <dcterms:modified xsi:type="dcterms:W3CDTF">2020-10-18T13:29:36Z</dcterms:modified>
</cp:coreProperties>
</file>