
<file path=[Content_Types].xml><?xml version="1.0" encoding="utf-8"?>
<Types xmlns="http://schemas.openxmlformats.org/package/2006/content-types">
  <Default Extension="jpeg" ContentType="image/jpeg"/>
  <Default Extension="png" ContentType="image/png"/>
  <Default Extension="png&amp;ehk="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057B59-0338-44B2-BA13-21C86CE495AF}" type="doc">
      <dgm:prSet loTypeId="urn:microsoft.com/office/officeart/2005/8/layout/process5" loCatId="Inbox" qsTypeId="urn:microsoft.com/office/officeart/2005/8/quickstyle/simple1" qsCatId="simple" csTypeId="urn:microsoft.com/office/officeart/2005/8/colors/ColorSchemeForSuggestions" csCatId="other" phldr="1"/>
      <dgm:spPr/>
      <dgm:t>
        <a:bodyPr/>
        <a:lstStyle/>
        <a:p>
          <a:endParaRPr lang="en-US"/>
        </a:p>
      </dgm:t>
    </dgm:pt>
    <dgm:pt modelId="{415C3AE0-09F3-41B6-8B12-7D85780AC39A}">
      <dgm:prSet/>
      <dgm:spPr/>
      <dgm:t>
        <a:bodyPr/>
        <a:lstStyle/>
        <a:p>
          <a:r>
            <a:rPr lang="en-US" dirty="0"/>
            <a:t>Stop Words</a:t>
          </a:r>
        </a:p>
      </dgm:t>
    </dgm:pt>
    <dgm:pt modelId="{7C69350D-673B-4F2F-B125-F815E1BE5C7F}" type="parTrans" cxnId="{B3999439-CBC4-4A85-9CE5-8B411EA86484}">
      <dgm:prSet/>
      <dgm:spPr/>
      <dgm:t>
        <a:bodyPr/>
        <a:lstStyle/>
        <a:p>
          <a:endParaRPr lang="en-US"/>
        </a:p>
      </dgm:t>
    </dgm:pt>
    <dgm:pt modelId="{1CF87AA3-DE85-441C-9C33-0D2474F8DD57}" type="sibTrans" cxnId="{B3999439-CBC4-4A85-9CE5-8B411EA86484}">
      <dgm:prSet/>
      <dgm:spPr/>
      <dgm:t>
        <a:bodyPr/>
        <a:lstStyle/>
        <a:p>
          <a:endParaRPr lang="en-US"/>
        </a:p>
      </dgm:t>
    </dgm:pt>
    <dgm:pt modelId="{0D9065ED-D6EE-493E-9275-56ECEEED35E6}">
      <dgm:prSet/>
      <dgm:spPr/>
      <dgm:t>
        <a:bodyPr/>
        <a:lstStyle/>
        <a:p>
          <a:r>
            <a:rPr lang="en-US" dirty="0"/>
            <a:t>("of", "dos", "denial", "appeals", "</a:t>
          </a:r>
          <a:r>
            <a:rPr lang="en-US" dirty="0" err="1"/>
            <a:t>mbr</a:t>
          </a:r>
          <a:r>
            <a:rPr lang="en-US" dirty="0"/>
            <a:t>", "behalf", "for", "the", "member", "provider",  </a:t>
          </a:r>
          <a:r>
            <a:rPr lang="en-US" dirty="0" err="1"/>
            <a:t>etc</a:t>
          </a:r>
          <a:r>
            <a:rPr lang="en-US" dirty="0"/>
            <a:t>)</a:t>
          </a:r>
        </a:p>
      </dgm:t>
    </dgm:pt>
    <dgm:pt modelId="{B1928884-9A12-499E-831D-538A36E6231C}" type="parTrans" cxnId="{8577DFF9-64C4-4950-91DC-74CA26B5002D}">
      <dgm:prSet/>
      <dgm:spPr/>
      <dgm:t>
        <a:bodyPr/>
        <a:lstStyle/>
        <a:p>
          <a:endParaRPr lang="en-US"/>
        </a:p>
      </dgm:t>
    </dgm:pt>
    <dgm:pt modelId="{BFE22DFD-63C3-4667-A159-ED5B1377ED5B}" type="sibTrans" cxnId="{8577DFF9-64C4-4950-91DC-74CA26B5002D}">
      <dgm:prSet/>
      <dgm:spPr/>
      <dgm:t>
        <a:bodyPr/>
        <a:lstStyle/>
        <a:p>
          <a:endParaRPr lang="en-US"/>
        </a:p>
      </dgm:t>
    </dgm:pt>
    <dgm:pt modelId="{47DDC6E8-3D48-4EE3-802B-91B419DB4916}">
      <dgm:prSet/>
      <dgm:spPr/>
      <dgm:t>
        <a:bodyPr/>
        <a:lstStyle/>
        <a:p>
          <a:r>
            <a:rPr lang="en-US" dirty="0"/>
            <a:t>Remove Dates</a:t>
          </a:r>
        </a:p>
      </dgm:t>
    </dgm:pt>
    <dgm:pt modelId="{B94D6E40-F14C-47F7-9119-1E76A95A6E7E}" type="parTrans" cxnId="{4B5E004E-6D00-4D3C-9423-710824EBFF3B}">
      <dgm:prSet/>
      <dgm:spPr/>
      <dgm:t>
        <a:bodyPr/>
        <a:lstStyle/>
        <a:p>
          <a:endParaRPr lang="en-US"/>
        </a:p>
      </dgm:t>
    </dgm:pt>
    <dgm:pt modelId="{B7E4F100-B3DF-454D-93F4-FF5D66D9A8A8}" type="sibTrans" cxnId="{4B5E004E-6D00-4D3C-9423-710824EBFF3B}">
      <dgm:prSet/>
      <dgm:spPr/>
      <dgm:t>
        <a:bodyPr/>
        <a:lstStyle/>
        <a:p>
          <a:endParaRPr lang="en-US"/>
        </a:p>
      </dgm:t>
    </dgm:pt>
    <dgm:pt modelId="{9BF75E46-F26D-4571-BF54-93719C694AA1}">
      <dgm:prSet/>
      <dgm:spPr/>
      <dgm:t>
        <a:bodyPr/>
        <a:lstStyle/>
        <a:p>
          <a:r>
            <a:rPr lang="en-US" dirty="0"/>
            <a:t>Word Replacement</a:t>
          </a:r>
        </a:p>
      </dgm:t>
    </dgm:pt>
    <dgm:pt modelId="{455EBE6F-530C-4536-94C6-0D82A4338B9E}" type="parTrans" cxnId="{D4A8AE62-7DEE-49D8-98A7-43D6E55BD9ED}">
      <dgm:prSet/>
      <dgm:spPr/>
      <dgm:t>
        <a:bodyPr/>
        <a:lstStyle/>
        <a:p>
          <a:endParaRPr lang="en-US"/>
        </a:p>
      </dgm:t>
    </dgm:pt>
    <dgm:pt modelId="{2DF7FE4A-66B1-40E6-A65A-0CC05CFE6BA0}" type="sibTrans" cxnId="{D4A8AE62-7DEE-49D8-98A7-43D6E55BD9ED}">
      <dgm:prSet/>
      <dgm:spPr/>
      <dgm:t>
        <a:bodyPr/>
        <a:lstStyle/>
        <a:p>
          <a:endParaRPr lang="en-US"/>
        </a:p>
      </dgm:t>
    </dgm:pt>
    <dgm:pt modelId="{118E9DBB-AD97-4604-8B0A-3CA304377396}">
      <dgm:prSet/>
      <dgm:spPr/>
      <dgm:t>
        <a:bodyPr/>
        <a:lstStyle/>
        <a:p>
          <a:r>
            <a:rPr lang="en-US" dirty="0"/>
            <a:t>03.29.16</a:t>
          </a:r>
        </a:p>
      </dgm:t>
    </dgm:pt>
    <dgm:pt modelId="{E13787CF-A5BE-467B-82F4-2AB8B56E8F40}" type="parTrans" cxnId="{7A25340E-30E6-4B85-AE04-BE87DBF820FB}">
      <dgm:prSet/>
      <dgm:spPr/>
      <dgm:t>
        <a:bodyPr/>
        <a:lstStyle/>
        <a:p>
          <a:endParaRPr lang="en-US"/>
        </a:p>
      </dgm:t>
    </dgm:pt>
    <dgm:pt modelId="{98906FAA-197E-49CB-8EC7-B20CA8FCC428}" type="sibTrans" cxnId="{7A25340E-30E6-4B85-AE04-BE87DBF820FB}">
      <dgm:prSet/>
      <dgm:spPr/>
      <dgm:t>
        <a:bodyPr/>
        <a:lstStyle/>
        <a:p>
          <a:endParaRPr lang="en-US"/>
        </a:p>
      </dgm:t>
    </dgm:pt>
    <dgm:pt modelId="{0C00B40C-1D8B-4CEA-9D4F-41D1A30EB306}">
      <dgm:prSet/>
      <dgm:spPr/>
      <dgm:t>
        <a:bodyPr/>
        <a:lstStyle/>
        <a:p>
          <a:endParaRPr lang="en-US" dirty="0"/>
        </a:p>
      </dgm:t>
    </dgm:pt>
    <dgm:pt modelId="{6EFC175C-1A6A-45AD-9E76-44B16242C3BE}" type="parTrans" cxnId="{976B2796-1CED-4EAB-B60F-FBFE2DEE98AF}">
      <dgm:prSet/>
      <dgm:spPr/>
      <dgm:t>
        <a:bodyPr/>
        <a:lstStyle/>
        <a:p>
          <a:endParaRPr lang="en-US"/>
        </a:p>
      </dgm:t>
    </dgm:pt>
    <dgm:pt modelId="{D6C168E1-41E4-43A0-AC03-FB50D54EDF91}" type="sibTrans" cxnId="{976B2796-1CED-4EAB-B60F-FBFE2DEE98AF}">
      <dgm:prSet/>
      <dgm:spPr/>
      <dgm:t>
        <a:bodyPr/>
        <a:lstStyle/>
        <a:p>
          <a:endParaRPr lang="en-US"/>
        </a:p>
      </dgm:t>
    </dgm:pt>
    <dgm:pt modelId="{2EA2337E-258C-4EE1-A7C3-7225329C975D}">
      <dgm:prSet/>
      <dgm:spPr/>
      <dgm:t>
        <a:bodyPr/>
        <a:lstStyle/>
        <a:p>
          <a:r>
            <a:rPr lang="en-US" dirty="0"/>
            <a:t>03/29/16</a:t>
          </a:r>
        </a:p>
      </dgm:t>
    </dgm:pt>
    <dgm:pt modelId="{5CF3A752-9008-4F04-8890-CF359B5F9A67}" type="parTrans" cxnId="{599D1EA1-58C6-4BC1-8F62-DDFEA6221AD9}">
      <dgm:prSet/>
      <dgm:spPr/>
      <dgm:t>
        <a:bodyPr/>
        <a:lstStyle/>
        <a:p>
          <a:endParaRPr lang="en-US"/>
        </a:p>
      </dgm:t>
    </dgm:pt>
    <dgm:pt modelId="{817E02A6-C670-4614-B017-18789523B85F}" type="sibTrans" cxnId="{599D1EA1-58C6-4BC1-8F62-DDFEA6221AD9}">
      <dgm:prSet/>
      <dgm:spPr/>
      <dgm:t>
        <a:bodyPr/>
        <a:lstStyle/>
        <a:p>
          <a:endParaRPr lang="en-US"/>
        </a:p>
      </dgm:t>
    </dgm:pt>
    <dgm:pt modelId="{4DA621BC-29C3-4027-97EA-403885CD9B95}">
      <dgm:prSet/>
      <dgm:spPr/>
      <dgm:t>
        <a:bodyPr/>
        <a:lstStyle/>
        <a:p>
          <a:r>
            <a:rPr lang="en-US" dirty="0"/>
            <a:t>3/29/2016</a:t>
          </a:r>
        </a:p>
      </dgm:t>
    </dgm:pt>
    <dgm:pt modelId="{297E7A6F-D1DF-414C-ACBB-D085E7AA7AC1}" type="parTrans" cxnId="{F183E8DB-F49A-487F-A354-940D83F17C63}">
      <dgm:prSet/>
      <dgm:spPr/>
      <dgm:t>
        <a:bodyPr/>
        <a:lstStyle/>
        <a:p>
          <a:endParaRPr lang="en-US"/>
        </a:p>
      </dgm:t>
    </dgm:pt>
    <dgm:pt modelId="{981D13D8-3F9D-4DA0-972E-5D5AAD400620}" type="sibTrans" cxnId="{F183E8DB-F49A-487F-A354-940D83F17C63}">
      <dgm:prSet/>
      <dgm:spPr/>
      <dgm:t>
        <a:bodyPr/>
        <a:lstStyle/>
        <a:p>
          <a:endParaRPr lang="en-US"/>
        </a:p>
      </dgm:t>
    </dgm:pt>
    <dgm:pt modelId="{45A5239E-88F3-4F33-B588-A5CD8F7DA3E8}">
      <dgm:prSet/>
      <dgm:spPr/>
      <dgm:t>
        <a:bodyPr/>
        <a:lstStyle/>
        <a:p>
          <a:r>
            <a:rPr lang="en-US" dirty="0"/>
            <a:t>'</a:t>
          </a:r>
          <a:r>
            <a:rPr lang="en-US" dirty="0" err="1"/>
            <a:t>gcm</a:t>
          </a:r>
          <a:r>
            <a:rPr lang="en-US" dirty="0"/>
            <a:t>':'diabetes', '</a:t>
          </a:r>
          <a:r>
            <a:rPr lang="en-US" dirty="0" err="1"/>
            <a:t>cgm</a:t>
          </a:r>
          <a:r>
            <a:rPr lang="en-US" dirty="0"/>
            <a:t>':'diabetes', '</a:t>
          </a:r>
          <a:r>
            <a:rPr lang="en-US" dirty="0" err="1"/>
            <a:t>gcms</a:t>
          </a:r>
          <a:r>
            <a:rPr lang="en-US" dirty="0"/>
            <a:t>':'diabetes', '</a:t>
          </a:r>
          <a:r>
            <a:rPr lang="en-US" dirty="0" err="1"/>
            <a:t>glucose':'diabetes</a:t>
          </a:r>
          <a:r>
            <a:rPr lang="en-US" dirty="0"/>
            <a:t>', '</a:t>
          </a:r>
          <a:r>
            <a:rPr lang="en-US" dirty="0" err="1"/>
            <a:t>diabetic':'diabetes</a:t>
          </a:r>
          <a:r>
            <a:rPr lang="en-US" dirty="0"/>
            <a:t>'</a:t>
          </a:r>
        </a:p>
      </dgm:t>
    </dgm:pt>
    <dgm:pt modelId="{CF091824-1B98-4BF4-8D26-104E928DB7A4}" type="parTrans" cxnId="{CA094051-D470-4370-8C34-B555FE7F47A5}">
      <dgm:prSet/>
      <dgm:spPr/>
      <dgm:t>
        <a:bodyPr/>
        <a:lstStyle/>
        <a:p>
          <a:endParaRPr lang="en-US"/>
        </a:p>
      </dgm:t>
    </dgm:pt>
    <dgm:pt modelId="{D215266D-939F-4130-81E6-1A7651167220}" type="sibTrans" cxnId="{CA094051-D470-4370-8C34-B555FE7F47A5}">
      <dgm:prSet/>
      <dgm:spPr/>
      <dgm:t>
        <a:bodyPr/>
        <a:lstStyle/>
        <a:p>
          <a:endParaRPr lang="en-US"/>
        </a:p>
      </dgm:t>
    </dgm:pt>
    <dgm:pt modelId="{27ED1B5F-B8EC-41CB-87CA-D1B504FC332A}" type="pres">
      <dgm:prSet presAssocID="{6A057B59-0338-44B2-BA13-21C86CE495AF}" presName="diagram" presStyleCnt="0">
        <dgm:presLayoutVars>
          <dgm:dir/>
          <dgm:resizeHandles val="exact"/>
        </dgm:presLayoutVars>
      </dgm:prSet>
      <dgm:spPr/>
    </dgm:pt>
    <dgm:pt modelId="{D7EDEDDF-198F-45A8-AA3F-5F25E643B940}" type="pres">
      <dgm:prSet presAssocID="{415C3AE0-09F3-41B6-8B12-7D85780AC39A}" presName="node" presStyleLbl="node1" presStyleIdx="0" presStyleCnt="3">
        <dgm:presLayoutVars>
          <dgm:bulletEnabled val="1"/>
        </dgm:presLayoutVars>
      </dgm:prSet>
      <dgm:spPr/>
    </dgm:pt>
    <dgm:pt modelId="{2EFA671F-820E-4AFE-BCE7-48031703FB03}" type="pres">
      <dgm:prSet presAssocID="{1CF87AA3-DE85-441C-9C33-0D2474F8DD57}" presName="sibTrans" presStyleLbl="sibTrans2D1" presStyleIdx="0" presStyleCnt="2"/>
      <dgm:spPr/>
    </dgm:pt>
    <dgm:pt modelId="{9CF72C6E-575C-4A1E-A118-4DE71A682A9C}" type="pres">
      <dgm:prSet presAssocID="{1CF87AA3-DE85-441C-9C33-0D2474F8DD57}" presName="connectorText" presStyleLbl="sibTrans2D1" presStyleIdx="0" presStyleCnt="2"/>
      <dgm:spPr/>
    </dgm:pt>
    <dgm:pt modelId="{D2EE7938-7BC1-46B5-8171-7BACAC3862D1}" type="pres">
      <dgm:prSet presAssocID="{47DDC6E8-3D48-4EE3-802B-91B419DB4916}" presName="node" presStyleLbl="node1" presStyleIdx="1" presStyleCnt="3">
        <dgm:presLayoutVars>
          <dgm:bulletEnabled val="1"/>
        </dgm:presLayoutVars>
      </dgm:prSet>
      <dgm:spPr/>
    </dgm:pt>
    <dgm:pt modelId="{227ADF8A-4AB6-41D3-B214-5B9894721263}" type="pres">
      <dgm:prSet presAssocID="{B7E4F100-B3DF-454D-93F4-FF5D66D9A8A8}" presName="sibTrans" presStyleLbl="sibTrans2D1" presStyleIdx="1" presStyleCnt="2"/>
      <dgm:spPr/>
    </dgm:pt>
    <dgm:pt modelId="{AF5B8A77-F3A2-4B37-A35E-0EA06A49AA2A}" type="pres">
      <dgm:prSet presAssocID="{B7E4F100-B3DF-454D-93F4-FF5D66D9A8A8}" presName="connectorText" presStyleLbl="sibTrans2D1" presStyleIdx="1" presStyleCnt="2"/>
      <dgm:spPr/>
    </dgm:pt>
    <dgm:pt modelId="{DA2B2E69-2298-4FFA-9F2F-43D30BF77226}" type="pres">
      <dgm:prSet presAssocID="{9BF75E46-F26D-4571-BF54-93719C694AA1}" presName="node" presStyleLbl="node1" presStyleIdx="2" presStyleCnt="3">
        <dgm:presLayoutVars>
          <dgm:bulletEnabled val="1"/>
        </dgm:presLayoutVars>
      </dgm:prSet>
      <dgm:spPr/>
    </dgm:pt>
  </dgm:ptLst>
  <dgm:cxnLst>
    <dgm:cxn modelId="{240FA801-D3AC-4529-B7D0-EE4F889B1816}" type="presOf" srcId="{4DA621BC-29C3-4027-97EA-403885CD9B95}" destId="{D2EE7938-7BC1-46B5-8171-7BACAC3862D1}" srcOrd="0" destOrd="3" presId="urn:microsoft.com/office/officeart/2005/8/layout/process5"/>
    <dgm:cxn modelId="{BCA24008-EFF3-498F-B11B-4C11F37C2E7D}" type="presOf" srcId="{0D9065ED-D6EE-493E-9275-56ECEEED35E6}" destId="{D7EDEDDF-198F-45A8-AA3F-5F25E643B940}" srcOrd="0" destOrd="1" presId="urn:microsoft.com/office/officeart/2005/8/layout/process5"/>
    <dgm:cxn modelId="{575D2009-F482-4D45-ADDC-0375500D096F}" type="presOf" srcId="{2EA2337E-258C-4EE1-A7C3-7225329C975D}" destId="{D2EE7938-7BC1-46B5-8171-7BACAC3862D1}" srcOrd="0" destOrd="2" presId="urn:microsoft.com/office/officeart/2005/8/layout/process5"/>
    <dgm:cxn modelId="{7A25340E-30E6-4B85-AE04-BE87DBF820FB}" srcId="{47DDC6E8-3D48-4EE3-802B-91B419DB4916}" destId="{118E9DBB-AD97-4604-8B0A-3CA304377396}" srcOrd="0" destOrd="0" parTransId="{E13787CF-A5BE-467B-82F4-2AB8B56E8F40}" sibTransId="{98906FAA-197E-49CB-8EC7-B20CA8FCC428}"/>
    <dgm:cxn modelId="{FDFE9013-515B-4FDD-9239-B3FCB6FC23D4}" type="presOf" srcId="{B7E4F100-B3DF-454D-93F4-FF5D66D9A8A8}" destId="{AF5B8A77-F3A2-4B37-A35E-0EA06A49AA2A}" srcOrd="1" destOrd="0" presId="urn:microsoft.com/office/officeart/2005/8/layout/process5"/>
    <dgm:cxn modelId="{FEBCCC33-30A6-4F20-9583-1FDBD280D2A2}" type="presOf" srcId="{47DDC6E8-3D48-4EE3-802B-91B419DB4916}" destId="{D2EE7938-7BC1-46B5-8171-7BACAC3862D1}" srcOrd="0" destOrd="0" presId="urn:microsoft.com/office/officeart/2005/8/layout/process5"/>
    <dgm:cxn modelId="{B3999439-CBC4-4A85-9CE5-8B411EA86484}" srcId="{6A057B59-0338-44B2-BA13-21C86CE495AF}" destId="{415C3AE0-09F3-41B6-8B12-7D85780AC39A}" srcOrd="0" destOrd="0" parTransId="{7C69350D-673B-4F2F-B125-F815E1BE5C7F}" sibTransId="{1CF87AA3-DE85-441C-9C33-0D2474F8DD57}"/>
    <dgm:cxn modelId="{3AEAC739-17C5-4C93-AE28-108FB896FF6B}" type="presOf" srcId="{45A5239E-88F3-4F33-B588-A5CD8F7DA3E8}" destId="{DA2B2E69-2298-4FFA-9F2F-43D30BF77226}" srcOrd="0" destOrd="1" presId="urn:microsoft.com/office/officeart/2005/8/layout/process5"/>
    <dgm:cxn modelId="{D4A8AE62-7DEE-49D8-98A7-43D6E55BD9ED}" srcId="{6A057B59-0338-44B2-BA13-21C86CE495AF}" destId="{9BF75E46-F26D-4571-BF54-93719C694AA1}" srcOrd="2" destOrd="0" parTransId="{455EBE6F-530C-4536-94C6-0D82A4338B9E}" sibTransId="{2DF7FE4A-66B1-40E6-A65A-0CC05CFE6BA0}"/>
    <dgm:cxn modelId="{4B5E004E-6D00-4D3C-9423-710824EBFF3B}" srcId="{6A057B59-0338-44B2-BA13-21C86CE495AF}" destId="{47DDC6E8-3D48-4EE3-802B-91B419DB4916}" srcOrd="1" destOrd="0" parTransId="{B94D6E40-F14C-47F7-9119-1E76A95A6E7E}" sibTransId="{B7E4F100-B3DF-454D-93F4-FF5D66D9A8A8}"/>
    <dgm:cxn modelId="{CA094051-D470-4370-8C34-B555FE7F47A5}" srcId="{9BF75E46-F26D-4571-BF54-93719C694AA1}" destId="{45A5239E-88F3-4F33-B588-A5CD8F7DA3E8}" srcOrd="0" destOrd="0" parTransId="{CF091824-1B98-4BF4-8D26-104E928DB7A4}" sibTransId="{D215266D-939F-4130-81E6-1A7651167220}"/>
    <dgm:cxn modelId="{4D598691-3467-4C69-8FC5-F3EE3A7EE1DE}" type="presOf" srcId="{118E9DBB-AD97-4604-8B0A-3CA304377396}" destId="{D2EE7938-7BC1-46B5-8171-7BACAC3862D1}" srcOrd="0" destOrd="1" presId="urn:microsoft.com/office/officeart/2005/8/layout/process5"/>
    <dgm:cxn modelId="{976B2796-1CED-4EAB-B60F-FBFE2DEE98AF}" srcId="{47DDC6E8-3D48-4EE3-802B-91B419DB4916}" destId="{0C00B40C-1D8B-4CEA-9D4F-41D1A30EB306}" srcOrd="3" destOrd="0" parTransId="{6EFC175C-1A6A-45AD-9E76-44B16242C3BE}" sibTransId="{D6C168E1-41E4-43A0-AC03-FB50D54EDF91}"/>
    <dgm:cxn modelId="{1FE5D59F-36E3-4C3A-ABEA-40DD317FDDD8}" type="presOf" srcId="{1CF87AA3-DE85-441C-9C33-0D2474F8DD57}" destId="{9CF72C6E-575C-4A1E-A118-4DE71A682A9C}" srcOrd="1" destOrd="0" presId="urn:microsoft.com/office/officeart/2005/8/layout/process5"/>
    <dgm:cxn modelId="{599D1EA1-58C6-4BC1-8F62-DDFEA6221AD9}" srcId="{47DDC6E8-3D48-4EE3-802B-91B419DB4916}" destId="{2EA2337E-258C-4EE1-A7C3-7225329C975D}" srcOrd="1" destOrd="0" parTransId="{5CF3A752-9008-4F04-8890-CF359B5F9A67}" sibTransId="{817E02A6-C670-4614-B017-18789523B85F}"/>
    <dgm:cxn modelId="{EEABF1B0-A0E6-45A3-B2FF-A76B2B0877D0}" type="presOf" srcId="{0C00B40C-1D8B-4CEA-9D4F-41D1A30EB306}" destId="{D2EE7938-7BC1-46B5-8171-7BACAC3862D1}" srcOrd="0" destOrd="4" presId="urn:microsoft.com/office/officeart/2005/8/layout/process5"/>
    <dgm:cxn modelId="{4AF2C5B4-8201-4021-ACC6-7EB4A32323FA}" type="presOf" srcId="{6A057B59-0338-44B2-BA13-21C86CE495AF}" destId="{27ED1B5F-B8EC-41CB-87CA-D1B504FC332A}" srcOrd="0" destOrd="0" presId="urn:microsoft.com/office/officeart/2005/8/layout/process5"/>
    <dgm:cxn modelId="{EB8338CD-6742-4F25-85B0-3CB0D76FAA52}" type="presOf" srcId="{415C3AE0-09F3-41B6-8B12-7D85780AC39A}" destId="{D7EDEDDF-198F-45A8-AA3F-5F25E643B940}" srcOrd="0" destOrd="0" presId="urn:microsoft.com/office/officeart/2005/8/layout/process5"/>
    <dgm:cxn modelId="{DC20E7D6-7451-4686-B2D3-585C285E8E67}" type="presOf" srcId="{1CF87AA3-DE85-441C-9C33-0D2474F8DD57}" destId="{2EFA671F-820E-4AFE-BCE7-48031703FB03}" srcOrd="0" destOrd="0" presId="urn:microsoft.com/office/officeart/2005/8/layout/process5"/>
    <dgm:cxn modelId="{E82E38D8-0A6D-47BE-BD48-02F7373783AC}" type="presOf" srcId="{B7E4F100-B3DF-454D-93F4-FF5D66D9A8A8}" destId="{227ADF8A-4AB6-41D3-B214-5B9894721263}" srcOrd="0" destOrd="0" presId="urn:microsoft.com/office/officeart/2005/8/layout/process5"/>
    <dgm:cxn modelId="{F183E8DB-F49A-487F-A354-940D83F17C63}" srcId="{47DDC6E8-3D48-4EE3-802B-91B419DB4916}" destId="{4DA621BC-29C3-4027-97EA-403885CD9B95}" srcOrd="2" destOrd="0" parTransId="{297E7A6F-D1DF-414C-ACBB-D085E7AA7AC1}" sibTransId="{981D13D8-3F9D-4DA0-972E-5D5AAD400620}"/>
    <dgm:cxn modelId="{4E3DA7EC-139D-4C6D-A052-E95212CC0C00}" type="presOf" srcId="{9BF75E46-F26D-4571-BF54-93719C694AA1}" destId="{DA2B2E69-2298-4FFA-9F2F-43D30BF77226}" srcOrd="0" destOrd="0" presId="urn:microsoft.com/office/officeart/2005/8/layout/process5"/>
    <dgm:cxn modelId="{8577DFF9-64C4-4950-91DC-74CA26B5002D}" srcId="{415C3AE0-09F3-41B6-8B12-7D85780AC39A}" destId="{0D9065ED-D6EE-493E-9275-56ECEEED35E6}" srcOrd="0" destOrd="0" parTransId="{B1928884-9A12-499E-831D-538A36E6231C}" sibTransId="{BFE22DFD-63C3-4667-A159-ED5B1377ED5B}"/>
    <dgm:cxn modelId="{9A30F8DD-2804-49CC-930B-FA5D6CA41F97}" type="presParOf" srcId="{27ED1B5F-B8EC-41CB-87CA-D1B504FC332A}" destId="{D7EDEDDF-198F-45A8-AA3F-5F25E643B940}" srcOrd="0" destOrd="0" presId="urn:microsoft.com/office/officeart/2005/8/layout/process5"/>
    <dgm:cxn modelId="{F41C1419-37CF-4DB4-9F06-AA026E04654B}" type="presParOf" srcId="{27ED1B5F-B8EC-41CB-87CA-D1B504FC332A}" destId="{2EFA671F-820E-4AFE-BCE7-48031703FB03}" srcOrd="1" destOrd="0" presId="urn:microsoft.com/office/officeart/2005/8/layout/process5"/>
    <dgm:cxn modelId="{C590AF37-2987-4A55-9197-3B60F1A26A86}" type="presParOf" srcId="{2EFA671F-820E-4AFE-BCE7-48031703FB03}" destId="{9CF72C6E-575C-4A1E-A118-4DE71A682A9C}" srcOrd="0" destOrd="0" presId="urn:microsoft.com/office/officeart/2005/8/layout/process5"/>
    <dgm:cxn modelId="{DEE18970-829F-4118-A3B6-3F0404D8655A}" type="presParOf" srcId="{27ED1B5F-B8EC-41CB-87CA-D1B504FC332A}" destId="{D2EE7938-7BC1-46B5-8171-7BACAC3862D1}" srcOrd="2" destOrd="0" presId="urn:microsoft.com/office/officeart/2005/8/layout/process5"/>
    <dgm:cxn modelId="{33232E50-5B9A-468B-8A9C-2097D898F642}" type="presParOf" srcId="{27ED1B5F-B8EC-41CB-87CA-D1B504FC332A}" destId="{227ADF8A-4AB6-41D3-B214-5B9894721263}" srcOrd="3" destOrd="0" presId="urn:microsoft.com/office/officeart/2005/8/layout/process5"/>
    <dgm:cxn modelId="{EF1F14D6-D955-4591-9E96-C9B8C5969FA8}" type="presParOf" srcId="{227ADF8A-4AB6-41D3-B214-5B9894721263}" destId="{AF5B8A77-F3A2-4B37-A35E-0EA06A49AA2A}" srcOrd="0" destOrd="0" presId="urn:microsoft.com/office/officeart/2005/8/layout/process5"/>
    <dgm:cxn modelId="{736FBB4B-52B4-4739-A9B6-5D8DE4586CCF}" type="presParOf" srcId="{27ED1B5F-B8EC-41CB-87CA-D1B504FC332A}" destId="{DA2B2E69-2298-4FFA-9F2F-43D30BF77226}"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34837F-CBC8-4CD6-9C32-707F0B60D472}" type="doc">
      <dgm:prSet loTypeId="urn:microsoft.com/office/officeart/2005/8/layout/process4" loCatId="Inbox" qsTypeId="urn:microsoft.com/office/officeart/2005/8/quickstyle/simple1" qsCatId="simple" csTypeId="urn:microsoft.com/office/officeart/2005/8/colors/colorful2" csCatId="colorful"/>
      <dgm:spPr/>
      <dgm:t>
        <a:bodyPr/>
        <a:lstStyle/>
        <a:p>
          <a:endParaRPr lang="en-US"/>
        </a:p>
      </dgm:t>
    </dgm:pt>
    <dgm:pt modelId="{DC78D929-C0CE-4B67-941A-F232646E80D3}">
      <dgm:prSet/>
      <dgm:spPr/>
      <dgm:t>
        <a:bodyPr/>
        <a:lstStyle/>
        <a:p>
          <a:r>
            <a:rPr lang="en-US"/>
            <a:t>Logistic Regression</a:t>
          </a:r>
        </a:p>
      </dgm:t>
    </dgm:pt>
    <dgm:pt modelId="{5E75A660-804F-42FF-8C36-C608F3E145E2}" type="parTrans" cxnId="{95B6EEAE-7987-47E8-B77D-67AC4F882944}">
      <dgm:prSet/>
      <dgm:spPr/>
      <dgm:t>
        <a:bodyPr/>
        <a:lstStyle/>
        <a:p>
          <a:endParaRPr lang="en-US"/>
        </a:p>
      </dgm:t>
    </dgm:pt>
    <dgm:pt modelId="{ACCA823C-1188-4749-825F-6BED5C85D029}" type="sibTrans" cxnId="{95B6EEAE-7987-47E8-B77D-67AC4F882944}">
      <dgm:prSet/>
      <dgm:spPr/>
      <dgm:t>
        <a:bodyPr/>
        <a:lstStyle/>
        <a:p>
          <a:endParaRPr lang="en-US"/>
        </a:p>
      </dgm:t>
    </dgm:pt>
    <dgm:pt modelId="{9CDA824F-E872-42A1-BFAF-B0FDEC4F2FDD}">
      <dgm:prSet/>
      <dgm:spPr/>
      <dgm:t>
        <a:bodyPr/>
        <a:lstStyle/>
        <a:p>
          <a:r>
            <a:rPr lang="en-US"/>
            <a:t>91% Accuracy</a:t>
          </a:r>
        </a:p>
      </dgm:t>
    </dgm:pt>
    <dgm:pt modelId="{7D7F82D8-6AAC-46C7-91E0-C1AB01CA1F05}" type="parTrans" cxnId="{645A429E-E2DB-4FD1-93A4-5FAF380A6487}">
      <dgm:prSet/>
      <dgm:spPr/>
      <dgm:t>
        <a:bodyPr/>
        <a:lstStyle/>
        <a:p>
          <a:endParaRPr lang="en-US"/>
        </a:p>
      </dgm:t>
    </dgm:pt>
    <dgm:pt modelId="{5FC6EBA2-710B-4EB2-B20D-BA4F4EAE45E5}" type="sibTrans" cxnId="{645A429E-E2DB-4FD1-93A4-5FAF380A6487}">
      <dgm:prSet/>
      <dgm:spPr/>
      <dgm:t>
        <a:bodyPr/>
        <a:lstStyle/>
        <a:p>
          <a:endParaRPr lang="en-US"/>
        </a:p>
      </dgm:t>
    </dgm:pt>
    <dgm:pt modelId="{54BB9BBD-F0EC-4FDD-B1AC-DE0737A993F3}">
      <dgm:prSet/>
      <dgm:spPr/>
      <dgm:t>
        <a:bodyPr/>
        <a:lstStyle/>
        <a:p>
          <a:r>
            <a:rPr lang="en-US"/>
            <a:t>91% Precision</a:t>
          </a:r>
        </a:p>
      </dgm:t>
    </dgm:pt>
    <dgm:pt modelId="{90700A2D-A875-4CD9-8F0C-9CFD512908A2}" type="parTrans" cxnId="{47ADB05D-1480-4FE1-8F79-6B15AEC2B49D}">
      <dgm:prSet/>
      <dgm:spPr/>
      <dgm:t>
        <a:bodyPr/>
        <a:lstStyle/>
        <a:p>
          <a:endParaRPr lang="en-US"/>
        </a:p>
      </dgm:t>
    </dgm:pt>
    <dgm:pt modelId="{A8282F9F-B1F2-4E86-A3AA-999FB19F3ECC}" type="sibTrans" cxnId="{47ADB05D-1480-4FE1-8F79-6B15AEC2B49D}">
      <dgm:prSet/>
      <dgm:spPr/>
      <dgm:t>
        <a:bodyPr/>
        <a:lstStyle/>
        <a:p>
          <a:endParaRPr lang="en-US"/>
        </a:p>
      </dgm:t>
    </dgm:pt>
    <dgm:pt modelId="{31BA30AB-C186-4391-8B3C-D98E3F487899}">
      <dgm:prSet/>
      <dgm:spPr/>
      <dgm:t>
        <a:bodyPr/>
        <a:lstStyle/>
        <a:p>
          <a:r>
            <a:rPr lang="en-US"/>
            <a:t>91% Recall</a:t>
          </a:r>
        </a:p>
      </dgm:t>
    </dgm:pt>
    <dgm:pt modelId="{51423874-B868-42EE-BA93-F5030B4C1FC8}" type="parTrans" cxnId="{D57E6096-CEDD-4541-8020-AB21D5969BA9}">
      <dgm:prSet/>
      <dgm:spPr/>
      <dgm:t>
        <a:bodyPr/>
        <a:lstStyle/>
        <a:p>
          <a:endParaRPr lang="en-US"/>
        </a:p>
      </dgm:t>
    </dgm:pt>
    <dgm:pt modelId="{56F4F753-651D-4D99-8F02-B4140F28B811}" type="sibTrans" cxnId="{D57E6096-CEDD-4541-8020-AB21D5969BA9}">
      <dgm:prSet/>
      <dgm:spPr/>
      <dgm:t>
        <a:bodyPr/>
        <a:lstStyle/>
        <a:p>
          <a:endParaRPr lang="en-US"/>
        </a:p>
      </dgm:t>
    </dgm:pt>
    <dgm:pt modelId="{70CA8645-70A9-490D-B8AD-2A2E4DAB9AA9}" type="pres">
      <dgm:prSet presAssocID="{2634837F-CBC8-4CD6-9C32-707F0B60D472}" presName="Name0" presStyleCnt="0">
        <dgm:presLayoutVars>
          <dgm:dir/>
          <dgm:animLvl val="lvl"/>
          <dgm:resizeHandles val="exact"/>
        </dgm:presLayoutVars>
      </dgm:prSet>
      <dgm:spPr/>
    </dgm:pt>
    <dgm:pt modelId="{B98A01B7-3959-4728-B187-2BAC6ACA942F}" type="pres">
      <dgm:prSet presAssocID="{31BA30AB-C186-4391-8B3C-D98E3F487899}" presName="boxAndChildren" presStyleCnt="0"/>
      <dgm:spPr/>
    </dgm:pt>
    <dgm:pt modelId="{E59AA0CB-6309-4DA1-A812-8222F47AFE9A}" type="pres">
      <dgm:prSet presAssocID="{31BA30AB-C186-4391-8B3C-D98E3F487899}" presName="parentTextBox" presStyleLbl="node1" presStyleIdx="0" presStyleCnt="4"/>
      <dgm:spPr/>
    </dgm:pt>
    <dgm:pt modelId="{F1CD2504-643A-41C5-9A7C-B479FE165418}" type="pres">
      <dgm:prSet presAssocID="{A8282F9F-B1F2-4E86-A3AA-999FB19F3ECC}" presName="sp" presStyleCnt="0"/>
      <dgm:spPr/>
    </dgm:pt>
    <dgm:pt modelId="{68C48293-ACD6-4FD2-B764-A7611D0B1D3B}" type="pres">
      <dgm:prSet presAssocID="{54BB9BBD-F0EC-4FDD-B1AC-DE0737A993F3}" presName="arrowAndChildren" presStyleCnt="0"/>
      <dgm:spPr/>
    </dgm:pt>
    <dgm:pt modelId="{4C340AC8-821A-48DF-944B-F43A2C8B9100}" type="pres">
      <dgm:prSet presAssocID="{54BB9BBD-F0EC-4FDD-B1AC-DE0737A993F3}" presName="parentTextArrow" presStyleLbl="node1" presStyleIdx="1" presStyleCnt="4"/>
      <dgm:spPr/>
    </dgm:pt>
    <dgm:pt modelId="{76B9E6BB-554F-4523-9BFB-EF2D3E625545}" type="pres">
      <dgm:prSet presAssocID="{5FC6EBA2-710B-4EB2-B20D-BA4F4EAE45E5}" presName="sp" presStyleCnt="0"/>
      <dgm:spPr/>
    </dgm:pt>
    <dgm:pt modelId="{EF93902B-37ED-4B39-9761-8B7730DCA3CD}" type="pres">
      <dgm:prSet presAssocID="{9CDA824F-E872-42A1-BFAF-B0FDEC4F2FDD}" presName="arrowAndChildren" presStyleCnt="0"/>
      <dgm:spPr/>
    </dgm:pt>
    <dgm:pt modelId="{643A6130-19EB-423F-9357-B1D9FCEC52C9}" type="pres">
      <dgm:prSet presAssocID="{9CDA824F-E872-42A1-BFAF-B0FDEC4F2FDD}" presName="parentTextArrow" presStyleLbl="node1" presStyleIdx="2" presStyleCnt="4"/>
      <dgm:spPr/>
    </dgm:pt>
    <dgm:pt modelId="{238159E2-34E6-4334-B2DC-90B25DBCCCAD}" type="pres">
      <dgm:prSet presAssocID="{ACCA823C-1188-4749-825F-6BED5C85D029}" presName="sp" presStyleCnt="0"/>
      <dgm:spPr/>
    </dgm:pt>
    <dgm:pt modelId="{D0ACFC3D-28CB-4A34-AF77-908C5D9CE879}" type="pres">
      <dgm:prSet presAssocID="{DC78D929-C0CE-4B67-941A-F232646E80D3}" presName="arrowAndChildren" presStyleCnt="0"/>
      <dgm:spPr/>
    </dgm:pt>
    <dgm:pt modelId="{CEBDF722-C722-495F-8D25-E9DF544DE6A0}" type="pres">
      <dgm:prSet presAssocID="{DC78D929-C0CE-4B67-941A-F232646E80D3}" presName="parentTextArrow" presStyleLbl="node1" presStyleIdx="3" presStyleCnt="4"/>
      <dgm:spPr/>
    </dgm:pt>
  </dgm:ptLst>
  <dgm:cxnLst>
    <dgm:cxn modelId="{3749D43F-6887-41C6-BAAE-3343D0161845}" type="presOf" srcId="{31BA30AB-C186-4391-8B3C-D98E3F487899}" destId="{E59AA0CB-6309-4DA1-A812-8222F47AFE9A}" srcOrd="0" destOrd="0" presId="urn:microsoft.com/office/officeart/2005/8/layout/process4"/>
    <dgm:cxn modelId="{47ADB05D-1480-4FE1-8F79-6B15AEC2B49D}" srcId="{2634837F-CBC8-4CD6-9C32-707F0B60D472}" destId="{54BB9BBD-F0EC-4FDD-B1AC-DE0737A993F3}" srcOrd="2" destOrd="0" parTransId="{90700A2D-A875-4CD9-8F0C-9CFD512908A2}" sibTransId="{A8282F9F-B1F2-4E86-A3AA-999FB19F3ECC}"/>
    <dgm:cxn modelId="{07FF556F-4A23-41C0-8E1E-F7D34D9CED75}" type="presOf" srcId="{DC78D929-C0CE-4B67-941A-F232646E80D3}" destId="{CEBDF722-C722-495F-8D25-E9DF544DE6A0}" srcOrd="0" destOrd="0" presId="urn:microsoft.com/office/officeart/2005/8/layout/process4"/>
    <dgm:cxn modelId="{88B8E473-0E0F-49E7-937F-A11FF2C03F01}" type="presOf" srcId="{54BB9BBD-F0EC-4FDD-B1AC-DE0737A993F3}" destId="{4C340AC8-821A-48DF-944B-F43A2C8B9100}" srcOrd="0" destOrd="0" presId="urn:microsoft.com/office/officeart/2005/8/layout/process4"/>
    <dgm:cxn modelId="{D57E6096-CEDD-4541-8020-AB21D5969BA9}" srcId="{2634837F-CBC8-4CD6-9C32-707F0B60D472}" destId="{31BA30AB-C186-4391-8B3C-D98E3F487899}" srcOrd="3" destOrd="0" parTransId="{51423874-B868-42EE-BA93-F5030B4C1FC8}" sibTransId="{56F4F753-651D-4D99-8F02-B4140F28B811}"/>
    <dgm:cxn modelId="{645A429E-E2DB-4FD1-93A4-5FAF380A6487}" srcId="{2634837F-CBC8-4CD6-9C32-707F0B60D472}" destId="{9CDA824F-E872-42A1-BFAF-B0FDEC4F2FDD}" srcOrd="1" destOrd="0" parTransId="{7D7F82D8-6AAC-46C7-91E0-C1AB01CA1F05}" sibTransId="{5FC6EBA2-710B-4EB2-B20D-BA4F4EAE45E5}"/>
    <dgm:cxn modelId="{95B6EEAE-7987-47E8-B77D-67AC4F882944}" srcId="{2634837F-CBC8-4CD6-9C32-707F0B60D472}" destId="{DC78D929-C0CE-4B67-941A-F232646E80D3}" srcOrd="0" destOrd="0" parTransId="{5E75A660-804F-42FF-8C36-C608F3E145E2}" sibTransId="{ACCA823C-1188-4749-825F-6BED5C85D029}"/>
    <dgm:cxn modelId="{B68900B9-9266-4F63-A5EE-721B8B51F0C1}" type="presOf" srcId="{2634837F-CBC8-4CD6-9C32-707F0B60D472}" destId="{70CA8645-70A9-490D-B8AD-2A2E4DAB9AA9}" srcOrd="0" destOrd="0" presId="urn:microsoft.com/office/officeart/2005/8/layout/process4"/>
    <dgm:cxn modelId="{F12374CE-6456-48C0-AD8C-AEBA7BE19454}" type="presOf" srcId="{9CDA824F-E872-42A1-BFAF-B0FDEC4F2FDD}" destId="{643A6130-19EB-423F-9357-B1D9FCEC52C9}" srcOrd="0" destOrd="0" presId="urn:microsoft.com/office/officeart/2005/8/layout/process4"/>
    <dgm:cxn modelId="{F5CD86C7-86F5-4CED-A46F-E5B2D824CCBD}" type="presParOf" srcId="{70CA8645-70A9-490D-B8AD-2A2E4DAB9AA9}" destId="{B98A01B7-3959-4728-B187-2BAC6ACA942F}" srcOrd="0" destOrd="0" presId="urn:microsoft.com/office/officeart/2005/8/layout/process4"/>
    <dgm:cxn modelId="{95BFB4CF-753B-4A57-9889-C3175BF90C7D}" type="presParOf" srcId="{B98A01B7-3959-4728-B187-2BAC6ACA942F}" destId="{E59AA0CB-6309-4DA1-A812-8222F47AFE9A}" srcOrd="0" destOrd="0" presId="urn:microsoft.com/office/officeart/2005/8/layout/process4"/>
    <dgm:cxn modelId="{117FBAA9-3529-4895-8540-C0CB38732801}" type="presParOf" srcId="{70CA8645-70A9-490D-B8AD-2A2E4DAB9AA9}" destId="{F1CD2504-643A-41C5-9A7C-B479FE165418}" srcOrd="1" destOrd="0" presId="urn:microsoft.com/office/officeart/2005/8/layout/process4"/>
    <dgm:cxn modelId="{B8376DDC-4F53-471D-9E0E-CA72B9C3467B}" type="presParOf" srcId="{70CA8645-70A9-490D-B8AD-2A2E4DAB9AA9}" destId="{68C48293-ACD6-4FD2-B764-A7611D0B1D3B}" srcOrd="2" destOrd="0" presId="urn:microsoft.com/office/officeart/2005/8/layout/process4"/>
    <dgm:cxn modelId="{0B79D9AB-DA64-43A1-85CD-3BE4AE4D187D}" type="presParOf" srcId="{68C48293-ACD6-4FD2-B764-A7611D0B1D3B}" destId="{4C340AC8-821A-48DF-944B-F43A2C8B9100}" srcOrd="0" destOrd="0" presId="urn:microsoft.com/office/officeart/2005/8/layout/process4"/>
    <dgm:cxn modelId="{13C26E2C-CA58-4CFB-87AE-5A1C687AB08C}" type="presParOf" srcId="{70CA8645-70A9-490D-B8AD-2A2E4DAB9AA9}" destId="{76B9E6BB-554F-4523-9BFB-EF2D3E625545}" srcOrd="3" destOrd="0" presId="urn:microsoft.com/office/officeart/2005/8/layout/process4"/>
    <dgm:cxn modelId="{54276B8D-03D1-4018-9739-3966D0C671B5}" type="presParOf" srcId="{70CA8645-70A9-490D-B8AD-2A2E4DAB9AA9}" destId="{EF93902B-37ED-4B39-9761-8B7730DCA3CD}" srcOrd="4" destOrd="0" presId="urn:microsoft.com/office/officeart/2005/8/layout/process4"/>
    <dgm:cxn modelId="{BF9870B2-38BF-4748-B64E-D9D5455FDB81}" type="presParOf" srcId="{EF93902B-37ED-4B39-9761-8B7730DCA3CD}" destId="{643A6130-19EB-423F-9357-B1D9FCEC52C9}" srcOrd="0" destOrd="0" presId="urn:microsoft.com/office/officeart/2005/8/layout/process4"/>
    <dgm:cxn modelId="{892F0128-78E8-439D-93C2-17EE5F9D791F}" type="presParOf" srcId="{70CA8645-70A9-490D-B8AD-2A2E4DAB9AA9}" destId="{238159E2-34E6-4334-B2DC-90B25DBCCCAD}" srcOrd="5" destOrd="0" presId="urn:microsoft.com/office/officeart/2005/8/layout/process4"/>
    <dgm:cxn modelId="{CA77D505-E882-44FD-8272-D206789098A8}" type="presParOf" srcId="{70CA8645-70A9-490D-B8AD-2A2E4DAB9AA9}" destId="{D0ACFC3D-28CB-4A34-AF77-908C5D9CE879}" srcOrd="6" destOrd="0" presId="urn:microsoft.com/office/officeart/2005/8/layout/process4"/>
    <dgm:cxn modelId="{826322C7-30E8-4584-8D84-913EDB676E68}" type="presParOf" srcId="{D0ACFC3D-28CB-4A34-AF77-908C5D9CE879}" destId="{CEBDF722-C722-495F-8D25-E9DF544DE6A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A9F997-C940-4DDB-BDF2-8A9342256327}" type="doc">
      <dgm:prSet loTypeId="urn:microsoft.com/office/officeart/2016/7/layout/BasicLinearProcessNumbered" loCatId="process" qsTypeId="urn:microsoft.com/office/officeart/2005/8/quickstyle/simple1" qsCatId="simple" csTypeId="urn:microsoft.com/office/officeart/2005/8/colors/ColorSchemeForSuggestions" csCatId="other"/>
      <dgm:spPr/>
      <dgm:t>
        <a:bodyPr/>
        <a:lstStyle/>
        <a:p>
          <a:endParaRPr lang="en-US"/>
        </a:p>
      </dgm:t>
    </dgm:pt>
    <dgm:pt modelId="{916BDC00-0C9E-435B-99C6-3819590AD222}">
      <dgm:prSet/>
      <dgm:spPr/>
      <dgm:t>
        <a:bodyPr/>
        <a:lstStyle/>
        <a:p>
          <a:r>
            <a:rPr lang="en-US"/>
            <a:t>Work with compliance to determine if some categories could be excluded.</a:t>
          </a:r>
        </a:p>
      </dgm:t>
    </dgm:pt>
    <dgm:pt modelId="{5B5BD3F9-112F-43DF-A570-AED6C522FB97}" type="parTrans" cxnId="{066E12BC-D4AD-4E5C-9432-EF4C67EADD79}">
      <dgm:prSet/>
      <dgm:spPr/>
      <dgm:t>
        <a:bodyPr/>
        <a:lstStyle/>
        <a:p>
          <a:endParaRPr lang="en-US"/>
        </a:p>
      </dgm:t>
    </dgm:pt>
    <dgm:pt modelId="{FE4CB6FB-207E-4389-BFA5-312136E8CF11}" type="sibTrans" cxnId="{066E12BC-D4AD-4E5C-9432-EF4C67EADD79}">
      <dgm:prSet phldrT="1" phldr="0"/>
      <dgm:spPr/>
      <dgm:t>
        <a:bodyPr/>
        <a:lstStyle/>
        <a:p>
          <a:r>
            <a:rPr lang="en-US"/>
            <a:t>1</a:t>
          </a:r>
        </a:p>
      </dgm:t>
    </dgm:pt>
    <dgm:pt modelId="{F761F61E-86A1-45B5-9171-8ED745BC8C68}">
      <dgm:prSet/>
      <dgm:spPr/>
      <dgm:t>
        <a:bodyPr/>
        <a:lstStyle/>
        <a:p>
          <a:r>
            <a:rPr lang="en-US"/>
            <a:t>Diabetes and skin graft appeals will be under represented in reports.</a:t>
          </a:r>
        </a:p>
      </dgm:t>
    </dgm:pt>
    <dgm:pt modelId="{E140570E-843A-45F2-B653-E5A3C17B507D}" type="parTrans" cxnId="{1AEE238A-31FE-404B-BD59-0F7D0D037F14}">
      <dgm:prSet/>
      <dgm:spPr/>
      <dgm:t>
        <a:bodyPr/>
        <a:lstStyle/>
        <a:p>
          <a:endParaRPr lang="en-US"/>
        </a:p>
      </dgm:t>
    </dgm:pt>
    <dgm:pt modelId="{1F0568B6-DBB2-4B9B-9FB8-81F31DAE0305}" type="sibTrans" cxnId="{1AEE238A-31FE-404B-BD59-0F7D0D037F14}">
      <dgm:prSet/>
      <dgm:spPr/>
      <dgm:t>
        <a:bodyPr/>
        <a:lstStyle/>
        <a:p>
          <a:endParaRPr lang="en-US"/>
        </a:p>
      </dgm:t>
    </dgm:pt>
    <dgm:pt modelId="{2E11691B-49BA-4972-AA49-981D69552C49}">
      <dgm:prSet/>
      <dgm:spPr/>
      <dgm:t>
        <a:bodyPr/>
        <a:lstStyle/>
        <a:p>
          <a:r>
            <a:rPr lang="en-US"/>
            <a:t>Obtain 2015 &amp; 2016 appeals data and add predictions.</a:t>
          </a:r>
        </a:p>
      </dgm:t>
    </dgm:pt>
    <dgm:pt modelId="{712BB0F6-D1B8-4B7D-A5FB-DDEF3B56B2F6}" type="parTrans" cxnId="{C4A50040-EEDB-4039-8D84-5576E8899CA1}">
      <dgm:prSet/>
      <dgm:spPr/>
      <dgm:t>
        <a:bodyPr/>
        <a:lstStyle/>
        <a:p>
          <a:endParaRPr lang="en-US"/>
        </a:p>
      </dgm:t>
    </dgm:pt>
    <dgm:pt modelId="{A526510A-5C9E-4477-92AE-FE02805BAE34}" type="sibTrans" cxnId="{C4A50040-EEDB-4039-8D84-5576E8899CA1}">
      <dgm:prSet phldrT="2" phldr="0"/>
      <dgm:spPr/>
      <dgm:t>
        <a:bodyPr/>
        <a:lstStyle/>
        <a:p>
          <a:r>
            <a:rPr lang="en-US"/>
            <a:t>2</a:t>
          </a:r>
        </a:p>
      </dgm:t>
    </dgm:pt>
    <dgm:pt modelId="{B53E7B25-3555-4A99-B645-656EE6C5E323}">
      <dgm:prSet/>
      <dgm:spPr/>
      <dgm:t>
        <a:bodyPr/>
        <a:lstStyle/>
        <a:p>
          <a:r>
            <a:rPr lang="en-US"/>
            <a:t>Ensure no major changes have been made regarding data entry processes.</a:t>
          </a:r>
        </a:p>
      </dgm:t>
    </dgm:pt>
    <dgm:pt modelId="{214AEE22-CBB4-4F64-9841-9D8DCC9AD0E0}" type="parTrans" cxnId="{E19D1E5E-7CAF-4E05-BF5A-D7DB736A0A32}">
      <dgm:prSet/>
      <dgm:spPr/>
      <dgm:t>
        <a:bodyPr/>
        <a:lstStyle/>
        <a:p>
          <a:endParaRPr lang="en-US"/>
        </a:p>
      </dgm:t>
    </dgm:pt>
    <dgm:pt modelId="{2B9D3383-6764-4C6F-AB40-1BA3260510E1}" type="sibTrans" cxnId="{E19D1E5E-7CAF-4E05-BF5A-D7DB736A0A32}">
      <dgm:prSet/>
      <dgm:spPr/>
      <dgm:t>
        <a:bodyPr/>
        <a:lstStyle/>
        <a:p>
          <a:endParaRPr lang="en-US"/>
        </a:p>
      </dgm:t>
    </dgm:pt>
    <dgm:pt modelId="{B8E59CD7-45E1-474C-9D0E-668AD3F93F19}">
      <dgm:prSet/>
      <dgm:spPr/>
      <dgm:t>
        <a:bodyPr/>
        <a:lstStyle/>
        <a:p>
          <a:r>
            <a:rPr lang="en-US"/>
            <a:t>Determine frequency of updates until a better process can be utilized to classify the data at the time of entry.</a:t>
          </a:r>
        </a:p>
      </dgm:t>
    </dgm:pt>
    <dgm:pt modelId="{590467FA-7AB3-4F48-8429-B3FC9ED90E7C}" type="parTrans" cxnId="{6FB25156-B0CD-48ED-B83E-211E60A70891}">
      <dgm:prSet/>
      <dgm:spPr/>
      <dgm:t>
        <a:bodyPr/>
        <a:lstStyle/>
        <a:p>
          <a:endParaRPr lang="en-US"/>
        </a:p>
      </dgm:t>
    </dgm:pt>
    <dgm:pt modelId="{C921831A-0677-48CC-B8A5-D4E7BDD2B3AE}" type="sibTrans" cxnId="{6FB25156-B0CD-48ED-B83E-211E60A70891}">
      <dgm:prSet phldrT="3" phldr="0"/>
      <dgm:spPr/>
      <dgm:t>
        <a:bodyPr/>
        <a:lstStyle/>
        <a:p>
          <a:r>
            <a:rPr lang="en-US"/>
            <a:t>3</a:t>
          </a:r>
        </a:p>
      </dgm:t>
    </dgm:pt>
    <dgm:pt modelId="{D7F2E888-A4E9-43F6-B011-2413A74A6579}" type="pres">
      <dgm:prSet presAssocID="{ECA9F997-C940-4DDB-BDF2-8A9342256327}" presName="Name0" presStyleCnt="0">
        <dgm:presLayoutVars>
          <dgm:animLvl val="lvl"/>
          <dgm:resizeHandles val="exact"/>
        </dgm:presLayoutVars>
      </dgm:prSet>
      <dgm:spPr/>
    </dgm:pt>
    <dgm:pt modelId="{4C456AC4-4C6A-4E7F-90C3-7D5C70739FB5}" type="pres">
      <dgm:prSet presAssocID="{916BDC00-0C9E-435B-99C6-3819590AD222}" presName="compositeNode" presStyleCnt="0">
        <dgm:presLayoutVars>
          <dgm:bulletEnabled val="1"/>
        </dgm:presLayoutVars>
      </dgm:prSet>
      <dgm:spPr/>
    </dgm:pt>
    <dgm:pt modelId="{C192B1D3-95CB-4337-A64F-89206164CE0F}" type="pres">
      <dgm:prSet presAssocID="{916BDC00-0C9E-435B-99C6-3819590AD222}" presName="bgRect" presStyleLbl="bgAccFollowNode1" presStyleIdx="0" presStyleCnt="3"/>
      <dgm:spPr/>
    </dgm:pt>
    <dgm:pt modelId="{D23927A9-8029-4843-A1C4-BC43600A30B0}" type="pres">
      <dgm:prSet presAssocID="{FE4CB6FB-207E-4389-BFA5-312136E8CF11}" presName="sibTransNodeCircle" presStyleLbl="alignNode1" presStyleIdx="0" presStyleCnt="6">
        <dgm:presLayoutVars>
          <dgm:chMax val="0"/>
          <dgm:bulletEnabled/>
        </dgm:presLayoutVars>
      </dgm:prSet>
      <dgm:spPr/>
    </dgm:pt>
    <dgm:pt modelId="{CBB2F0B5-5197-46E3-9399-B174A0458A0D}" type="pres">
      <dgm:prSet presAssocID="{916BDC00-0C9E-435B-99C6-3819590AD222}" presName="bottomLine" presStyleLbl="alignNode1" presStyleIdx="1" presStyleCnt="6">
        <dgm:presLayoutVars/>
      </dgm:prSet>
      <dgm:spPr/>
    </dgm:pt>
    <dgm:pt modelId="{DA5A3618-6270-48F8-8099-C1E820D29518}" type="pres">
      <dgm:prSet presAssocID="{916BDC00-0C9E-435B-99C6-3819590AD222}" presName="nodeText" presStyleLbl="bgAccFollowNode1" presStyleIdx="0" presStyleCnt="3">
        <dgm:presLayoutVars>
          <dgm:bulletEnabled val="1"/>
        </dgm:presLayoutVars>
      </dgm:prSet>
      <dgm:spPr/>
    </dgm:pt>
    <dgm:pt modelId="{5D24E8D6-BE85-41C1-AB66-B215B4178B6F}" type="pres">
      <dgm:prSet presAssocID="{FE4CB6FB-207E-4389-BFA5-312136E8CF11}" presName="sibTrans" presStyleCnt="0"/>
      <dgm:spPr/>
    </dgm:pt>
    <dgm:pt modelId="{051621C6-A40C-4D43-9735-1B7CDAF08F95}" type="pres">
      <dgm:prSet presAssocID="{2E11691B-49BA-4972-AA49-981D69552C49}" presName="compositeNode" presStyleCnt="0">
        <dgm:presLayoutVars>
          <dgm:bulletEnabled val="1"/>
        </dgm:presLayoutVars>
      </dgm:prSet>
      <dgm:spPr/>
    </dgm:pt>
    <dgm:pt modelId="{4972CD7A-E368-4F13-BAD2-37746B1D5CB0}" type="pres">
      <dgm:prSet presAssocID="{2E11691B-49BA-4972-AA49-981D69552C49}" presName="bgRect" presStyleLbl="bgAccFollowNode1" presStyleIdx="1" presStyleCnt="3"/>
      <dgm:spPr/>
    </dgm:pt>
    <dgm:pt modelId="{379888D3-3085-4F41-A776-BC2CB6EAC847}" type="pres">
      <dgm:prSet presAssocID="{A526510A-5C9E-4477-92AE-FE02805BAE34}" presName="sibTransNodeCircle" presStyleLbl="alignNode1" presStyleIdx="2" presStyleCnt="6">
        <dgm:presLayoutVars>
          <dgm:chMax val="0"/>
          <dgm:bulletEnabled/>
        </dgm:presLayoutVars>
      </dgm:prSet>
      <dgm:spPr/>
    </dgm:pt>
    <dgm:pt modelId="{A355B387-3CD4-44E6-8E3E-8C4680ED266B}" type="pres">
      <dgm:prSet presAssocID="{2E11691B-49BA-4972-AA49-981D69552C49}" presName="bottomLine" presStyleLbl="alignNode1" presStyleIdx="3" presStyleCnt="6">
        <dgm:presLayoutVars/>
      </dgm:prSet>
      <dgm:spPr/>
    </dgm:pt>
    <dgm:pt modelId="{240ABA26-3B1C-4221-88ED-92893BB5348F}" type="pres">
      <dgm:prSet presAssocID="{2E11691B-49BA-4972-AA49-981D69552C49}" presName="nodeText" presStyleLbl="bgAccFollowNode1" presStyleIdx="1" presStyleCnt="3">
        <dgm:presLayoutVars>
          <dgm:bulletEnabled val="1"/>
        </dgm:presLayoutVars>
      </dgm:prSet>
      <dgm:spPr/>
    </dgm:pt>
    <dgm:pt modelId="{98D618F9-0988-47BA-A20D-8C2F768901D0}" type="pres">
      <dgm:prSet presAssocID="{A526510A-5C9E-4477-92AE-FE02805BAE34}" presName="sibTrans" presStyleCnt="0"/>
      <dgm:spPr/>
    </dgm:pt>
    <dgm:pt modelId="{30914F80-045E-4C3E-BCA9-EA1390C5413C}" type="pres">
      <dgm:prSet presAssocID="{B8E59CD7-45E1-474C-9D0E-668AD3F93F19}" presName="compositeNode" presStyleCnt="0">
        <dgm:presLayoutVars>
          <dgm:bulletEnabled val="1"/>
        </dgm:presLayoutVars>
      </dgm:prSet>
      <dgm:spPr/>
    </dgm:pt>
    <dgm:pt modelId="{251A47DD-7311-499D-B87F-4284832578FA}" type="pres">
      <dgm:prSet presAssocID="{B8E59CD7-45E1-474C-9D0E-668AD3F93F19}" presName="bgRect" presStyleLbl="bgAccFollowNode1" presStyleIdx="2" presStyleCnt="3"/>
      <dgm:spPr/>
    </dgm:pt>
    <dgm:pt modelId="{94D4B9DD-07EA-48C7-B9BF-1EE52AECBFE3}" type="pres">
      <dgm:prSet presAssocID="{C921831A-0677-48CC-B8A5-D4E7BDD2B3AE}" presName="sibTransNodeCircle" presStyleLbl="alignNode1" presStyleIdx="4" presStyleCnt="6">
        <dgm:presLayoutVars>
          <dgm:chMax val="0"/>
          <dgm:bulletEnabled/>
        </dgm:presLayoutVars>
      </dgm:prSet>
      <dgm:spPr/>
    </dgm:pt>
    <dgm:pt modelId="{CB3760EE-8822-4093-9587-D75211B2C9F7}" type="pres">
      <dgm:prSet presAssocID="{B8E59CD7-45E1-474C-9D0E-668AD3F93F19}" presName="bottomLine" presStyleLbl="alignNode1" presStyleIdx="5" presStyleCnt="6">
        <dgm:presLayoutVars/>
      </dgm:prSet>
      <dgm:spPr/>
    </dgm:pt>
    <dgm:pt modelId="{36CEEE50-DDC4-44B6-B167-ABD9469ECA47}" type="pres">
      <dgm:prSet presAssocID="{B8E59CD7-45E1-474C-9D0E-668AD3F93F19}" presName="nodeText" presStyleLbl="bgAccFollowNode1" presStyleIdx="2" presStyleCnt="3">
        <dgm:presLayoutVars>
          <dgm:bulletEnabled val="1"/>
        </dgm:presLayoutVars>
      </dgm:prSet>
      <dgm:spPr/>
    </dgm:pt>
  </dgm:ptLst>
  <dgm:cxnLst>
    <dgm:cxn modelId="{6FED3C12-4821-4B02-A207-777613182486}" type="presOf" srcId="{2E11691B-49BA-4972-AA49-981D69552C49}" destId="{240ABA26-3B1C-4221-88ED-92893BB5348F}" srcOrd="1" destOrd="0" presId="urn:microsoft.com/office/officeart/2016/7/layout/BasicLinearProcessNumbered"/>
    <dgm:cxn modelId="{E68BBF29-B54B-451A-BEA2-88C8AFA13717}" type="presOf" srcId="{ECA9F997-C940-4DDB-BDF2-8A9342256327}" destId="{D7F2E888-A4E9-43F6-B011-2413A74A6579}" srcOrd="0" destOrd="0" presId="urn:microsoft.com/office/officeart/2016/7/layout/BasicLinearProcessNumbered"/>
    <dgm:cxn modelId="{D873F92D-406E-45EA-9C56-C43B1168B4AC}" type="presOf" srcId="{2E11691B-49BA-4972-AA49-981D69552C49}" destId="{4972CD7A-E368-4F13-BAD2-37746B1D5CB0}" srcOrd="0" destOrd="0" presId="urn:microsoft.com/office/officeart/2016/7/layout/BasicLinearProcessNumbered"/>
    <dgm:cxn modelId="{5F1EFF3F-3DE9-435F-9709-E11B77B45CF1}" type="presOf" srcId="{B8E59CD7-45E1-474C-9D0E-668AD3F93F19}" destId="{36CEEE50-DDC4-44B6-B167-ABD9469ECA47}" srcOrd="1" destOrd="0" presId="urn:microsoft.com/office/officeart/2016/7/layout/BasicLinearProcessNumbered"/>
    <dgm:cxn modelId="{C4A50040-EEDB-4039-8D84-5576E8899CA1}" srcId="{ECA9F997-C940-4DDB-BDF2-8A9342256327}" destId="{2E11691B-49BA-4972-AA49-981D69552C49}" srcOrd="1" destOrd="0" parTransId="{712BB0F6-D1B8-4B7D-A5FB-DDEF3B56B2F6}" sibTransId="{A526510A-5C9E-4477-92AE-FE02805BAE34}"/>
    <dgm:cxn modelId="{E19D1E5E-7CAF-4E05-BF5A-D7DB736A0A32}" srcId="{2E11691B-49BA-4972-AA49-981D69552C49}" destId="{B53E7B25-3555-4A99-B645-656EE6C5E323}" srcOrd="0" destOrd="0" parTransId="{214AEE22-CBB4-4F64-9841-9D8DCC9AD0E0}" sibTransId="{2B9D3383-6764-4C6F-AB40-1BA3260510E1}"/>
    <dgm:cxn modelId="{78A4D764-D69E-4278-923A-99880C29650C}" type="presOf" srcId="{916BDC00-0C9E-435B-99C6-3819590AD222}" destId="{C192B1D3-95CB-4337-A64F-89206164CE0F}" srcOrd="0" destOrd="0" presId="urn:microsoft.com/office/officeart/2016/7/layout/BasicLinearProcessNumbered"/>
    <dgm:cxn modelId="{6FB25156-B0CD-48ED-B83E-211E60A70891}" srcId="{ECA9F997-C940-4DDB-BDF2-8A9342256327}" destId="{B8E59CD7-45E1-474C-9D0E-668AD3F93F19}" srcOrd="2" destOrd="0" parTransId="{590467FA-7AB3-4F48-8429-B3FC9ED90E7C}" sibTransId="{C921831A-0677-48CC-B8A5-D4E7BDD2B3AE}"/>
    <dgm:cxn modelId="{BDF4E67A-8162-472C-A3F1-9E587C7EC32B}" type="presOf" srcId="{FE4CB6FB-207E-4389-BFA5-312136E8CF11}" destId="{D23927A9-8029-4843-A1C4-BC43600A30B0}" srcOrd="0" destOrd="0" presId="urn:microsoft.com/office/officeart/2016/7/layout/BasicLinearProcessNumbered"/>
    <dgm:cxn modelId="{1AEE238A-31FE-404B-BD59-0F7D0D037F14}" srcId="{916BDC00-0C9E-435B-99C6-3819590AD222}" destId="{F761F61E-86A1-45B5-9171-8ED745BC8C68}" srcOrd="0" destOrd="0" parTransId="{E140570E-843A-45F2-B653-E5A3C17B507D}" sibTransId="{1F0568B6-DBB2-4B9B-9FB8-81F31DAE0305}"/>
    <dgm:cxn modelId="{B64DCC9A-196A-4A2F-92E0-8F32911DEF12}" type="presOf" srcId="{C921831A-0677-48CC-B8A5-D4E7BDD2B3AE}" destId="{94D4B9DD-07EA-48C7-B9BF-1EE52AECBFE3}" srcOrd="0" destOrd="0" presId="urn:microsoft.com/office/officeart/2016/7/layout/BasicLinearProcessNumbered"/>
    <dgm:cxn modelId="{BE278EAD-F0A2-4F09-8D22-F21AF8850ED9}" type="presOf" srcId="{B8E59CD7-45E1-474C-9D0E-668AD3F93F19}" destId="{251A47DD-7311-499D-B87F-4284832578FA}" srcOrd="0" destOrd="0" presId="urn:microsoft.com/office/officeart/2016/7/layout/BasicLinearProcessNumbered"/>
    <dgm:cxn modelId="{E76023B7-ED4A-4BFB-870D-A1553001BD78}" type="presOf" srcId="{F761F61E-86A1-45B5-9171-8ED745BC8C68}" destId="{DA5A3618-6270-48F8-8099-C1E820D29518}" srcOrd="0" destOrd="1" presId="urn:microsoft.com/office/officeart/2016/7/layout/BasicLinearProcessNumbered"/>
    <dgm:cxn modelId="{899BC0B8-80BA-4520-8B2D-E646491176DB}" type="presOf" srcId="{B53E7B25-3555-4A99-B645-656EE6C5E323}" destId="{240ABA26-3B1C-4221-88ED-92893BB5348F}" srcOrd="0" destOrd="1" presId="urn:microsoft.com/office/officeart/2016/7/layout/BasicLinearProcessNumbered"/>
    <dgm:cxn modelId="{066E12BC-D4AD-4E5C-9432-EF4C67EADD79}" srcId="{ECA9F997-C940-4DDB-BDF2-8A9342256327}" destId="{916BDC00-0C9E-435B-99C6-3819590AD222}" srcOrd="0" destOrd="0" parTransId="{5B5BD3F9-112F-43DF-A570-AED6C522FB97}" sibTransId="{FE4CB6FB-207E-4389-BFA5-312136E8CF11}"/>
    <dgm:cxn modelId="{5A31EAEC-EF8D-4EE3-A1C0-EBDD375D56D4}" type="presOf" srcId="{A526510A-5C9E-4477-92AE-FE02805BAE34}" destId="{379888D3-3085-4F41-A776-BC2CB6EAC847}" srcOrd="0" destOrd="0" presId="urn:microsoft.com/office/officeart/2016/7/layout/BasicLinearProcessNumbered"/>
    <dgm:cxn modelId="{B88CEEFC-F0DB-4E63-86F1-3D22AE6512FE}" type="presOf" srcId="{916BDC00-0C9E-435B-99C6-3819590AD222}" destId="{DA5A3618-6270-48F8-8099-C1E820D29518}" srcOrd="1" destOrd="0" presId="urn:microsoft.com/office/officeart/2016/7/layout/BasicLinearProcessNumbered"/>
    <dgm:cxn modelId="{614EC99D-EEF6-45FA-B449-DF9391A22E92}" type="presParOf" srcId="{D7F2E888-A4E9-43F6-B011-2413A74A6579}" destId="{4C456AC4-4C6A-4E7F-90C3-7D5C70739FB5}" srcOrd="0" destOrd="0" presId="urn:microsoft.com/office/officeart/2016/7/layout/BasicLinearProcessNumbered"/>
    <dgm:cxn modelId="{3907D7C6-AB0A-4749-B0B2-744AD096E93D}" type="presParOf" srcId="{4C456AC4-4C6A-4E7F-90C3-7D5C70739FB5}" destId="{C192B1D3-95CB-4337-A64F-89206164CE0F}" srcOrd="0" destOrd="0" presId="urn:microsoft.com/office/officeart/2016/7/layout/BasicLinearProcessNumbered"/>
    <dgm:cxn modelId="{04CD0449-0F88-4433-B59C-0E7F52031DDE}" type="presParOf" srcId="{4C456AC4-4C6A-4E7F-90C3-7D5C70739FB5}" destId="{D23927A9-8029-4843-A1C4-BC43600A30B0}" srcOrd="1" destOrd="0" presId="urn:microsoft.com/office/officeart/2016/7/layout/BasicLinearProcessNumbered"/>
    <dgm:cxn modelId="{06A656CF-C87E-4D6C-84D2-10B05AB513E9}" type="presParOf" srcId="{4C456AC4-4C6A-4E7F-90C3-7D5C70739FB5}" destId="{CBB2F0B5-5197-46E3-9399-B174A0458A0D}" srcOrd="2" destOrd="0" presId="urn:microsoft.com/office/officeart/2016/7/layout/BasicLinearProcessNumbered"/>
    <dgm:cxn modelId="{73EA9534-3C36-4437-AB3B-30547C301708}" type="presParOf" srcId="{4C456AC4-4C6A-4E7F-90C3-7D5C70739FB5}" destId="{DA5A3618-6270-48F8-8099-C1E820D29518}" srcOrd="3" destOrd="0" presId="urn:microsoft.com/office/officeart/2016/7/layout/BasicLinearProcessNumbered"/>
    <dgm:cxn modelId="{99D2F8A4-8011-449E-BE27-AFF9F2CA5769}" type="presParOf" srcId="{D7F2E888-A4E9-43F6-B011-2413A74A6579}" destId="{5D24E8D6-BE85-41C1-AB66-B215B4178B6F}" srcOrd="1" destOrd="0" presId="urn:microsoft.com/office/officeart/2016/7/layout/BasicLinearProcessNumbered"/>
    <dgm:cxn modelId="{8BDB5B4B-6F47-424A-989E-8B913CEDC72C}" type="presParOf" srcId="{D7F2E888-A4E9-43F6-B011-2413A74A6579}" destId="{051621C6-A40C-4D43-9735-1B7CDAF08F95}" srcOrd="2" destOrd="0" presId="urn:microsoft.com/office/officeart/2016/7/layout/BasicLinearProcessNumbered"/>
    <dgm:cxn modelId="{8B26F430-7921-459A-9708-26A26A4533DF}" type="presParOf" srcId="{051621C6-A40C-4D43-9735-1B7CDAF08F95}" destId="{4972CD7A-E368-4F13-BAD2-37746B1D5CB0}" srcOrd="0" destOrd="0" presId="urn:microsoft.com/office/officeart/2016/7/layout/BasicLinearProcessNumbered"/>
    <dgm:cxn modelId="{46CDE13E-4CFB-40B5-AB3E-9245CDF2D1F9}" type="presParOf" srcId="{051621C6-A40C-4D43-9735-1B7CDAF08F95}" destId="{379888D3-3085-4F41-A776-BC2CB6EAC847}" srcOrd="1" destOrd="0" presId="urn:microsoft.com/office/officeart/2016/7/layout/BasicLinearProcessNumbered"/>
    <dgm:cxn modelId="{7EFE66BC-7193-4A5B-AEB3-94CEDAB12CDC}" type="presParOf" srcId="{051621C6-A40C-4D43-9735-1B7CDAF08F95}" destId="{A355B387-3CD4-44E6-8E3E-8C4680ED266B}" srcOrd="2" destOrd="0" presId="urn:microsoft.com/office/officeart/2016/7/layout/BasicLinearProcessNumbered"/>
    <dgm:cxn modelId="{7A7C06E0-FC7B-4C5C-A0DD-C90C3005044E}" type="presParOf" srcId="{051621C6-A40C-4D43-9735-1B7CDAF08F95}" destId="{240ABA26-3B1C-4221-88ED-92893BB5348F}" srcOrd="3" destOrd="0" presId="urn:microsoft.com/office/officeart/2016/7/layout/BasicLinearProcessNumbered"/>
    <dgm:cxn modelId="{AA593E58-4460-4FC3-B126-67B7D51A9E2F}" type="presParOf" srcId="{D7F2E888-A4E9-43F6-B011-2413A74A6579}" destId="{98D618F9-0988-47BA-A20D-8C2F768901D0}" srcOrd="3" destOrd="0" presId="urn:microsoft.com/office/officeart/2016/7/layout/BasicLinearProcessNumbered"/>
    <dgm:cxn modelId="{EC143104-DBBC-4343-8A81-6D017ACDE6E8}" type="presParOf" srcId="{D7F2E888-A4E9-43F6-B011-2413A74A6579}" destId="{30914F80-045E-4C3E-BCA9-EA1390C5413C}" srcOrd="4" destOrd="0" presId="urn:microsoft.com/office/officeart/2016/7/layout/BasicLinearProcessNumbered"/>
    <dgm:cxn modelId="{5A3260F3-7D6F-4FFA-A4F7-0D59F1F86765}" type="presParOf" srcId="{30914F80-045E-4C3E-BCA9-EA1390C5413C}" destId="{251A47DD-7311-499D-B87F-4284832578FA}" srcOrd="0" destOrd="0" presId="urn:microsoft.com/office/officeart/2016/7/layout/BasicLinearProcessNumbered"/>
    <dgm:cxn modelId="{F691364D-DDFD-4FF7-A307-0DA788E07055}" type="presParOf" srcId="{30914F80-045E-4C3E-BCA9-EA1390C5413C}" destId="{94D4B9DD-07EA-48C7-B9BF-1EE52AECBFE3}" srcOrd="1" destOrd="0" presId="urn:microsoft.com/office/officeart/2016/7/layout/BasicLinearProcessNumbered"/>
    <dgm:cxn modelId="{DCEFFB9D-7CC1-406B-B25A-E96C9E5F8282}" type="presParOf" srcId="{30914F80-045E-4C3E-BCA9-EA1390C5413C}" destId="{CB3760EE-8822-4093-9587-D75211B2C9F7}" srcOrd="2" destOrd="0" presId="urn:microsoft.com/office/officeart/2016/7/layout/BasicLinearProcessNumbered"/>
    <dgm:cxn modelId="{4FC772DD-C318-44C4-8EC3-19107FA9FC17}" type="presParOf" srcId="{30914F80-045E-4C3E-BCA9-EA1390C5413C}" destId="{36CEEE50-DDC4-44B6-B167-ABD9469ECA4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DEDDF-198F-45A8-AA3F-5F25E643B940}">
      <dsp:nvSpPr>
        <dsp:cNvPr id="0" name=""/>
        <dsp:cNvSpPr/>
      </dsp:nvSpPr>
      <dsp:spPr>
        <a:xfrm>
          <a:off x="8840" y="677734"/>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Stop Words</a:t>
          </a:r>
        </a:p>
        <a:p>
          <a:pPr marL="114300" lvl="1" indent="-114300" algn="l" defTabSz="622300">
            <a:lnSpc>
              <a:spcPct val="90000"/>
            </a:lnSpc>
            <a:spcBef>
              <a:spcPct val="0"/>
            </a:spcBef>
            <a:spcAft>
              <a:spcPct val="15000"/>
            </a:spcAft>
            <a:buChar char="•"/>
          </a:pPr>
          <a:r>
            <a:rPr lang="en-US" sz="1400" kern="1200" dirty="0"/>
            <a:t>("of", "dos", "denial", "appeals", "</a:t>
          </a:r>
          <a:r>
            <a:rPr lang="en-US" sz="1400" kern="1200" dirty="0" err="1"/>
            <a:t>mbr</a:t>
          </a:r>
          <a:r>
            <a:rPr lang="en-US" sz="1400" kern="1200" dirty="0"/>
            <a:t>", "behalf", "for", "the", "member", "provider",  </a:t>
          </a:r>
          <a:r>
            <a:rPr lang="en-US" sz="1400" kern="1200" dirty="0" err="1"/>
            <a:t>etc</a:t>
          </a:r>
          <a:r>
            <a:rPr lang="en-US" sz="1400" kern="1200" dirty="0"/>
            <a:t>)</a:t>
          </a:r>
        </a:p>
      </dsp:txBody>
      <dsp:txXfrm>
        <a:off x="55274" y="724168"/>
        <a:ext cx="2549426" cy="1492508"/>
      </dsp:txXfrm>
    </dsp:sp>
    <dsp:sp modelId="{2EFA671F-820E-4AFE-BCE7-48031703FB03}">
      <dsp:nvSpPr>
        <dsp:cNvPr id="0" name=""/>
        <dsp:cNvSpPr/>
      </dsp:nvSpPr>
      <dsp:spPr>
        <a:xfrm>
          <a:off x="2883656" y="114277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883656" y="1273835"/>
        <a:ext cx="392116" cy="393173"/>
      </dsp:txXfrm>
    </dsp:sp>
    <dsp:sp modelId="{D2EE7938-7BC1-46B5-8171-7BACAC3862D1}">
      <dsp:nvSpPr>
        <dsp:cNvPr id="0" name=""/>
        <dsp:cNvSpPr/>
      </dsp:nvSpPr>
      <dsp:spPr>
        <a:xfrm>
          <a:off x="3708052" y="677734"/>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Remove Dates</a:t>
          </a:r>
        </a:p>
        <a:p>
          <a:pPr marL="114300" lvl="1" indent="-114300" algn="l" defTabSz="622300">
            <a:lnSpc>
              <a:spcPct val="90000"/>
            </a:lnSpc>
            <a:spcBef>
              <a:spcPct val="0"/>
            </a:spcBef>
            <a:spcAft>
              <a:spcPct val="15000"/>
            </a:spcAft>
            <a:buChar char="•"/>
          </a:pPr>
          <a:r>
            <a:rPr lang="en-US" sz="1400" kern="1200" dirty="0"/>
            <a:t>03.29.16</a:t>
          </a:r>
        </a:p>
        <a:p>
          <a:pPr marL="114300" lvl="1" indent="-114300" algn="l" defTabSz="622300">
            <a:lnSpc>
              <a:spcPct val="90000"/>
            </a:lnSpc>
            <a:spcBef>
              <a:spcPct val="0"/>
            </a:spcBef>
            <a:spcAft>
              <a:spcPct val="15000"/>
            </a:spcAft>
            <a:buChar char="•"/>
          </a:pPr>
          <a:r>
            <a:rPr lang="en-US" sz="1400" kern="1200" dirty="0"/>
            <a:t>03/29/16</a:t>
          </a:r>
        </a:p>
        <a:p>
          <a:pPr marL="114300" lvl="1" indent="-114300" algn="l" defTabSz="622300">
            <a:lnSpc>
              <a:spcPct val="90000"/>
            </a:lnSpc>
            <a:spcBef>
              <a:spcPct val="0"/>
            </a:spcBef>
            <a:spcAft>
              <a:spcPct val="15000"/>
            </a:spcAft>
            <a:buChar char="•"/>
          </a:pPr>
          <a:r>
            <a:rPr lang="en-US" sz="1400" kern="1200" dirty="0"/>
            <a:t>3/29/2016</a:t>
          </a:r>
        </a:p>
        <a:p>
          <a:pPr marL="114300" lvl="1" indent="-114300" algn="l" defTabSz="622300">
            <a:lnSpc>
              <a:spcPct val="90000"/>
            </a:lnSpc>
            <a:spcBef>
              <a:spcPct val="0"/>
            </a:spcBef>
            <a:spcAft>
              <a:spcPct val="15000"/>
            </a:spcAft>
            <a:buChar char="•"/>
          </a:pPr>
          <a:endParaRPr lang="en-US" sz="1400" kern="1200" dirty="0"/>
        </a:p>
      </dsp:txBody>
      <dsp:txXfrm>
        <a:off x="3754486" y="724168"/>
        <a:ext cx="2549426" cy="1492508"/>
      </dsp:txXfrm>
    </dsp:sp>
    <dsp:sp modelId="{227ADF8A-4AB6-41D3-B214-5B9894721263}">
      <dsp:nvSpPr>
        <dsp:cNvPr id="0" name=""/>
        <dsp:cNvSpPr/>
      </dsp:nvSpPr>
      <dsp:spPr>
        <a:xfrm>
          <a:off x="6582869" y="114277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582869" y="1273835"/>
        <a:ext cx="392116" cy="393173"/>
      </dsp:txXfrm>
    </dsp:sp>
    <dsp:sp modelId="{DA2B2E69-2298-4FFA-9F2F-43D30BF77226}">
      <dsp:nvSpPr>
        <dsp:cNvPr id="0" name=""/>
        <dsp:cNvSpPr/>
      </dsp:nvSpPr>
      <dsp:spPr>
        <a:xfrm>
          <a:off x="7407265" y="677734"/>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Word Replacement</a:t>
          </a:r>
        </a:p>
        <a:p>
          <a:pPr marL="114300" lvl="1" indent="-114300" algn="l" defTabSz="622300">
            <a:lnSpc>
              <a:spcPct val="90000"/>
            </a:lnSpc>
            <a:spcBef>
              <a:spcPct val="0"/>
            </a:spcBef>
            <a:spcAft>
              <a:spcPct val="15000"/>
            </a:spcAft>
            <a:buChar char="•"/>
          </a:pPr>
          <a:r>
            <a:rPr lang="en-US" sz="1400" kern="1200" dirty="0"/>
            <a:t>'</a:t>
          </a:r>
          <a:r>
            <a:rPr lang="en-US" sz="1400" kern="1200" dirty="0" err="1"/>
            <a:t>gcm</a:t>
          </a:r>
          <a:r>
            <a:rPr lang="en-US" sz="1400" kern="1200" dirty="0"/>
            <a:t>':'diabetes', '</a:t>
          </a:r>
          <a:r>
            <a:rPr lang="en-US" sz="1400" kern="1200" dirty="0" err="1"/>
            <a:t>cgm</a:t>
          </a:r>
          <a:r>
            <a:rPr lang="en-US" sz="1400" kern="1200" dirty="0"/>
            <a:t>':'diabetes', '</a:t>
          </a:r>
          <a:r>
            <a:rPr lang="en-US" sz="1400" kern="1200" dirty="0" err="1"/>
            <a:t>gcms</a:t>
          </a:r>
          <a:r>
            <a:rPr lang="en-US" sz="1400" kern="1200" dirty="0"/>
            <a:t>':'diabetes', '</a:t>
          </a:r>
          <a:r>
            <a:rPr lang="en-US" sz="1400" kern="1200" dirty="0" err="1"/>
            <a:t>glucose':'diabetes</a:t>
          </a:r>
          <a:r>
            <a:rPr lang="en-US" sz="1400" kern="1200" dirty="0"/>
            <a:t>', '</a:t>
          </a:r>
          <a:r>
            <a:rPr lang="en-US" sz="1400" kern="1200" dirty="0" err="1"/>
            <a:t>diabetic':'diabetes</a:t>
          </a:r>
          <a:r>
            <a:rPr lang="en-US" sz="1400" kern="1200" dirty="0"/>
            <a:t>'</a:t>
          </a:r>
        </a:p>
      </dsp:txBody>
      <dsp:txXfrm>
        <a:off x="7453699" y="724168"/>
        <a:ext cx="2549426" cy="1492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AA0CB-6309-4DA1-A812-8222F47AFE9A}">
      <dsp:nvSpPr>
        <dsp:cNvPr id="0" name=""/>
        <dsp:cNvSpPr/>
      </dsp:nvSpPr>
      <dsp:spPr>
        <a:xfrm>
          <a:off x="0" y="2598992"/>
          <a:ext cx="6579729" cy="5685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91% Recall</a:t>
          </a:r>
        </a:p>
      </dsp:txBody>
      <dsp:txXfrm>
        <a:off x="0" y="2598992"/>
        <a:ext cx="6579729" cy="568596"/>
      </dsp:txXfrm>
    </dsp:sp>
    <dsp:sp modelId="{4C340AC8-821A-48DF-944B-F43A2C8B9100}">
      <dsp:nvSpPr>
        <dsp:cNvPr id="0" name=""/>
        <dsp:cNvSpPr/>
      </dsp:nvSpPr>
      <dsp:spPr>
        <a:xfrm rot="10800000">
          <a:off x="0" y="1733020"/>
          <a:ext cx="6579729" cy="874500"/>
        </a:xfrm>
        <a:prstGeom prst="upArrowCallout">
          <a:avLst/>
        </a:prstGeom>
        <a:solidFill>
          <a:schemeClr val="accent2">
            <a:hueOff val="-443941"/>
            <a:satOff val="-195"/>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91% Precision</a:t>
          </a:r>
        </a:p>
      </dsp:txBody>
      <dsp:txXfrm rot="10800000">
        <a:off x="0" y="1733020"/>
        <a:ext cx="6579729" cy="568224"/>
      </dsp:txXfrm>
    </dsp:sp>
    <dsp:sp modelId="{643A6130-19EB-423F-9357-B1D9FCEC52C9}">
      <dsp:nvSpPr>
        <dsp:cNvPr id="0" name=""/>
        <dsp:cNvSpPr/>
      </dsp:nvSpPr>
      <dsp:spPr>
        <a:xfrm rot="10800000">
          <a:off x="0" y="867049"/>
          <a:ext cx="6579729" cy="874500"/>
        </a:xfrm>
        <a:prstGeom prst="upArrowCallout">
          <a:avLst/>
        </a:prstGeom>
        <a:solidFill>
          <a:schemeClr val="accent2">
            <a:hueOff val="-887883"/>
            <a:satOff val="-391"/>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91% Accuracy</a:t>
          </a:r>
        </a:p>
      </dsp:txBody>
      <dsp:txXfrm rot="10800000">
        <a:off x="0" y="867049"/>
        <a:ext cx="6579729" cy="568224"/>
      </dsp:txXfrm>
    </dsp:sp>
    <dsp:sp modelId="{CEBDF722-C722-495F-8D25-E9DF544DE6A0}">
      <dsp:nvSpPr>
        <dsp:cNvPr id="0" name=""/>
        <dsp:cNvSpPr/>
      </dsp:nvSpPr>
      <dsp:spPr>
        <a:xfrm rot="10800000">
          <a:off x="0" y="1077"/>
          <a:ext cx="6579729" cy="874500"/>
        </a:xfrm>
        <a:prstGeom prst="upArrowCallou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Logistic Regression</a:t>
          </a:r>
        </a:p>
      </dsp:txBody>
      <dsp:txXfrm rot="10800000">
        <a:off x="0" y="1077"/>
        <a:ext cx="6579729" cy="568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2B1D3-95CB-4337-A64F-89206164CE0F}">
      <dsp:nvSpPr>
        <dsp:cNvPr id="0" name=""/>
        <dsp:cNvSpPr/>
      </dsp:nvSpPr>
      <dsp:spPr>
        <a:xfrm>
          <a:off x="0" y="0"/>
          <a:ext cx="3143249" cy="3786080"/>
        </a:xfrm>
        <a:prstGeom prst="rect">
          <a:avLst/>
        </a:prstGeom>
        <a:solidFill>
          <a:schemeClr val="bg1">
            <a:lumMod val="95000"/>
            <a:hueOff val="0"/>
            <a:satOff val="0"/>
            <a:lumOff val="0"/>
            <a:alphaOff val="0"/>
          </a:schemeClr>
        </a:solidFill>
        <a:ln w="15875"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800100">
            <a:lnSpc>
              <a:spcPct val="90000"/>
            </a:lnSpc>
            <a:spcBef>
              <a:spcPct val="0"/>
            </a:spcBef>
            <a:spcAft>
              <a:spcPct val="35000"/>
            </a:spcAft>
            <a:buNone/>
          </a:pPr>
          <a:r>
            <a:rPr lang="en-US" sz="1800" kern="1200"/>
            <a:t>Work with compliance to determine if some categories could be excluded.</a:t>
          </a:r>
        </a:p>
        <a:p>
          <a:pPr marL="114300" lvl="1" indent="-114300" algn="l" defTabSz="622300">
            <a:lnSpc>
              <a:spcPct val="90000"/>
            </a:lnSpc>
            <a:spcBef>
              <a:spcPct val="0"/>
            </a:spcBef>
            <a:spcAft>
              <a:spcPct val="15000"/>
            </a:spcAft>
            <a:buChar char="•"/>
          </a:pPr>
          <a:r>
            <a:rPr lang="en-US" sz="1400" kern="1200"/>
            <a:t>Diabetes and skin graft appeals will be under represented in reports.</a:t>
          </a:r>
        </a:p>
      </dsp:txBody>
      <dsp:txXfrm>
        <a:off x="0" y="1438710"/>
        <a:ext cx="3143249" cy="2271648"/>
      </dsp:txXfrm>
    </dsp:sp>
    <dsp:sp modelId="{D23927A9-8029-4843-A1C4-BC43600A30B0}">
      <dsp:nvSpPr>
        <dsp:cNvPr id="0" name=""/>
        <dsp:cNvSpPr/>
      </dsp:nvSpPr>
      <dsp:spPr>
        <a:xfrm>
          <a:off x="1003712" y="378607"/>
          <a:ext cx="1135824" cy="113582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553" tIns="12700" rIns="8855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0050" y="544945"/>
        <a:ext cx="803148" cy="803148"/>
      </dsp:txXfrm>
    </dsp:sp>
    <dsp:sp modelId="{CBB2F0B5-5197-46E3-9399-B174A0458A0D}">
      <dsp:nvSpPr>
        <dsp:cNvPr id="0" name=""/>
        <dsp:cNvSpPr/>
      </dsp:nvSpPr>
      <dsp:spPr>
        <a:xfrm>
          <a:off x="0" y="3786008"/>
          <a:ext cx="3143249" cy="7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72CD7A-E368-4F13-BAD2-37746B1D5CB0}">
      <dsp:nvSpPr>
        <dsp:cNvPr id="0" name=""/>
        <dsp:cNvSpPr/>
      </dsp:nvSpPr>
      <dsp:spPr>
        <a:xfrm>
          <a:off x="3457574" y="0"/>
          <a:ext cx="3143249" cy="3786080"/>
        </a:xfrm>
        <a:prstGeom prst="rect">
          <a:avLst/>
        </a:prstGeom>
        <a:solidFill>
          <a:schemeClr val="bg1">
            <a:lumMod val="95000"/>
            <a:hueOff val="0"/>
            <a:satOff val="0"/>
            <a:lumOff val="0"/>
            <a:alphaOff val="0"/>
          </a:schemeClr>
        </a:solidFill>
        <a:ln w="15875"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800100">
            <a:lnSpc>
              <a:spcPct val="90000"/>
            </a:lnSpc>
            <a:spcBef>
              <a:spcPct val="0"/>
            </a:spcBef>
            <a:spcAft>
              <a:spcPct val="35000"/>
            </a:spcAft>
            <a:buNone/>
          </a:pPr>
          <a:r>
            <a:rPr lang="en-US" sz="1800" kern="1200"/>
            <a:t>Obtain 2015 &amp; 2016 appeals data and add predictions.</a:t>
          </a:r>
        </a:p>
        <a:p>
          <a:pPr marL="114300" lvl="1" indent="-114300" algn="l" defTabSz="622300">
            <a:lnSpc>
              <a:spcPct val="90000"/>
            </a:lnSpc>
            <a:spcBef>
              <a:spcPct val="0"/>
            </a:spcBef>
            <a:spcAft>
              <a:spcPct val="15000"/>
            </a:spcAft>
            <a:buChar char="•"/>
          </a:pPr>
          <a:r>
            <a:rPr lang="en-US" sz="1400" kern="1200"/>
            <a:t>Ensure no major changes have been made regarding data entry processes.</a:t>
          </a:r>
        </a:p>
      </dsp:txBody>
      <dsp:txXfrm>
        <a:off x="3457574" y="1438710"/>
        <a:ext cx="3143249" cy="2271648"/>
      </dsp:txXfrm>
    </dsp:sp>
    <dsp:sp modelId="{379888D3-3085-4F41-A776-BC2CB6EAC847}">
      <dsp:nvSpPr>
        <dsp:cNvPr id="0" name=""/>
        <dsp:cNvSpPr/>
      </dsp:nvSpPr>
      <dsp:spPr>
        <a:xfrm>
          <a:off x="4461287" y="378607"/>
          <a:ext cx="1135824" cy="113582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553" tIns="12700" rIns="8855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7625" y="544945"/>
        <a:ext cx="803148" cy="803148"/>
      </dsp:txXfrm>
    </dsp:sp>
    <dsp:sp modelId="{A355B387-3CD4-44E6-8E3E-8C4680ED266B}">
      <dsp:nvSpPr>
        <dsp:cNvPr id="0" name=""/>
        <dsp:cNvSpPr/>
      </dsp:nvSpPr>
      <dsp:spPr>
        <a:xfrm>
          <a:off x="3457574" y="3786008"/>
          <a:ext cx="3143249" cy="7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1A47DD-7311-499D-B87F-4284832578FA}">
      <dsp:nvSpPr>
        <dsp:cNvPr id="0" name=""/>
        <dsp:cNvSpPr/>
      </dsp:nvSpPr>
      <dsp:spPr>
        <a:xfrm>
          <a:off x="6915149" y="0"/>
          <a:ext cx="3143249" cy="3786080"/>
        </a:xfrm>
        <a:prstGeom prst="rect">
          <a:avLst/>
        </a:prstGeom>
        <a:solidFill>
          <a:schemeClr val="bg1">
            <a:lumMod val="95000"/>
            <a:hueOff val="0"/>
            <a:satOff val="0"/>
            <a:lumOff val="0"/>
            <a:alphaOff val="0"/>
          </a:schemeClr>
        </a:solidFill>
        <a:ln w="15875"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800100">
            <a:lnSpc>
              <a:spcPct val="90000"/>
            </a:lnSpc>
            <a:spcBef>
              <a:spcPct val="0"/>
            </a:spcBef>
            <a:spcAft>
              <a:spcPct val="35000"/>
            </a:spcAft>
            <a:buNone/>
          </a:pPr>
          <a:r>
            <a:rPr lang="en-US" sz="1800" kern="1200"/>
            <a:t>Determine frequency of updates until a better process can be utilized to classify the data at the time of entry.</a:t>
          </a:r>
        </a:p>
      </dsp:txBody>
      <dsp:txXfrm>
        <a:off x="6915149" y="1438710"/>
        <a:ext cx="3143249" cy="2271648"/>
      </dsp:txXfrm>
    </dsp:sp>
    <dsp:sp modelId="{94D4B9DD-07EA-48C7-B9BF-1EE52AECBFE3}">
      <dsp:nvSpPr>
        <dsp:cNvPr id="0" name=""/>
        <dsp:cNvSpPr/>
      </dsp:nvSpPr>
      <dsp:spPr>
        <a:xfrm>
          <a:off x="7918862" y="378607"/>
          <a:ext cx="1135824" cy="113582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553" tIns="12700" rIns="8855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85200" y="544945"/>
        <a:ext cx="803148" cy="803148"/>
      </dsp:txXfrm>
    </dsp:sp>
    <dsp:sp modelId="{CB3760EE-8822-4093-9587-D75211B2C9F7}">
      <dsp:nvSpPr>
        <dsp:cNvPr id="0" name=""/>
        <dsp:cNvSpPr/>
      </dsp:nvSpPr>
      <dsp:spPr>
        <a:xfrm>
          <a:off x="6915149" y="3786008"/>
          <a:ext cx="3143249" cy="7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7851AB-C43F-45C6-BED1-616CFD7890E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A3BAF-0D02-458D-93B4-B9B364EDC2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38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851AB-C43F-45C6-BED1-616CFD7890E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A3BAF-0D02-458D-93B4-B9B364EDC2E1}" type="slidenum">
              <a:rPr lang="en-US" smtClean="0"/>
              <a:t>‹#›</a:t>
            </a:fld>
            <a:endParaRPr lang="en-US"/>
          </a:p>
        </p:txBody>
      </p:sp>
    </p:spTree>
    <p:extLst>
      <p:ext uri="{BB962C8B-B14F-4D97-AF65-F5344CB8AC3E}">
        <p14:creationId xmlns:p14="http://schemas.microsoft.com/office/powerpoint/2010/main" val="36803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851AB-C43F-45C6-BED1-616CFD7890E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A3BAF-0D02-458D-93B4-B9B364EDC2E1}" type="slidenum">
              <a:rPr lang="en-US" smtClean="0"/>
              <a:t>‹#›</a:t>
            </a:fld>
            <a:endParaRPr lang="en-US"/>
          </a:p>
        </p:txBody>
      </p:sp>
    </p:spTree>
    <p:extLst>
      <p:ext uri="{BB962C8B-B14F-4D97-AF65-F5344CB8AC3E}">
        <p14:creationId xmlns:p14="http://schemas.microsoft.com/office/powerpoint/2010/main" val="241826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851AB-C43F-45C6-BED1-616CFD7890E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A3BAF-0D02-458D-93B4-B9B364EDC2E1}" type="slidenum">
              <a:rPr lang="en-US" smtClean="0"/>
              <a:t>‹#›</a:t>
            </a:fld>
            <a:endParaRPr lang="en-US"/>
          </a:p>
        </p:txBody>
      </p:sp>
    </p:spTree>
    <p:extLst>
      <p:ext uri="{BB962C8B-B14F-4D97-AF65-F5344CB8AC3E}">
        <p14:creationId xmlns:p14="http://schemas.microsoft.com/office/powerpoint/2010/main" val="184330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7851AB-C43F-45C6-BED1-616CFD7890E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A3BAF-0D02-458D-93B4-B9B364EDC2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4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851AB-C43F-45C6-BED1-616CFD7890ED}"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A3BAF-0D02-458D-93B4-B9B364EDC2E1}" type="slidenum">
              <a:rPr lang="en-US" smtClean="0"/>
              <a:t>‹#›</a:t>
            </a:fld>
            <a:endParaRPr lang="en-US"/>
          </a:p>
        </p:txBody>
      </p:sp>
    </p:spTree>
    <p:extLst>
      <p:ext uri="{BB962C8B-B14F-4D97-AF65-F5344CB8AC3E}">
        <p14:creationId xmlns:p14="http://schemas.microsoft.com/office/powerpoint/2010/main" val="204005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851AB-C43F-45C6-BED1-616CFD7890ED}"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4A3BAF-0D02-458D-93B4-B9B364EDC2E1}" type="slidenum">
              <a:rPr lang="en-US" smtClean="0"/>
              <a:t>‹#›</a:t>
            </a:fld>
            <a:endParaRPr lang="en-US"/>
          </a:p>
        </p:txBody>
      </p:sp>
    </p:spTree>
    <p:extLst>
      <p:ext uri="{BB962C8B-B14F-4D97-AF65-F5344CB8AC3E}">
        <p14:creationId xmlns:p14="http://schemas.microsoft.com/office/powerpoint/2010/main" val="247402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851AB-C43F-45C6-BED1-616CFD7890ED}"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4A3BAF-0D02-458D-93B4-B9B364EDC2E1}" type="slidenum">
              <a:rPr lang="en-US" smtClean="0"/>
              <a:t>‹#›</a:t>
            </a:fld>
            <a:endParaRPr lang="en-US"/>
          </a:p>
        </p:txBody>
      </p:sp>
    </p:spTree>
    <p:extLst>
      <p:ext uri="{BB962C8B-B14F-4D97-AF65-F5344CB8AC3E}">
        <p14:creationId xmlns:p14="http://schemas.microsoft.com/office/powerpoint/2010/main" val="272465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7851AB-C43F-45C6-BED1-616CFD7890ED}" type="datetimeFigureOut">
              <a:rPr lang="en-US" smtClean="0"/>
              <a:t>12/1/2018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C4A3BAF-0D02-458D-93B4-B9B364EDC2E1}" type="slidenum">
              <a:rPr lang="en-US" smtClean="0"/>
              <a:t>‹#›</a:t>
            </a:fld>
            <a:endParaRPr lang="en-US"/>
          </a:p>
        </p:txBody>
      </p:sp>
    </p:spTree>
    <p:extLst>
      <p:ext uri="{BB962C8B-B14F-4D97-AF65-F5344CB8AC3E}">
        <p14:creationId xmlns:p14="http://schemas.microsoft.com/office/powerpoint/2010/main" val="414079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7851AB-C43F-45C6-BED1-616CFD7890ED}" type="datetimeFigureOut">
              <a:rPr lang="en-US" smtClean="0"/>
              <a:t>12/1/2018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4A3BAF-0D02-458D-93B4-B9B364EDC2E1}" type="slidenum">
              <a:rPr lang="en-US" smtClean="0"/>
              <a:t>‹#›</a:t>
            </a:fld>
            <a:endParaRPr lang="en-US"/>
          </a:p>
        </p:txBody>
      </p:sp>
    </p:spTree>
    <p:extLst>
      <p:ext uri="{BB962C8B-B14F-4D97-AF65-F5344CB8AC3E}">
        <p14:creationId xmlns:p14="http://schemas.microsoft.com/office/powerpoint/2010/main" val="281749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7851AB-C43F-45C6-BED1-616CFD7890ED}"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A3BAF-0D02-458D-93B4-B9B364EDC2E1}" type="slidenum">
              <a:rPr lang="en-US" smtClean="0"/>
              <a:t>‹#›</a:t>
            </a:fld>
            <a:endParaRPr lang="en-US"/>
          </a:p>
        </p:txBody>
      </p:sp>
    </p:spTree>
    <p:extLst>
      <p:ext uri="{BB962C8B-B14F-4D97-AF65-F5344CB8AC3E}">
        <p14:creationId xmlns:p14="http://schemas.microsoft.com/office/powerpoint/2010/main" val="334429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7851AB-C43F-45C6-BED1-616CFD7890ED}" type="datetimeFigureOut">
              <a:rPr lang="en-US" smtClean="0"/>
              <a:t>12/1/2018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4A3BAF-0D02-458D-93B4-B9B364EDC2E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6710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tes.duke.edu/english211s_01_s2013/2013/04/23/health-care-for-20-somethings-by-20-somethings/" TargetMode="External"/><Relationship Id="rId2" Type="http://schemas.openxmlformats.org/officeDocument/2006/relationships/image" Target="../media/image1.png&amp;ehk="/><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iece of paper&#10;&#10;Description generated with high confidence">
            <a:extLst>
              <a:ext uri="{FF2B5EF4-FFF2-40B4-BE49-F238E27FC236}">
                <a16:creationId xmlns:a16="http://schemas.microsoft.com/office/drawing/2014/main" id="{95F36904-790D-4B76-B475-124C8353EBD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246" r="14764" b="-1"/>
          <a:stretch/>
        </p:blipFill>
        <p:spPr>
          <a:xfrm>
            <a:off x="4639733" y="10"/>
            <a:ext cx="7552266" cy="6857990"/>
          </a:xfrm>
          <a:prstGeom prst="rect">
            <a:avLst/>
          </a:prstGeom>
        </p:spPr>
      </p:pic>
      <p:sp>
        <p:nvSpPr>
          <p:cNvPr id="46" name="Rectangle 9">
            <a:extLst>
              <a:ext uri="{FF2B5EF4-FFF2-40B4-BE49-F238E27FC236}">
                <a16:creationId xmlns:a16="http://schemas.microsoft.com/office/drawing/2014/main" id="{D38589C0-4606-4156-BEC9-696F08B09D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11">
            <a:extLst>
              <a:ext uri="{FF2B5EF4-FFF2-40B4-BE49-F238E27FC236}">
                <a16:creationId xmlns:a16="http://schemas.microsoft.com/office/drawing/2014/main" id="{278668EE-3D16-4B1B-8CFE-482C22669A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528B84-8146-4541-A755-8F3AE8B32E9A}"/>
              </a:ext>
            </a:extLst>
          </p:cNvPr>
          <p:cNvSpPr>
            <a:spLocks noGrp="1"/>
          </p:cNvSpPr>
          <p:nvPr>
            <p:ph type="ctrTitle"/>
          </p:nvPr>
        </p:nvSpPr>
        <p:spPr>
          <a:xfrm>
            <a:off x="235670" y="640080"/>
            <a:ext cx="4270342" cy="2926080"/>
          </a:xfrm>
        </p:spPr>
        <p:txBody>
          <a:bodyPr>
            <a:normAutofit/>
          </a:bodyPr>
          <a:lstStyle/>
          <a:p>
            <a:r>
              <a:rPr lang="en-US" sz="4000" dirty="0">
                <a:solidFill>
                  <a:srgbClr val="FFFFFF"/>
                </a:solidFill>
              </a:rPr>
              <a:t>An Appeal for Data: </a:t>
            </a:r>
            <a:br>
              <a:rPr lang="en-US" sz="4400" dirty="0">
                <a:solidFill>
                  <a:srgbClr val="FFFFFF"/>
                </a:solidFill>
              </a:rPr>
            </a:br>
            <a:r>
              <a:rPr lang="en-US" sz="3200" dirty="0">
                <a:solidFill>
                  <a:srgbClr val="FFFF00"/>
                </a:solidFill>
              </a:rPr>
              <a:t>Classifying Medical Appeals</a:t>
            </a:r>
            <a:endParaRPr lang="en-US" sz="4400" dirty="0">
              <a:solidFill>
                <a:srgbClr val="FFFF00"/>
              </a:solidFill>
            </a:endParaRPr>
          </a:p>
        </p:txBody>
      </p:sp>
    </p:spTree>
    <p:extLst>
      <p:ext uri="{BB962C8B-B14F-4D97-AF65-F5344CB8AC3E}">
        <p14:creationId xmlns:p14="http://schemas.microsoft.com/office/powerpoint/2010/main" val="72036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2B652-DA1F-4DA0-BEB5-9E430721A79A}"/>
              </a:ext>
            </a:extLst>
          </p:cNvPr>
          <p:cNvSpPr txBox="1"/>
          <p:nvPr/>
        </p:nvSpPr>
        <p:spPr>
          <a:xfrm>
            <a:off x="2818614" y="490192"/>
            <a:ext cx="6636471" cy="830997"/>
          </a:xfrm>
          <a:prstGeom prst="rect">
            <a:avLst/>
          </a:prstGeom>
          <a:noFill/>
        </p:spPr>
        <p:txBody>
          <a:bodyPr wrap="square" rtlCol="0">
            <a:spAutoFit/>
          </a:bodyPr>
          <a:lstStyle/>
          <a:p>
            <a:pPr algn="ctr"/>
            <a:r>
              <a:rPr lang="en-US" sz="4800" dirty="0"/>
              <a:t>Overview</a:t>
            </a:r>
          </a:p>
        </p:txBody>
      </p:sp>
      <p:sp>
        <p:nvSpPr>
          <p:cNvPr id="3" name="Rectangle 2">
            <a:extLst>
              <a:ext uri="{FF2B5EF4-FFF2-40B4-BE49-F238E27FC236}">
                <a16:creationId xmlns:a16="http://schemas.microsoft.com/office/drawing/2014/main" id="{2928C728-1AA6-4F9D-B83F-E2ED963C4092}"/>
              </a:ext>
            </a:extLst>
          </p:cNvPr>
          <p:cNvSpPr/>
          <p:nvPr/>
        </p:nvSpPr>
        <p:spPr>
          <a:xfrm>
            <a:off x="650449" y="1734532"/>
            <a:ext cx="10312924" cy="923330"/>
          </a:xfrm>
          <a:prstGeom prst="rect">
            <a:avLst/>
          </a:prstGeom>
        </p:spPr>
        <p:txBody>
          <a:bodyPr wrap="square">
            <a:spAutoFit/>
          </a:bodyPr>
          <a:lstStyle/>
          <a:p>
            <a:r>
              <a:rPr lang="en-US" b="1" dirty="0">
                <a:solidFill>
                  <a:srgbClr val="000000"/>
                </a:solidFill>
                <a:latin typeface="Helvetica Neue"/>
              </a:rPr>
              <a:t>Definition:</a:t>
            </a:r>
          </a:p>
          <a:p>
            <a:r>
              <a:rPr lang="en-US" dirty="0">
                <a:solidFill>
                  <a:srgbClr val="000000"/>
                </a:solidFill>
                <a:latin typeface="Helvetica Neue"/>
              </a:rPr>
              <a:t>A medical appeal is an official request for reconsideration of a previous denial issued by the BCBSKC medical management department. Appeals can be submitted by providers or members.</a:t>
            </a:r>
            <a:endParaRPr lang="en-US" b="0" i="0" dirty="0">
              <a:solidFill>
                <a:srgbClr val="000000"/>
              </a:solidFill>
              <a:effectLst/>
              <a:latin typeface="Helvetica Neue"/>
            </a:endParaRPr>
          </a:p>
        </p:txBody>
      </p:sp>
      <p:sp>
        <p:nvSpPr>
          <p:cNvPr id="4" name="Rectangle 3">
            <a:extLst>
              <a:ext uri="{FF2B5EF4-FFF2-40B4-BE49-F238E27FC236}">
                <a16:creationId xmlns:a16="http://schemas.microsoft.com/office/drawing/2014/main" id="{D0792490-87A3-4F0F-A2CD-3E514BC2185D}"/>
              </a:ext>
            </a:extLst>
          </p:cNvPr>
          <p:cNvSpPr/>
          <p:nvPr/>
        </p:nvSpPr>
        <p:spPr>
          <a:xfrm>
            <a:off x="650449" y="3366909"/>
            <a:ext cx="10831398" cy="2585323"/>
          </a:xfrm>
          <a:prstGeom prst="rect">
            <a:avLst/>
          </a:prstGeom>
        </p:spPr>
        <p:txBody>
          <a:bodyPr wrap="square">
            <a:spAutoFit/>
          </a:bodyPr>
          <a:lstStyle/>
          <a:p>
            <a:r>
              <a:rPr lang="en-US" b="1" dirty="0">
                <a:solidFill>
                  <a:srgbClr val="000000"/>
                </a:solidFill>
                <a:latin typeface="Helvetica Neue"/>
              </a:rPr>
              <a:t>Business Request:</a:t>
            </a:r>
          </a:p>
          <a:p>
            <a:r>
              <a:rPr lang="en-US" dirty="0">
                <a:solidFill>
                  <a:srgbClr val="000000"/>
                </a:solidFill>
                <a:latin typeface="Helvetica Neue"/>
              </a:rPr>
              <a:t>The compliance department would like to create reports that can be used to explain what types of denials are causing appeals and whether or not the denials are effective (i.e. whether denials are being upheld or overturned).  </a:t>
            </a:r>
          </a:p>
          <a:p>
            <a:endParaRPr lang="en-US" dirty="0">
              <a:solidFill>
                <a:srgbClr val="000000"/>
              </a:solidFill>
              <a:latin typeface="Helvetica Neue"/>
            </a:endParaRPr>
          </a:p>
          <a:p>
            <a:r>
              <a:rPr lang="en-US" dirty="0">
                <a:solidFill>
                  <a:srgbClr val="000000"/>
                </a:solidFill>
                <a:latin typeface="Helvetica Neue"/>
              </a:rPr>
              <a:t>The compliance manager has spent hours classifying appeals from 2017 manually, but still has thousands of records left to classify. She has asked if it would be possible to use the sample of records that she has classified (3,247 records) to determine how the other records from 2015 to 2017 should be classified.</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88678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24C83C-C8B2-41D1-A9C0-E9FC33660406}"/>
              </a:ext>
            </a:extLst>
          </p:cNvPr>
          <p:cNvPicPr>
            <a:picLocks noChangeAspect="1"/>
          </p:cNvPicPr>
          <p:nvPr/>
        </p:nvPicPr>
        <p:blipFill>
          <a:blip r:embed="rId2"/>
          <a:stretch>
            <a:fillRect/>
          </a:stretch>
        </p:blipFill>
        <p:spPr>
          <a:xfrm>
            <a:off x="2581275" y="904875"/>
            <a:ext cx="7029450" cy="5048250"/>
          </a:xfrm>
          <a:prstGeom prst="rect">
            <a:avLst/>
          </a:prstGeom>
        </p:spPr>
      </p:pic>
      <p:sp>
        <p:nvSpPr>
          <p:cNvPr id="3" name="TextBox 2">
            <a:extLst>
              <a:ext uri="{FF2B5EF4-FFF2-40B4-BE49-F238E27FC236}">
                <a16:creationId xmlns:a16="http://schemas.microsoft.com/office/drawing/2014/main" id="{36AE8ABB-DC2F-42E5-BA13-B57B590398C2}"/>
              </a:ext>
            </a:extLst>
          </p:cNvPr>
          <p:cNvSpPr txBox="1"/>
          <p:nvPr/>
        </p:nvSpPr>
        <p:spPr>
          <a:xfrm>
            <a:off x="2818614" y="169682"/>
            <a:ext cx="5986021" cy="584775"/>
          </a:xfrm>
          <a:prstGeom prst="rect">
            <a:avLst/>
          </a:prstGeom>
          <a:noFill/>
        </p:spPr>
        <p:txBody>
          <a:bodyPr wrap="square" rtlCol="0">
            <a:spAutoFit/>
          </a:bodyPr>
          <a:lstStyle/>
          <a:p>
            <a:pPr algn="ctr"/>
            <a:r>
              <a:rPr lang="en-US" sz="3200" dirty="0"/>
              <a:t>The Data</a:t>
            </a:r>
          </a:p>
        </p:txBody>
      </p:sp>
      <p:sp>
        <p:nvSpPr>
          <p:cNvPr id="4" name="TextBox 3">
            <a:extLst>
              <a:ext uri="{FF2B5EF4-FFF2-40B4-BE49-F238E27FC236}">
                <a16:creationId xmlns:a16="http://schemas.microsoft.com/office/drawing/2014/main" id="{003C8E48-69AE-4BAA-9C15-6602CBA47560}"/>
              </a:ext>
            </a:extLst>
          </p:cNvPr>
          <p:cNvSpPr txBox="1"/>
          <p:nvPr/>
        </p:nvSpPr>
        <p:spPr>
          <a:xfrm>
            <a:off x="348792" y="1366887"/>
            <a:ext cx="2055043" cy="954107"/>
          </a:xfrm>
          <a:prstGeom prst="rect">
            <a:avLst/>
          </a:prstGeom>
          <a:noFill/>
        </p:spPr>
        <p:txBody>
          <a:bodyPr wrap="square" rtlCol="0">
            <a:spAutoFit/>
          </a:bodyPr>
          <a:lstStyle/>
          <a:p>
            <a:pPr algn="ctr"/>
            <a:r>
              <a:rPr lang="en-US" sz="2800" dirty="0"/>
              <a:t>28 Categories</a:t>
            </a:r>
            <a:endParaRPr lang="en-US" dirty="0"/>
          </a:p>
        </p:txBody>
      </p:sp>
      <p:sp>
        <p:nvSpPr>
          <p:cNvPr id="5" name="TextBox 4">
            <a:extLst>
              <a:ext uri="{FF2B5EF4-FFF2-40B4-BE49-F238E27FC236}">
                <a16:creationId xmlns:a16="http://schemas.microsoft.com/office/drawing/2014/main" id="{5DDEEFB3-81BC-489E-98CD-076E8643623C}"/>
              </a:ext>
            </a:extLst>
          </p:cNvPr>
          <p:cNvSpPr txBox="1"/>
          <p:nvPr/>
        </p:nvSpPr>
        <p:spPr>
          <a:xfrm>
            <a:off x="631595" y="3214540"/>
            <a:ext cx="1555423" cy="954107"/>
          </a:xfrm>
          <a:prstGeom prst="rect">
            <a:avLst/>
          </a:prstGeom>
          <a:noFill/>
        </p:spPr>
        <p:txBody>
          <a:bodyPr wrap="square" rtlCol="0">
            <a:spAutoFit/>
          </a:bodyPr>
          <a:lstStyle/>
          <a:p>
            <a:pPr algn="ctr"/>
            <a:r>
              <a:rPr lang="en-US" sz="2800" dirty="0"/>
              <a:t>3,247 Records</a:t>
            </a:r>
          </a:p>
        </p:txBody>
      </p:sp>
    </p:spTree>
    <p:extLst>
      <p:ext uri="{BB962C8B-B14F-4D97-AF65-F5344CB8AC3E}">
        <p14:creationId xmlns:p14="http://schemas.microsoft.com/office/powerpoint/2010/main" val="101895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5C362-C238-4D99-A517-E160B24A015F}"/>
              </a:ext>
            </a:extLst>
          </p:cNvPr>
          <p:cNvPicPr>
            <a:picLocks noChangeAspect="1"/>
          </p:cNvPicPr>
          <p:nvPr/>
        </p:nvPicPr>
        <p:blipFill rotWithShape="1">
          <a:blip r:embed="rId2"/>
          <a:srcRect l="16778" t="16702" r="25618"/>
          <a:stretch/>
        </p:blipFill>
        <p:spPr>
          <a:xfrm>
            <a:off x="801278" y="820132"/>
            <a:ext cx="10614582" cy="5410986"/>
          </a:xfrm>
          <a:prstGeom prst="rect">
            <a:avLst/>
          </a:prstGeom>
        </p:spPr>
      </p:pic>
      <p:sp>
        <p:nvSpPr>
          <p:cNvPr id="4" name="TextBox 3">
            <a:extLst>
              <a:ext uri="{FF2B5EF4-FFF2-40B4-BE49-F238E27FC236}">
                <a16:creationId xmlns:a16="http://schemas.microsoft.com/office/drawing/2014/main" id="{053DB4EC-095C-4A05-BA1C-23128001FD5F}"/>
              </a:ext>
            </a:extLst>
          </p:cNvPr>
          <p:cNvSpPr txBox="1"/>
          <p:nvPr/>
        </p:nvSpPr>
        <p:spPr>
          <a:xfrm>
            <a:off x="2997724" y="414779"/>
            <a:ext cx="5920033" cy="646331"/>
          </a:xfrm>
          <a:prstGeom prst="rect">
            <a:avLst/>
          </a:prstGeom>
          <a:noFill/>
        </p:spPr>
        <p:txBody>
          <a:bodyPr wrap="square" rtlCol="0">
            <a:spAutoFit/>
          </a:bodyPr>
          <a:lstStyle/>
          <a:p>
            <a:pPr algn="ctr"/>
            <a:r>
              <a:rPr lang="en-US" sz="3600" dirty="0"/>
              <a:t>The Data Continued</a:t>
            </a:r>
          </a:p>
        </p:txBody>
      </p:sp>
    </p:spTree>
    <p:extLst>
      <p:ext uri="{BB962C8B-B14F-4D97-AF65-F5344CB8AC3E}">
        <p14:creationId xmlns:p14="http://schemas.microsoft.com/office/powerpoint/2010/main" val="17371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9A8A-8868-4A5A-847E-7DE157DD142C}"/>
              </a:ext>
            </a:extLst>
          </p:cNvPr>
          <p:cNvSpPr>
            <a:spLocks noGrp="1"/>
          </p:cNvSpPr>
          <p:nvPr>
            <p:ph type="title"/>
          </p:nvPr>
        </p:nvSpPr>
        <p:spPr>
          <a:xfrm>
            <a:off x="1097280" y="286603"/>
            <a:ext cx="10058400" cy="1450757"/>
          </a:xfrm>
        </p:spPr>
        <p:txBody>
          <a:bodyPr>
            <a:normAutofit/>
          </a:bodyPr>
          <a:lstStyle/>
          <a:p>
            <a:pPr algn="ctr"/>
            <a:r>
              <a:rPr lang="en-US" dirty="0"/>
              <a:t>Data Processing</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675594221"/>
              </p:ext>
            </p:extLst>
          </p:nvPr>
        </p:nvGraphicFramePr>
        <p:xfrm>
          <a:off x="1096963" y="2098515"/>
          <a:ext cx="10058400" cy="2940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58CC58B-604B-4768-B842-1CDCB0412C37}"/>
              </a:ext>
            </a:extLst>
          </p:cNvPr>
          <p:cNvSpPr txBox="1"/>
          <p:nvPr/>
        </p:nvSpPr>
        <p:spPr>
          <a:xfrm>
            <a:off x="1096963" y="4988560"/>
            <a:ext cx="6359639" cy="1200329"/>
          </a:xfrm>
          <a:prstGeom prst="rect">
            <a:avLst/>
          </a:prstGeom>
          <a:noFill/>
        </p:spPr>
        <p:txBody>
          <a:bodyPr wrap="square" rtlCol="0">
            <a:spAutoFit/>
          </a:bodyPr>
          <a:lstStyle/>
          <a:p>
            <a:r>
              <a:rPr lang="en-US" b="1" dirty="0"/>
              <a:t>Additional Processing:</a:t>
            </a:r>
          </a:p>
          <a:p>
            <a:r>
              <a:rPr lang="en-US" dirty="0"/>
              <a:t>Word Counts</a:t>
            </a:r>
          </a:p>
          <a:p>
            <a:r>
              <a:rPr lang="en-US" dirty="0"/>
              <a:t>Single Words (bag of words)</a:t>
            </a:r>
          </a:p>
          <a:p>
            <a:r>
              <a:rPr lang="en-US" dirty="0"/>
              <a:t>Exclude words that are in 90% of the appeals records (</a:t>
            </a:r>
            <a:r>
              <a:rPr lang="en-US" dirty="0" err="1"/>
              <a:t>max_df</a:t>
            </a:r>
            <a:r>
              <a:rPr lang="en-US" dirty="0"/>
              <a:t>)</a:t>
            </a:r>
          </a:p>
        </p:txBody>
      </p:sp>
    </p:spTree>
    <p:extLst>
      <p:ext uri="{BB962C8B-B14F-4D97-AF65-F5344CB8AC3E}">
        <p14:creationId xmlns:p14="http://schemas.microsoft.com/office/powerpoint/2010/main" val="144196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C516-946F-4A7E-9C44-06A8041F18EC}"/>
              </a:ext>
            </a:extLst>
          </p:cNvPr>
          <p:cNvSpPr>
            <a:spLocks noGrp="1"/>
          </p:cNvSpPr>
          <p:nvPr>
            <p:ph type="title"/>
          </p:nvPr>
        </p:nvSpPr>
        <p:spPr/>
        <p:txBody>
          <a:bodyPr/>
          <a:lstStyle/>
          <a:p>
            <a:pPr algn="ctr"/>
            <a:r>
              <a:rPr lang="en-US" dirty="0"/>
              <a:t>Model Performance</a:t>
            </a:r>
          </a:p>
        </p:txBody>
      </p:sp>
      <p:graphicFrame>
        <p:nvGraphicFramePr>
          <p:cNvPr id="5" name="Content Placeholder 4">
            <a:extLst>
              <a:ext uri="{FF2B5EF4-FFF2-40B4-BE49-F238E27FC236}">
                <a16:creationId xmlns:a16="http://schemas.microsoft.com/office/drawing/2014/main" id="{1C9CA039-1243-4D15-AB2C-63AE1D8DAA73}"/>
              </a:ext>
            </a:extLst>
          </p:cNvPr>
          <p:cNvGraphicFramePr>
            <a:graphicFrameLocks noGrp="1"/>
          </p:cNvGraphicFramePr>
          <p:nvPr>
            <p:ph idx="1"/>
            <p:extLst>
              <p:ext uri="{D42A27DB-BD31-4B8C-83A1-F6EECF244321}">
                <p14:modId xmlns:p14="http://schemas.microsoft.com/office/powerpoint/2010/main" val="373766666"/>
              </p:ext>
            </p:extLst>
          </p:nvPr>
        </p:nvGraphicFramePr>
        <p:xfrm>
          <a:off x="2846895" y="1871184"/>
          <a:ext cx="5316718" cy="4084356"/>
        </p:xfrm>
        <a:graphic>
          <a:graphicData uri="http://schemas.openxmlformats.org/drawingml/2006/table">
            <a:tbl>
              <a:tblPr/>
              <a:tblGrid>
                <a:gridCol w="3903523">
                  <a:extLst>
                    <a:ext uri="{9D8B030D-6E8A-4147-A177-3AD203B41FA5}">
                      <a16:colId xmlns:a16="http://schemas.microsoft.com/office/drawing/2014/main" val="3511228052"/>
                    </a:ext>
                  </a:extLst>
                </a:gridCol>
                <a:gridCol w="1413195">
                  <a:extLst>
                    <a:ext uri="{9D8B030D-6E8A-4147-A177-3AD203B41FA5}">
                      <a16:colId xmlns:a16="http://schemas.microsoft.com/office/drawing/2014/main" val="2875613771"/>
                    </a:ext>
                  </a:extLst>
                </a:gridCol>
              </a:tblGrid>
              <a:tr h="398892">
                <a:tc>
                  <a:txBody>
                    <a:bodyPr/>
                    <a:lstStyle/>
                    <a:p>
                      <a:pPr algn="ctr" fontAlgn="ctr"/>
                      <a:r>
                        <a:rPr lang="en-US" sz="1400" b="1" dirty="0">
                          <a:solidFill>
                            <a:schemeClr val="bg1"/>
                          </a:solidFill>
                          <a:effectLst/>
                        </a:rPr>
                        <a:t>Model</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effectLst/>
                        </a:rPr>
                        <a:t>Accuracy</a:t>
                      </a:r>
                    </a:p>
                  </a:txBody>
                  <a:tcPr marL="60848" marR="60848" marT="30424" marB="30424" anchor="ctr">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802760178"/>
                  </a:ext>
                </a:extLst>
              </a:tr>
              <a:tr h="216348">
                <a:tc>
                  <a:txBody>
                    <a:bodyPr/>
                    <a:lstStyle/>
                    <a:p>
                      <a:pPr algn="l" fontAlgn="ctr"/>
                      <a:r>
                        <a:rPr lang="en-US" sz="1400">
                          <a:effectLst/>
                        </a:rPr>
                        <a:t>Decision Tree initial</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0.860513</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9190633"/>
                  </a:ext>
                </a:extLst>
              </a:tr>
              <a:tr h="398892">
                <a:tc>
                  <a:txBody>
                    <a:bodyPr/>
                    <a:lstStyle/>
                    <a:p>
                      <a:pPr algn="l" fontAlgn="ctr"/>
                      <a:r>
                        <a:rPr lang="en-US" sz="1400">
                          <a:effectLst/>
                        </a:rPr>
                        <a:t>Logistic Regression initial</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0.908718</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4396365"/>
                  </a:ext>
                </a:extLst>
              </a:tr>
              <a:tr h="398892">
                <a:tc>
                  <a:txBody>
                    <a:bodyPr/>
                    <a:lstStyle/>
                    <a:p>
                      <a:pPr algn="l" fontAlgn="ctr"/>
                      <a:r>
                        <a:rPr lang="en-US" sz="1400">
                          <a:effectLst/>
                        </a:rPr>
                        <a:t>K Nearest Neighbors initial (k=3)</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0.776410</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26630354"/>
                  </a:ext>
                </a:extLst>
              </a:tr>
              <a:tr h="398892">
                <a:tc>
                  <a:txBody>
                    <a:bodyPr/>
                    <a:lstStyle/>
                    <a:p>
                      <a:pPr algn="l" fontAlgn="ctr"/>
                      <a:r>
                        <a:rPr lang="en-US" sz="1400" dirty="0">
                          <a:effectLst/>
                        </a:rPr>
                        <a:t>Logistic Regression 80/20</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0.912308</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61980416"/>
                  </a:ext>
                </a:extLst>
              </a:tr>
              <a:tr h="216348">
                <a:tc>
                  <a:txBody>
                    <a:bodyPr/>
                    <a:lstStyle/>
                    <a:p>
                      <a:pPr algn="l" fontAlgn="ctr"/>
                      <a:r>
                        <a:rPr lang="en-US" sz="1400">
                          <a:effectLst/>
                        </a:rPr>
                        <a:t>Decision Tree 80/20</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0.867692</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55257903"/>
                  </a:ext>
                </a:extLst>
              </a:tr>
              <a:tr h="398892">
                <a:tc>
                  <a:txBody>
                    <a:bodyPr/>
                    <a:lstStyle/>
                    <a:p>
                      <a:pPr algn="l" fontAlgn="ctr"/>
                      <a:r>
                        <a:rPr lang="en-US" sz="1400">
                          <a:effectLst/>
                        </a:rPr>
                        <a:t>Logistic Regression 80/20, binary = True</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0.912308</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55671469"/>
                  </a:ext>
                </a:extLst>
              </a:tr>
              <a:tr h="398892">
                <a:tc>
                  <a:txBody>
                    <a:bodyPr/>
                    <a:lstStyle/>
                    <a:p>
                      <a:pPr algn="l" fontAlgn="ctr"/>
                      <a:r>
                        <a:rPr lang="en-US" sz="1400">
                          <a:effectLst/>
                        </a:rPr>
                        <a:t>Logistic Regression 80/20, ngrams</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0.912308</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001566"/>
                  </a:ext>
                </a:extLst>
              </a:tr>
              <a:tr h="398892">
                <a:tc>
                  <a:txBody>
                    <a:bodyPr/>
                    <a:lstStyle/>
                    <a:p>
                      <a:pPr algn="l" fontAlgn="ctr"/>
                      <a:r>
                        <a:rPr lang="en-US" sz="1400">
                          <a:effectLst/>
                        </a:rPr>
                        <a:t>Decision Tree 80/20, ngrams</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0.867692</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32676814"/>
                  </a:ext>
                </a:extLst>
              </a:tr>
              <a:tr h="398892">
                <a:tc>
                  <a:txBody>
                    <a:bodyPr/>
                    <a:lstStyle/>
                    <a:p>
                      <a:pPr algn="l" fontAlgn="ctr"/>
                      <a:r>
                        <a:rPr lang="en-US" sz="1400">
                          <a:effectLst/>
                        </a:rPr>
                        <a:t>Random Forest 80/20, ngrams</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0.886154</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1925776"/>
                  </a:ext>
                </a:extLst>
              </a:tr>
              <a:tr h="398892">
                <a:tc>
                  <a:txBody>
                    <a:bodyPr/>
                    <a:lstStyle/>
                    <a:p>
                      <a:pPr algn="l" fontAlgn="ctr"/>
                      <a:r>
                        <a:rPr lang="en-US" sz="1400" dirty="0">
                          <a:effectLst/>
                        </a:rPr>
                        <a:t>Logistic Regression 80/20, word replace</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400" dirty="0">
                          <a:effectLst/>
                        </a:rPr>
                        <a:t>0.913846</a:t>
                      </a:r>
                    </a:p>
                  </a:txBody>
                  <a:tcPr marL="16902" marR="16902" marT="16902" marB="1690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9791227"/>
                  </a:ext>
                </a:extLst>
              </a:tr>
            </a:tbl>
          </a:graphicData>
        </a:graphic>
      </p:graphicFrame>
    </p:spTree>
    <p:extLst>
      <p:ext uri="{BB962C8B-B14F-4D97-AF65-F5344CB8AC3E}">
        <p14:creationId xmlns:p14="http://schemas.microsoft.com/office/powerpoint/2010/main" val="404358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6669F804-A677-4B75-95F4-A5E4426FB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73E9D5-A785-49F8-804A-F7251B643F3C}"/>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Metrics from Best Model</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2893428397"/>
              </p:ext>
            </p:extLst>
          </p:nvPr>
        </p:nvGraphicFramePr>
        <p:xfrm>
          <a:off x="4685302" y="328679"/>
          <a:ext cx="6579729" cy="3168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7">
            <a:extLst>
              <a:ext uri="{FF2B5EF4-FFF2-40B4-BE49-F238E27FC236}">
                <a16:creationId xmlns:a16="http://schemas.microsoft.com/office/drawing/2014/main" id="{615F13B4-EF58-40B9-8531-99C11345B2B3}"/>
              </a:ext>
            </a:extLst>
          </p:cNvPr>
          <p:cNvGraphicFramePr>
            <a:graphicFrameLocks noGrp="1"/>
          </p:cNvGraphicFramePr>
          <p:nvPr>
            <p:extLst>
              <p:ext uri="{D42A27DB-BD31-4B8C-83A1-F6EECF244321}">
                <p14:modId xmlns:p14="http://schemas.microsoft.com/office/powerpoint/2010/main" val="3387774705"/>
              </p:ext>
            </p:extLst>
          </p:nvPr>
        </p:nvGraphicFramePr>
        <p:xfrm>
          <a:off x="4685301" y="3826024"/>
          <a:ext cx="6579730" cy="2555926"/>
        </p:xfrm>
        <a:graphic>
          <a:graphicData uri="http://schemas.openxmlformats.org/drawingml/2006/table">
            <a:tbl>
              <a:tblPr/>
              <a:tblGrid>
                <a:gridCol w="3312553">
                  <a:extLst>
                    <a:ext uri="{9D8B030D-6E8A-4147-A177-3AD203B41FA5}">
                      <a16:colId xmlns:a16="http://schemas.microsoft.com/office/drawing/2014/main" val="2591170451"/>
                    </a:ext>
                  </a:extLst>
                </a:gridCol>
                <a:gridCol w="1089059">
                  <a:extLst>
                    <a:ext uri="{9D8B030D-6E8A-4147-A177-3AD203B41FA5}">
                      <a16:colId xmlns:a16="http://schemas.microsoft.com/office/drawing/2014/main" val="75532688"/>
                    </a:ext>
                  </a:extLst>
                </a:gridCol>
                <a:gridCol w="1089059">
                  <a:extLst>
                    <a:ext uri="{9D8B030D-6E8A-4147-A177-3AD203B41FA5}">
                      <a16:colId xmlns:a16="http://schemas.microsoft.com/office/drawing/2014/main" val="128981933"/>
                    </a:ext>
                  </a:extLst>
                </a:gridCol>
                <a:gridCol w="1089059">
                  <a:extLst>
                    <a:ext uri="{9D8B030D-6E8A-4147-A177-3AD203B41FA5}">
                      <a16:colId xmlns:a16="http://schemas.microsoft.com/office/drawing/2014/main" val="481530776"/>
                    </a:ext>
                  </a:extLst>
                </a:gridCol>
              </a:tblGrid>
              <a:tr h="235457">
                <a:tc>
                  <a:txBody>
                    <a:bodyPr/>
                    <a:lstStyle/>
                    <a:p>
                      <a:pPr algn="l" fontAlgn="b"/>
                      <a:r>
                        <a:rPr lang="en-US" sz="1400" b="1" i="0" u="none" strike="noStrike">
                          <a:solidFill>
                            <a:srgbClr val="000000"/>
                          </a:solidFill>
                          <a:effectLst/>
                          <a:latin typeface="Calibri" panose="020F0502020204030204" pitchFamily="34" charset="0"/>
                        </a:rPr>
                        <a:t>Denied Service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precision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Recall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Support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51808"/>
                  </a:ext>
                </a:extLst>
              </a:tr>
              <a:tr h="235457">
                <a:tc>
                  <a:txBody>
                    <a:bodyPr/>
                    <a:lstStyle/>
                    <a:p>
                      <a:pPr algn="l" fontAlgn="ctr"/>
                      <a:r>
                        <a:rPr lang="en-US" sz="1400" b="0" i="0" u="none" strike="noStrike">
                          <a:solidFill>
                            <a:srgbClr val="000000"/>
                          </a:solidFill>
                          <a:effectLst/>
                          <a:latin typeface="Calibri" panose="020F0502020204030204" pitchFamily="34" charset="0"/>
                        </a:rPr>
                        <a:t>Bioimpedance Spectroscopy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93657"/>
                  </a:ext>
                </a:extLst>
              </a:tr>
              <a:tr h="235457">
                <a:tc>
                  <a:txBody>
                    <a:bodyPr/>
                    <a:lstStyle/>
                    <a:p>
                      <a:pPr algn="l" fontAlgn="ctr"/>
                      <a:r>
                        <a:rPr lang="en-US" sz="1400" b="0" i="0" u="none" strike="noStrike">
                          <a:solidFill>
                            <a:srgbClr val="000000"/>
                          </a:solidFill>
                          <a:effectLst/>
                          <a:latin typeface="Calibri" panose="020F0502020204030204" pitchFamily="34" charset="0"/>
                        </a:rPr>
                        <a:t>Bone Density Studies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5854821"/>
                  </a:ext>
                </a:extLst>
              </a:tr>
              <a:tr h="235457">
                <a:tc>
                  <a:txBody>
                    <a:bodyPr/>
                    <a:lstStyle/>
                    <a:p>
                      <a:pPr algn="l" fontAlgn="ctr"/>
                      <a:r>
                        <a:rPr lang="en-US" sz="1400" b="0" i="0" u="none" strike="noStrike">
                          <a:solidFill>
                            <a:srgbClr val="000000"/>
                          </a:solidFill>
                          <a:effectLst/>
                          <a:latin typeface="Calibri" panose="020F0502020204030204" pitchFamily="34" charset="0"/>
                        </a:rPr>
                        <a:t>Breast Tomosynthesis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833893"/>
                  </a:ext>
                </a:extLst>
              </a:tr>
              <a:tr h="235457">
                <a:tc>
                  <a:txBody>
                    <a:bodyPr/>
                    <a:lstStyle/>
                    <a:p>
                      <a:pPr algn="l" fontAlgn="ctr"/>
                      <a:r>
                        <a:rPr lang="en-US" sz="1400" b="0" i="0" u="none" strike="noStrike">
                          <a:solidFill>
                            <a:srgbClr val="000000"/>
                          </a:solidFill>
                          <a:effectLst/>
                          <a:latin typeface="Calibri" panose="020F0502020204030204" pitchFamily="34" charset="0"/>
                        </a:rPr>
                        <a:t>Capsule Endoscopy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4680117"/>
                  </a:ext>
                </a:extLst>
              </a:tr>
              <a:tr h="235457">
                <a:tc>
                  <a:txBody>
                    <a:bodyPr/>
                    <a:lstStyle/>
                    <a:p>
                      <a:pPr algn="l" fontAlgn="ctr"/>
                      <a:r>
                        <a:rPr lang="en-US" sz="1400" b="0" i="0" u="none" strike="noStrike">
                          <a:solidFill>
                            <a:srgbClr val="000000"/>
                          </a:solidFill>
                          <a:effectLst/>
                          <a:latin typeface="Calibri" panose="020F0502020204030204" pitchFamily="34" charset="0"/>
                        </a:rPr>
                        <a:t>Cardioverter/Defibrillator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1139881"/>
                  </a:ext>
                </a:extLst>
              </a:tr>
              <a:tr h="235457">
                <a:tc>
                  <a:txBody>
                    <a:bodyPr/>
                    <a:lstStyle/>
                    <a:p>
                      <a:pPr algn="l" fontAlgn="ctr"/>
                      <a:r>
                        <a:rPr lang="en-US" sz="1400" b="0" i="0" u="none" strike="noStrike" dirty="0">
                          <a:solidFill>
                            <a:srgbClr val="000000"/>
                          </a:solidFill>
                          <a:effectLst/>
                          <a:latin typeface="Calibri" panose="020F0502020204030204" pitchFamily="34" charset="0"/>
                        </a:rPr>
                        <a:t>Claims Processing OON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73788"/>
                  </a:ext>
                </a:extLst>
              </a:tr>
              <a:tr h="436813">
                <a:tc>
                  <a:txBody>
                    <a:bodyPr/>
                    <a:lstStyle/>
                    <a:p>
                      <a:pPr algn="l" fontAlgn="ctr"/>
                      <a:r>
                        <a:rPr lang="en-US" sz="1400" b="0" i="0" u="none" strike="noStrike" dirty="0">
                          <a:solidFill>
                            <a:srgbClr val="000000"/>
                          </a:solidFill>
                          <a:effectLst/>
                          <a:latin typeface="Calibri" panose="020F0502020204030204" pitchFamily="34" charset="0"/>
                        </a:rPr>
                        <a:t>Coverage Effectuation/Termination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275092"/>
                  </a:ext>
                </a:extLst>
              </a:tr>
              <a:tr h="235457">
                <a:tc>
                  <a:txBody>
                    <a:bodyPr/>
                    <a:lstStyle/>
                    <a:p>
                      <a:pPr algn="l" fontAlgn="ctr"/>
                      <a:r>
                        <a:rPr lang="en-US" sz="1400" b="0" i="0" u="none" strike="noStrike" dirty="0">
                          <a:solidFill>
                            <a:srgbClr val="000000"/>
                          </a:solidFill>
                          <a:effectLst/>
                          <a:latin typeface="Calibri" panose="020F0502020204030204" pitchFamily="34" charset="0"/>
                        </a:rPr>
                        <a:t>Dental (including TMJ)</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0.79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4908865"/>
                  </a:ext>
                </a:extLst>
              </a:tr>
              <a:tr h="235457">
                <a:tc>
                  <a:txBody>
                    <a:bodyPr/>
                    <a:lstStyle/>
                    <a:p>
                      <a:pPr algn="l" fontAlgn="ctr"/>
                      <a:r>
                        <a:rPr lang="en-US" sz="1400" b="0" i="0" u="none" strike="noStrike" dirty="0">
                          <a:solidFill>
                            <a:srgbClr val="000000"/>
                          </a:solidFill>
                          <a:effectLst/>
                          <a:latin typeface="Calibri" panose="020F0502020204030204" pitchFamily="34" charset="0"/>
                        </a:rPr>
                        <a:t>Diabetes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324279"/>
                  </a:ext>
                </a:extLst>
              </a:tr>
            </a:tbl>
          </a:graphicData>
        </a:graphic>
      </p:graphicFrame>
    </p:spTree>
    <p:extLst>
      <p:ext uri="{BB962C8B-B14F-4D97-AF65-F5344CB8AC3E}">
        <p14:creationId xmlns:p14="http://schemas.microsoft.com/office/powerpoint/2010/main" val="212285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3005-770D-4E06-BB1F-DFC84F5EC488}"/>
              </a:ext>
            </a:extLst>
          </p:cNvPr>
          <p:cNvSpPr>
            <a:spLocks noGrp="1"/>
          </p:cNvSpPr>
          <p:nvPr>
            <p:ph type="title"/>
          </p:nvPr>
        </p:nvSpPr>
        <p:spPr>
          <a:xfrm>
            <a:off x="1097280" y="286603"/>
            <a:ext cx="10058400" cy="1450757"/>
          </a:xfrm>
        </p:spPr>
        <p:txBody>
          <a:bodyPr>
            <a:normAutofit/>
          </a:bodyPr>
          <a:lstStyle/>
          <a:p>
            <a:pPr algn="ctr"/>
            <a:r>
              <a:rPr lang="en-US" dirty="0"/>
              <a:t>Next Steps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01622841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4508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687</TotalTime>
  <Words>448</Words>
  <Application>Microsoft Office PowerPoint</Application>
  <PresentationFormat>Widescreen</PresentationFormat>
  <Paragraphs>102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Helvetica Neue</vt:lpstr>
      <vt:lpstr>Retrospect</vt:lpstr>
      <vt:lpstr>An Appeal for Data:  Classifying Medical Appeals</vt:lpstr>
      <vt:lpstr>PowerPoint Presentation</vt:lpstr>
      <vt:lpstr>PowerPoint Presentation</vt:lpstr>
      <vt:lpstr>PowerPoint Presentation</vt:lpstr>
      <vt:lpstr>Data Processing</vt:lpstr>
      <vt:lpstr>Model Performance</vt:lpstr>
      <vt:lpstr>Metrics from Best Model</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Medical Appeals</dc:title>
  <dc:creator>Byron Dennis</dc:creator>
  <cp:lastModifiedBy>Byron Dennis</cp:lastModifiedBy>
  <cp:revision>6</cp:revision>
  <dcterms:created xsi:type="dcterms:W3CDTF">2017-10-11T02:19:56Z</dcterms:created>
  <dcterms:modified xsi:type="dcterms:W3CDTF">2018-12-01T19:04:49Z</dcterms:modified>
</cp:coreProperties>
</file>