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6" r:id="rId3"/>
    <p:sldId id="257" r:id="rId4"/>
    <p:sldId id="277" r:id="rId5"/>
    <p:sldId id="278" r:id="rId6"/>
    <p:sldId id="279" r:id="rId7"/>
    <p:sldId id="280" r:id="rId8"/>
    <p:sldId id="282" r:id="rId9"/>
    <p:sldId id="283" r:id="rId10"/>
    <p:sldId id="275" r:id="rId11"/>
    <p:sldId id="258" r:id="rId12"/>
    <p:sldId id="274" r:id="rId13"/>
    <p:sldId id="259" r:id="rId14"/>
    <p:sldId id="281"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57" d="100"/>
          <a:sy n="57" d="100"/>
        </p:scale>
        <p:origin x="114" y="12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3AB32-1EEE-4A62-833A-4991C857A541}"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4B9FD-E513-4825-B8F7-086897EE85FA}" type="slidenum">
              <a:rPr lang="en-US" smtClean="0"/>
              <a:t>‹#›</a:t>
            </a:fld>
            <a:endParaRPr lang="en-US"/>
          </a:p>
        </p:txBody>
      </p:sp>
    </p:spTree>
    <p:extLst>
      <p:ext uri="{BB962C8B-B14F-4D97-AF65-F5344CB8AC3E}">
        <p14:creationId xmlns:p14="http://schemas.microsoft.com/office/powerpoint/2010/main" val="319231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68203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91309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08407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89388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B4F69B-98E1-43EF-B1A3-22397450DFF8}"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70865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B4F69B-98E1-43EF-B1A3-22397450DFF8}"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75823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B4F69B-98E1-43EF-B1A3-22397450DFF8}"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492867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B4F69B-98E1-43EF-B1A3-22397450DFF8}"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396685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4F69B-98E1-43EF-B1A3-22397450DFF8}"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407536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B4F69B-98E1-43EF-B1A3-22397450DFF8}"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247472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B4F69B-98E1-43EF-B1A3-22397450DFF8}"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338F9-7A2E-41C4-A93B-07D92BC4CF35}" type="slidenum">
              <a:rPr lang="en-US" smtClean="0"/>
              <a:t>‹#›</a:t>
            </a:fld>
            <a:endParaRPr lang="en-US"/>
          </a:p>
        </p:txBody>
      </p:sp>
    </p:spTree>
    <p:extLst>
      <p:ext uri="{BB962C8B-B14F-4D97-AF65-F5344CB8AC3E}">
        <p14:creationId xmlns:p14="http://schemas.microsoft.com/office/powerpoint/2010/main" val="400277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4F69B-98E1-43EF-B1A3-22397450DFF8}"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338F9-7A2E-41C4-A93B-07D92BC4CF35}" type="slidenum">
              <a:rPr lang="en-US" smtClean="0"/>
              <a:t>‹#›</a:t>
            </a:fld>
            <a:endParaRPr lang="en-US"/>
          </a:p>
        </p:txBody>
      </p:sp>
    </p:spTree>
    <p:extLst>
      <p:ext uri="{BB962C8B-B14F-4D97-AF65-F5344CB8AC3E}">
        <p14:creationId xmlns:p14="http://schemas.microsoft.com/office/powerpoint/2010/main" val="279027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 Taxi Cabs Respond to Incentives?</a:t>
            </a:r>
          </a:p>
        </p:txBody>
      </p:sp>
      <p:sp>
        <p:nvSpPr>
          <p:cNvPr id="3" name="Subtitle 2"/>
          <p:cNvSpPr>
            <a:spLocks noGrp="1"/>
          </p:cNvSpPr>
          <p:nvPr>
            <p:ph type="subTitle" idx="1"/>
          </p:nvPr>
        </p:nvSpPr>
        <p:spPr/>
        <p:txBody>
          <a:bodyPr>
            <a:normAutofit lnSpcReduction="10000"/>
          </a:bodyPr>
          <a:lstStyle/>
          <a:p>
            <a:r>
              <a:rPr lang="en-US" dirty="0">
                <a:solidFill>
                  <a:schemeClr val="bg1">
                    <a:lumMod val="50000"/>
                  </a:schemeClr>
                </a:solidFill>
              </a:rPr>
              <a:t>Byron Housten</a:t>
            </a:r>
          </a:p>
          <a:p>
            <a:r>
              <a:rPr lang="en-US" dirty="0">
                <a:solidFill>
                  <a:schemeClr val="bg1">
                    <a:lumMod val="50000"/>
                  </a:schemeClr>
                </a:solidFill>
              </a:rPr>
              <a:t>byron.j.housten@gmail.com</a:t>
            </a:r>
          </a:p>
          <a:p>
            <a:r>
              <a:rPr lang="en-US" dirty="0">
                <a:solidFill>
                  <a:schemeClr val="bg1">
                    <a:lumMod val="50000"/>
                  </a:schemeClr>
                </a:solidFill>
              </a:rPr>
              <a:t>https://github.com/byronhousten/chicago_taxi_trips</a:t>
            </a:r>
          </a:p>
          <a:p>
            <a:r>
              <a:rPr lang="en-US" dirty="0">
                <a:solidFill>
                  <a:schemeClr val="bg1">
                    <a:lumMod val="50000"/>
                  </a:schemeClr>
                </a:solidFill>
              </a:rPr>
              <a:t>https://www.linkedin.com/in/byronhousten/</a:t>
            </a:r>
          </a:p>
          <a:p>
            <a:endParaRPr lang="en-US" dirty="0"/>
          </a:p>
        </p:txBody>
      </p:sp>
    </p:spTree>
    <p:extLst>
      <p:ext uri="{BB962C8B-B14F-4D97-AF65-F5344CB8AC3E}">
        <p14:creationId xmlns:p14="http://schemas.microsoft.com/office/powerpoint/2010/main" val="29653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276465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Data</a:t>
            </a:r>
          </a:p>
        </p:txBody>
      </p:sp>
      <p:sp>
        <p:nvSpPr>
          <p:cNvPr id="4" name="Content Placeholder 3"/>
          <p:cNvSpPr>
            <a:spLocks noGrp="1"/>
          </p:cNvSpPr>
          <p:nvPr>
            <p:ph sz="half" idx="1"/>
          </p:nvPr>
        </p:nvSpPr>
        <p:spPr>
          <a:xfrm>
            <a:off x="196183" y="1002891"/>
            <a:ext cx="5869858" cy="5230761"/>
          </a:xfrm>
        </p:spPr>
        <p:txBody>
          <a:bodyPr>
            <a:normAutofit/>
          </a:bodyPr>
          <a:lstStyle/>
          <a:p>
            <a:r>
              <a:rPr lang="en-US" dirty="0"/>
              <a:t>105 million trips between 2013-2016</a:t>
            </a:r>
          </a:p>
          <a:p>
            <a:pPr lvl="1"/>
            <a:r>
              <a:rPr lang="en-US" dirty="0"/>
              <a:t>2016 – 19 million trips</a:t>
            </a:r>
          </a:p>
          <a:p>
            <a:r>
              <a:rPr lang="en-US" dirty="0"/>
              <a:t>Data includes:</a:t>
            </a:r>
          </a:p>
          <a:p>
            <a:pPr lvl="1"/>
            <a:r>
              <a:rPr lang="en-US" dirty="0"/>
              <a:t>Unique trip IDs</a:t>
            </a:r>
          </a:p>
          <a:p>
            <a:pPr lvl="1"/>
            <a:r>
              <a:rPr lang="en-US" dirty="0"/>
              <a:t>Unique taxi IDs</a:t>
            </a:r>
          </a:p>
          <a:p>
            <a:pPr lvl="1"/>
            <a:r>
              <a:rPr lang="en-US" dirty="0"/>
              <a:t>Trip start/end times</a:t>
            </a:r>
          </a:p>
          <a:p>
            <a:pPr lvl="1"/>
            <a:r>
              <a:rPr lang="en-US" dirty="0"/>
              <a:t>Trip duration, length</a:t>
            </a:r>
          </a:p>
          <a:p>
            <a:pPr lvl="1"/>
            <a:r>
              <a:rPr lang="en-US" dirty="0"/>
              <a:t>Fare amount</a:t>
            </a:r>
          </a:p>
          <a:p>
            <a:pPr lvl="1"/>
            <a:r>
              <a:rPr lang="en-US" dirty="0"/>
              <a:t>Payment type</a:t>
            </a:r>
          </a:p>
          <a:p>
            <a:pPr lvl="1"/>
            <a:r>
              <a:rPr lang="en-US" dirty="0"/>
              <a:t>Taxi company</a:t>
            </a:r>
          </a:p>
          <a:p>
            <a:pPr lvl="1"/>
            <a:r>
              <a:rPr lang="en-US" dirty="0"/>
              <a:t>Geolocation data</a:t>
            </a:r>
          </a:p>
        </p:txBody>
      </p:sp>
      <p:pic>
        <p:nvPicPr>
          <p:cNvPr id="6" name="Content Placeholder 5"/>
          <p:cNvPicPr>
            <a:picLocks noGrp="1" noChangeAspect="1"/>
          </p:cNvPicPr>
          <p:nvPr>
            <p:ph sz="half" idx="2"/>
          </p:nvPr>
        </p:nvPicPr>
        <p:blipFill>
          <a:blip r:embed="rId2"/>
          <a:stretch>
            <a:fillRect/>
          </a:stretch>
        </p:blipFill>
        <p:spPr>
          <a:xfrm>
            <a:off x="6096000" y="2001959"/>
            <a:ext cx="5508906" cy="393493"/>
          </a:xfrm>
          <a:prstGeom prst="rect">
            <a:avLst/>
          </a:prstGeom>
        </p:spPr>
      </p:pic>
      <p:pic>
        <p:nvPicPr>
          <p:cNvPr id="7" name="Picture 6"/>
          <p:cNvPicPr>
            <a:picLocks noChangeAspect="1"/>
          </p:cNvPicPr>
          <p:nvPr/>
        </p:nvPicPr>
        <p:blipFill>
          <a:blip r:embed="rId3"/>
          <a:stretch>
            <a:fillRect/>
          </a:stretch>
        </p:blipFill>
        <p:spPr>
          <a:xfrm>
            <a:off x="6096000" y="2650288"/>
            <a:ext cx="5819776" cy="523875"/>
          </a:xfrm>
          <a:prstGeom prst="rect">
            <a:avLst/>
          </a:prstGeom>
        </p:spPr>
      </p:pic>
      <p:pic>
        <p:nvPicPr>
          <p:cNvPr id="8" name="Picture 7"/>
          <p:cNvPicPr>
            <a:picLocks noChangeAspect="1"/>
          </p:cNvPicPr>
          <p:nvPr/>
        </p:nvPicPr>
        <p:blipFill>
          <a:blip r:embed="rId4"/>
          <a:stretch>
            <a:fillRect/>
          </a:stretch>
        </p:blipFill>
        <p:spPr>
          <a:xfrm>
            <a:off x="6096000" y="3429000"/>
            <a:ext cx="5991225" cy="571500"/>
          </a:xfrm>
          <a:prstGeom prst="rect">
            <a:avLst/>
          </a:prstGeom>
        </p:spPr>
      </p:pic>
      <p:pic>
        <p:nvPicPr>
          <p:cNvPr id="9" name="Picture 8"/>
          <p:cNvPicPr>
            <a:picLocks noChangeAspect="1"/>
          </p:cNvPicPr>
          <p:nvPr/>
        </p:nvPicPr>
        <p:blipFill>
          <a:blip r:embed="rId5"/>
          <a:stretch>
            <a:fillRect/>
          </a:stretch>
        </p:blipFill>
        <p:spPr>
          <a:xfrm>
            <a:off x="6066041" y="4157817"/>
            <a:ext cx="6021184" cy="583592"/>
          </a:xfrm>
          <a:prstGeom prst="rect">
            <a:avLst/>
          </a:prstGeom>
        </p:spPr>
      </p:pic>
    </p:spTree>
    <p:extLst>
      <p:ext uri="{BB962C8B-B14F-4D97-AF65-F5344CB8AC3E}">
        <p14:creationId xmlns:p14="http://schemas.microsoft.com/office/powerpoint/2010/main" val="263135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Data Cleaning</a:t>
            </a:r>
          </a:p>
        </p:txBody>
      </p:sp>
      <p:sp>
        <p:nvSpPr>
          <p:cNvPr id="4" name="Content Placeholder 3"/>
          <p:cNvSpPr>
            <a:spLocks noGrp="1"/>
          </p:cNvSpPr>
          <p:nvPr>
            <p:ph sz="half" idx="1"/>
          </p:nvPr>
        </p:nvSpPr>
        <p:spPr>
          <a:xfrm>
            <a:off x="196183" y="1002891"/>
            <a:ext cx="5869858" cy="5230761"/>
          </a:xfrm>
        </p:spPr>
        <p:txBody>
          <a:bodyPr>
            <a:normAutofit/>
          </a:bodyPr>
          <a:lstStyle/>
          <a:p>
            <a:r>
              <a:rPr lang="en-US" dirty="0"/>
              <a:t>Data Problems:</a:t>
            </a:r>
          </a:p>
          <a:p>
            <a:pPr lvl="1"/>
            <a:r>
              <a:rPr lang="en-US" dirty="0"/>
              <a:t>Imperfect data collection</a:t>
            </a:r>
          </a:p>
          <a:p>
            <a:pPr lvl="2"/>
            <a:r>
              <a:rPr lang="en-US" dirty="0"/>
              <a:t>Geolocation missing values</a:t>
            </a:r>
          </a:p>
          <a:p>
            <a:pPr lvl="2"/>
            <a:r>
              <a:rPr lang="en-US" dirty="0"/>
              <a:t>Trip duration/distance zero values</a:t>
            </a:r>
          </a:p>
          <a:p>
            <a:pPr lvl="2"/>
            <a:r>
              <a:rPr lang="en-US" dirty="0"/>
              <a:t>Fare amount</a:t>
            </a:r>
          </a:p>
          <a:p>
            <a:pPr lvl="3"/>
            <a:r>
              <a:rPr lang="en-US" dirty="0"/>
              <a:t>Missing and zero values</a:t>
            </a:r>
          </a:p>
          <a:p>
            <a:pPr lvl="3"/>
            <a:r>
              <a:rPr lang="en-US" dirty="0"/>
              <a:t>Highly implausible values</a:t>
            </a:r>
          </a:p>
          <a:p>
            <a:r>
              <a:rPr lang="en-US" dirty="0"/>
              <a:t>Taxis identified by ID – no way to identify actual drivers</a:t>
            </a:r>
          </a:p>
        </p:txBody>
      </p:sp>
      <p:sp>
        <p:nvSpPr>
          <p:cNvPr id="6" name="Content Placeholder 3"/>
          <p:cNvSpPr txBox="1">
            <a:spLocks/>
          </p:cNvSpPr>
          <p:nvPr/>
        </p:nvSpPr>
        <p:spPr>
          <a:xfrm>
            <a:off x="6096000" y="1002891"/>
            <a:ext cx="5869858" cy="5230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Solutions:</a:t>
            </a:r>
          </a:p>
          <a:p>
            <a:pPr lvl="1"/>
            <a:r>
              <a:rPr lang="en-US" dirty="0"/>
              <a:t>Only data problem of concern are fare amounts</a:t>
            </a:r>
          </a:p>
          <a:p>
            <a:pPr lvl="2"/>
            <a:r>
              <a:rPr lang="en-US" dirty="0"/>
              <a:t>Excluded fares with missing or zero values</a:t>
            </a:r>
          </a:p>
          <a:p>
            <a:pPr lvl="2"/>
            <a:r>
              <a:rPr lang="en-US" dirty="0"/>
              <a:t>Excluded fares greater than $200</a:t>
            </a:r>
          </a:p>
          <a:p>
            <a:pPr lvl="3"/>
            <a:r>
              <a:rPr lang="en-US" dirty="0"/>
              <a:t>$200 chosen as exclusion point because it is approximately five standard deviations from the mean</a:t>
            </a:r>
          </a:p>
        </p:txBody>
      </p:sp>
    </p:spTree>
    <p:extLst>
      <p:ext uri="{BB962C8B-B14F-4D97-AF65-F5344CB8AC3E}">
        <p14:creationId xmlns:p14="http://schemas.microsoft.com/office/powerpoint/2010/main" val="404253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Regression Results for Stats Nerds</a:t>
            </a:r>
          </a:p>
        </p:txBody>
      </p:sp>
      <p:pic>
        <p:nvPicPr>
          <p:cNvPr id="6" name="Picture 5"/>
          <p:cNvPicPr>
            <a:picLocks noChangeAspect="1"/>
          </p:cNvPicPr>
          <p:nvPr/>
        </p:nvPicPr>
        <p:blipFill>
          <a:blip r:embed="rId2"/>
          <a:stretch>
            <a:fillRect/>
          </a:stretch>
        </p:blipFill>
        <p:spPr>
          <a:xfrm>
            <a:off x="3162300" y="1633537"/>
            <a:ext cx="5867400" cy="3590925"/>
          </a:xfrm>
          <a:prstGeom prst="rect">
            <a:avLst/>
          </a:prstGeom>
        </p:spPr>
      </p:pic>
    </p:spTree>
    <p:extLst>
      <p:ext uri="{BB962C8B-B14F-4D97-AF65-F5344CB8AC3E}">
        <p14:creationId xmlns:p14="http://schemas.microsoft.com/office/powerpoint/2010/main" val="373398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2515"/>
          </a:xfrm>
        </p:spPr>
        <p:txBody>
          <a:bodyPr>
            <a:normAutofit fontScale="90000"/>
          </a:bodyPr>
          <a:lstStyle/>
          <a:p>
            <a:r>
              <a:rPr lang="en-US" dirty="0"/>
              <a:t>Most trips are taken weeknights &amp; Friday, Saturday nights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260" y="662781"/>
            <a:ext cx="10287000" cy="6172200"/>
          </a:xfrm>
          <a:prstGeom prst="rect">
            <a:avLst/>
          </a:prstGeom>
        </p:spPr>
      </p:pic>
    </p:spTree>
    <p:extLst>
      <p:ext uri="{BB962C8B-B14F-4D97-AF65-F5344CB8AC3E}">
        <p14:creationId xmlns:p14="http://schemas.microsoft.com/office/powerpoint/2010/main" val="12957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2515"/>
          </a:xfrm>
        </p:spPr>
        <p:txBody>
          <a:bodyPr/>
          <a:lstStyle/>
          <a:p>
            <a:r>
              <a:rPr lang="en-US" dirty="0"/>
              <a:t>Taxis are on the road to meet trip demand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86" y="662781"/>
            <a:ext cx="10286999" cy="6172200"/>
          </a:xfrm>
          <a:prstGeom prst="rect">
            <a:avLst/>
          </a:prstGeom>
        </p:spPr>
      </p:pic>
    </p:spTree>
    <p:extLst>
      <p:ext uri="{BB962C8B-B14F-4D97-AF65-F5344CB8AC3E}">
        <p14:creationId xmlns:p14="http://schemas.microsoft.com/office/powerpoint/2010/main" val="237417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2515"/>
          </a:xfrm>
        </p:spPr>
        <p:txBody>
          <a:bodyPr/>
          <a:lstStyle/>
          <a:p>
            <a:r>
              <a:rPr lang="en-US" dirty="0"/>
              <a:t>Hourly wages follow no repeating pattern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18" y="662781"/>
            <a:ext cx="10286999" cy="6172200"/>
          </a:xfrm>
          <a:prstGeom prst="rect">
            <a:avLst/>
          </a:prstGeom>
        </p:spPr>
      </p:pic>
    </p:spTree>
    <p:extLst>
      <p:ext uri="{BB962C8B-B14F-4D97-AF65-F5344CB8AC3E}">
        <p14:creationId xmlns:p14="http://schemas.microsoft.com/office/powerpoint/2010/main" val="421107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2515"/>
          </a:xfrm>
        </p:spPr>
        <p:txBody>
          <a:bodyPr>
            <a:noAutofit/>
          </a:bodyPr>
          <a:lstStyle/>
          <a:p>
            <a:r>
              <a:rPr lang="en-US" sz="3600" dirty="0"/>
              <a:t>Taxis are busiest weekday mornings, Friday &amp; Saturday night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18" y="646156"/>
            <a:ext cx="10286999" cy="6172200"/>
          </a:xfrm>
          <a:prstGeom prst="rect">
            <a:avLst/>
          </a:prstGeom>
        </p:spPr>
      </p:pic>
    </p:spTree>
    <p:extLst>
      <p:ext uri="{BB962C8B-B14F-4D97-AF65-F5344CB8AC3E}">
        <p14:creationId xmlns:p14="http://schemas.microsoft.com/office/powerpoint/2010/main" val="416797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Executive Summary</a:t>
            </a:r>
          </a:p>
        </p:txBody>
      </p:sp>
      <p:sp>
        <p:nvSpPr>
          <p:cNvPr id="4" name="Content Placeholder 3"/>
          <p:cNvSpPr>
            <a:spLocks noGrp="1"/>
          </p:cNvSpPr>
          <p:nvPr>
            <p:ph sz="half" idx="1"/>
          </p:nvPr>
        </p:nvSpPr>
        <p:spPr>
          <a:xfrm>
            <a:off x="284671" y="1179871"/>
            <a:ext cx="11641856" cy="4503173"/>
          </a:xfrm>
        </p:spPr>
        <p:txBody>
          <a:bodyPr>
            <a:normAutofit fontScale="92500" lnSpcReduction="10000"/>
          </a:bodyPr>
          <a:lstStyle/>
          <a:p>
            <a:r>
              <a:rPr lang="en-US" dirty="0"/>
              <a:t>Two competing theories on how cab drivers operate</a:t>
            </a:r>
            <a:r>
              <a:rPr lang="en-US" baseline="30000" dirty="0"/>
              <a:t>1</a:t>
            </a:r>
            <a:r>
              <a:rPr lang="en-US" dirty="0"/>
              <a:t>:</a:t>
            </a:r>
          </a:p>
          <a:p>
            <a:pPr lvl="1"/>
            <a:r>
              <a:rPr lang="en-US" dirty="0"/>
              <a:t>Intertemporal substitution hypothesis – Drivers will work longer on high-wage days</a:t>
            </a:r>
          </a:p>
          <a:p>
            <a:pPr lvl="1"/>
            <a:r>
              <a:rPr lang="en-US" dirty="0"/>
              <a:t>Behavioral economics hypothesis – Higher wages will allow drivers to hit a predetermined quota for that day quickly, therefore working less on a high hourly wage day</a:t>
            </a:r>
          </a:p>
          <a:p>
            <a:r>
              <a:rPr lang="en-US" dirty="0"/>
              <a:t>19 million taxi rides in 2016 were analyzed, taxis on the road were estimated from the unique taxis that completed at least one trip in the past hour</a:t>
            </a:r>
          </a:p>
          <a:p>
            <a:r>
              <a:rPr lang="en-US" dirty="0"/>
              <a:t>Results – For every $1 increase in the hourly wage, an additional 43 taxis are estimated to be driving on the road</a:t>
            </a:r>
            <a:endParaRPr lang="en-US" dirty="0">
              <a:solidFill>
                <a:srgbClr val="FF0000"/>
              </a:solidFill>
            </a:endParaRPr>
          </a:p>
          <a:p>
            <a:r>
              <a:rPr lang="en-US" dirty="0"/>
              <a:t>When specific times during the week were analyzed, this trend – higher wages lead to more taxis operating – remained intact</a:t>
            </a:r>
          </a:p>
          <a:p>
            <a:r>
              <a:rPr lang="en-US" dirty="0"/>
              <a:t>This lends evidence to support the theory that taxi drivers will keep driving if economic conditions are in their favor</a:t>
            </a:r>
          </a:p>
          <a:p>
            <a:endParaRPr lang="en-US" dirty="0"/>
          </a:p>
          <a:p>
            <a:pPr marL="0" indent="0">
              <a:buNone/>
            </a:pPr>
            <a:endParaRPr lang="en-US" dirty="0"/>
          </a:p>
        </p:txBody>
      </p:sp>
      <p:sp>
        <p:nvSpPr>
          <p:cNvPr id="3" name="Footer Placeholder 2"/>
          <p:cNvSpPr>
            <a:spLocks noGrp="1"/>
          </p:cNvSpPr>
          <p:nvPr>
            <p:ph type="ftr" sz="quarter" idx="11"/>
          </p:nvPr>
        </p:nvSpPr>
        <p:spPr/>
        <p:txBody>
          <a:bodyPr/>
          <a:lstStyle/>
          <a:p>
            <a:r>
              <a:rPr lang="en-US"/>
              <a:t>(1) Camerer, C., Babcock, L., Loewenstein, G., Thaler, R., (1997). Labor supply of New York City cab drivers: One day at a time. Quarterly Journal of Economics, May 1997, 407-441.</a:t>
            </a:r>
          </a:p>
        </p:txBody>
      </p:sp>
    </p:spTree>
    <p:extLst>
      <p:ext uri="{BB962C8B-B14F-4D97-AF65-F5344CB8AC3E}">
        <p14:creationId xmlns:p14="http://schemas.microsoft.com/office/powerpoint/2010/main" val="196133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4165"/>
          </a:xfrm>
        </p:spPr>
        <p:txBody>
          <a:bodyPr/>
          <a:lstStyle/>
          <a:p>
            <a:r>
              <a:rPr lang="en-US" dirty="0"/>
              <a:t>Do taxi cabs drive until they hit a quota and stop?</a:t>
            </a:r>
            <a:br>
              <a:rPr lang="en-US" dirty="0"/>
            </a:br>
            <a:br>
              <a:rPr lang="en-US" dirty="0"/>
            </a:br>
            <a:r>
              <a:rPr lang="en-US" dirty="0"/>
              <a:t>Or…</a:t>
            </a:r>
            <a:br>
              <a:rPr lang="en-US" dirty="0"/>
            </a:br>
            <a:br>
              <a:rPr lang="en-US" dirty="0"/>
            </a:br>
            <a:r>
              <a:rPr lang="en-US" dirty="0"/>
              <a:t>Do they keep driving if they are making more money?</a:t>
            </a:r>
          </a:p>
        </p:txBody>
      </p:sp>
      <p:sp>
        <p:nvSpPr>
          <p:cNvPr id="3" name="Title 1"/>
          <p:cNvSpPr txBox="1">
            <a:spLocks/>
          </p:cNvSpPr>
          <p:nvPr/>
        </p:nvSpPr>
        <p:spPr>
          <a:xfrm>
            <a:off x="0" y="1"/>
            <a:ext cx="10515600" cy="776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Question</a:t>
            </a:r>
          </a:p>
        </p:txBody>
      </p:sp>
    </p:spTree>
    <p:extLst>
      <p:ext uri="{BB962C8B-B14F-4D97-AF65-F5344CB8AC3E}">
        <p14:creationId xmlns:p14="http://schemas.microsoft.com/office/powerpoint/2010/main" val="135060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4080"/>
            <a:ext cx="10515600" cy="4249840"/>
          </a:xfrm>
        </p:spPr>
        <p:txBody>
          <a:bodyPr>
            <a:normAutofit fontScale="92500" lnSpcReduction="10000"/>
          </a:bodyPr>
          <a:lstStyle/>
          <a:p>
            <a:pPr fontAlgn="base"/>
            <a:r>
              <a:rPr lang="en-US" dirty="0"/>
              <a:t>THALER: … And a lot of them would say, well, what we do - I set a target. So renting the cab costs me 100 bucks, and then I have to fill the tank up. Let's say that's another 25 bucks. So I want to make a certain amount above that - say $100. And when I hit that, I go home. Now an implication of that is on days like rainy days, where there's lots of demand, they hit their target early, and they go home…</a:t>
            </a:r>
          </a:p>
          <a:p>
            <a:pPr fontAlgn="base"/>
            <a:r>
              <a:rPr lang="en-US" dirty="0"/>
              <a:t>VEDANTAM: Right, but the interesting thing, of course, is that standard economics would predict that people actually would act rationally - that they would actually work more when the demand is higher, and they would work less when the demand is lower. And of course, what we find is exactly the opposite.</a:t>
            </a:r>
          </a:p>
          <a:p>
            <a:pPr fontAlgn="base"/>
            <a:r>
              <a:rPr lang="en-US" dirty="0"/>
              <a:t>THALER: Exactly.</a:t>
            </a:r>
          </a:p>
          <a:p>
            <a:endParaRPr lang="en-US" dirty="0"/>
          </a:p>
        </p:txBody>
      </p:sp>
      <p:sp>
        <p:nvSpPr>
          <p:cNvPr id="4" name="Footer Placeholder 3"/>
          <p:cNvSpPr>
            <a:spLocks noGrp="1"/>
          </p:cNvSpPr>
          <p:nvPr>
            <p:ph type="ftr" sz="quarter" idx="11"/>
          </p:nvPr>
        </p:nvSpPr>
        <p:spPr/>
        <p:txBody>
          <a:bodyPr/>
          <a:lstStyle/>
          <a:p>
            <a:r>
              <a:rPr lang="en-US"/>
              <a:t>http://www.npr.org/2016/01/12/462386252/richard-thaler-why-most-economists-might-as-well-be-studying-unicorns</a:t>
            </a:r>
          </a:p>
        </p:txBody>
      </p:sp>
      <p:sp>
        <p:nvSpPr>
          <p:cNvPr id="5" name="Title 1"/>
          <p:cNvSpPr>
            <a:spLocks noGrp="1"/>
          </p:cNvSpPr>
          <p:nvPr>
            <p:ph type="title"/>
          </p:nvPr>
        </p:nvSpPr>
        <p:spPr>
          <a:xfrm>
            <a:off x="0" y="1"/>
            <a:ext cx="10515600" cy="776748"/>
          </a:xfrm>
        </p:spPr>
        <p:txBody>
          <a:bodyPr/>
          <a:lstStyle/>
          <a:p>
            <a:r>
              <a:rPr lang="en-US" dirty="0"/>
              <a:t>Background</a:t>
            </a:r>
          </a:p>
        </p:txBody>
      </p:sp>
    </p:spTree>
    <p:extLst>
      <p:ext uri="{BB962C8B-B14F-4D97-AF65-F5344CB8AC3E}">
        <p14:creationId xmlns:p14="http://schemas.microsoft.com/office/powerpoint/2010/main" val="204999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Methodology</a:t>
            </a:r>
          </a:p>
        </p:txBody>
      </p:sp>
      <p:sp>
        <p:nvSpPr>
          <p:cNvPr id="4" name="Content Placeholder 3"/>
          <p:cNvSpPr>
            <a:spLocks noGrp="1"/>
          </p:cNvSpPr>
          <p:nvPr>
            <p:ph sz="half" idx="1"/>
          </p:nvPr>
        </p:nvSpPr>
        <p:spPr>
          <a:xfrm>
            <a:off x="196183" y="688258"/>
            <a:ext cx="6784720" cy="6017341"/>
          </a:xfrm>
        </p:spPr>
        <p:txBody>
          <a:bodyPr>
            <a:normAutofit/>
          </a:bodyPr>
          <a:lstStyle/>
          <a:p>
            <a:r>
              <a:rPr lang="en-US" dirty="0"/>
              <a:t>19,859,074 taxi rides in 2016</a:t>
            </a:r>
          </a:p>
          <a:p>
            <a:pPr lvl="1"/>
            <a:r>
              <a:rPr lang="en-US" dirty="0"/>
              <a:t>Trips with missing fares were excluded</a:t>
            </a:r>
          </a:p>
          <a:p>
            <a:pPr lvl="1"/>
            <a:r>
              <a:rPr lang="en-US" dirty="0"/>
              <a:t>Trips with $0.00 fares were excluded</a:t>
            </a:r>
          </a:p>
          <a:p>
            <a:pPr lvl="1"/>
            <a:r>
              <a:rPr lang="en-US" dirty="0"/>
              <a:t>Trips greater than $200.00 were excluded</a:t>
            </a:r>
          </a:p>
          <a:p>
            <a:pPr lvl="2"/>
            <a:r>
              <a:rPr lang="en-US" dirty="0"/>
              <a:t>$200.00 is approximately 5 standard deviations above the mean</a:t>
            </a:r>
          </a:p>
          <a:p>
            <a:pPr lvl="2"/>
            <a:r>
              <a:rPr lang="en-US" dirty="0"/>
              <a:t>This excluded unexplainable fares from the data (fares in the thousands) while allowing for a reasonable analysis</a:t>
            </a:r>
          </a:p>
          <a:p>
            <a:r>
              <a:rPr lang="en-US" dirty="0"/>
              <a:t>Trip times rounded to nearest 15 minutes</a:t>
            </a:r>
          </a:p>
          <a:p>
            <a:r>
              <a:rPr lang="en-US" dirty="0"/>
              <a:t>Taxis on the road was estimated from counting the unique taxis which completed a trip within the past hour</a:t>
            </a:r>
          </a:p>
          <a:p>
            <a:r>
              <a:rPr lang="en-US" dirty="0"/>
              <a:t>Hourly rate is total revenue in the past hour divided by unique taxis in the past hour</a:t>
            </a:r>
          </a:p>
          <a:p>
            <a:endParaRPr lang="en-US" dirty="0"/>
          </a:p>
          <a:p>
            <a:endParaRPr lang="en-US" dirty="0"/>
          </a:p>
          <a:p>
            <a:endParaRPr lang="en-US" dirty="0"/>
          </a:p>
          <a:p>
            <a:endParaRPr lang="en-US" dirty="0"/>
          </a:p>
          <a:p>
            <a:pPr marL="0" indent="0">
              <a:buNone/>
            </a:pPr>
            <a:endParaRPr lang="en-US" dirty="0"/>
          </a:p>
        </p:txBody>
      </p:sp>
      <p:grpSp>
        <p:nvGrpSpPr>
          <p:cNvPr id="6" name="Group 5"/>
          <p:cNvGrpSpPr/>
          <p:nvPr/>
        </p:nvGrpSpPr>
        <p:grpSpPr>
          <a:xfrm>
            <a:off x="6794091" y="1897492"/>
            <a:ext cx="5034116" cy="3073825"/>
            <a:chOff x="6794091" y="698090"/>
            <a:chExt cx="5034116" cy="3073825"/>
          </a:xfrm>
        </p:grpSpPr>
        <p:pic>
          <p:nvPicPr>
            <p:cNvPr id="3" name="Picture 2"/>
            <p:cNvPicPr>
              <a:picLocks noChangeAspect="1"/>
            </p:cNvPicPr>
            <p:nvPr/>
          </p:nvPicPr>
          <p:blipFill>
            <a:blip r:embed="rId2"/>
            <a:stretch>
              <a:fillRect/>
            </a:stretch>
          </p:blipFill>
          <p:spPr>
            <a:xfrm>
              <a:off x="6794091" y="698090"/>
              <a:ext cx="5034116" cy="2730910"/>
            </a:xfrm>
            <a:prstGeom prst="rect">
              <a:avLst/>
            </a:prstGeom>
          </p:spPr>
        </p:pic>
        <p:sp>
          <p:nvSpPr>
            <p:cNvPr id="5" name="TextBox 4"/>
            <p:cNvSpPr txBox="1"/>
            <p:nvPr/>
          </p:nvSpPr>
          <p:spPr>
            <a:xfrm>
              <a:off x="6794091" y="3402583"/>
              <a:ext cx="5034116" cy="369332"/>
            </a:xfrm>
            <a:prstGeom prst="rect">
              <a:avLst/>
            </a:prstGeom>
            <a:noFill/>
          </p:spPr>
          <p:txBody>
            <a:bodyPr wrap="square" rtlCol="0">
              <a:spAutoFit/>
            </a:bodyPr>
            <a:lstStyle/>
            <a:p>
              <a:pPr algn="r"/>
              <a:r>
                <a:rPr lang="en-US" dirty="0">
                  <a:solidFill>
                    <a:schemeClr val="bg1">
                      <a:lumMod val="50000"/>
                    </a:schemeClr>
                  </a:solidFill>
                </a:rPr>
                <a:t>Sample data</a:t>
              </a:r>
            </a:p>
          </p:txBody>
        </p:sp>
      </p:grpSp>
    </p:spTree>
    <p:extLst>
      <p:ext uri="{BB962C8B-B14F-4D97-AF65-F5344CB8AC3E}">
        <p14:creationId xmlns:p14="http://schemas.microsoft.com/office/powerpoint/2010/main" val="422844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Results</a:t>
            </a:r>
          </a:p>
        </p:txBody>
      </p:sp>
      <p:sp>
        <p:nvSpPr>
          <p:cNvPr id="4" name="Content Placeholder 3"/>
          <p:cNvSpPr>
            <a:spLocks noGrp="1"/>
          </p:cNvSpPr>
          <p:nvPr>
            <p:ph sz="half" idx="1"/>
          </p:nvPr>
        </p:nvSpPr>
        <p:spPr>
          <a:xfrm>
            <a:off x="9369" y="2182092"/>
            <a:ext cx="4179173" cy="2460519"/>
          </a:xfrm>
        </p:spPr>
        <p:txBody>
          <a:bodyPr>
            <a:normAutofit/>
          </a:bodyPr>
          <a:lstStyle/>
          <a:p>
            <a:r>
              <a:rPr lang="en-US" dirty="0"/>
              <a:t>A simple linear regression found that on average, for every $1 increase in the hourly rate of taxis, 63 additional taxis are working.</a:t>
            </a:r>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967" y="948494"/>
            <a:ext cx="7216017" cy="4961012"/>
          </a:xfrm>
          <a:prstGeom prst="rect">
            <a:avLst/>
          </a:prstGeom>
        </p:spPr>
      </p:pic>
    </p:spTree>
    <p:extLst>
      <p:ext uri="{BB962C8B-B14F-4D97-AF65-F5344CB8AC3E}">
        <p14:creationId xmlns:p14="http://schemas.microsoft.com/office/powerpoint/2010/main" val="198357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normAutofit fontScale="90000"/>
          </a:bodyPr>
          <a:lstStyle/>
          <a:p>
            <a:r>
              <a:rPr lang="en-US" dirty="0"/>
              <a:t>Positively Increasing Supply Curve is Consistent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99" y="616528"/>
            <a:ext cx="8331200" cy="6248400"/>
          </a:xfrm>
          <a:prstGeom prst="rect">
            <a:avLst/>
          </a:prstGeom>
        </p:spPr>
      </p:pic>
    </p:spTree>
    <p:extLst>
      <p:ext uri="{BB962C8B-B14F-4D97-AF65-F5344CB8AC3E}">
        <p14:creationId xmlns:p14="http://schemas.microsoft.com/office/powerpoint/2010/main" val="188652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Limitations</a:t>
            </a:r>
          </a:p>
        </p:txBody>
      </p:sp>
      <p:sp>
        <p:nvSpPr>
          <p:cNvPr id="3" name="TextBox 2"/>
          <p:cNvSpPr txBox="1"/>
          <p:nvPr/>
        </p:nvSpPr>
        <p:spPr>
          <a:xfrm>
            <a:off x="0" y="1868858"/>
            <a:ext cx="121920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Data was collected per taxi cab</a:t>
            </a:r>
          </a:p>
          <a:p>
            <a:pPr marL="742950" lvl="1" indent="-285750">
              <a:buFont typeface="Arial" panose="020B0604020202020204" pitchFamily="34" charset="0"/>
              <a:buChar char="•"/>
            </a:pPr>
            <a:r>
              <a:rPr lang="en-US" dirty="0"/>
              <a:t>There is no data on the actual drivers</a:t>
            </a:r>
          </a:p>
          <a:p>
            <a:pPr marL="742950" lvl="1" indent="-285750">
              <a:buFont typeface="Arial" panose="020B0604020202020204" pitchFamily="34" charset="0"/>
              <a:buChar char="•"/>
            </a:pPr>
            <a:r>
              <a:rPr lang="en-US" dirty="0"/>
              <a:t>Do not know if a cab is being used by one or multiple drivers</a:t>
            </a:r>
          </a:p>
          <a:p>
            <a:pPr marL="742950" lvl="1" indent="-285750">
              <a:buFont typeface="Arial" panose="020B0604020202020204" pitchFamily="34" charset="0"/>
              <a:buChar char="•"/>
            </a:pPr>
            <a:r>
              <a:rPr lang="en-US" dirty="0"/>
              <a:t>Do not know if the same cab is being used by the same driver(s) on a daily basis</a:t>
            </a:r>
          </a:p>
          <a:p>
            <a:pPr marL="285750" indent="-285750">
              <a:buFont typeface="Arial" panose="020B0604020202020204" pitchFamily="34" charset="0"/>
              <a:buChar char="•"/>
            </a:pPr>
            <a:r>
              <a:rPr lang="en-US" dirty="0"/>
              <a:t>Analysis does not tell how long cabs stay on the road</a:t>
            </a:r>
          </a:p>
          <a:p>
            <a:pPr marL="285750" indent="-285750">
              <a:buFont typeface="Arial" panose="020B0604020202020204" pitchFamily="34" charset="0"/>
              <a:buChar char="•"/>
            </a:pPr>
            <a:r>
              <a:rPr lang="en-US" dirty="0"/>
              <a:t>Imperfect data could lead to skewed results</a:t>
            </a:r>
          </a:p>
          <a:p>
            <a:pPr marL="742950" lvl="1" indent="-285750">
              <a:buFont typeface="Arial" panose="020B0604020202020204" pitchFamily="34" charset="0"/>
              <a:buChar char="•"/>
            </a:pPr>
            <a:r>
              <a:rPr lang="en-US" dirty="0"/>
              <a:t>Possibly legitimate trips over $200 </a:t>
            </a:r>
          </a:p>
          <a:p>
            <a:pPr marL="285750" indent="-285750">
              <a:buFont typeface="Arial" panose="020B0604020202020204" pitchFamily="34" charset="0"/>
              <a:buChar char="•"/>
            </a:pPr>
            <a:r>
              <a:rPr lang="en-US" dirty="0"/>
              <a:t>Further analysis could be done with this data set</a:t>
            </a:r>
          </a:p>
          <a:p>
            <a:pPr marL="742950" lvl="1" indent="-285750">
              <a:buFont typeface="Arial" panose="020B0604020202020204" pitchFamily="34" charset="0"/>
              <a:buChar char="•"/>
            </a:pPr>
            <a:r>
              <a:rPr lang="en-US" dirty="0"/>
              <a:t>One idea is to look at daily/weekly revenue on a per cab basis, try to determine any quota targets, and then determine if a cab driver will continue driving past their quota if they are earning a higher hourly wage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56363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76748"/>
          </a:xfrm>
        </p:spPr>
        <p:txBody>
          <a:bodyPr/>
          <a:lstStyle/>
          <a:p>
            <a:r>
              <a:rPr lang="en-US" dirty="0"/>
              <a:t>In Contrast to </a:t>
            </a:r>
            <a:r>
              <a:rPr lang="en-US" dirty="0" err="1"/>
              <a:t>Thaler’s</a:t>
            </a:r>
            <a:r>
              <a:rPr lang="en-US" dirty="0"/>
              <a:t> Research</a:t>
            </a:r>
          </a:p>
        </p:txBody>
      </p:sp>
      <p:sp>
        <p:nvSpPr>
          <p:cNvPr id="3" name="TextBox 2"/>
          <p:cNvSpPr txBox="1"/>
          <p:nvPr/>
        </p:nvSpPr>
        <p:spPr>
          <a:xfrm>
            <a:off x="0" y="1199857"/>
            <a:ext cx="6096000"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Thaler’s</a:t>
            </a:r>
            <a:r>
              <a:rPr lang="en-US" sz="2000" dirty="0"/>
              <a:t> research studied approximately 1800 trip sheets filled out by New York cab drivers</a:t>
            </a:r>
          </a:p>
          <a:p>
            <a:pPr marL="285750" indent="-285750">
              <a:buFont typeface="Arial" panose="020B0604020202020204" pitchFamily="34" charset="0"/>
              <a:buChar char="•"/>
            </a:pPr>
            <a:r>
              <a:rPr lang="en-US" sz="2000" dirty="0"/>
              <a:t>Determined hours worked and average hourly wage per day directly from the trip sheets</a:t>
            </a:r>
          </a:p>
          <a:p>
            <a:pPr marL="285750" indent="-285750">
              <a:buFont typeface="Arial" panose="020B0604020202020204" pitchFamily="34" charset="0"/>
              <a:buChar char="•"/>
            </a:pPr>
            <a:r>
              <a:rPr lang="en-US" sz="2000" dirty="0"/>
              <a:t>Found evidence to support the quota hypothesis:</a:t>
            </a:r>
          </a:p>
          <a:p>
            <a:pPr marL="742950" lvl="1" indent="-285750">
              <a:buFont typeface="Arial" panose="020B0604020202020204" pitchFamily="34" charset="0"/>
              <a:buChar char="•"/>
            </a:pPr>
            <a:r>
              <a:rPr lang="en-US" sz="2000" dirty="0"/>
              <a:t>On high wage days, drivers on average drove fewer hours because they hit their target quota faster</a:t>
            </a:r>
          </a:p>
          <a:p>
            <a:pPr marL="285750" indent="-285750">
              <a:buFont typeface="Arial" panose="020B0604020202020204" pitchFamily="34" charset="0"/>
              <a:buChar char="•"/>
            </a:pPr>
            <a:r>
              <a:rPr lang="en-US" sz="2000" dirty="0" err="1"/>
              <a:t>Thaler’s</a:t>
            </a:r>
            <a:r>
              <a:rPr lang="en-US" sz="2000" dirty="0"/>
              <a:t> researched focused on individual driver behavior whereas I focused on all cabs working in aggregate since individual driver data was not available</a:t>
            </a:r>
          </a:p>
          <a:p>
            <a:pPr marL="285750" indent="-285750">
              <a:buFont typeface="Arial" panose="020B0604020202020204" pitchFamily="34" charset="0"/>
              <a:buChar char="•"/>
            </a:pPr>
            <a:r>
              <a:rPr lang="en-US" sz="2000" dirty="0"/>
              <a:t>I was able to replicate </a:t>
            </a:r>
            <a:r>
              <a:rPr lang="en-US" sz="2000" dirty="0" err="1"/>
              <a:t>Thaler’s</a:t>
            </a:r>
            <a:r>
              <a:rPr lang="en-US" sz="2000" dirty="0"/>
              <a:t> research with the assumption of a taxi cab being a single driver</a:t>
            </a:r>
          </a:p>
          <a:p>
            <a:pPr marL="742950" lvl="1" indent="-285750">
              <a:buFont typeface="Arial" panose="020B0604020202020204" pitchFamily="34" charset="0"/>
              <a:buChar char="•"/>
            </a:pPr>
            <a:r>
              <a:rPr lang="en-US" sz="2000" dirty="0"/>
              <a:t>Found that drivers did work less hours if the hourly wage was higher </a:t>
            </a:r>
          </a:p>
          <a:p>
            <a:pPr marL="285750" indent="-285750">
              <a:buFont typeface="Arial" panose="020B0604020202020204" pitchFamily="34" charset="0"/>
              <a:buChar char="•"/>
            </a:pPr>
            <a:endParaRPr lang="en-US" sz="2000" dirty="0"/>
          </a:p>
        </p:txBody>
      </p:sp>
      <p:sp>
        <p:nvSpPr>
          <p:cNvPr id="4" name="TextBox 3"/>
          <p:cNvSpPr txBox="1"/>
          <p:nvPr/>
        </p:nvSpPr>
        <p:spPr>
          <a:xfrm>
            <a:off x="0" y="645459"/>
            <a:ext cx="7947212" cy="369332"/>
          </a:xfrm>
          <a:prstGeom prst="rect">
            <a:avLst/>
          </a:prstGeom>
          <a:noFill/>
        </p:spPr>
        <p:txBody>
          <a:bodyPr wrap="square" rtlCol="0">
            <a:spAutoFit/>
          </a:bodyPr>
          <a:lstStyle/>
          <a:p>
            <a:r>
              <a:rPr lang="en-US" dirty="0"/>
              <a:t>Or, apparently there are multiple ways to build a supply curve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30486"/>
            <a:ext cx="6096000" cy="4191000"/>
          </a:xfrm>
          <a:prstGeom prst="rect">
            <a:avLst/>
          </a:prstGeom>
        </p:spPr>
      </p:pic>
    </p:spTree>
    <p:extLst>
      <p:ext uri="{BB962C8B-B14F-4D97-AF65-F5344CB8AC3E}">
        <p14:creationId xmlns:p14="http://schemas.microsoft.com/office/powerpoint/2010/main" val="3522054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14239</TotalTime>
  <Words>966</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Do Taxi Cabs Respond to Incentives?</vt:lpstr>
      <vt:lpstr>Executive Summary</vt:lpstr>
      <vt:lpstr>Do taxi cabs drive until they hit a quota and stop?  Or…  Do they keep driving if they are making more money?</vt:lpstr>
      <vt:lpstr>Background</vt:lpstr>
      <vt:lpstr>Methodology</vt:lpstr>
      <vt:lpstr>Results</vt:lpstr>
      <vt:lpstr>Positively Increasing Supply Curve is Consistent</vt:lpstr>
      <vt:lpstr>Limitations</vt:lpstr>
      <vt:lpstr>In Contrast to Thaler’s Research</vt:lpstr>
      <vt:lpstr>Appendix</vt:lpstr>
      <vt:lpstr>Data</vt:lpstr>
      <vt:lpstr>Data Cleaning</vt:lpstr>
      <vt:lpstr>Regression Results for Stats Nerds</vt:lpstr>
      <vt:lpstr>Most trips are taken weeknights &amp; Friday, Saturday nights</vt:lpstr>
      <vt:lpstr>Taxis are on the road to meet trip demand</vt:lpstr>
      <vt:lpstr>Hourly wages follow no repeating pattern</vt:lpstr>
      <vt:lpstr>Taxis are busiest weekday mornings, Friday &amp; Saturday night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Taxi Cabs Repsond to Incentives?</dc:title>
  <dc:creator>Byron Housten</dc:creator>
  <cp:lastModifiedBy>Byron Housten</cp:lastModifiedBy>
  <cp:revision>59</cp:revision>
  <dcterms:created xsi:type="dcterms:W3CDTF">2017-02-27T22:21:47Z</dcterms:created>
  <dcterms:modified xsi:type="dcterms:W3CDTF">2017-03-19T17:11:43Z</dcterms:modified>
</cp:coreProperties>
</file>