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befa0c27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befa0c27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befa0c27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befa0c27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befa0c2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befa0c2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54de08e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54de08e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bf23fa9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bf23fa9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bf23fa9a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bf23fa9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9350" y="22625"/>
            <a:ext cx="9223351" cy="5120875"/>
          </a:xfrm>
          <a:prstGeom prst="rect">
            <a:avLst/>
          </a:prstGeom>
          <a:noFill/>
          <a:ln>
            <a:noFill/>
          </a:ln>
        </p:spPr>
      </p:pic>
      <p:sp>
        <p:nvSpPr>
          <p:cNvPr id="55" name="Google Shape;55;p13"/>
          <p:cNvSpPr txBox="1"/>
          <p:nvPr>
            <p:ph idx="1" type="subTitle"/>
          </p:nvPr>
        </p:nvSpPr>
        <p:spPr>
          <a:xfrm>
            <a:off x="357125" y="286050"/>
            <a:ext cx="5149200" cy="2370000"/>
          </a:xfrm>
          <a:prstGeom prst="rect">
            <a:avLst/>
          </a:prstGeom>
        </p:spPr>
        <p:txBody>
          <a:bodyPr anchorCtr="0" anchor="t" bIns="91425" lIns="91425" spcFirstLastPara="1" rIns="91425" wrap="square" tIns="91425">
            <a:noAutofit/>
          </a:bodyPr>
          <a:lstStyle/>
          <a:p>
            <a:pPr indent="0" lvl="0" marL="0" rtl="0" algn="l">
              <a:lnSpc>
                <a:spcPct val="60000"/>
              </a:lnSpc>
              <a:spcBef>
                <a:spcPts val="0"/>
              </a:spcBef>
              <a:spcAft>
                <a:spcPts val="0"/>
              </a:spcAft>
              <a:buSzPts val="444"/>
              <a:buNone/>
            </a:pPr>
            <a:r>
              <a:rPr lang="es" sz="1193">
                <a:solidFill>
                  <a:srgbClr val="000000"/>
                </a:solidFill>
              </a:rPr>
              <a:t>Integrantes:</a:t>
            </a:r>
            <a:endParaRPr sz="1193">
              <a:solidFill>
                <a:srgbClr val="000000"/>
              </a:solidFill>
            </a:endParaRPr>
          </a:p>
          <a:p>
            <a:pPr indent="0" lvl="0" marL="0" rtl="0" algn="l">
              <a:lnSpc>
                <a:spcPct val="60000"/>
              </a:lnSpc>
              <a:spcBef>
                <a:spcPts val="0"/>
              </a:spcBef>
              <a:spcAft>
                <a:spcPts val="0"/>
              </a:spcAft>
              <a:buSzPts val="444"/>
              <a:buNone/>
            </a:pPr>
            <a:r>
              <a:t/>
            </a:r>
            <a:endParaRPr sz="1193">
              <a:solidFill>
                <a:srgbClr val="000000"/>
              </a:solidFill>
            </a:endParaRPr>
          </a:p>
          <a:p>
            <a:pPr indent="-304355" lvl="0" marL="457200" rtl="0" algn="l">
              <a:lnSpc>
                <a:spcPct val="95000"/>
              </a:lnSpc>
              <a:spcBef>
                <a:spcPts val="0"/>
              </a:spcBef>
              <a:spcAft>
                <a:spcPts val="0"/>
              </a:spcAft>
              <a:buClr>
                <a:srgbClr val="000000"/>
              </a:buClr>
              <a:buSzPts val="1193"/>
              <a:buChar char="●"/>
            </a:pPr>
            <a:r>
              <a:rPr lang="es" sz="1193">
                <a:solidFill>
                  <a:srgbClr val="000000"/>
                </a:solidFill>
              </a:rPr>
              <a:t>Jonathan Alexis Sánchez Ponce</a:t>
            </a:r>
            <a:endParaRPr sz="1193">
              <a:solidFill>
                <a:srgbClr val="000000"/>
              </a:solidFill>
            </a:endParaRPr>
          </a:p>
          <a:p>
            <a:pPr indent="0" lvl="0" marL="0" rtl="0" algn="l">
              <a:lnSpc>
                <a:spcPct val="95000"/>
              </a:lnSpc>
              <a:spcBef>
                <a:spcPts val="0"/>
              </a:spcBef>
              <a:spcAft>
                <a:spcPts val="0"/>
              </a:spcAft>
              <a:buSzPts val="523"/>
              <a:buNone/>
            </a:pPr>
            <a:r>
              <a:t/>
            </a:r>
            <a:endParaRPr sz="1193">
              <a:solidFill>
                <a:srgbClr val="000000"/>
              </a:solidFill>
            </a:endParaRPr>
          </a:p>
          <a:p>
            <a:pPr indent="-304355" lvl="0" marL="457200" rtl="0" algn="l">
              <a:lnSpc>
                <a:spcPct val="95000"/>
              </a:lnSpc>
              <a:spcBef>
                <a:spcPts val="0"/>
              </a:spcBef>
              <a:spcAft>
                <a:spcPts val="0"/>
              </a:spcAft>
              <a:buClr>
                <a:srgbClr val="000000"/>
              </a:buClr>
              <a:buSzPts val="1193"/>
              <a:buChar char="●"/>
            </a:pPr>
            <a:r>
              <a:rPr lang="es" sz="1193">
                <a:solidFill>
                  <a:srgbClr val="000000"/>
                </a:solidFill>
              </a:rPr>
              <a:t>Anthony Vinicio Larrea Sarango</a:t>
            </a:r>
            <a:endParaRPr sz="1193">
              <a:solidFill>
                <a:srgbClr val="000000"/>
              </a:solidFill>
            </a:endParaRPr>
          </a:p>
          <a:p>
            <a:pPr indent="0" lvl="0" marL="457200" rtl="0" algn="l">
              <a:lnSpc>
                <a:spcPct val="95000"/>
              </a:lnSpc>
              <a:spcBef>
                <a:spcPts val="0"/>
              </a:spcBef>
              <a:spcAft>
                <a:spcPts val="0"/>
              </a:spcAft>
              <a:buSzPts val="523"/>
              <a:buNone/>
            </a:pPr>
            <a:r>
              <a:t/>
            </a:r>
            <a:endParaRPr sz="1193">
              <a:solidFill>
                <a:srgbClr val="000000"/>
              </a:solidFill>
            </a:endParaRPr>
          </a:p>
          <a:p>
            <a:pPr indent="-304355" lvl="0" marL="457200" rtl="0" algn="l">
              <a:lnSpc>
                <a:spcPct val="95000"/>
              </a:lnSpc>
              <a:spcBef>
                <a:spcPts val="0"/>
              </a:spcBef>
              <a:spcAft>
                <a:spcPts val="0"/>
              </a:spcAft>
              <a:buClr>
                <a:srgbClr val="000000"/>
              </a:buClr>
              <a:buSzPts val="1193"/>
              <a:buChar char="●"/>
            </a:pPr>
            <a:r>
              <a:rPr lang="es" sz="1193">
                <a:solidFill>
                  <a:srgbClr val="000000"/>
                </a:solidFill>
              </a:rPr>
              <a:t>Byron David Guaygua Vargas</a:t>
            </a:r>
            <a:endParaRPr sz="1193">
              <a:solidFill>
                <a:srgbClr val="000000"/>
              </a:solidFill>
            </a:endParaRPr>
          </a:p>
          <a:p>
            <a:pPr indent="0" lvl="0" marL="457200" rtl="0" algn="l">
              <a:lnSpc>
                <a:spcPct val="95000"/>
              </a:lnSpc>
              <a:spcBef>
                <a:spcPts val="0"/>
              </a:spcBef>
              <a:spcAft>
                <a:spcPts val="0"/>
              </a:spcAft>
              <a:buSzPts val="523"/>
              <a:buNone/>
            </a:pPr>
            <a:r>
              <a:t/>
            </a:r>
            <a:endParaRPr sz="1193">
              <a:solidFill>
                <a:srgbClr val="000000"/>
              </a:solidFill>
            </a:endParaRPr>
          </a:p>
          <a:p>
            <a:pPr indent="-304355" lvl="0" marL="457200" rtl="0" algn="l">
              <a:lnSpc>
                <a:spcPct val="95000"/>
              </a:lnSpc>
              <a:spcBef>
                <a:spcPts val="0"/>
              </a:spcBef>
              <a:spcAft>
                <a:spcPts val="0"/>
              </a:spcAft>
              <a:buClr>
                <a:srgbClr val="000000"/>
              </a:buClr>
              <a:buSzPts val="1193"/>
              <a:buChar char="●"/>
            </a:pPr>
            <a:r>
              <a:rPr lang="es" sz="1193">
                <a:solidFill>
                  <a:srgbClr val="000000"/>
                </a:solidFill>
              </a:rPr>
              <a:t>Cristhian Ganchala</a:t>
            </a:r>
            <a:endParaRPr sz="1193">
              <a:solidFill>
                <a:srgbClr val="000000"/>
              </a:solidFill>
            </a:endParaRPr>
          </a:p>
          <a:p>
            <a:pPr indent="0" lvl="0" marL="457200" rtl="0" algn="l">
              <a:lnSpc>
                <a:spcPct val="95000"/>
              </a:lnSpc>
              <a:spcBef>
                <a:spcPts val="0"/>
              </a:spcBef>
              <a:spcAft>
                <a:spcPts val="0"/>
              </a:spcAft>
              <a:buSzPts val="523"/>
              <a:buNone/>
            </a:pPr>
            <a:r>
              <a:t/>
            </a:r>
            <a:endParaRPr sz="1193">
              <a:solidFill>
                <a:srgbClr val="000000"/>
              </a:solidFill>
            </a:endParaRPr>
          </a:p>
          <a:p>
            <a:pPr indent="-304355" lvl="0" marL="457200" rtl="0" algn="l">
              <a:lnSpc>
                <a:spcPct val="95000"/>
              </a:lnSpc>
              <a:spcBef>
                <a:spcPts val="0"/>
              </a:spcBef>
              <a:spcAft>
                <a:spcPts val="0"/>
              </a:spcAft>
              <a:buClr>
                <a:srgbClr val="000000"/>
              </a:buClr>
              <a:buSzPts val="1193"/>
              <a:buChar char="●"/>
            </a:pPr>
            <a:r>
              <a:rPr lang="es" sz="1193">
                <a:solidFill>
                  <a:srgbClr val="000000"/>
                </a:solidFill>
              </a:rPr>
              <a:t>Daniel Vacas</a:t>
            </a:r>
            <a:endParaRPr sz="1193">
              <a:solidFill>
                <a:srgbClr val="000000"/>
              </a:solidFill>
            </a:endParaRPr>
          </a:p>
          <a:p>
            <a:pPr indent="0" lvl="0" marL="457200" rtl="0" algn="l">
              <a:lnSpc>
                <a:spcPct val="95000"/>
              </a:lnSpc>
              <a:spcBef>
                <a:spcPts val="0"/>
              </a:spcBef>
              <a:spcAft>
                <a:spcPts val="0"/>
              </a:spcAft>
              <a:buNone/>
            </a:pPr>
            <a:r>
              <a:t/>
            </a:r>
            <a:endParaRPr sz="1193">
              <a:solidFill>
                <a:srgbClr val="000000"/>
              </a:solidFill>
            </a:endParaRPr>
          </a:p>
          <a:p>
            <a:pPr indent="-304355" lvl="0" marL="457200" rtl="0" algn="l">
              <a:lnSpc>
                <a:spcPct val="95000"/>
              </a:lnSpc>
              <a:spcBef>
                <a:spcPts val="0"/>
              </a:spcBef>
              <a:spcAft>
                <a:spcPts val="0"/>
              </a:spcAft>
              <a:buClr>
                <a:srgbClr val="000000"/>
              </a:buClr>
              <a:buSzPts val="1193"/>
              <a:buChar char="●"/>
            </a:pPr>
            <a:r>
              <a:rPr lang="es" sz="1193">
                <a:solidFill>
                  <a:srgbClr val="000000"/>
                </a:solidFill>
              </a:rPr>
              <a:t>Josue Zurita</a:t>
            </a:r>
            <a:endParaRPr sz="1193">
              <a:solidFill>
                <a:srgbClr val="000000"/>
              </a:solidFill>
            </a:endParaRPr>
          </a:p>
          <a:p>
            <a:pPr indent="0" lvl="0" marL="0" rtl="0" algn="l">
              <a:lnSpc>
                <a:spcPct val="60000"/>
              </a:lnSpc>
              <a:spcBef>
                <a:spcPts val="0"/>
              </a:spcBef>
              <a:spcAft>
                <a:spcPts val="0"/>
              </a:spcAft>
              <a:buSzPts val="444"/>
              <a:buNone/>
            </a:pPr>
            <a:r>
              <a:t/>
            </a:r>
            <a:endParaRPr sz="893">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266250"/>
            <a:ext cx="8520600" cy="4526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SzPts val="990"/>
              <a:buNone/>
            </a:pPr>
            <a:r>
              <a:rPr b="1" lang="es" sz="3100"/>
              <a:t>Art. 135.- Excepción a la reproducción.-</a:t>
            </a:r>
            <a:r>
              <a:rPr lang="es" sz="3100"/>
              <a:t> No constituye reproducción de un software, a los efectos previstos en el presente Título, la introducción del mismo en la memoria interna del respectivo aparato, para efectos de su exclusivo uso personal.</a:t>
            </a:r>
            <a:endParaRPr sz="3100"/>
          </a:p>
          <a:p>
            <a:pPr indent="0" lvl="0" marL="0" rtl="0" algn="l">
              <a:spcBef>
                <a:spcPts val="0"/>
              </a:spcBef>
              <a:spcAft>
                <a:spcPts val="0"/>
              </a:spcAft>
              <a:buSzPts val="990"/>
              <a:buNone/>
            </a:pPr>
            <a:r>
              <a:t/>
            </a:r>
            <a:endParaRPr sz="1700"/>
          </a:p>
          <a:p>
            <a:pPr indent="0" lvl="0" marL="0" rtl="0" algn="ctr">
              <a:spcBef>
                <a:spcPts val="0"/>
              </a:spcBef>
              <a:spcAft>
                <a:spcPts val="0"/>
              </a:spcAft>
              <a:buClr>
                <a:schemeClr val="dk1"/>
              </a:buClr>
              <a:buSzPts val="990"/>
              <a:buFont typeface="Arial"/>
              <a:buNone/>
            </a:pPr>
            <a:r>
              <a:t/>
            </a:r>
            <a:endParaRPr sz="1700"/>
          </a:p>
          <a:p>
            <a:pPr indent="0" lvl="0" marL="0" rtl="0" algn="ctr">
              <a:spcBef>
                <a:spcPts val="0"/>
              </a:spcBef>
              <a:spcAft>
                <a:spcPts val="0"/>
              </a:spcAft>
              <a:buSzPts val="990"/>
              <a:buNone/>
            </a:pPr>
            <a:r>
              <a:t/>
            </a:r>
            <a:endParaRPr sz="1700"/>
          </a:p>
        </p:txBody>
      </p:sp>
      <p:pic>
        <p:nvPicPr>
          <p:cNvPr id="61" name="Google Shape;61;p14"/>
          <p:cNvPicPr preferRelativeResize="0"/>
          <p:nvPr/>
        </p:nvPicPr>
        <p:blipFill>
          <a:blip r:embed="rId3">
            <a:alphaModFix/>
          </a:blip>
          <a:stretch>
            <a:fillRect/>
          </a:stretch>
        </p:blipFill>
        <p:spPr>
          <a:xfrm>
            <a:off x="4828850" y="3207125"/>
            <a:ext cx="4129025" cy="1658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subTitle"/>
          </p:nvPr>
        </p:nvSpPr>
        <p:spPr>
          <a:xfrm>
            <a:off x="311700" y="314650"/>
            <a:ext cx="8520600" cy="46956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b="1" lang="es" sz="3000"/>
              <a:t>Descripción Art. 135</a:t>
            </a:r>
            <a:r>
              <a:rPr b="1" lang="es" sz="3000"/>
              <a:t>: </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rPr lang="es" sz="3000"/>
              <a:t>Una de las excepciones para que el software no sea protegido es que este sea usado para uso personal mas no se puede ser reproducido con fines de lucro.</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rPr lang="es" sz="3000"/>
              <a:t>En otras palabras, que la </a:t>
            </a:r>
            <a:r>
              <a:rPr lang="es" sz="3000"/>
              <a:t>reproducción del software</a:t>
            </a:r>
            <a:r>
              <a:rPr lang="es" sz="3000"/>
              <a:t> en la memoria interna de un dispositivo puede llevarse a cabo por una persona física exclusivamente para su uso privado, no profesional ni empresarial, y sin fines directa ni indirectamente comerciales.</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subTitle"/>
          </p:nvPr>
        </p:nvSpPr>
        <p:spPr>
          <a:xfrm>
            <a:off x="50500" y="312600"/>
            <a:ext cx="8980800" cy="2048100"/>
          </a:xfrm>
          <a:prstGeom prst="rect">
            <a:avLst/>
          </a:prstGeom>
        </p:spPr>
        <p:txBody>
          <a:bodyPr anchorCtr="0" anchor="t" bIns="91425" lIns="91425" spcFirstLastPara="1" rIns="91425" wrap="square" tIns="91425">
            <a:noAutofit/>
          </a:bodyPr>
          <a:lstStyle/>
          <a:p>
            <a:pPr indent="838" lvl="0" marL="4051" marR="68705" rtl="0" algn="just">
              <a:lnSpc>
                <a:spcPct val="85794"/>
              </a:lnSpc>
              <a:spcBef>
                <a:spcPts val="1292"/>
              </a:spcBef>
              <a:spcAft>
                <a:spcPts val="0"/>
              </a:spcAft>
              <a:buNone/>
            </a:pPr>
            <a:r>
              <a:rPr b="1" lang="es" sz="1300">
                <a:solidFill>
                  <a:srgbClr val="000000"/>
                </a:solidFill>
              </a:rPr>
              <a:t>Art. 136</a:t>
            </a:r>
            <a:r>
              <a:rPr lang="es" sz="1300">
                <a:solidFill>
                  <a:srgbClr val="000000"/>
                </a:solidFill>
              </a:rPr>
              <a:t>.- Uso lícito del software.- Salvo pacto en contrario, será lícito el aprovechamiento del software para su uso en varias estaciones de trabajo mediante la instalación de redes, estaciones de trabajo u otros procedimientos similares. </a:t>
            </a:r>
            <a:endParaRPr sz="1300">
              <a:solidFill>
                <a:srgbClr val="000000"/>
              </a:solidFill>
            </a:endParaRPr>
          </a:p>
          <a:p>
            <a:pPr indent="838" lvl="0" marL="4051" marR="68705" rtl="0" algn="just">
              <a:lnSpc>
                <a:spcPct val="85794"/>
              </a:lnSpc>
              <a:spcBef>
                <a:spcPts val="1292"/>
              </a:spcBef>
              <a:spcAft>
                <a:spcPts val="0"/>
              </a:spcAft>
              <a:buNone/>
            </a:pPr>
            <a:r>
              <a:rPr b="1" lang="es" sz="1300">
                <a:solidFill>
                  <a:srgbClr val="000000"/>
                </a:solidFill>
              </a:rPr>
              <a:t>Descripción</a:t>
            </a:r>
            <a:r>
              <a:rPr b="1" lang="es" sz="1300">
                <a:solidFill>
                  <a:srgbClr val="000000"/>
                </a:solidFill>
              </a:rPr>
              <a:t>:</a:t>
            </a:r>
            <a:endParaRPr sz="1300">
              <a:solidFill>
                <a:srgbClr val="000000"/>
              </a:solidFill>
              <a:highlight>
                <a:srgbClr val="FFFFFF"/>
              </a:highlight>
            </a:endParaRPr>
          </a:p>
          <a:p>
            <a:pPr indent="838" lvl="0" marL="4051" marR="68705" rtl="0" algn="just">
              <a:lnSpc>
                <a:spcPct val="85794"/>
              </a:lnSpc>
              <a:spcBef>
                <a:spcPts val="1292"/>
              </a:spcBef>
              <a:spcAft>
                <a:spcPts val="0"/>
              </a:spcAft>
              <a:buClr>
                <a:schemeClr val="dk1"/>
              </a:buClr>
              <a:buSzPts val="1100"/>
              <a:buFont typeface="Arial"/>
              <a:buNone/>
            </a:pPr>
            <a:r>
              <a:rPr lang="es" sz="1300">
                <a:solidFill>
                  <a:srgbClr val="000000"/>
                </a:solidFill>
                <a:highlight>
                  <a:srgbClr val="FFFFFF"/>
                </a:highlight>
              </a:rPr>
              <a:t>El uso ilícito de software es una de esas prácticas que muchas empresas realizan sin tener la sensación de ‘estar haciendo algo malo’, pues no lo consideran piratería. En muchos casos incluso les parece justificable. Pero si el uso de software sin licencia es ilegal y, por tanto, estaremos confirmando que no estamos actuando correctamente.</a:t>
            </a:r>
            <a:endParaRPr sz="1300">
              <a:solidFill>
                <a:srgbClr val="000000"/>
              </a:solidFill>
            </a:endParaRPr>
          </a:p>
          <a:p>
            <a:pPr indent="0" lvl="0" marL="0" rtl="0" algn="ctr">
              <a:lnSpc>
                <a:spcPct val="90000"/>
              </a:lnSpc>
              <a:spcBef>
                <a:spcPts val="0"/>
              </a:spcBef>
              <a:spcAft>
                <a:spcPts val="0"/>
              </a:spcAft>
              <a:buNone/>
            </a:pPr>
            <a:r>
              <a:t/>
            </a:r>
            <a:endParaRPr/>
          </a:p>
        </p:txBody>
      </p:sp>
      <p:pic>
        <p:nvPicPr>
          <p:cNvPr id="72" name="Google Shape;72;p16"/>
          <p:cNvPicPr preferRelativeResize="0"/>
          <p:nvPr/>
        </p:nvPicPr>
        <p:blipFill>
          <a:blip r:embed="rId3">
            <a:alphaModFix/>
          </a:blip>
          <a:stretch>
            <a:fillRect/>
          </a:stretch>
        </p:blipFill>
        <p:spPr>
          <a:xfrm>
            <a:off x="2508950" y="2059325"/>
            <a:ext cx="4325027" cy="247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103000" y="150400"/>
            <a:ext cx="2045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Artículo</a:t>
            </a:r>
            <a:r>
              <a:rPr lang="es"/>
              <a:t> 137:</a:t>
            </a:r>
            <a:endParaRPr/>
          </a:p>
        </p:txBody>
      </p:sp>
      <p:sp>
        <p:nvSpPr>
          <p:cNvPr id="78" name="Google Shape;78;p17"/>
          <p:cNvSpPr txBox="1"/>
          <p:nvPr>
            <p:ph idx="1" type="body"/>
          </p:nvPr>
        </p:nvSpPr>
        <p:spPr>
          <a:xfrm>
            <a:off x="311700" y="932225"/>
            <a:ext cx="8520600" cy="15105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sz="1900">
                <a:solidFill>
                  <a:srgbClr val="000000"/>
                </a:solidFill>
              </a:rPr>
              <a:t>Excepción</a:t>
            </a:r>
            <a:r>
              <a:rPr lang="es" sz="1900">
                <a:solidFill>
                  <a:srgbClr val="000000"/>
                </a:solidFill>
              </a:rPr>
              <a:t> a la </a:t>
            </a:r>
            <a:r>
              <a:rPr lang="es" sz="1900">
                <a:solidFill>
                  <a:srgbClr val="000000"/>
                </a:solidFill>
              </a:rPr>
              <a:t>transformación</a:t>
            </a:r>
            <a:r>
              <a:rPr lang="es" sz="1900">
                <a:solidFill>
                  <a:srgbClr val="000000"/>
                </a:solidFill>
              </a:rPr>
              <a:t>: No constituye transformación, a los efectos previstos en el presente </a:t>
            </a:r>
            <a:r>
              <a:rPr lang="es" sz="1900">
                <a:solidFill>
                  <a:srgbClr val="000000"/>
                </a:solidFill>
              </a:rPr>
              <a:t>Título, la adaptación de un software realizada por el propietario u otro usuario legítimo para la utilización exclusiva del software. </a:t>
            </a:r>
            <a:endParaRPr sz="1900">
              <a:solidFill>
                <a:srgbClr val="000000"/>
              </a:solidFill>
            </a:endParaRPr>
          </a:p>
        </p:txBody>
      </p:sp>
      <p:pic>
        <p:nvPicPr>
          <p:cNvPr id="79" name="Google Shape;79;p17"/>
          <p:cNvPicPr preferRelativeResize="0"/>
          <p:nvPr/>
        </p:nvPicPr>
        <p:blipFill>
          <a:blip r:embed="rId3">
            <a:alphaModFix/>
          </a:blip>
          <a:stretch>
            <a:fillRect/>
          </a:stretch>
        </p:blipFill>
        <p:spPr>
          <a:xfrm>
            <a:off x="2619626" y="2248525"/>
            <a:ext cx="3904726" cy="23606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251150"/>
            <a:ext cx="8398200" cy="97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Art. 138.- Prohibición de transferencia a las modificaciones efectuadas al software</a:t>
            </a:r>
            <a:endParaRPr b="1"/>
          </a:p>
        </p:txBody>
      </p:sp>
      <p:sp>
        <p:nvSpPr>
          <p:cNvPr id="85" name="Google Shape;85;p18"/>
          <p:cNvSpPr txBox="1"/>
          <p:nvPr>
            <p:ph idx="1" type="body"/>
          </p:nvPr>
        </p:nvSpPr>
        <p:spPr>
          <a:xfrm>
            <a:off x="311700" y="1225550"/>
            <a:ext cx="8520600" cy="1737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solidFill>
                  <a:schemeClr val="dk1"/>
                </a:solidFill>
              </a:rPr>
              <a:t>Las adaptaciones o modificaciones permitidas en este Parágrafo no podrán ser transferidas bajo ningún título, sin que medie autorización previa del titular del derecho respectivo. Asimismo, los ejemplares obtenidos en la forma indicada no podrán ser transferidos bajo ningún título, salvo que lo sean conjuntamente con el programa que les sirvió de matriz y con la autorización del titular. </a:t>
            </a:r>
            <a:endParaRPr>
              <a:solidFill>
                <a:schemeClr val="dk1"/>
              </a:solidFill>
            </a:endParaRPr>
          </a:p>
        </p:txBody>
      </p:sp>
      <p:pic>
        <p:nvPicPr>
          <p:cNvPr id="86" name="Google Shape;86;p18"/>
          <p:cNvPicPr preferRelativeResize="0"/>
          <p:nvPr/>
        </p:nvPicPr>
        <p:blipFill>
          <a:blip r:embed="rId3">
            <a:alphaModFix/>
          </a:blip>
          <a:stretch>
            <a:fillRect/>
          </a:stretch>
        </p:blipFill>
        <p:spPr>
          <a:xfrm>
            <a:off x="2603600" y="2963450"/>
            <a:ext cx="3341202" cy="187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Descripción Art. 138:</a:t>
            </a:r>
            <a:endParaRPr b="1"/>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t>Para realizar cambios o modificaciones en el software, primero se debe pedir autorización al propietario del software. Las cambios que se hayan realizado en el software tampoco se pueden compartir con otras personas sin previa </a:t>
            </a:r>
            <a:r>
              <a:rPr lang="es"/>
              <a:t>autorización</a:t>
            </a:r>
            <a:r>
              <a:rPr lang="es"/>
              <a:t> del titular. </a:t>
            </a:r>
            <a:endParaRPr/>
          </a:p>
        </p:txBody>
      </p:sp>
      <p:pic>
        <p:nvPicPr>
          <p:cNvPr id="93" name="Google Shape;93;p19"/>
          <p:cNvPicPr preferRelativeResize="0"/>
          <p:nvPr/>
        </p:nvPicPr>
        <p:blipFill>
          <a:blip r:embed="rId3">
            <a:alphaModFix/>
          </a:blip>
          <a:stretch>
            <a:fillRect/>
          </a:stretch>
        </p:blipFill>
        <p:spPr>
          <a:xfrm>
            <a:off x="2743500" y="2797698"/>
            <a:ext cx="2933700" cy="186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