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6BDDD8-0901-4B80-9CB7-AAD80CDF2DA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7894A9-8B1A-45A3-9C3F-8E7AF6225453}">
      <dgm:prSet/>
      <dgm:spPr/>
      <dgm:t>
        <a:bodyPr/>
        <a:lstStyle/>
        <a:p>
          <a:r>
            <a:rPr lang="en-US" b="1" dirty="0"/>
            <a:t>Ideal Coffee Shop Locations		            Ideals Bagel Shop Locations	                        Ideal Nightclub Locations</a:t>
          </a:r>
          <a:endParaRPr lang="en-US" dirty="0"/>
        </a:p>
      </dgm:t>
    </dgm:pt>
    <dgm:pt modelId="{1BED411C-70E5-4F7B-A9F6-FB06DAF35DD7}" type="parTrans" cxnId="{5E58217E-3C44-41CF-A907-A73F5785684A}">
      <dgm:prSet/>
      <dgm:spPr/>
      <dgm:t>
        <a:bodyPr/>
        <a:lstStyle/>
        <a:p>
          <a:endParaRPr lang="en-US"/>
        </a:p>
      </dgm:t>
    </dgm:pt>
    <dgm:pt modelId="{3A07B4D1-919B-4421-9DE1-FE5F02BE941B}" type="sibTrans" cxnId="{5E58217E-3C44-41CF-A907-A73F5785684A}">
      <dgm:prSet/>
      <dgm:spPr/>
      <dgm:t>
        <a:bodyPr/>
        <a:lstStyle/>
        <a:p>
          <a:endParaRPr lang="en-US"/>
        </a:p>
      </dgm:t>
    </dgm:pt>
    <dgm:pt modelId="{5AC856F2-0F46-4A27-9730-9BE5D538059D}" type="pres">
      <dgm:prSet presAssocID="{FA6BDDD8-0901-4B80-9CB7-AAD80CDF2DA7}" presName="linear" presStyleCnt="0">
        <dgm:presLayoutVars>
          <dgm:animLvl val="lvl"/>
          <dgm:resizeHandles val="exact"/>
        </dgm:presLayoutVars>
      </dgm:prSet>
      <dgm:spPr/>
    </dgm:pt>
    <dgm:pt modelId="{51D87F32-4B75-4289-893A-9AA304B1BB06}" type="pres">
      <dgm:prSet presAssocID="{937894A9-8B1A-45A3-9C3F-8E7AF622545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B86BD78-6BE7-41CC-9FB5-1BFD3FD867E8}" type="presOf" srcId="{937894A9-8B1A-45A3-9C3F-8E7AF6225453}" destId="{51D87F32-4B75-4289-893A-9AA304B1BB06}" srcOrd="0" destOrd="0" presId="urn:microsoft.com/office/officeart/2005/8/layout/vList2"/>
    <dgm:cxn modelId="{5E58217E-3C44-41CF-A907-A73F5785684A}" srcId="{FA6BDDD8-0901-4B80-9CB7-AAD80CDF2DA7}" destId="{937894A9-8B1A-45A3-9C3F-8E7AF6225453}" srcOrd="0" destOrd="0" parTransId="{1BED411C-70E5-4F7B-A9F6-FB06DAF35DD7}" sibTransId="{3A07B4D1-919B-4421-9DE1-FE5F02BE941B}"/>
    <dgm:cxn modelId="{E82D60EC-BE92-459D-8139-1698DA908EDA}" type="presOf" srcId="{FA6BDDD8-0901-4B80-9CB7-AAD80CDF2DA7}" destId="{5AC856F2-0F46-4A27-9730-9BE5D538059D}" srcOrd="0" destOrd="0" presId="urn:microsoft.com/office/officeart/2005/8/layout/vList2"/>
    <dgm:cxn modelId="{5E698598-046D-417E-B41C-4C599D48E467}" type="presParOf" srcId="{5AC856F2-0F46-4A27-9730-9BE5D538059D}" destId="{51D87F32-4B75-4289-893A-9AA304B1BB0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D87F32-4B75-4289-893A-9AA304B1BB06}">
      <dsp:nvSpPr>
        <dsp:cNvPr id="0" name=""/>
        <dsp:cNvSpPr/>
      </dsp:nvSpPr>
      <dsp:spPr>
        <a:xfrm>
          <a:off x="0" y="4778"/>
          <a:ext cx="1156063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Ideal Coffee Shop Locations		            Ideals Bagel Shop Locations	                        Ideal Nightclub Locations</a:t>
          </a:r>
          <a:endParaRPr lang="en-US" sz="1500" kern="1200" dirty="0"/>
        </a:p>
      </dsp:txBody>
      <dsp:txXfrm>
        <a:off x="17563" y="22341"/>
        <a:ext cx="11525504" cy="324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E8E5-31DB-4BDE-90F3-8FE5C4708A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DD82-DF69-4541-8247-BA28DEDFD4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99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E8E5-31DB-4BDE-90F3-8FE5C4708A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DD82-DF69-4541-8247-BA28DEDFD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6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E8E5-31DB-4BDE-90F3-8FE5C4708A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DD82-DF69-4541-8247-BA28DEDFD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5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E8E5-31DB-4BDE-90F3-8FE5C4708A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DD82-DF69-4541-8247-BA28DEDFD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3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E8E5-31DB-4BDE-90F3-8FE5C4708A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DD82-DF69-4541-8247-BA28DEDFD4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396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E8E5-31DB-4BDE-90F3-8FE5C4708A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DD82-DF69-4541-8247-BA28DEDFD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6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E8E5-31DB-4BDE-90F3-8FE5C4708A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DD82-DF69-4541-8247-BA28DEDFD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11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E8E5-31DB-4BDE-90F3-8FE5C4708A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DD82-DF69-4541-8247-BA28DEDFD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8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E8E5-31DB-4BDE-90F3-8FE5C4708A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DD82-DF69-4541-8247-BA28DEDFD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6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214E8E5-31DB-4BDE-90F3-8FE5C4708A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CFDD82-DF69-4541-8247-BA28DEDFD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6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E8E5-31DB-4BDE-90F3-8FE5C4708A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DD82-DF69-4541-8247-BA28DEDFD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09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214E8E5-31DB-4BDE-90F3-8FE5C4708A4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CCFDD82-DF69-4541-8247-BA28DEDFD4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575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-means_clustering#/media/File:Iris_Flowers_Clustering_kMeans.sv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FE673-A37F-4BCB-AE64-EF895EF08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Market Analysis of Small Businesses in Toronto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4916D3-5B0D-4C1D-AAF0-2089F5C88A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April 12, 2020</a:t>
            </a:r>
          </a:p>
          <a:p>
            <a:r>
              <a:rPr lang="en-US" dirty="0"/>
              <a:t>Byron Seppala</a:t>
            </a:r>
          </a:p>
        </p:txBody>
      </p:sp>
    </p:spTree>
    <p:extLst>
      <p:ext uri="{BB962C8B-B14F-4D97-AF65-F5344CB8AC3E}">
        <p14:creationId xmlns:p14="http://schemas.microsoft.com/office/powerpoint/2010/main" val="3407922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5EB40-2205-4D04-862D-F4A3421B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1364-3DE3-45FF-83D5-4C0BC122F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k-means clustering and ranking, this model provides users with a list of suggested locations for various business types </a:t>
            </a:r>
          </a:p>
          <a:p>
            <a:r>
              <a:rPr lang="en-US" dirty="0"/>
              <a:t>This model assumes that preferences and consumption patterns are stable across neighborhoods</a:t>
            </a:r>
          </a:p>
          <a:p>
            <a:r>
              <a:rPr lang="en-US" dirty="0"/>
              <a:t>The evidence provided by this model could prove useful for:</a:t>
            </a:r>
          </a:p>
          <a:p>
            <a:pPr lvl="1"/>
            <a:r>
              <a:rPr lang="en-US" dirty="0"/>
              <a:t>Investors interested in the viability of businesses</a:t>
            </a:r>
          </a:p>
          <a:p>
            <a:pPr lvl="1"/>
            <a:r>
              <a:rPr lang="en-US" dirty="0"/>
              <a:t>City planners considering urban renewal projects or zoning changes</a:t>
            </a:r>
          </a:p>
          <a:p>
            <a:pPr lvl="1"/>
            <a:r>
              <a:rPr lang="en-US" dirty="0"/>
              <a:t>Consultants looking to improve the profitability of their clients</a:t>
            </a:r>
          </a:p>
        </p:txBody>
      </p:sp>
    </p:spTree>
    <p:extLst>
      <p:ext uri="{BB962C8B-B14F-4D97-AF65-F5344CB8AC3E}">
        <p14:creationId xmlns:p14="http://schemas.microsoft.com/office/powerpoint/2010/main" val="72270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B986B-68DB-47D4-9E4D-46F2A560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4804B-F6F7-4240-A7D6-5C3F21B86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Exploratory Analysis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Discussion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67223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A8939-C25B-484D-8EA1-CE8F084A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F368A-5C7A-41B6-915F-ADED1F1BC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makes a small business succeed?</a:t>
            </a:r>
          </a:p>
          <a:p>
            <a:pPr lvl="1"/>
            <a:r>
              <a:rPr lang="en-US" dirty="0"/>
              <a:t>Management</a:t>
            </a:r>
          </a:p>
          <a:p>
            <a:pPr lvl="1"/>
            <a:r>
              <a:rPr lang="en-US" dirty="0"/>
              <a:t>Marketing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Location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Capturing market demand</a:t>
            </a:r>
          </a:p>
          <a:p>
            <a:r>
              <a:rPr lang="en-US" dirty="0"/>
              <a:t>Who needs to know?</a:t>
            </a:r>
          </a:p>
          <a:p>
            <a:pPr lvl="1"/>
            <a:r>
              <a:rPr lang="en-US" dirty="0"/>
              <a:t>Investors</a:t>
            </a:r>
          </a:p>
          <a:p>
            <a:pPr lvl="2"/>
            <a:r>
              <a:rPr lang="en-US" dirty="0"/>
              <a:t>Loan officers</a:t>
            </a:r>
          </a:p>
          <a:p>
            <a:pPr lvl="2"/>
            <a:r>
              <a:rPr lang="en-US" dirty="0"/>
              <a:t>Other investors</a:t>
            </a:r>
          </a:p>
          <a:p>
            <a:pPr lvl="1"/>
            <a:r>
              <a:rPr lang="en-US" dirty="0"/>
              <a:t>City planners</a:t>
            </a:r>
          </a:p>
          <a:p>
            <a:pPr lvl="1"/>
            <a:r>
              <a:rPr lang="en-US" dirty="0"/>
              <a:t>Consultants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84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170E7-C824-4962-A3DF-8A00D4F5C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8F100-59A8-436D-A951-D5E26E72F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  <a:p>
            <a:pPr lvl="1"/>
            <a:r>
              <a:rPr lang="en-US" dirty="0"/>
              <a:t>Wikipedia</a:t>
            </a:r>
          </a:p>
          <a:p>
            <a:pPr lvl="2"/>
            <a:r>
              <a:rPr lang="en-US" dirty="0"/>
              <a:t>Scraped to collect Toronto postal codes and neighborhoods</a:t>
            </a:r>
          </a:p>
          <a:p>
            <a:pPr lvl="1"/>
            <a:r>
              <a:rPr lang="en-US" dirty="0"/>
              <a:t>Foursquare</a:t>
            </a:r>
          </a:p>
          <a:p>
            <a:pPr lvl="2"/>
            <a:r>
              <a:rPr lang="en-US" dirty="0"/>
              <a:t>Accessed to collect venue data around Toronto neighborhoods</a:t>
            </a:r>
          </a:p>
          <a:p>
            <a:r>
              <a:rPr lang="en-US" dirty="0"/>
              <a:t>Cleaning</a:t>
            </a:r>
          </a:p>
          <a:p>
            <a:pPr lvl="1"/>
            <a:r>
              <a:rPr lang="en-US" dirty="0"/>
              <a:t>Unassigned postal codes dropped </a:t>
            </a:r>
          </a:p>
          <a:p>
            <a:pPr lvl="1"/>
            <a:r>
              <a:rPr lang="en-US" dirty="0"/>
              <a:t>If multiple neighborhoods assigned to one postal code, neighborhoods are taken as a group</a:t>
            </a:r>
          </a:p>
          <a:p>
            <a:pPr lvl="1"/>
            <a:r>
              <a:rPr lang="en-US" dirty="0"/>
              <a:t>Postal codes and neighborhoods merged with geographical coordinates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438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E05B9-EF36-464A-9044-B112BB08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46A9BE-C7FA-4666-9110-6BFB0DD041A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3270"/>
            <a:ext cx="7403011" cy="3331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741AF2-C982-4293-9E69-F22C9C8B32E4}"/>
              </a:ext>
            </a:extLst>
          </p:cNvPr>
          <p:cNvSpPr txBox="1"/>
          <p:nvPr/>
        </p:nvSpPr>
        <p:spPr>
          <a:xfrm>
            <a:off x="8482149" y="1690688"/>
            <a:ext cx="31525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interactive map of Toronto neighborhoods shows geographical location. By clicking on the nodes (in the </a:t>
            </a:r>
            <a:r>
              <a:rPr lang="en-US" dirty="0" err="1"/>
              <a:t>Jupyter</a:t>
            </a:r>
            <a:r>
              <a:rPr lang="en-US" dirty="0"/>
              <a:t> Notebook), one can discover the neighborhoods and borough that the node represents.</a:t>
            </a:r>
          </a:p>
        </p:txBody>
      </p:sp>
    </p:spTree>
    <p:extLst>
      <p:ext uri="{BB962C8B-B14F-4D97-AF65-F5344CB8AC3E}">
        <p14:creationId xmlns:p14="http://schemas.microsoft.com/office/powerpoint/2010/main" val="3626191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552A7-FFE5-4FB8-BE8C-29CA69C5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7BF184-BBF7-4E1F-B6A4-1676DFD6FFA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202577" cy="2797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D61508-A68C-4B52-AC9E-10949F5C0EF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77" y="1690688"/>
            <a:ext cx="3568700" cy="32880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7540AB-B384-4AE3-ABAD-6E5C302BDED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77" y="1690688"/>
            <a:ext cx="3797300" cy="39312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780D82-28A4-4193-A560-4CA5CFD30DDF}"/>
              </a:ext>
            </a:extLst>
          </p:cNvPr>
          <p:cNvSpPr txBox="1"/>
          <p:nvPr/>
        </p:nvSpPr>
        <p:spPr>
          <a:xfrm>
            <a:off x="904785" y="5298807"/>
            <a:ext cx="6557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graphs show the frequency distribution of venues in three Toronto neighborhoods.</a:t>
            </a:r>
          </a:p>
        </p:txBody>
      </p:sp>
    </p:spTree>
    <p:extLst>
      <p:ext uri="{BB962C8B-B14F-4D97-AF65-F5344CB8AC3E}">
        <p14:creationId xmlns:p14="http://schemas.microsoft.com/office/powerpoint/2010/main" val="4132147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C53A1-01CE-49F9-8AF6-26455127A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79EB1-22C7-4711-833E-6428D8A90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  <a:p>
            <a:pPr lvl="1"/>
            <a:r>
              <a:rPr lang="en-US" dirty="0"/>
              <a:t>Used to identify similar neighborhoods</a:t>
            </a:r>
          </a:p>
          <a:p>
            <a:pPr lvl="1"/>
            <a:r>
              <a:rPr lang="en-US" dirty="0"/>
              <a:t>Cluster model fit using dataset that leaves the target category out</a:t>
            </a:r>
          </a:p>
          <a:p>
            <a:r>
              <a:rPr lang="en-US" dirty="0"/>
              <a:t>Dual Ranking</a:t>
            </a:r>
          </a:p>
          <a:p>
            <a:pPr lvl="1"/>
            <a:r>
              <a:rPr lang="en-US" dirty="0"/>
              <a:t>Used to identify “typical” neighborhoods by ranking them by distance from cluster mean</a:t>
            </a:r>
          </a:p>
          <a:p>
            <a:pPr lvl="1"/>
            <a:r>
              <a:rPr lang="en-US" dirty="0"/>
              <a:t>Used to identify neighborhoods that lack venues corresponding with the target category*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*Target category is the category of interest. E.g. coffee shops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401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0322-8517-4280-BD4D-C945E5ED7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3802FE-8665-4019-B25A-B51A37C28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1138" y="1690688"/>
            <a:ext cx="9329724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496ACA-C7A9-427F-BEE8-36689ACF8AC2}"/>
              </a:ext>
            </a:extLst>
          </p:cNvPr>
          <p:cNvSpPr txBox="1"/>
          <p:nvPr/>
        </p:nvSpPr>
        <p:spPr>
          <a:xfrm>
            <a:off x="444137" y="6042026"/>
            <a:ext cx="9329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k-means clustering, source: </a:t>
            </a:r>
            <a:r>
              <a:rPr lang="en-US" u="sng" dirty="0">
                <a:hlinkClick r:id="rId3"/>
              </a:rPr>
              <a:t>https://en.wikipedia.org/wiki/K-means_clustering#/media/File:Iris_Flowers_Clustering_kMeans.svg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967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ADF19-EFA1-4395-9686-3E4224792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7A869-67CF-4D76-BE75-52E588E50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Applying the cluster model and dual ranking yields a list of the “ideal” locations for starting certain types of businesses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F2D9EF-6226-4EC5-B04B-CE73376E59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5685" y="2886869"/>
            <a:ext cx="3810000" cy="228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E12A07-845E-469A-AC2C-541F80BE6C1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93222" y="2886869"/>
            <a:ext cx="3805555" cy="2286000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25049694-B313-449A-AEAB-9927EC7CE6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054789"/>
              </p:ext>
            </p:extLst>
          </p:nvPr>
        </p:nvGraphicFramePr>
        <p:xfrm>
          <a:off x="315684" y="5277394"/>
          <a:ext cx="1156063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7BA1A188-36A0-4147-A308-F27F2FB30256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8066314" y="2886868"/>
            <a:ext cx="3810000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2978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</TotalTime>
  <Words>355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Market Analysis of Small Businesses in Toronto</vt:lpstr>
      <vt:lpstr>Agenda </vt:lpstr>
      <vt:lpstr>Introduction</vt:lpstr>
      <vt:lpstr>Data</vt:lpstr>
      <vt:lpstr>Exploratory Analysis</vt:lpstr>
      <vt:lpstr>Exploratory Analysis</vt:lpstr>
      <vt:lpstr>Methodology</vt:lpstr>
      <vt:lpstr>Methodology</vt:lpstr>
      <vt:lpstr>Results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Analysis of Small Businesses in Toronto</dc:title>
  <dc:creator>Byron Seppala</dc:creator>
  <cp:lastModifiedBy>Byron Seppala</cp:lastModifiedBy>
  <cp:revision>7</cp:revision>
  <dcterms:created xsi:type="dcterms:W3CDTF">2020-04-13T07:00:18Z</dcterms:created>
  <dcterms:modified xsi:type="dcterms:W3CDTF">2020-04-14T04:09:35Z</dcterms:modified>
</cp:coreProperties>
</file>