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8"/>
  </p:notesMasterIdLst>
  <p:sldIdLst>
    <p:sldId id="257" r:id="rId2"/>
    <p:sldId id="263" r:id="rId3"/>
    <p:sldId id="285" r:id="rId4"/>
    <p:sldId id="286" r:id="rId5"/>
    <p:sldId id="288" r:id="rId6"/>
    <p:sldId id="280" r:id="rId7"/>
    <p:sldId id="276" r:id="rId8"/>
    <p:sldId id="287" r:id="rId9"/>
    <p:sldId id="289" r:id="rId10"/>
    <p:sldId id="290" r:id="rId11"/>
    <p:sldId id="281" r:id="rId12"/>
    <p:sldId id="282" r:id="rId13"/>
    <p:sldId id="283" r:id="rId14"/>
    <p:sldId id="267" r:id="rId15"/>
    <p:sldId id="266"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DDDDDD"/>
    <a:srgbClr val="30353F"/>
    <a:srgbClr val="43CDD9"/>
    <a:srgbClr val="667181"/>
    <a:srgbClr val="BABABA"/>
    <a:srgbClr val="85E0E7"/>
    <a:srgbClr val="515A6B"/>
    <a:srgbClr val="AFBBBD"/>
    <a:srgbClr val="8FA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52" autoAdjust="0"/>
  </p:normalViewPr>
  <p:slideViewPr>
    <p:cSldViewPr snapToGrid="0" showGuides="1">
      <p:cViewPr varScale="1">
        <p:scale>
          <a:sx n="114" d="100"/>
          <a:sy n="114" d="100"/>
        </p:scale>
        <p:origin x="354" y="114"/>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dLbls>
          <c:showLegendKey val="0"/>
          <c:showVal val="0"/>
          <c:showCatName val="0"/>
          <c:showSerName val="0"/>
          <c:showPercent val="0"/>
          <c:showBubbleSize val="0"/>
        </c:dLbls>
        <c:gapWidth val="150"/>
        <c:overlap val="100"/>
        <c:axId val="-1735762032"/>
        <c:axId val="-1735761488"/>
      </c:barChart>
      <c:catAx>
        <c:axId val="-1735762032"/>
        <c:scaling>
          <c:orientation val="minMax"/>
        </c:scaling>
        <c:delete val="1"/>
        <c:axPos val="b"/>
        <c:numFmt formatCode="General" sourceLinked="1"/>
        <c:majorTickMark val="none"/>
        <c:minorTickMark val="none"/>
        <c:tickLblPos val="nextTo"/>
        <c:crossAx val="-1735761488"/>
        <c:crosses val="autoZero"/>
        <c:auto val="1"/>
        <c:lblAlgn val="ctr"/>
        <c:lblOffset val="100"/>
        <c:noMultiLvlLbl val="0"/>
      </c:catAx>
      <c:valAx>
        <c:axId val="-173576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73576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dLbls>
          <c:showLegendKey val="0"/>
          <c:showVal val="0"/>
          <c:showCatName val="0"/>
          <c:showSerName val="0"/>
          <c:showPercent val="0"/>
          <c:showBubbleSize val="0"/>
        </c:dLbls>
        <c:gapWidth val="150"/>
        <c:overlap val="100"/>
        <c:axId val="-1735762032"/>
        <c:axId val="-1735761488"/>
      </c:barChart>
      <c:catAx>
        <c:axId val="-1735762032"/>
        <c:scaling>
          <c:orientation val="minMax"/>
        </c:scaling>
        <c:delete val="1"/>
        <c:axPos val="b"/>
        <c:numFmt formatCode="General" sourceLinked="1"/>
        <c:majorTickMark val="none"/>
        <c:minorTickMark val="none"/>
        <c:tickLblPos val="nextTo"/>
        <c:crossAx val="-1735761488"/>
        <c:crosses val="autoZero"/>
        <c:auto val="1"/>
        <c:lblAlgn val="ctr"/>
        <c:lblOffset val="100"/>
        <c:noMultiLvlLbl val="0"/>
      </c:catAx>
      <c:valAx>
        <c:axId val="-173576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73576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07/03/2020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3/7/2020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f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3/7/2020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pic>
        <p:nvPicPr>
          <p:cNvPr id="8" name="Picture 7">
            <a:extLst>
              <a:ext uri="{FF2B5EF4-FFF2-40B4-BE49-F238E27FC236}">
                <a16:creationId xmlns:a16="http://schemas.microsoft.com/office/drawing/2014/main" id="{1EEB9E8F-FD2C-4ECC-9A1A-419DDF3D6364}"/>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477000" y="5883134"/>
            <a:ext cx="1409700" cy="823667"/>
          </a:xfrm>
          <a:prstGeom prst="rect">
            <a:avLst/>
          </a:prstGeom>
        </p:spPr>
      </p:pic>
      <p:pic>
        <p:nvPicPr>
          <p:cNvPr id="10" name="Picture 9">
            <a:extLst>
              <a:ext uri="{FF2B5EF4-FFF2-40B4-BE49-F238E27FC236}">
                <a16:creationId xmlns:a16="http://schemas.microsoft.com/office/drawing/2014/main" id="{F77A8C0C-E81C-4D6A-87D1-D1789BC1BFD0}"/>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44095" r="1155" b="42031"/>
          <a:stretch/>
        </p:blipFill>
        <p:spPr>
          <a:xfrm>
            <a:off x="9753598" y="6326587"/>
            <a:ext cx="1971675" cy="276768"/>
          </a:xfrm>
          <a:prstGeom prst="rect">
            <a:avLst/>
          </a:prstGeom>
        </p:spPr>
      </p:pic>
      <p:pic>
        <p:nvPicPr>
          <p:cNvPr id="12" name="Picture 11">
            <a:extLst>
              <a:ext uri="{FF2B5EF4-FFF2-40B4-BE49-F238E27FC236}">
                <a16:creationId xmlns:a16="http://schemas.microsoft.com/office/drawing/2014/main" id="{90054A02-CE0A-41B3-BF5F-1DA0AFD686BA}"/>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15299" y="6190863"/>
            <a:ext cx="1409700" cy="548217"/>
          </a:xfrm>
          <a:prstGeom prst="rect">
            <a:avLst/>
          </a:prstGeom>
        </p:spPr>
      </p:pic>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DDDDDD">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863349" y="2850481"/>
            <a:ext cx="6270947" cy="2031325"/>
          </a:xfrm>
          <a:prstGeom prst="rect">
            <a:avLst/>
          </a:prstGeom>
          <a:noFill/>
        </p:spPr>
        <p:txBody>
          <a:bodyPr wrap="none" lIns="0" tIns="0" rIns="0" bIns="0" rtlCol="0">
            <a:spAutoFit/>
          </a:bodyPr>
          <a:lstStyle/>
          <a:p>
            <a:pPr algn="ctr">
              <a:tabLst>
                <a:tab pos="347663" algn="l"/>
              </a:tabLst>
            </a:pPr>
            <a:r>
              <a:rPr lang="en-US" sz="4400" b="1" i="1" dirty="0">
                <a:solidFill>
                  <a:schemeClr val="bg2">
                    <a:lumMod val="25000"/>
                  </a:schemeClr>
                </a:solidFill>
                <a:latin typeface="+mj-lt"/>
              </a:rPr>
              <a:t>Northeast</a:t>
            </a:r>
          </a:p>
          <a:p>
            <a:pPr algn="ctr">
              <a:tabLst>
                <a:tab pos="347663" algn="l"/>
              </a:tabLst>
            </a:pPr>
            <a:r>
              <a:rPr lang="en-US" sz="4400" b="1" dirty="0">
                <a:solidFill>
                  <a:schemeClr val="tx2">
                    <a:lumMod val="50000"/>
                  </a:schemeClr>
                </a:solidFill>
                <a:latin typeface="+mj-lt"/>
              </a:rPr>
              <a:t>Member Segmentation</a:t>
            </a:r>
          </a:p>
          <a:p>
            <a:pPr algn="ctr">
              <a:tabLst>
                <a:tab pos="347663" algn="l"/>
              </a:tabLst>
            </a:pPr>
            <a:r>
              <a:rPr lang="en-US" sz="4400" b="1" dirty="0">
                <a:solidFill>
                  <a:schemeClr val="tx2">
                    <a:lumMod val="50000"/>
                  </a:schemeClr>
                </a:solidFill>
                <a:latin typeface="+mj-lt"/>
              </a:rPr>
              <a:t>Analysis</a:t>
            </a: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8" name="Picture 7">
            <a:extLst>
              <a:ext uri="{FF2B5EF4-FFF2-40B4-BE49-F238E27FC236}">
                <a16:creationId xmlns:a16="http://schemas.microsoft.com/office/drawing/2014/main" id="{F6F58FDE-55B3-4ED1-8E90-D923DC14CD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9295" y="1664970"/>
            <a:ext cx="3046705" cy="1835639"/>
          </a:xfrm>
          <a:prstGeom prst="rect">
            <a:avLst/>
          </a:prstGeom>
        </p:spPr>
      </p:pic>
      <p:sp>
        <p:nvSpPr>
          <p:cNvPr id="2" name="TextBox 1">
            <a:extLst>
              <a:ext uri="{FF2B5EF4-FFF2-40B4-BE49-F238E27FC236}">
                <a16:creationId xmlns:a16="http://schemas.microsoft.com/office/drawing/2014/main" id="{7A98ACA8-715A-475D-838E-E9D31B933058}"/>
              </a:ext>
            </a:extLst>
          </p:cNvPr>
          <p:cNvSpPr txBox="1"/>
          <p:nvPr/>
        </p:nvSpPr>
        <p:spPr>
          <a:xfrm flipH="1">
            <a:off x="8845770" y="6367244"/>
            <a:ext cx="3346230" cy="369332"/>
          </a:xfrm>
          <a:prstGeom prst="rect">
            <a:avLst/>
          </a:prstGeom>
          <a:noFill/>
        </p:spPr>
        <p:txBody>
          <a:bodyPr wrap="square" rtlCol="0">
            <a:spAutoFit/>
          </a:bodyPr>
          <a:lstStyle/>
          <a:p>
            <a:r>
              <a:rPr lang="en-US" b="1" dirty="0"/>
              <a:t>Created By: Byron (Pi-Jen) Tang</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C183D7F6-B498-43B3-948B-1728B52AA6E4}">
                <adec:decorative xmlns:adec="http://schemas.microsoft.com/office/drawing/2017/decorative" val="1"/>
              </a:ext>
            </a:extLst>
          </p:cNvPr>
          <p:cNvSpPr/>
          <p:nvPr/>
        </p:nvSpPr>
        <p:spPr>
          <a:xfrm>
            <a:off x="1489266" y="969860"/>
            <a:ext cx="963019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C183D7F6-B498-43B3-948B-1728B52AA6E4}">
                <adec:decorative xmlns:adec="http://schemas.microsoft.com/office/drawing/2017/decorative" val="1"/>
              </a:ext>
            </a:extLst>
          </p:cNvPr>
          <p:cNvSpPr/>
          <p:nvPr/>
        </p:nvSpPr>
        <p:spPr>
          <a:xfrm>
            <a:off x="1072536" y="978674"/>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p:cNvSpPr txBox="1"/>
          <p:nvPr/>
        </p:nvSpPr>
        <p:spPr>
          <a:xfrm>
            <a:off x="2056890" y="1075614"/>
            <a:ext cx="8915910" cy="492443"/>
          </a:xfrm>
          <a:prstGeom prst="rect">
            <a:avLst/>
          </a:prstGeom>
          <a:noFill/>
        </p:spPr>
        <p:txBody>
          <a:bodyPr wrap="square" lIns="0" tIns="0" rIns="0" bIns="0" rtlCol="0">
            <a:spAutoFit/>
          </a:bodyPr>
          <a:lstStyle/>
          <a:p>
            <a:r>
              <a:rPr lang="en-US" sz="3200" b="1" dirty="0">
                <a:solidFill>
                  <a:schemeClr val="bg1"/>
                </a:solidFill>
              </a:rPr>
              <a:t>Predict Probability of Purchasing a Product </a:t>
            </a:r>
          </a:p>
        </p:txBody>
      </p:sp>
      <p:grpSp>
        <p:nvGrpSpPr>
          <p:cNvPr id="87" name="Group 86" descr="This is an icon of a chart. "/>
          <p:cNvGrpSpPr/>
          <p:nvPr/>
        </p:nvGrpSpPr>
        <p:grpSpPr>
          <a:xfrm>
            <a:off x="1247902" y="1280305"/>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0" name="TextBox 39">
            <a:extLst>
              <a:ext uri="{FF2B5EF4-FFF2-40B4-BE49-F238E27FC236}">
                <a16:creationId xmlns:a16="http://schemas.microsoft.com/office/drawing/2014/main" id="{FFAEF1C8-817C-4EBC-A4FB-3ED2DB7FCBF8}"/>
              </a:ext>
            </a:extLst>
          </p:cNvPr>
          <p:cNvSpPr txBox="1"/>
          <p:nvPr/>
        </p:nvSpPr>
        <p:spPr>
          <a:xfrm>
            <a:off x="5220777" y="165381"/>
            <a:ext cx="1750479"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Revenue</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39" name="Rectangle 38">
            <a:extLst>
              <a:ext uri="{FF2B5EF4-FFF2-40B4-BE49-F238E27FC236}">
                <a16:creationId xmlns:a16="http://schemas.microsoft.com/office/drawing/2014/main" id="{A05BA0FF-BE15-4CD8-998D-31C19F70FFD0}"/>
              </a:ext>
              <a:ext uri="{C183D7F6-B498-43B3-948B-1728B52AA6E4}">
                <adec:decorative xmlns:adec="http://schemas.microsoft.com/office/drawing/2017/decorative" val="1"/>
              </a:ext>
            </a:extLst>
          </p:cNvPr>
          <p:cNvSpPr/>
          <p:nvPr/>
        </p:nvSpPr>
        <p:spPr>
          <a:xfrm>
            <a:off x="6096000" y="2222309"/>
            <a:ext cx="5410201" cy="3440613"/>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b="1" dirty="0">
                <a:solidFill>
                  <a:schemeClr val="tx2">
                    <a:lumMod val="50000"/>
                  </a:schemeClr>
                </a:solidFill>
              </a:rPr>
              <a:t>Result – Average AUC:</a:t>
            </a:r>
          </a:p>
          <a:p>
            <a:pPr marL="285750" indent="-285750">
              <a:lnSpc>
                <a:spcPct val="150000"/>
              </a:lnSpc>
              <a:buFont typeface="Arial" panose="020B0604020202020204" pitchFamily="34" charset="0"/>
              <a:buChar char="•"/>
            </a:pPr>
            <a:r>
              <a:rPr lang="en-US" dirty="0">
                <a:solidFill>
                  <a:schemeClr val="tx2">
                    <a:lumMod val="50000"/>
                  </a:schemeClr>
                </a:solidFill>
              </a:rPr>
              <a:t>Test Set (Decision Tree) 0.911474 </a:t>
            </a:r>
          </a:p>
          <a:p>
            <a:pPr marL="285750" indent="-285750">
              <a:lnSpc>
                <a:spcPct val="150000"/>
              </a:lnSpc>
              <a:buFont typeface="Arial" panose="020B0604020202020204" pitchFamily="34" charset="0"/>
              <a:buChar char="•"/>
            </a:pPr>
            <a:r>
              <a:rPr lang="en-US" dirty="0">
                <a:solidFill>
                  <a:schemeClr val="tx2">
                    <a:lumMod val="50000"/>
                  </a:schemeClr>
                </a:solidFill>
              </a:rPr>
              <a:t>Test Set (Bagging): 0.975726 </a:t>
            </a:r>
          </a:p>
          <a:p>
            <a:pPr marL="285750" indent="-285750">
              <a:lnSpc>
                <a:spcPct val="150000"/>
              </a:lnSpc>
              <a:buFont typeface="Arial" panose="020B0604020202020204" pitchFamily="34" charset="0"/>
              <a:buChar char="•"/>
            </a:pPr>
            <a:r>
              <a:rPr lang="en-US" dirty="0">
                <a:solidFill>
                  <a:schemeClr val="tx2">
                    <a:lumMod val="50000"/>
                  </a:schemeClr>
                </a:solidFill>
              </a:rPr>
              <a:t>All Data (Bagging): 0.986834 </a:t>
            </a:r>
          </a:p>
          <a:p>
            <a:pPr marL="285750" indent="-285750">
              <a:lnSpc>
                <a:spcPct val="150000"/>
              </a:lnSpc>
              <a:buFont typeface="Arial" panose="020B0604020202020204" pitchFamily="34" charset="0"/>
              <a:buChar char="•"/>
            </a:pPr>
            <a:endParaRPr lang="en-US" b="1" dirty="0">
              <a:solidFill>
                <a:schemeClr val="tx2">
                  <a:lumMod val="50000"/>
                </a:schemeClr>
              </a:solidFill>
            </a:endParaRPr>
          </a:p>
          <a:p>
            <a:pPr>
              <a:lnSpc>
                <a:spcPct val="150000"/>
              </a:lnSpc>
            </a:pPr>
            <a:r>
              <a:rPr lang="en-US" sz="1600" b="1" dirty="0">
                <a:solidFill>
                  <a:schemeClr val="accent1"/>
                </a:solidFill>
              </a:rPr>
              <a:t>With high AUC on predicting all products, we can be confident that the probability of purchasing would be a good reference on potential buyers for each product.</a:t>
            </a:r>
          </a:p>
        </p:txBody>
      </p:sp>
      <p:pic>
        <p:nvPicPr>
          <p:cNvPr id="4098" name="Picture 2">
            <a:extLst>
              <a:ext uri="{FF2B5EF4-FFF2-40B4-BE49-F238E27FC236}">
                <a16:creationId xmlns:a16="http://schemas.microsoft.com/office/drawing/2014/main" id="{B3D4B5BF-F926-4C80-A661-271469276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536" y="1917313"/>
            <a:ext cx="4594509" cy="442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48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45C102-52D1-43E7-B930-955B8D8C0739}"/>
              </a:ext>
              <a:ext uri="{C183D7F6-B498-43B3-948B-1728B52AA6E4}">
                <adec:decorative xmlns:adec="http://schemas.microsoft.com/office/drawing/2017/decorative" val="1"/>
              </a:ext>
            </a:extLst>
          </p:cNvPr>
          <p:cNvSpPr/>
          <p:nvPr/>
        </p:nvSpPr>
        <p:spPr>
          <a:xfrm>
            <a:off x="1429714" y="969860"/>
            <a:ext cx="9689750" cy="746432"/>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D110211C-6F45-4B7D-8B07-B62FF377783E}"/>
              </a:ext>
              <a:ext uri="{C183D7F6-B498-43B3-948B-1728B52AA6E4}">
                <adec:decorative xmlns:adec="http://schemas.microsoft.com/office/drawing/2017/decorative" val="1"/>
              </a:ext>
            </a:extLst>
          </p:cNvPr>
          <p:cNvSpPr/>
          <p:nvPr/>
        </p:nvSpPr>
        <p:spPr>
          <a:xfrm>
            <a:off x="1072536" y="969860"/>
            <a:ext cx="746432" cy="746432"/>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FFAEF1C8-817C-4EBC-A4FB-3ED2DB7FCBF8}"/>
              </a:ext>
            </a:extLst>
          </p:cNvPr>
          <p:cNvSpPr txBox="1"/>
          <p:nvPr/>
        </p:nvSpPr>
        <p:spPr>
          <a:xfrm>
            <a:off x="5651983" y="165381"/>
            <a:ext cx="888064"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Cost</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grpSp>
        <p:nvGrpSpPr>
          <p:cNvPr id="24" name="Group 23" descr="This is an icon of paper money.">
            <a:extLst>
              <a:ext uri="{FF2B5EF4-FFF2-40B4-BE49-F238E27FC236}">
                <a16:creationId xmlns:a16="http://schemas.microsoft.com/office/drawing/2014/main" id="{F569787A-3989-47E1-8ED6-FEDE35E27AEC}"/>
              </a:ext>
            </a:extLst>
          </p:cNvPr>
          <p:cNvGrpSpPr/>
          <p:nvPr/>
        </p:nvGrpSpPr>
        <p:grpSpPr>
          <a:xfrm>
            <a:off x="1290293" y="1243353"/>
            <a:ext cx="361038" cy="205107"/>
            <a:chOff x="3283332" y="3275035"/>
            <a:chExt cx="479215" cy="272245"/>
          </a:xfrm>
        </p:grpSpPr>
        <p:sp>
          <p:nvSpPr>
            <p:cNvPr id="25" name="Freeform 11">
              <a:extLst>
                <a:ext uri="{FF2B5EF4-FFF2-40B4-BE49-F238E27FC236}">
                  <a16:creationId xmlns:a16="http://schemas.microsoft.com/office/drawing/2014/main" id="{33F9CDA9-5C85-4EAF-8988-D8763ADBCEF3}"/>
                </a:ext>
              </a:extLst>
            </p:cNvPr>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2">
              <a:extLst>
                <a:ext uri="{FF2B5EF4-FFF2-40B4-BE49-F238E27FC236}">
                  <a16:creationId xmlns:a16="http://schemas.microsoft.com/office/drawing/2014/main" id="{33C2C5DD-02C2-465A-9537-A807F52B8542}"/>
                </a:ext>
              </a:extLst>
            </p:cNvPr>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3">
              <a:extLst>
                <a:ext uri="{FF2B5EF4-FFF2-40B4-BE49-F238E27FC236}">
                  <a16:creationId xmlns:a16="http://schemas.microsoft.com/office/drawing/2014/main" id="{D24295BF-D2DF-4AD7-BD72-867699AC96B6}"/>
                </a:ext>
              </a:extLst>
            </p:cNvPr>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4">
              <a:extLst>
                <a:ext uri="{FF2B5EF4-FFF2-40B4-BE49-F238E27FC236}">
                  <a16:creationId xmlns:a16="http://schemas.microsoft.com/office/drawing/2014/main" id="{CD8B6E68-5A7E-41DC-8642-D9A2C4A8797D}"/>
                </a:ext>
              </a:extLst>
            </p:cNvPr>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Box 28">
            <a:extLst>
              <a:ext uri="{FF2B5EF4-FFF2-40B4-BE49-F238E27FC236}">
                <a16:creationId xmlns:a16="http://schemas.microsoft.com/office/drawing/2014/main" id="{928C5DD7-9492-4E46-822F-C687903BCA12}"/>
              </a:ext>
            </a:extLst>
          </p:cNvPr>
          <p:cNvSpPr txBox="1"/>
          <p:nvPr/>
        </p:nvSpPr>
        <p:spPr>
          <a:xfrm>
            <a:off x="2036725" y="1088388"/>
            <a:ext cx="7821649" cy="492443"/>
          </a:xfrm>
          <a:prstGeom prst="rect">
            <a:avLst/>
          </a:prstGeom>
          <a:noFill/>
        </p:spPr>
        <p:txBody>
          <a:bodyPr wrap="square" lIns="0" tIns="0" rIns="0" bIns="0" rtlCol="0">
            <a:spAutoFit/>
          </a:bodyPr>
          <a:lstStyle/>
          <a:p>
            <a:r>
              <a:rPr lang="en-US" sz="3200" b="1" dirty="0">
                <a:solidFill>
                  <a:schemeClr val="tx2">
                    <a:lumMod val="50000"/>
                  </a:schemeClr>
                </a:solidFill>
              </a:rPr>
              <a:t>Forecast Cost in the Next 12 Months</a:t>
            </a:r>
          </a:p>
        </p:txBody>
      </p:sp>
      <p:sp>
        <p:nvSpPr>
          <p:cNvPr id="30" name="Rectangle 29">
            <a:extLst>
              <a:ext uri="{FF2B5EF4-FFF2-40B4-BE49-F238E27FC236}">
                <a16:creationId xmlns:a16="http://schemas.microsoft.com/office/drawing/2014/main" id="{30D1C5A6-0FE5-481E-9744-C226CFB19E78}"/>
              </a:ext>
              <a:ext uri="{C183D7F6-B498-43B3-948B-1728B52AA6E4}">
                <adec:decorative xmlns:adec="http://schemas.microsoft.com/office/drawing/2017/decorative" val="1"/>
              </a:ext>
            </a:extLst>
          </p:cNvPr>
          <p:cNvSpPr/>
          <p:nvPr/>
        </p:nvSpPr>
        <p:spPr>
          <a:xfrm>
            <a:off x="1104771" y="2207711"/>
            <a:ext cx="5410201" cy="3440613"/>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85000"/>
                    <a:lumOff val="15000"/>
                  </a:schemeClr>
                </a:solidFill>
              </a:rPr>
              <a:t>Time-Relevant Variables: </a:t>
            </a:r>
            <a:r>
              <a:rPr lang="en-US" dirty="0">
                <a:solidFill>
                  <a:schemeClr val="tx1">
                    <a:lumMod val="85000"/>
                    <a:lumOff val="15000"/>
                  </a:schemeClr>
                </a:solidFill>
              </a:rPr>
              <a:t>Use the cost before year 2019 as year n-1, n-2, and so on to predict the cost in year 2019. Afterwards, treat year 2019 as year n-1, year 2018 as year n-2, and so on to predict the cost in year 2020.</a:t>
            </a:r>
          </a:p>
          <a:p>
            <a:endParaRPr lang="en-US" dirty="0">
              <a:solidFill>
                <a:schemeClr val="tx1">
                  <a:lumMod val="85000"/>
                  <a:lumOff val="15000"/>
                </a:schemeClr>
              </a:solidFill>
            </a:endParaRPr>
          </a:p>
          <a:p>
            <a:r>
              <a:rPr lang="en-US" b="1" dirty="0">
                <a:solidFill>
                  <a:schemeClr val="tx1">
                    <a:lumMod val="85000"/>
                    <a:lumOff val="15000"/>
                  </a:schemeClr>
                </a:solidFill>
              </a:rPr>
              <a:t>Assumption: </a:t>
            </a:r>
            <a:r>
              <a:rPr lang="en-US" dirty="0">
                <a:solidFill>
                  <a:schemeClr val="tx1">
                    <a:lumMod val="85000"/>
                    <a:lumOff val="15000"/>
                  </a:schemeClr>
                </a:solidFill>
              </a:rPr>
              <a:t>The household info would remain the same in year 2020</a:t>
            </a:r>
          </a:p>
          <a:p>
            <a:endParaRPr lang="en-US" b="1" dirty="0">
              <a:solidFill>
                <a:schemeClr val="tx1">
                  <a:lumMod val="85000"/>
                  <a:lumOff val="15000"/>
                </a:schemeClr>
              </a:solidFill>
            </a:endParaRPr>
          </a:p>
          <a:p>
            <a:r>
              <a:rPr lang="en-US" b="1" dirty="0">
                <a:solidFill>
                  <a:schemeClr val="tx1">
                    <a:lumMod val="85000"/>
                    <a:lumOff val="15000"/>
                  </a:schemeClr>
                </a:solidFill>
              </a:rPr>
              <a:t>Result: </a:t>
            </a:r>
            <a:r>
              <a:rPr lang="en-US" dirty="0">
                <a:solidFill>
                  <a:schemeClr val="tx1">
                    <a:lumMod val="85000"/>
                    <a:lumOff val="15000"/>
                  </a:schemeClr>
                </a:solidFill>
              </a:rPr>
              <a:t>The best model, bagging + decision tree, returns fair result to get probability of generating cost</a:t>
            </a:r>
            <a:r>
              <a:rPr lang="en-US" b="1" dirty="0">
                <a:solidFill>
                  <a:schemeClr val="tx1">
                    <a:lumMod val="85000"/>
                    <a:lumOff val="15000"/>
                  </a:schemeClr>
                </a:solidFill>
              </a:rPr>
              <a:t>.</a:t>
            </a:r>
          </a:p>
        </p:txBody>
      </p:sp>
      <p:graphicFrame>
        <p:nvGraphicFramePr>
          <p:cNvPr id="3" name="Table 3">
            <a:extLst>
              <a:ext uri="{FF2B5EF4-FFF2-40B4-BE49-F238E27FC236}">
                <a16:creationId xmlns:a16="http://schemas.microsoft.com/office/drawing/2014/main" id="{C53FAFC0-CFC1-4DBB-BB96-B621EE8B01A3}"/>
              </a:ext>
            </a:extLst>
          </p:cNvPr>
          <p:cNvGraphicFramePr>
            <a:graphicFrameLocks noGrp="1"/>
          </p:cNvGraphicFramePr>
          <p:nvPr>
            <p:extLst>
              <p:ext uri="{D42A27DB-BD31-4B8C-83A1-F6EECF244321}">
                <p14:modId xmlns:p14="http://schemas.microsoft.com/office/powerpoint/2010/main" val="3869651420"/>
              </p:ext>
            </p:extLst>
          </p:nvPr>
        </p:nvGraphicFramePr>
        <p:xfrm>
          <a:off x="7219949" y="2539670"/>
          <a:ext cx="3768723" cy="2325459"/>
        </p:xfrm>
        <a:graphic>
          <a:graphicData uri="http://schemas.openxmlformats.org/drawingml/2006/table">
            <a:tbl>
              <a:tblPr firstRow="1" bandRow="1">
                <a:tableStyleId>{93296810-A885-4BE3-A3E7-6D5BEEA58F35}</a:tableStyleId>
              </a:tblPr>
              <a:tblGrid>
                <a:gridCol w="1256241">
                  <a:extLst>
                    <a:ext uri="{9D8B030D-6E8A-4147-A177-3AD203B41FA5}">
                      <a16:colId xmlns:a16="http://schemas.microsoft.com/office/drawing/2014/main" val="1798421764"/>
                    </a:ext>
                  </a:extLst>
                </a:gridCol>
                <a:gridCol w="1256241">
                  <a:extLst>
                    <a:ext uri="{9D8B030D-6E8A-4147-A177-3AD203B41FA5}">
                      <a16:colId xmlns:a16="http://schemas.microsoft.com/office/drawing/2014/main" val="2285207679"/>
                    </a:ext>
                  </a:extLst>
                </a:gridCol>
                <a:gridCol w="1256241">
                  <a:extLst>
                    <a:ext uri="{9D8B030D-6E8A-4147-A177-3AD203B41FA5}">
                      <a16:colId xmlns:a16="http://schemas.microsoft.com/office/drawing/2014/main" val="1280758569"/>
                    </a:ext>
                  </a:extLst>
                </a:gridCol>
              </a:tblGrid>
              <a:tr h="775153">
                <a:tc>
                  <a:txBody>
                    <a:bodyPr/>
                    <a:lstStyle/>
                    <a:p>
                      <a:pPr algn="ctr"/>
                      <a:endParaRPr lang="en-US" dirty="0"/>
                    </a:p>
                  </a:txBody>
                  <a:tcPr anchor="ctr"/>
                </a:tc>
                <a:tc>
                  <a:txBody>
                    <a:bodyPr/>
                    <a:lstStyle/>
                    <a:p>
                      <a:pPr algn="ctr"/>
                      <a:r>
                        <a:rPr lang="en-US" dirty="0"/>
                        <a:t>Accuracy</a:t>
                      </a:r>
                    </a:p>
                  </a:txBody>
                  <a:tcPr anchor="ctr"/>
                </a:tc>
                <a:tc>
                  <a:txBody>
                    <a:bodyPr/>
                    <a:lstStyle/>
                    <a:p>
                      <a:pPr algn="ctr"/>
                      <a:r>
                        <a:rPr lang="en-US" dirty="0"/>
                        <a:t>AUC</a:t>
                      </a:r>
                    </a:p>
                  </a:txBody>
                  <a:tcPr anchor="ctr"/>
                </a:tc>
                <a:extLst>
                  <a:ext uri="{0D108BD9-81ED-4DB2-BD59-A6C34878D82A}">
                    <a16:rowId xmlns:a16="http://schemas.microsoft.com/office/drawing/2014/main" val="1641223654"/>
                  </a:ext>
                </a:extLst>
              </a:tr>
              <a:tr h="775153">
                <a:tc>
                  <a:txBody>
                    <a:bodyPr/>
                    <a:lstStyle/>
                    <a:p>
                      <a:pPr algn="ctr"/>
                      <a:r>
                        <a:rPr lang="en-US" dirty="0"/>
                        <a:t>Test Set</a:t>
                      </a:r>
                    </a:p>
                  </a:txBody>
                  <a:tcPr anchor="ctr"/>
                </a:tc>
                <a:tc>
                  <a:txBody>
                    <a:bodyPr/>
                    <a:lstStyle/>
                    <a:p>
                      <a:pPr algn="ctr"/>
                      <a:r>
                        <a:rPr lang="en-US" dirty="0"/>
                        <a:t>0.77</a:t>
                      </a:r>
                    </a:p>
                  </a:txBody>
                  <a:tcPr anchor="ctr"/>
                </a:tc>
                <a:tc>
                  <a:txBody>
                    <a:bodyPr/>
                    <a:lstStyle/>
                    <a:p>
                      <a:pPr algn="ctr"/>
                      <a:r>
                        <a:rPr lang="en-US" dirty="0"/>
                        <a:t>0.77</a:t>
                      </a:r>
                    </a:p>
                  </a:txBody>
                  <a:tcPr anchor="ctr"/>
                </a:tc>
                <a:extLst>
                  <a:ext uri="{0D108BD9-81ED-4DB2-BD59-A6C34878D82A}">
                    <a16:rowId xmlns:a16="http://schemas.microsoft.com/office/drawing/2014/main" val="2004333236"/>
                  </a:ext>
                </a:extLst>
              </a:tr>
              <a:tr h="775153">
                <a:tc>
                  <a:txBody>
                    <a:bodyPr/>
                    <a:lstStyle/>
                    <a:p>
                      <a:pPr algn="ctr"/>
                      <a:r>
                        <a:rPr lang="en-US" dirty="0"/>
                        <a:t>Whole Data Set</a:t>
                      </a:r>
                    </a:p>
                  </a:txBody>
                  <a:tcPr anchor="ctr"/>
                </a:tc>
                <a:tc>
                  <a:txBody>
                    <a:bodyPr/>
                    <a:lstStyle/>
                    <a:p>
                      <a:pPr algn="ctr"/>
                      <a:r>
                        <a:rPr lang="en-US" dirty="0"/>
                        <a:t>0.76</a:t>
                      </a:r>
                    </a:p>
                  </a:txBody>
                  <a:tcPr anchor="ctr"/>
                </a:tc>
                <a:tc>
                  <a:txBody>
                    <a:bodyPr/>
                    <a:lstStyle/>
                    <a:p>
                      <a:pPr algn="ctr"/>
                      <a:r>
                        <a:rPr lang="en-US" dirty="0"/>
                        <a:t>0.80</a:t>
                      </a:r>
                    </a:p>
                  </a:txBody>
                  <a:tcPr anchor="ctr"/>
                </a:tc>
                <a:extLst>
                  <a:ext uri="{0D108BD9-81ED-4DB2-BD59-A6C34878D82A}">
                    <a16:rowId xmlns:a16="http://schemas.microsoft.com/office/drawing/2014/main" val="840699907"/>
                  </a:ext>
                </a:extLst>
              </a:tr>
            </a:tbl>
          </a:graphicData>
        </a:graphic>
      </p:graphicFrame>
    </p:spTree>
    <p:extLst>
      <p:ext uri="{BB962C8B-B14F-4D97-AF65-F5344CB8AC3E}">
        <p14:creationId xmlns:p14="http://schemas.microsoft.com/office/powerpoint/2010/main" val="357635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22" name="Rectangle 21">
            <a:extLst>
              <a:ext uri="{FF2B5EF4-FFF2-40B4-BE49-F238E27FC236}">
                <a16:creationId xmlns:a16="http://schemas.microsoft.com/office/drawing/2014/main" id="{FBD00224-BE69-40C1-9FE4-DB28FE503181}"/>
              </a:ext>
              <a:ext uri="{C183D7F6-B498-43B3-948B-1728B52AA6E4}">
                <adec:decorative xmlns:adec="http://schemas.microsoft.com/office/drawing/2017/decorative" val="1"/>
              </a:ext>
            </a:extLst>
          </p:cNvPr>
          <p:cNvSpPr/>
          <p:nvPr/>
        </p:nvSpPr>
        <p:spPr>
          <a:xfrm>
            <a:off x="1362075" y="969860"/>
            <a:ext cx="10246530" cy="746432"/>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99FC4181-13A4-4167-8D3C-1EB9D28048E9}"/>
              </a:ext>
              <a:ext uri="{C183D7F6-B498-43B3-948B-1728B52AA6E4}">
                <adec:decorative xmlns:adec="http://schemas.microsoft.com/office/drawing/2017/decorative" val="1"/>
              </a:ext>
            </a:extLst>
          </p:cNvPr>
          <p:cNvSpPr/>
          <p:nvPr/>
        </p:nvSpPr>
        <p:spPr>
          <a:xfrm>
            <a:off x="1072536" y="969860"/>
            <a:ext cx="746432" cy="746432"/>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18" descr="This is an icon of a human being. ">
            <a:extLst>
              <a:ext uri="{FF2B5EF4-FFF2-40B4-BE49-F238E27FC236}">
                <a16:creationId xmlns:a16="http://schemas.microsoft.com/office/drawing/2014/main" id="{253439C3-45DD-4F35-A295-D402A7DA8150}"/>
              </a:ext>
            </a:extLst>
          </p:cNvPr>
          <p:cNvSpPr>
            <a:spLocks noEditPoints="1"/>
          </p:cNvSpPr>
          <p:nvPr/>
        </p:nvSpPr>
        <p:spPr bwMode="auto">
          <a:xfrm>
            <a:off x="1323601" y="1167575"/>
            <a:ext cx="24430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a16="http://schemas.microsoft.com/office/drawing/2014/main" id="{FBC21BA2-1589-432A-BD1D-78940B28CCB4}"/>
              </a:ext>
            </a:extLst>
          </p:cNvPr>
          <p:cNvSpPr txBox="1"/>
          <p:nvPr/>
        </p:nvSpPr>
        <p:spPr>
          <a:xfrm>
            <a:off x="2070033" y="1072507"/>
            <a:ext cx="9298232" cy="492443"/>
          </a:xfrm>
          <a:prstGeom prst="rect">
            <a:avLst/>
          </a:prstGeom>
          <a:noFill/>
        </p:spPr>
        <p:txBody>
          <a:bodyPr wrap="square" lIns="0" tIns="0" rIns="0" bIns="0" rtlCol="0">
            <a:spAutoFit/>
          </a:bodyPr>
          <a:lstStyle/>
          <a:p>
            <a:r>
              <a:rPr lang="en-US" sz="3200" b="1" dirty="0">
                <a:solidFill>
                  <a:schemeClr val="tx2">
                    <a:lumMod val="50000"/>
                  </a:schemeClr>
                </a:solidFill>
              </a:rPr>
              <a:t>Explore Market Opportunities</a:t>
            </a:r>
          </a:p>
        </p:txBody>
      </p:sp>
      <p:sp>
        <p:nvSpPr>
          <p:cNvPr id="26" name="Rectangle 25">
            <a:extLst>
              <a:ext uri="{FF2B5EF4-FFF2-40B4-BE49-F238E27FC236}">
                <a16:creationId xmlns:a16="http://schemas.microsoft.com/office/drawing/2014/main" id="{35F78D2B-E0CF-4EA5-A346-B1E57067118D}"/>
              </a:ext>
              <a:ext uri="{C183D7F6-B498-43B3-948B-1728B52AA6E4}">
                <adec:decorative xmlns:adec="http://schemas.microsoft.com/office/drawing/2017/decorative" val="1"/>
              </a:ext>
            </a:extLst>
          </p:cNvPr>
          <p:cNvSpPr/>
          <p:nvPr/>
        </p:nvSpPr>
        <p:spPr>
          <a:xfrm>
            <a:off x="6096000" y="2217236"/>
            <a:ext cx="5410201" cy="3440613"/>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solidFill>
                  <a:schemeClr val="tx2">
                    <a:lumMod val="50000"/>
                  </a:schemeClr>
                </a:solidFill>
              </a:rPr>
              <a:t>When the households are clustered into 8 or 9 groups, we can identify target groups with high interest on a particular product for 7 products.</a:t>
            </a:r>
          </a:p>
          <a:p>
            <a:pPr>
              <a:lnSpc>
                <a:spcPct val="150000"/>
              </a:lnSpc>
            </a:pPr>
            <a:endParaRPr lang="en-US" dirty="0">
              <a:solidFill>
                <a:schemeClr val="tx2">
                  <a:lumMod val="50000"/>
                </a:schemeClr>
              </a:solidFill>
            </a:endParaRPr>
          </a:p>
          <a:p>
            <a:pPr>
              <a:lnSpc>
                <a:spcPct val="150000"/>
              </a:lnSpc>
            </a:pPr>
            <a:r>
              <a:rPr lang="en-US" dirty="0">
                <a:solidFill>
                  <a:schemeClr val="tx2">
                    <a:lumMod val="50000"/>
                  </a:schemeClr>
                </a:solidFill>
              </a:rPr>
              <a:t>Therefore, it seems 8 is an ideal number of clusters.</a:t>
            </a:r>
          </a:p>
        </p:txBody>
      </p:sp>
      <p:sp>
        <p:nvSpPr>
          <p:cNvPr id="11" name="TextBox 10">
            <a:extLst>
              <a:ext uri="{FF2B5EF4-FFF2-40B4-BE49-F238E27FC236}">
                <a16:creationId xmlns:a16="http://schemas.microsoft.com/office/drawing/2014/main" id="{6081AD41-577C-43CD-BC6E-598432533813}"/>
              </a:ext>
            </a:extLst>
          </p:cNvPr>
          <p:cNvSpPr txBox="1"/>
          <p:nvPr/>
        </p:nvSpPr>
        <p:spPr>
          <a:xfrm>
            <a:off x="2414726" y="165381"/>
            <a:ext cx="7362593"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Segmentation – Number of Segments</a:t>
            </a:r>
          </a:p>
        </p:txBody>
      </p:sp>
      <p:pic>
        <p:nvPicPr>
          <p:cNvPr id="5122" name="Picture 2">
            <a:extLst>
              <a:ext uri="{FF2B5EF4-FFF2-40B4-BE49-F238E27FC236}">
                <a16:creationId xmlns:a16="http://schemas.microsoft.com/office/drawing/2014/main" id="{50291A9F-11ED-4EA6-AD05-41E73CBAC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819" y="1885432"/>
            <a:ext cx="4811082" cy="46582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75958DB-85AA-42C9-963C-6E4C62E11969}"/>
              </a:ext>
            </a:extLst>
          </p:cNvPr>
          <p:cNvSpPr/>
          <p:nvPr/>
        </p:nvSpPr>
        <p:spPr>
          <a:xfrm>
            <a:off x="1466850" y="1975681"/>
            <a:ext cx="171450" cy="5674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ACC10A7-8EA7-458C-9CAD-AC01D22E58B8}"/>
              </a:ext>
            </a:extLst>
          </p:cNvPr>
          <p:cNvSpPr/>
          <p:nvPr/>
        </p:nvSpPr>
        <p:spPr>
          <a:xfrm>
            <a:off x="2867025" y="1975681"/>
            <a:ext cx="171450" cy="6577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210EA9-615A-444E-B129-AB2533CE4376}"/>
              </a:ext>
            </a:extLst>
          </p:cNvPr>
          <p:cNvSpPr/>
          <p:nvPr/>
        </p:nvSpPr>
        <p:spPr>
          <a:xfrm>
            <a:off x="4953956" y="1975681"/>
            <a:ext cx="171450" cy="6577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BB035D-CDC1-43A7-A5F1-4396B8AD1E4E}"/>
              </a:ext>
            </a:extLst>
          </p:cNvPr>
          <p:cNvSpPr/>
          <p:nvPr/>
        </p:nvSpPr>
        <p:spPr>
          <a:xfrm>
            <a:off x="4286299" y="3507203"/>
            <a:ext cx="171450" cy="6577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3B40268-075F-40D2-B02E-BFF352D6CEBD}"/>
              </a:ext>
            </a:extLst>
          </p:cNvPr>
          <p:cNvSpPr/>
          <p:nvPr/>
        </p:nvSpPr>
        <p:spPr>
          <a:xfrm>
            <a:off x="3214210" y="3523752"/>
            <a:ext cx="171450" cy="9339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C56304-F4B3-472A-AD94-F21F19918264}"/>
              </a:ext>
            </a:extLst>
          </p:cNvPr>
          <p:cNvSpPr/>
          <p:nvPr/>
        </p:nvSpPr>
        <p:spPr>
          <a:xfrm>
            <a:off x="2156935" y="5039399"/>
            <a:ext cx="171450" cy="9339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E20E6E-B28B-48D6-BACF-ABE61CF112E9}"/>
              </a:ext>
            </a:extLst>
          </p:cNvPr>
          <p:cNvSpPr/>
          <p:nvPr/>
        </p:nvSpPr>
        <p:spPr>
          <a:xfrm>
            <a:off x="2328385" y="3514226"/>
            <a:ext cx="171450" cy="7529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5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22" name="Rectangle 21">
            <a:extLst>
              <a:ext uri="{FF2B5EF4-FFF2-40B4-BE49-F238E27FC236}">
                <a16:creationId xmlns:a16="http://schemas.microsoft.com/office/drawing/2014/main" id="{FBD00224-BE69-40C1-9FE4-DB28FE503181}"/>
              </a:ext>
              <a:ext uri="{C183D7F6-B498-43B3-948B-1728B52AA6E4}">
                <adec:decorative xmlns:adec="http://schemas.microsoft.com/office/drawing/2017/decorative" val="1"/>
              </a:ext>
            </a:extLst>
          </p:cNvPr>
          <p:cNvSpPr/>
          <p:nvPr/>
        </p:nvSpPr>
        <p:spPr>
          <a:xfrm>
            <a:off x="1362075" y="969860"/>
            <a:ext cx="10246530" cy="746432"/>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99FC4181-13A4-4167-8D3C-1EB9D28048E9}"/>
              </a:ext>
              <a:ext uri="{C183D7F6-B498-43B3-948B-1728B52AA6E4}">
                <adec:decorative xmlns:adec="http://schemas.microsoft.com/office/drawing/2017/decorative" val="1"/>
              </a:ext>
            </a:extLst>
          </p:cNvPr>
          <p:cNvSpPr/>
          <p:nvPr/>
        </p:nvSpPr>
        <p:spPr>
          <a:xfrm>
            <a:off x="1072536" y="969860"/>
            <a:ext cx="746432" cy="746432"/>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18" descr="This is an icon of a human being. ">
            <a:extLst>
              <a:ext uri="{FF2B5EF4-FFF2-40B4-BE49-F238E27FC236}">
                <a16:creationId xmlns:a16="http://schemas.microsoft.com/office/drawing/2014/main" id="{253439C3-45DD-4F35-A295-D402A7DA8150}"/>
              </a:ext>
            </a:extLst>
          </p:cNvPr>
          <p:cNvSpPr>
            <a:spLocks noEditPoints="1"/>
          </p:cNvSpPr>
          <p:nvPr/>
        </p:nvSpPr>
        <p:spPr bwMode="auto">
          <a:xfrm>
            <a:off x="1323601" y="1167575"/>
            <a:ext cx="24430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a16="http://schemas.microsoft.com/office/drawing/2014/main" id="{FBC21BA2-1589-432A-BD1D-78940B28CCB4}"/>
              </a:ext>
            </a:extLst>
          </p:cNvPr>
          <p:cNvSpPr txBox="1"/>
          <p:nvPr/>
        </p:nvSpPr>
        <p:spPr>
          <a:xfrm>
            <a:off x="2070033" y="1072507"/>
            <a:ext cx="9298232" cy="492443"/>
          </a:xfrm>
          <a:prstGeom prst="rect">
            <a:avLst/>
          </a:prstGeom>
          <a:noFill/>
        </p:spPr>
        <p:txBody>
          <a:bodyPr wrap="square" lIns="0" tIns="0" rIns="0" bIns="0" rtlCol="0">
            <a:spAutoFit/>
          </a:bodyPr>
          <a:lstStyle/>
          <a:p>
            <a:r>
              <a:rPr lang="en-US" sz="3200" b="1" dirty="0">
                <a:solidFill>
                  <a:schemeClr val="tx2">
                    <a:lumMod val="50000"/>
                  </a:schemeClr>
                </a:solidFill>
              </a:rPr>
              <a:t>Explore Market Opportunities</a:t>
            </a:r>
          </a:p>
        </p:txBody>
      </p:sp>
      <p:sp>
        <p:nvSpPr>
          <p:cNvPr id="11" name="TextBox 10">
            <a:extLst>
              <a:ext uri="{FF2B5EF4-FFF2-40B4-BE49-F238E27FC236}">
                <a16:creationId xmlns:a16="http://schemas.microsoft.com/office/drawing/2014/main" id="{6081AD41-577C-43CD-BC6E-598432533813}"/>
              </a:ext>
            </a:extLst>
          </p:cNvPr>
          <p:cNvSpPr txBox="1"/>
          <p:nvPr/>
        </p:nvSpPr>
        <p:spPr>
          <a:xfrm>
            <a:off x="2315341" y="165381"/>
            <a:ext cx="756136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Segmentation – Cost across Segments</a:t>
            </a:r>
          </a:p>
        </p:txBody>
      </p:sp>
      <p:pic>
        <p:nvPicPr>
          <p:cNvPr id="8196" name="Picture 4">
            <a:extLst>
              <a:ext uri="{FF2B5EF4-FFF2-40B4-BE49-F238E27FC236}">
                <a16:creationId xmlns:a16="http://schemas.microsoft.com/office/drawing/2014/main" id="{244648BD-5A2E-499F-BE79-737CD6389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331833"/>
            <a:ext cx="4109178" cy="28098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E2395E9-B891-40D1-8ADF-E49E43184421}"/>
              </a:ext>
              <a:ext uri="{C183D7F6-B498-43B3-948B-1728B52AA6E4}">
                <adec:decorative xmlns:adec="http://schemas.microsoft.com/office/drawing/2017/decorative" val="1"/>
              </a:ext>
            </a:extLst>
          </p:cNvPr>
          <p:cNvSpPr/>
          <p:nvPr/>
        </p:nvSpPr>
        <p:spPr>
          <a:xfrm>
            <a:off x="6096000" y="2217236"/>
            <a:ext cx="5410201" cy="3440613"/>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solidFill>
                  <a:schemeClr val="tx2">
                    <a:lumMod val="50000"/>
                  </a:schemeClr>
                </a:solidFill>
              </a:rPr>
              <a:t>Predicted probability of cost does not have noticeable difference across clusters. One reason might be that cost is generated randomly as customers only need road service in emergency. It is also possibly because cost is hard to predict. </a:t>
            </a:r>
          </a:p>
        </p:txBody>
      </p:sp>
    </p:spTree>
    <p:extLst>
      <p:ext uri="{BB962C8B-B14F-4D97-AF65-F5344CB8AC3E}">
        <p14:creationId xmlns:p14="http://schemas.microsoft.com/office/powerpoint/2010/main" val="243186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4981575"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2" name="TextBox 101"/>
          <p:cNvSpPr txBox="1"/>
          <p:nvPr/>
        </p:nvSpPr>
        <p:spPr>
          <a:xfrm>
            <a:off x="685687" y="2889551"/>
            <a:ext cx="4124438" cy="2769989"/>
          </a:xfrm>
          <a:prstGeom prst="rect">
            <a:avLst/>
          </a:prstGeom>
          <a:noFill/>
        </p:spPr>
        <p:txBody>
          <a:bodyPr wrap="square" lIns="0" tIns="0" rIns="0" bIns="0" rtlCol="0">
            <a:spAutoFit/>
          </a:bodyPr>
          <a:lstStyle/>
          <a:p>
            <a:pPr marL="342900" indent="-342900">
              <a:buFont typeface="+mj-lt"/>
              <a:buAutoNum type="arabicPeriod"/>
            </a:pPr>
            <a:r>
              <a:rPr lang="en-US" dirty="0">
                <a:solidFill>
                  <a:schemeClr val="bg1"/>
                </a:solidFill>
              </a:rPr>
              <a:t>Use the segmentation result to target HHs by product and make tailored product strategies. (See table)</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Focus customized product strategy on top 7 popular products</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Collect more information for cost prediction or conduct more exploration analysis on the pattern of cost.</a:t>
            </a:r>
          </a:p>
        </p:txBody>
      </p:sp>
      <p:sp>
        <p:nvSpPr>
          <p:cNvPr id="103" name="TextBox 102"/>
          <p:cNvSpPr txBox="1"/>
          <p:nvPr/>
        </p:nvSpPr>
        <p:spPr>
          <a:xfrm>
            <a:off x="646421" y="1389021"/>
            <a:ext cx="4335154"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Recommendations</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graphicFrame>
        <p:nvGraphicFramePr>
          <p:cNvPr id="10" name="Table 10">
            <a:extLst>
              <a:ext uri="{FF2B5EF4-FFF2-40B4-BE49-F238E27FC236}">
                <a16:creationId xmlns:a16="http://schemas.microsoft.com/office/drawing/2014/main" id="{63F61F42-4899-4EF4-9251-46A6874783CA}"/>
              </a:ext>
            </a:extLst>
          </p:cNvPr>
          <p:cNvGraphicFramePr>
            <a:graphicFrameLocks noGrp="1"/>
          </p:cNvGraphicFramePr>
          <p:nvPr>
            <p:extLst>
              <p:ext uri="{D42A27DB-BD31-4B8C-83A1-F6EECF244321}">
                <p14:modId xmlns:p14="http://schemas.microsoft.com/office/powerpoint/2010/main" val="3718523427"/>
              </p:ext>
            </p:extLst>
          </p:nvPr>
        </p:nvGraphicFramePr>
        <p:xfrm>
          <a:off x="5257883" y="2121740"/>
          <a:ext cx="6287696" cy="3053080"/>
        </p:xfrm>
        <a:graphic>
          <a:graphicData uri="http://schemas.openxmlformats.org/drawingml/2006/table">
            <a:tbl>
              <a:tblPr firstRow="1" bandRow="1">
                <a:tableStyleId>{5202B0CA-FC54-4496-8BCA-5EF66A818D29}</a:tableStyleId>
              </a:tblPr>
              <a:tblGrid>
                <a:gridCol w="1571924">
                  <a:extLst>
                    <a:ext uri="{9D8B030D-6E8A-4147-A177-3AD203B41FA5}">
                      <a16:colId xmlns:a16="http://schemas.microsoft.com/office/drawing/2014/main" val="1347555672"/>
                    </a:ext>
                  </a:extLst>
                </a:gridCol>
                <a:gridCol w="1282347">
                  <a:extLst>
                    <a:ext uri="{9D8B030D-6E8A-4147-A177-3AD203B41FA5}">
                      <a16:colId xmlns:a16="http://schemas.microsoft.com/office/drawing/2014/main" val="1657095699"/>
                    </a:ext>
                  </a:extLst>
                </a:gridCol>
                <a:gridCol w="1669409">
                  <a:extLst>
                    <a:ext uri="{9D8B030D-6E8A-4147-A177-3AD203B41FA5}">
                      <a16:colId xmlns:a16="http://schemas.microsoft.com/office/drawing/2014/main" val="1798334470"/>
                    </a:ext>
                  </a:extLst>
                </a:gridCol>
                <a:gridCol w="1764016">
                  <a:extLst>
                    <a:ext uri="{9D8B030D-6E8A-4147-A177-3AD203B41FA5}">
                      <a16:colId xmlns:a16="http://schemas.microsoft.com/office/drawing/2014/main" val="963244877"/>
                    </a:ext>
                  </a:extLst>
                </a:gridCol>
              </a:tblGrid>
              <a:tr h="370840">
                <a:tc>
                  <a:txBody>
                    <a:bodyPr/>
                    <a:lstStyle/>
                    <a:p>
                      <a:pPr algn="ctr" fontAlgn="ctr"/>
                      <a:r>
                        <a:rPr lang="en-US" sz="1200" dirty="0">
                          <a:effectLst/>
                        </a:rPr>
                        <a:t>Product</a:t>
                      </a:r>
                      <a:endParaRPr lang="en-US" sz="1200" b="1" dirty="0">
                        <a:effectLst/>
                      </a:endParaRPr>
                    </a:p>
                  </a:txBody>
                  <a:tcPr anchor="ctr"/>
                </a:tc>
                <a:tc>
                  <a:txBody>
                    <a:bodyPr/>
                    <a:lstStyle/>
                    <a:p>
                      <a:pPr algn="ctr" fontAlgn="ctr"/>
                      <a:r>
                        <a:rPr lang="en-US" sz="1200" dirty="0">
                          <a:effectLst/>
                        </a:rPr>
                        <a:t>Targeted Household Size*</a:t>
                      </a:r>
                      <a:endParaRPr lang="en-US" sz="1200" b="1" dirty="0">
                        <a:effectLst/>
                      </a:endParaRPr>
                    </a:p>
                  </a:txBody>
                  <a:tcPr anchor="ctr"/>
                </a:tc>
                <a:tc>
                  <a:txBody>
                    <a:bodyPr/>
                    <a:lstStyle/>
                    <a:p>
                      <a:pPr algn="ctr" fontAlgn="ctr"/>
                      <a:r>
                        <a:rPr lang="en-US" sz="1200" dirty="0">
                          <a:effectLst/>
                        </a:rPr>
                        <a:t>Avg Prob. of Purchase (Target HHs)</a:t>
                      </a:r>
                      <a:endParaRPr lang="en-US" sz="1200" b="1" dirty="0">
                        <a:effectLst/>
                      </a:endParaRPr>
                    </a:p>
                  </a:txBody>
                  <a:tcPr anchor="ctr"/>
                </a:tc>
                <a:tc>
                  <a:txBody>
                    <a:bodyPr/>
                    <a:lstStyle/>
                    <a:p>
                      <a:pPr algn="ctr" fontAlgn="ctr"/>
                      <a:r>
                        <a:rPr lang="en-US" sz="1200" dirty="0">
                          <a:effectLst/>
                        </a:rPr>
                        <a:t>Avg Prob. of Purchase (Non Target HHs)</a:t>
                      </a:r>
                      <a:endParaRPr lang="en-US" sz="1200" b="1" dirty="0">
                        <a:effectLst/>
                      </a:endParaRPr>
                    </a:p>
                  </a:txBody>
                  <a:tcPr anchor="ctr"/>
                </a:tc>
                <a:extLst>
                  <a:ext uri="{0D108BD9-81ED-4DB2-BD59-A6C34878D82A}">
                    <a16:rowId xmlns:a16="http://schemas.microsoft.com/office/drawing/2014/main" val="3629070097"/>
                  </a:ext>
                </a:extLst>
              </a:tr>
              <a:tr h="370840">
                <a:tc>
                  <a:txBody>
                    <a:bodyPr/>
                    <a:lstStyle/>
                    <a:p>
                      <a:pPr algn="ctr" fontAlgn="ctr"/>
                      <a:r>
                        <a:rPr lang="en-US" sz="1200" dirty="0">
                          <a:effectLst/>
                        </a:rPr>
                        <a:t>INS Client</a:t>
                      </a:r>
                    </a:p>
                  </a:txBody>
                  <a:tcPr anchor="ctr"/>
                </a:tc>
                <a:tc>
                  <a:txBody>
                    <a:bodyPr/>
                    <a:lstStyle/>
                    <a:p>
                      <a:pPr algn="ctr" fontAlgn="ctr"/>
                      <a:r>
                        <a:rPr lang="en-US" sz="1200" dirty="0">
                          <a:effectLst/>
                        </a:rPr>
                        <a:t>6</a:t>
                      </a:r>
                    </a:p>
                  </a:txBody>
                  <a:tcPr anchor="ctr"/>
                </a:tc>
                <a:tc>
                  <a:txBody>
                    <a:bodyPr/>
                    <a:lstStyle/>
                    <a:p>
                      <a:pPr algn="ctr" fontAlgn="ctr"/>
                      <a:r>
                        <a:rPr lang="en-US" sz="1200" dirty="0">
                          <a:effectLst/>
                        </a:rPr>
                        <a:t>0.701071</a:t>
                      </a:r>
                    </a:p>
                  </a:txBody>
                  <a:tcPr anchor="ctr"/>
                </a:tc>
                <a:tc>
                  <a:txBody>
                    <a:bodyPr/>
                    <a:lstStyle/>
                    <a:p>
                      <a:pPr algn="ctr" fontAlgn="ctr"/>
                      <a:r>
                        <a:rPr lang="en-US" sz="1200" dirty="0">
                          <a:effectLst/>
                        </a:rPr>
                        <a:t>0.419056</a:t>
                      </a:r>
                    </a:p>
                  </a:txBody>
                  <a:tcPr anchor="ctr"/>
                </a:tc>
                <a:extLst>
                  <a:ext uri="{0D108BD9-81ED-4DB2-BD59-A6C34878D82A}">
                    <a16:rowId xmlns:a16="http://schemas.microsoft.com/office/drawing/2014/main" val="4156618887"/>
                  </a:ext>
                </a:extLst>
              </a:tr>
              <a:tr h="370840">
                <a:tc>
                  <a:txBody>
                    <a:bodyPr/>
                    <a:lstStyle/>
                    <a:p>
                      <a:pPr algn="ctr" fontAlgn="ctr"/>
                      <a:r>
                        <a:rPr lang="en-US" sz="1200" dirty="0">
                          <a:effectLst/>
                        </a:rPr>
                        <a:t>FSV Credit Card</a:t>
                      </a:r>
                    </a:p>
                  </a:txBody>
                  <a:tcPr anchor="ctr"/>
                </a:tc>
                <a:tc>
                  <a:txBody>
                    <a:bodyPr/>
                    <a:lstStyle/>
                    <a:p>
                      <a:pPr algn="ctr" fontAlgn="ctr"/>
                      <a:r>
                        <a:rPr lang="en-US" sz="1200" dirty="0">
                          <a:effectLst/>
                        </a:rPr>
                        <a:t>19</a:t>
                      </a:r>
                    </a:p>
                  </a:txBody>
                  <a:tcPr anchor="ctr"/>
                </a:tc>
                <a:tc>
                  <a:txBody>
                    <a:bodyPr/>
                    <a:lstStyle/>
                    <a:p>
                      <a:pPr algn="ctr" fontAlgn="ctr"/>
                      <a:r>
                        <a:rPr lang="en-US" sz="1200" dirty="0">
                          <a:effectLst/>
                        </a:rPr>
                        <a:t>0.672262</a:t>
                      </a:r>
                    </a:p>
                  </a:txBody>
                  <a:tcPr anchor="ctr"/>
                </a:tc>
                <a:tc>
                  <a:txBody>
                    <a:bodyPr/>
                    <a:lstStyle/>
                    <a:p>
                      <a:pPr algn="ctr" fontAlgn="ctr"/>
                      <a:r>
                        <a:rPr lang="en-US" sz="1200" dirty="0">
                          <a:effectLst/>
                        </a:rPr>
                        <a:t>0.352905</a:t>
                      </a:r>
                    </a:p>
                  </a:txBody>
                  <a:tcPr anchor="ctr"/>
                </a:tc>
                <a:extLst>
                  <a:ext uri="{0D108BD9-81ED-4DB2-BD59-A6C34878D82A}">
                    <a16:rowId xmlns:a16="http://schemas.microsoft.com/office/drawing/2014/main" val="2977014918"/>
                  </a:ext>
                </a:extLst>
              </a:tr>
              <a:tr h="370840">
                <a:tc>
                  <a:txBody>
                    <a:bodyPr/>
                    <a:lstStyle/>
                    <a:p>
                      <a:pPr algn="ctr" fontAlgn="ctr"/>
                      <a:r>
                        <a:rPr lang="en-US" sz="1200" dirty="0">
                          <a:effectLst/>
                        </a:rPr>
                        <a:t>TRV </a:t>
                      </a:r>
                      <a:r>
                        <a:rPr lang="en-US" sz="1200" dirty="0" err="1">
                          <a:effectLst/>
                        </a:rPr>
                        <a:t>Globalware</a:t>
                      </a:r>
                      <a:endParaRPr lang="en-US" sz="1200" dirty="0">
                        <a:effectLst/>
                      </a:endParaRPr>
                    </a:p>
                  </a:txBody>
                  <a:tcPr anchor="ctr"/>
                </a:tc>
                <a:tc>
                  <a:txBody>
                    <a:bodyPr/>
                    <a:lstStyle/>
                    <a:p>
                      <a:pPr algn="ctr" fontAlgn="ctr"/>
                      <a:r>
                        <a:rPr lang="en-US" sz="1200" dirty="0">
                          <a:effectLst/>
                        </a:rPr>
                        <a:t>7</a:t>
                      </a:r>
                    </a:p>
                  </a:txBody>
                  <a:tcPr anchor="ctr"/>
                </a:tc>
                <a:tc>
                  <a:txBody>
                    <a:bodyPr/>
                    <a:lstStyle/>
                    <a:p>
                      <a:pPr algn="ctr" fontAlgn="ctr"/>
                      <a:r>
                        <a:rPr lang="en-US" sz="1200" dirty="0">
                          <a:effectLst/>
                        </a:rPr>
                        <a:t>0.619258</a:t>
                      </a:r>
                    </a:p>
                  </a:txBody>
                  <a:tcPr anchor="ctr"/>
                </a:tc>
                <a:tc>
                  <a:txBody>
                    <a:bodyPr/>
                    <a:lstStyle/>
                    <a:p>
                      <a:pPr algn="ctr" fontAlgn="ctr"/>
                      <a:r>
                        <a:rPr lang="en-US" sz="1200" dirty="0">
                          <a:effectLst/>
                        </a:rPr>
                        <a:t>0.391825</a:t>
                      </a:r>
                    </a:p>
                  </a:txBody>
                  <a:tcPr anchor="ctr"/>
                </a:tc>
                <a:extLst>
                  <a:ext uri="{0D108BD9-81ED-4DB2-BD59-A6C34878D82A}">
                    <a16:rowId xmlns:a16="http://schemas.microsoft.com/office/drawing/2014/main" val="2248950818"/>
                  </a:ext>
                </a:extLst>
              </a:tr>
              <a:tr h="370840">
                <a:tc>
                  <a:txBody>
                    <a:bodyPr/>
                    <a:lstStyle/>
                    <a:p>
                      <a:pPr algn="ctr" fontAlgn="ctr"/>
                      <a:r>
                        <a:rPr lang="en-US" sz="1200" dirty="0">
                          <a:effectLst/>
                        </a:rPr>
                        <a:t>FSV CMSI</a:t>
                      </a:r>
                    </a:p>
                  </a:txBody>
                  <a:tcPr anchor="ctr"/>
                </a:tc>
                <a:tc>
                  <a:txBody>
                    <a:bodyPr/>
                    <a:lstStyle/>
                    <a:p>
                      <a:pPr algn="ctr" fontAlgn="ctr"/>
                      <a:r>
                        <a:rPr lang="en-US" sz="1200" dirty="0">
                          <a:effectLst/>
                        </a:rPr>
                        <a:t>48</a:t>
                      </a:r>
                    </a:p>
                  </a:txBody>
                  <a:tcPr anchor="ctr"/>
                </a:tc>
                <a:tc>
                  <a:txBody>
                    <a:bodyPr/>
                    <a:lstStyle/>
                    <a:p>
                      <a:pPr algn="ctr" fontAlgn="ctr"/>
                      <a:r>
                        <a:rPr lang="en-US" sz="1200" dirty="0">
                          <a:effectLst/>
                        </a:rPr>
                        <a:t>0.638845</a:t>
                      </a:r>
                    </a:p>
                  </a:txBody>
                  <a:tcPr anchor="ctr"/>
                </a:tc>
                <a:tc>
                  <a:txBody>
                    <a:bodyPr/>
                    <a:lstStyle/>
                    <a:p>
                      <a:pPr algn="ctr" fontAlgn="ctr"/>
                      <a:r>
                        <a:rPr lang="en-US" sz="1200" dirty="0">
                          <a:effectLst/>
                        </a:rPr>
                        <a:t>0.185443</a:t>
                      </a:r>
                    </a:p>
                  </a:txBody>
                  <a:tcPr anchor="ctr"/>
                </a:tc>
                <a:extLst>
                  <a:ext uri="{0D108BD9-81ED-4DB2-BD59-A6C34878D82A}">
                    <a16:rowId xmlns:a16="http://schemas.microsoft.com/office/drawing/2014/main" val="2883187668"/>
                  </a:ext>
                </a:extLst>
              </a:tr>
              <a:tr h="370840">
                <a:tc>
                  <a:txBody>
                    <a:bodyPr/>
                    <a:lstStyle/>
                    <a:p>
                      <a:pPr algn="ctr" fontAlgn="ctr"/>
                      <a:r>
                        <a:rPr lang="en-US" sz="1200" dirty="0">
                          <a:effectLst/>
                        </a:rPr>
                        <a:t>FSV ID Theft</a:t>
                      </a:r>
                    </a:p>
                  </a:txBody>
                  <a:tcPr anchor="ctr"/>
                </a:tc>
                <a:tc>
                  <a:txBody>
                    <a:bodyPr/>
                    <a:lstStyle/>
                    <a:p>
                      <a:pPr algn="ctr" fontAlgn="ctr"/>
                      <a:r>
                        <a:rPr lang="en-US" sz="1200" dirty="0">
                          <a:effectLst/>
                        </a:rPr>
                        <a:t>281</a:t>
                      </a:r>
                    </a:p>
                  </a:txBody>
                  <a:tcPr anchor="ctr"/>
                </a:tc>
                <a:tc>
                  <a:txBody>
                    <a:bodyPr/>
                    <a:lstStyle/>
                    <a:p>
                      <a:pPr algn="ctr" fontAlgn="ctr"/>
                      <a:r>
                        <a:rPr lang="en-US" sz="1200" dirty="0">
                          <a:effectLst/>
                        </a:rPr>
                        <a:t>0.544852</a:t>
                      </a:r>
                    </a:p>
                  </a:txBody>
                  <a:tcPr anchor="ctr"/>
                </a:tc>
                <a:tc>
                  <a:txBody>
                    <a:bodyPr/>
                    <a:lstStyle/>
                    <a:p>
                      <a:pPr algn="ctr" fontAlgn="ctr"/>
                      <a:r>
                        <a:rPr lang="en-US" sz="1200" dirty="0">
                          <a:effectLst/>
                        </a:rPr>
                        <a:t>0.218673</a:t>
                      </a:r>
                    </a:p>
                  </a:txBody>
                  <a:tcPr anchor="ctr"/>
                </a:tc>
                <a:extLst>
                  <a:ext uri="{0D108BD9-81ED-4DB2-BD59-A6C34878D82A}">
                    <a16:rowId xmlns:a16="http://schemas.microsoft.com/office/drawing/2014/main" val="3769105806"/>
                  </a:ext>
                </a:extLst>
              </a:tr>
              <a:tr h="370840">
                <a:tc>
                  <a:txBody>
                    <a:bodyPr/>
                    <a:lstStyle/>
                    <a:p>
                      <a:pPr algn="ctr" fontAlgn="ctr"/>
                      <a:r>
                        <a:rPr lang="en-US" sz="1200" dirty="0">
                          <a:effectLst/>
                        </a:rPr>
                        <a:t>New Mover</a:t>
                      </a:r>
                    </a:p>
                  </a:txBody>
                  <a:tcPr anchor="ctr"/>
                </a:tc>
                <a:tc>
                  <a:txBody>
                    <a:bodyPr/>
                    <a:lstStyle/>
                    <a:p>
                      <a:pPr algn="ctr" fontAlgn="ctr"/>
                      <a:r>
                        <a:rPr lang="en-US" sz="1200" dirty="0">
                          <a:effectLst/>
                        </a:rPr>
                        <a:t>6</a:t>
                      </a:r>
                    </a:p>
                  </a:txBody>
                  <a:tcPr anchor="ctr"/>
                </a:tc>
                <a:tc>
                  <a:txBody>
                    <a:bodyPr/>
                    <a:lstStyle/>
                    <a:p>
                      <a:pPr algn="ctr" fontAlgn="ctr"/>
                      <a:r>
                        <a:rPr lang="en-US" sz="1200" dirty="0">
                          <a:effectLst/>
                        </a:rPr>
                        <a:t>0.707800</a:t>
                      </a:r>
                    </a:p>
                  </a:txBody>
                  <a:tcPr anchor="ctr"/>
                </a:tc>
                <a:tc>
                  <a:txBody>
                    <a:bodyPr/>
                    <a:lstStyle/>
                    <a:p>
                      <a:pPr algn="ctr" fontAlgn="ctr"/>
                      <a:r>
                        <a:rPr lang="en-US" sz="1200" dirty="0">
                          <a:effectLst/>
                        </a:rPr>
                        <a:t>0.172453</a:t>
                      </a:r>
                    </a:p>
                  </a:txBody>
                  <a:tcPr anchor="ctr"/>
                </a:tc>
                <a:extLst>
                  <a:ext uri="{0D108BD9-81ED-4DB2-BD59-A6C34878D82A}">
                    <a16:rowId xmlns:a16="http://schemas.microsoft.com/office/drawing/2014/main" val="513198221"/>
                  </a:ext>
                </a:extLst>
              </a:tr>
              <a:tr h="370840">
                <a:tc>
                  <a:txBody>
                    <a:bodyPr/>
                    <a:lstStyle/>
                    <a:p>
                      <a:pPr algn="ctr" fontAlgn="ctr"/>
                      <a:r>
                        <a:rPr lang="en-US" sz="1200" dirty="0">
                          <a:effectLst/>
                        </a:rPr>
                        <a:t>FSV Deposit Program</a:t>
                      </a:r>
                    </a:p>
                  </a:txBody>
                  <a:tcPr anchor="ctr"/>
                </a:tc>
                <a:tc>
                  <a:txBody>
                    <a:bodyPr/>
                    <a:lstStyle/>
                    <a:p>
                      <a:pPr algn="ctr" fontAlgn="ctr"/>
                      <a:r>
                        <a:rPr lang="en-US" sz="1200" dirty="0">
                          <a:effectLst/>
                        </a:rPr>
                        <a:t>361</a:t>
                      </a:r>
                    </a:p>
                  </a:txBody>
                  <a:tcPr anchor="ctr"/>
                </a:tc>
                <a:tc>
                  <a:txBody>
                    <a:bodyPr/>
                    <a:lstStyle/>
                    <a:p>
                      <a:pPr algn="ctr" fontAlgn="ctr"/>
                      <a:r>
                        <a:rPr lang="en-US" sz="1200" dirty="0">
                          <a:effectLst/>
                        </a:rPr>
                        <a:t>0.616487</a:t>
                      </a:r>
                    </a:p>
                  </a:txBody>
                  <a:tcPr anchor="ctr"/>
                </a:tc>
                <a:tc>
                  <a:txBody>
                    <a:bodyPr/>
                    <a:lstStyle/>
                    <a:p>
                      <a:pPr algn="ctr" fontAlgn="ctr"/>
                      <a:r>
                        <a:rPr lang="en-US" sz="1200" dirty="0">
                          <a:effectLst/>
                        </a:rPr>
                        <a:t>0.055583</a:t>
                      </a:r>
                    </a:p>
                  </a:txBody>
                  <a:tcPr anchor="ctr"/>
                </a:tc>
                <a:extLst>
                  <a:ext uri="{0D108BD9-81ED-4DB2-BD59-A6C34878D82A}">
                    <a16:rowId xmlns:a16="http://schemas.microsoft.com/office/drawing/2014/main" val="1689690840"/>
                  </a:ext>
                </a:extLst>
              </a:tr>
            </a:tbl>
          </a:graphicData>
        </a:graphic>
      </p:graphicFrame>
      <p:sp>
        <p:nvSpPr>
          <p:cNvPr id="12" name="TextBox 11">
            <a:extLst>
              <a:ext uri="{FF2B5EF4-FFF2-40B4-BE49-F238E27FC236}">
                <a16:creationId xmlns:a16="http://schemas.microsoft.com/office/drawing/2014/main" id="{77575BFA-3572-4C99-86E0-B3E5207A5143}"/>
              </a:ext>
            </a:extLst>
          </p:cNvPr>
          <p:cNvSpPr txBox="1"/>
          <p:nvPr/>
        </p:nvSpPr>
        <p:spPr>
          <a:xfrm>
            <a:off x="5257883" y="5174820"/>
            <a:ext cx="4981574" cy="307777"/>
          </a:xfrm>
          <a:prstGeom prst="rect">
            <a:avLst/>
          </a:prstGeom>
          <a:noFill/>
        </p:spPr>
        <p:txBody>
          <a:bodyPr wrap="square" rtlCol="0">
            <a:spAutoFit/>
          </a:bodyPr>
          <a:lstStyle/>
          <a:p>
            <a:r>
              <a:rPr lang="en-US" sz="1400" dirty="0"/>
              <a:t>* The households that have purchase the product are excluded.</a:t>
            </a:r>
          </a:p>
        </p:txBody>
      </p:sp>
      <p:sp>
        <p:nvSpPr>
          <p:cNvPr id="2" name="Rectangle 1">
            <a:extLst>
              <a:ext uri="{FF2B5EF4-FFF2-40B4-BE49-F238E27FC236}">
                <a16:creationId xmlns:a16="http://schemas.microsoft.com/office/drawing/2014/main" id="{44AA76A2-3F27-436B-BAA4-A0074DDD2968}"/>
              </a:ext>
            </a:extLst>
          </p:cNvPr>
          <p:cNvSpPr/>
          <p:nvPr/>
        </p:nvSpPr>
        <p:spPr>
          <a:xfrm>
            <a:off x="5353731" y="1219743"/>
            <a:ext cx="6096000" cy="830997"/>
          </a:xfrm>
          <a:prstGeom prst="rect">
            <a:avLst/>
          </a:prstGeom>
        </p:spPr>
        <p:txBody>
          <a:bodyPr>
            <a:spAutoFit/>
          </a:bodyPr>
          <a:lstStyle/>
          <a:p>
            <a:pPr marL="285750" indent="-285750">
              <a:buFont typeface="Arial" panose="020B0604020202020204" pitchFamily="34" charset="0"/>
              <a:buChar char="•"/>
            </a:pPr>
            <a:r>
              <a:rPr lang="en-US" sz="1600" dirty="0"/>
              <a:t>The table summarizes the size of potential HH for each product. </a:t>
            </a:r>
          </a:p>
          <a:p>
            <a:pPr marL="285750" indent="-285750">
              <a:buFont typeface="Arial" panose="020B0604020202020204" pitchFamily="34" charset="0"/>
              <a:buChar char="•"/>
            </a:pPr>
            <a:r>
              <a:rPr lang="en-US" sz="1600" dirty="0"/>
              <a:t>Each segment represents a target group that is much more likely to purchase the product than the others.</a:t>
            </a:r>
          </a:p>
        </p:txBody>
      </p:sp>
    </p:spTree>
    <p:extLst>
      <p:ext uri="{BB962C8B-B14F-4D97-AF65-F5344CB8AC3E}">
        <p14:creationId xmlns:p14="http://schemas.microsoft.com/office/powerpoint/2010/main" val="242014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6972FD61-A278-4E69-85DE-75B38C250625}"/>
              </a:ext>
            </a:extLst>
          </p:cNvPr>
          <p:cNvSpPr txBox="1"/>
          <p:nvPr/>
        </p:nvSpPr>
        <p:spPr>
          <a:xfrm>
            <a:off x="5119772" y="265954"/>
            <a:ext cx="1952458"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Appendix</a:t>
            </a:r>
          </a:p>
        </p:txBody>
      </p:sp>
      <p:sp>
        <p:nvSpPr>
          <p:cNvPr id="47" name="TextBox 46">
            <a:extLst>
              <a:ext uri="{FF2B5EF4-FFF2-40B4-BE49-F238E27FC236}">
                <a16:creationId xmlns:a16="http://schemas.microsoft.com/office/drawing/2014/main" id="{231E4B19-2C3A-884A-919A-326B2A2F1BA8}"/>
              </a:ext>
            </a:extLst>
          </p:cNvPr>
          <p:cNvSpPr txBox="1"/>
          <p:nvPr/>
        </p:nvSpPr>
        <p:spPr>
          <a:xfrm>
            <a:off x="609670" y="989604"/>
            <a:ext cx="10229780" cy="4001095"/>
          </a:xfrm>
          <a:prstGeom prst="rect">
            <a:avLst/>
          </a:prstGeom>
          <a:noFill/>
        </p:spPr>
        <p:txBody>
          <a:bodyPr wrap="square" lIns="0" tIns="0" rIns="0" bIns="0" rtlCol="0">
            <a:spAutoFit/>
          </a:bodyPr>
          <a:lstStyle/>
          <a:p>
            <a:r>
              <a:rPr lang="en-US" sz="2000" dirty="0"/>
              <a:t>Performance of other models tried for product prediction, using 'INS Client' as an example. </a:t>
            </a:r>
          </a:p>
          <a:p>
            <a:endParaRPr lang="en-US" sz="2000" dirty="0"/>
          </a:p>
          <a:p>
            <a:r>
              <a:rPr lang="en-US" sz="2000" dirty="0" err="1"/>
              <a:t>kNN</a:t>
            </a:r>
            <a:endParaRPr lang="en-US" sz="2000" dirty="0"/>
          </a:p>
          <a:p>
            <a:endParaRPr lang="en-US" sz="2000" dirty="0"/>
          </a:p>
          <a:p>
            <a:endParaRPr lang="en-US" sz="2000" dirty="0"/>
          </a:p>
          <a:p>
            <a:endParaRPr lang="en-US" sz="2000" dirty="0"/>
          </a:p>
          <a:p>
            <a:endParaRPr lang="en-US" sz="2000" dirty="0"/>
          </a:p>
          <a:p>
            <a:r>
              <a:rPr lang="en-US" sz="2000" dirty="0"/>
              <a:t>Logistic Regression</a:t>
            </a:r>
          </a:p>
          <a:p>
            <a:endParaRPr lang="en-US" sz="2000" dirty="0"/>
          </a:p>
          <a:p>
            <a:endParaRPr lang="en-US" sz="2000" dirty="0"/>
          </a:p>
          <a:p>
            <a:endParaRPr lang="en-US" sz="2000" dirty="0"/>
          </a:p>
          <a:p>
            <a:endParaRPr lang="en-US" sz="2000" dirty="0"/>
          </a:p>
          <a:p>
            <a:r>
              <a:rPr lang="en-US" sz="2000" dirty="0"/>
              <a:t>Random Forest</a:t>
            </a:r>
          </a:p>
        </p:txBody>
      </p:sp>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pic>
        <p:nvPicPr>
          <p:cNvPr id="4" name="Picture 3">
            <a:extLst>
              <a:ext uri="{FF2B5EF4-FFF2-40B4-BE49-F238E27FC236}">
                <a16:creationId xmlns:a16="http://schemas.microsoft.com/office/drawing/2014/main" id="{9B9F0A2C-6CB4-4F35-837F-87F640CD424B}"/>
              </a:ext>
            </a:extLst>
          </p:cNvPr>
          <p:cNvPicPr>
            <a:picLocks noChangeAspect="1"/>
          </p:cNvPicPr>
          <p:nvPr/>
        </p:nvPicPr>
        <p:blipFill rotWithShape="1">
          <a:blip r:embed="rId2"/>
          <a:srcRect b="6348"/>
          <a:stretch/>
        </p:blipFill>
        <p:spPr>
          <a:xfrm>
            <a:off x="619195" y="2059188"/>
            <a:ext cx="3800475" cy="651183"/>
          </a:xfrm>
          <a:prstGeom prst="rect">
            <a:avLst/>
          </a:prstGeom>
        </p:spPr>
      </p:pic>
      <p:pic>
        <p:nvPicPr>
          <p:cNvPr id="5" name="Picture 4">
            <a:extLst>
              <a:ext uri="{FF2B5EF4-FFF2-40B4-BE49-F238E27FC236}">
                <a16:creationId xmlns:a16="http://schemas.microsoft.com/office/drawing/2014/main" id="{F2C69A60-7CCA-4B03-A692-208B89E5B9D9}"/>
              </a:ext>
            </a:extLst>
          </p:cNvPr>
          <p:cNvPicPr>
            <a:picLocks noChangeAspect="1"/>
          </p:cNvPicPr>
          <p:nvPr/>
        </p:nvPicPr>
        <p:blipFill>
          <a:blip r:embed="rId3"/>
          <a:stretch>
            <a:fillRect/>
          </a:stretch>
        </p:blipFill>
        <p:spPr>
          <a:xfrm>
            <a:off x="624027" y="3660207"/>
            <a:ext cx="4524375" cy="685800"/>
          </a:xfrm>
          <a:prstGeom prst="rect">
            <a:avLst/>
          </a:prstGeom>
        </p:spPr>
      </p:pic>
      <p:pic>
        <p:nvPicPr>
          <p:cNvPr id="6" name="Picture 5">
            <a:extLst>
              <a:ext uri="{FF2B5EF4-FFF2-40B4-BE49-F238E27FC236}">
                <a16:creationId xmlns:a16="http://schemas.microsoft.com/office/drawing/2014/main" id="{5DCDD8FC-18E8-41D4-952A-809B99871067}"/>
              </a:ext>
            </a:extLst>
          </p:cNvPr>
          <p:cNvPicPr>
            <a:picLocks noChangeAspect="1"/>
          </p:cNvPicPr>
          <p:nvPr/>
        </p:nvPicPr>
        <p:blipFill>
          <a:blip r:embed="rId4"/>
          <a:stretch>
            <a:fillRect/>
          </a:stretch>
        </p:blipFill>
        <p:spPr>
          <a:xfrm>
            <a:off x="681177" y="5047599"/>
            <a:ext cx="5857875" cy="666750"/>
          </a:xfrm>
          <a:prstGeom prst="rect">
            <a:avLst/>
          </a:prstGeom>
        </p:spPr>
      </p:pic>
    </p:spTree>
    <p:extLst>
      <p:ext uri="{BB962C8B-B14F-4D97-AF65-F5344CB8AC3E}">
        <p14:creationId xmlns:p14="http://schemas.microsoft.com/office/powerpoint/2010/main" val="399435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Picture 1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37" y="-6815"/>
            <a:ext cx="6099048" cy="6877724"/>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137" y="-8389"/>
            <a:ext cx="6099048" cy="6877724"/>
          </a:xfrm>
          <a:prstGeom prst="rect">
            <a:avLst/>
          </a:prstGeom>
          <a:solidFill>
            <a:srgbClr val="DBDBDB">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TextBox 144"/>
          <p:cNvSpPr txBox="1"/>
          <p:nvPr/>
        </p:nvSpPr>
        <p:spPr>
          <a:xfrm>
            <a:off x="1068842" y="2623372"/>
            <a:ext cx="3886200" cy="553998"/>
          </a:xfrm>
          <a:prstGeom prst="rect">
            <a:avLst/>
          </a:prstGeom>
          <a:noFill/>
        </p:spPr>
        <p:txBody>
          <a:bodyPr wrap="square" lIns="0" tIns="0" rIns="0" bIns="0" rtlCol="0">
            <a:spAutoFit/>
          </a:bodyPr>
          <a:lstStyle/>
          <a:p>
            <a:pPr algn="ctr"/>
            <a:r>
              <a:rPr lang="en-US" sz="3600" b="1" dirty="0">
                <a:solidFill>
                  <a:schemeClr val="tx1">
                    <a:lumMod val="85000"/>
                    <a:lumOff val="15000"/>
                  </a:schemeClr>
                </a:solidFill>
              </a:rPr>
              <a:t>Agenda</a:t>
            </a:r>
          </a:p>
        </p:txBody>
      </p:sp>
      <p:cxnSp>
        <p:nvCxnSpPr>
          <p:cNvPr id="151" name="Straight Connector 150">
            <a:extLst>
              <a:ext uri="{C183D7F6-B498-43B3-948B-1728B52AA6E4}">
                <adec:decorative xmlns:adec="http://schemas.microsoft.com/office/drawing/2017/decorative" val="1"/>
              </a:ext>
            </a:extLst>
          </p:cNvPr>
          <p:cNvCxnSpPr/>
          <p:nvPr/>
        </p:nvCxnSpPr>
        <p:spPr>
          <a:xfrm>
            <a:off x="2280422" y="2171271"/>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2636557" y="5291464"/>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4" name="Rectangle 3">
            <a:extLst>
              <a:ext uri="{FF2B5EF4-FFF2-40B4-BE49-F238E27FC236}">
                <a16:creationId xmlns:a16="http://schemas.microsoft.com/office/drawing/2014/main" id="{065466A0-CC2A-4C78-92DF-F81245621628}"/>
              </a:ext>
            </a:extLst>
          </p:cNvPr>
          <p:cNvSpPr/>
          <p:nvPr/>
        </p:nvSpPr>
        <p:spPr>
          <a:xfrm>
            <a:off x="6379882" y="664021"/>
            <a:ext cx="5288243" cy="5026697"/>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chemeClr val="tx1">
                    <a:lumMod val="85000"/>
                    <a:lumOff val="15000"/>
                  </a:schemeClr>
                </a:solidFill>
              </a:rPr>
              <a:t>Background</a:t>
            </a:r>
          </a:p>
          <a:p>
            <a:pPr marL="285750" indent="-285750">
              <a:lnSpc>
                <a:spcPct val="150000"/>
              </a:lnSpc>
              <a:buFont typeface="Arial" panose="020B0604020202020204" pitchFamily="34" charset="0"/>
              <a:buChar char="•"/>
            </a:pPr>
            <a:r>
              <a:rPr lang="en-US" b="1" dirty="0">
                <a:solidFill>
                  <a:schemeClr val="tx1">
                    <a:lumMod val="85000"/>
                    <a:lumOff val="15000"/>
                  </a:schemeClr>
                </a:solidFill>
              </a:rPr>
              <a:t>Objectives</a:t>
            </a:r>
          </a:p>
          <a:p>
            <a:pPr marL="285750" indent="-285750">
              <a:lnSpc>
                <a:spcPct val="150000"/>
              </a:lnSpc>
              <a:buFont typeface="Arial" panose="020B0604020202020204" pitchFamily="34" charset="0"/>
              <a:buChar char="•"/>
            </a:pPr>
            <a:r>
              <a:rPr lang="en-US" b="1" dirty="0">
                <a:solidFill>
                  <a:schemeClr val="tx1">
                    <a:lumMod val="85000"/>
                    <a:lumOff val="15000"/>
                  </a:schemeClr>
                </a:solidFill>
              </a:rPr>
              <a:t>Approach</a:t>
            </a:r>
          </a:p>
          <a:p>
            <a:pPr marL="742950" lvl="1" indent="-285750">
              <a:lnSpc>
                <a:spcPct val="150000"/>
              </a:lnSpc>
              <a:buFont typeface="Arial" panose="020B0604020202020204" pitchFamily="34" charset="0"/>
              <a:buChar char="•"/>
            </a:pPr>
            <a:r>
              <a:rPr lang="en-US" b="1" dirty="0">
                <a:solidFill>
                  <a:schemeClr val="tx1">
                    <a:lumMod val="85000"/>
                    <a:lumOff val="15000"/>
                  </a:schemeClr>
                </a:solidFill>
              </a:rPr>
              <a:t>Data Preprocessing</a:t>
            </a:r>
          </a:p>
          <a:p>
            <a:pPr marL="742950" lvl="1" indent="-285750">
              <a:lnSpc>
                <a:spcPct val="150000"/>
              </a:lnSpc>
              <a:buFont typeface="Arial" panose="020B0604020202020204" pitchFamily="34" charset="0"/>
              <a:buChar char="•"/>
            </a:pPr>
            <a:r>
              <a:rPr lang="en-US" b="1" dirty="0">
                <a:solidFill>
                  <a:schemeClr val="tx1">
                    <a:lumMod val="85000"/>
                    <a:lumOff val="15000"/>
                  </a:schemeClr>
                </a:solidFill>
              </a:rPr>
              <a:t>Data Understanding</a:t>
            </a:r>
          </a:p>
          <a:p>
            <a:pPr marL="742950" lvl="1" indent="-285750">
              <a:lnSpc>
                <a:spcPct val="150000"/>
              </a:lnSpc>
              <a:buFont typeface="Arial" panose="020B0604020202020204" pitchFamily="34" charset="0"/>
              <a:buChar char="•"/>
            </a:pPr>
            <a:r>
              <a:rPr lang="en-US" b="1" dirty="0">
                <a:solidFill>
                  <a:schemeClr val="tx1">
                    <a:lumMod val="85000"/>
                    <a:lumOff val="15000"/>
                  </a:schemeClr>
                </a:solidFill>
              </a:rPr>
              <a:t>Problem Definition</a:t>
            </a:r>
          </a:p>
          <a:p>
            <a:pPr marL="285750" indent="-285750">
              <a:lnSpc>
                <a:spcPct val="150000"/>
              </a:lnSpc>
              <a:buFont typeface="Arial" panose="020B0604020202020204" pitchFamily="34" charset="0"/>
              <a:buChar char="•"/>
            </a:pPr>
            <a:r>
              <a:rPr lang="en-US" b="1" dirty="0">
                <a:solidFill>
                  <a:schemeClr val="tx1">
                    <a:lumMod val="85000"/>
                    <a:lumOff val="15000"/>
                  </a:schemeClr>
                </a:solidFill>
              </a:rPr>
              <a:t>Methodology &amp; Analysis Result</a:t>
            </a:r>
          </a:p>
          <a:p>
            <a:pPr marL="742950" lvl="1" indent="-285750">
              <a:lnSpc>
                <a:spcPct val="150000"/>
              </a:lnSpc>
              <a:buFont typeface="Arial" panose="020B0604020202020204" pitchFamily="34" charset="0"/>
              <a:buChar char="•"/>
            </a:pPr>
            <a:r>
              <a:rPr lang="en-US" b="1" dirty="0">
                <a:solidFill>
                  <a:schemeClr val="tx1">
                    <a:lumMod val="85000"/>
                    <a:lumOff val="15000"/>
                  </a:schemeClr>
                </a:solidFill>
              </a:rPr>
              <a:t>Revenue</a:t>
            </a:r>
          </a:p>
          <a:p>
            <a:pPr marL="742950" lvl="1" indent="-285750">
              <a:lnSpc>
                <a:spcPct val="150000"/>
              </a:lnSpc>
              <a:buFont typeface="Arial" panose="020B0604020202020204" pitchFamily="34" charset="0"/>
              <a:buChar char="•"/>
            </a:pPr>
            <a:r>
              <a:rPr lang="en-US" b="1" dirty="0">
                <a:solidFill>
                  <a:schemeClr val="tx1">
                    <a:lumMod val="85000"/>
                    <a:lumOff val="15000"/>
                  </a:schemeClr>
                </a:solidFill>
              </a:rPr>
              <a:t>Cost</a:t>
            </a:r>
          </a:p>
          <a:p>
            <a:pPr marL="742950" lvl="1" indent="-285750">
              <a:lnSpc>
                <a:spcPct val="150000"/>
              </a:lnSpc>
              <a:buFont typeface="Arial" panose="020B0604020202020204" pitchFamily="34" charset="0"/>
              <a:buChar char="•"/>
            </a:pPr>
            <a:r>
              <a:rPr lang="en-US" b="1" dirty="0">
                <a:solidFill>
                  <a:schemeClr val="tx1">
                    <a:lumMod val="85000"/>
                    <a:lumOff val="15000"/>
                  </a:schemeClr>
                </a:solidFill>
              </a:rPr>
              <a:t>Segmentation</a:t>
            </a:r>
          </a:p>
          <a:p>
            <a:pPr marL="285750" indent="-285750">
              <a:lnSpc>
                <a:spcPct val="150000"/>
              </a:lnSpc>
              <a:buFont typeface="Arial" panose="020B0604020202020204" pitchFamily="34" charset="0"/>
              <a:buChar char="•"/>
            </a:pPr>
            <a:r>
              <a:rPr lang="en-US" b="1" dirty="0">
                <a:solidFill>
                  <a:schemeClr val="tx1">
                    <a:lumMod val="85000"/>
                    <a:lumOff val="15000"/>
                  </a:schemeClr>
                </a:solidFill>
              </a:rPr>
              <a:t>Recommendations</a:t>
            </a:r>
          </a:p>
          <a:p>
            <a:pPr marL="285750" indent="-285750">
              <a:lnSpc>
                <a:spcPct val="150000"/>
              </a:lnSpc>
              <a:buFont typeface="Arial" panose="020B0604020202020204" pitchFamily="34" charset="0"/>
              <a:buChar char="•"/>
            </a:pPr>
            <a:r>
              <a:rPr lang="en-US" b="1" dirty="0">
                <a:solidFill>
                  <a:schemeClr val="tx1">
                    <a:lumMod val="85000"/>
                    <a:lumOff val="15000"/>
                  </a:schemeClr>
                </a:solidFill>
              </a:rPr>
              <a:t>Appendix</a:t>
            </a:r>
          </a:p>
        </p:txBody>
      </p:sp>
    </p:spTree>
    <p:extLst>
      <p:ext uri="{BB962C8B-B14F-4D97-AF65-F5344CB8AC3E}">
        <p14:creationId xmlns:p14="http://schemas.microsoft.com/office/powerpoint/2010/main" val="10616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dirty="0"/>
          </a:p>
        </p:txBody>
      </p:sp>
      <p:sp>
        <p:nvSpPr>
          <p:cNvPr id="102" name="TextBox 101"/>
          <p:cNvSpPr txBox="1"/>
          <p:nvPr/>
        </p:nvSpPr>
        <p:spPr>
          <a:xfrm>
            <a:off x="685687" y="2889551"/>
            <a:ext cx="4124438" cy="2215991"/>
          </a:xfrm>
          <a:prstGeom prst="rect">
            <a:avLst/>
          </a:prstGeom>
          <a:noFill/>
        </p:spPr>
        <p:txBody>
          <a:bodyPr wrap="square" lIns="0" tIns="0" rIns="0" bIns="0" rtlCol="0">
            <a:spAutoFit/>
          </a:bodyPr>
          <a:lstStyle/>
          <a:p>
            <a:r>
              <a:rPr lang="en-US" dirty="0">
                <a:solidFill>
                  <a:schemeClr val="bg1"/>
                </a:solidFill>
              </a:rPr>
              <a:t>AAA Northeast is one of the regional clubs comprising the American Automobile Association, covering Rhode Island, Connecticut, Massachusetts and portions of New York and New Jersey. AAA Northeast offer services such as roadside assistance, maps, and various discounts as part of their services.</a:t>
            </a:r>
          </a:p>
        </p:txBody>
      </p:sp>
      <p:sp>
        <p:nvSpPr>
          <p:cNvPr id="103" name="TextBox 102"/>
          <p:cNvSpPr txBox="1"/>
          <p:nvPr/>
        </p:nvSpPr>
        <p:spPr>
          <a:xfrm>
            <a:off x="646421" y="1389021"/>
            <a:ext cx="4335154"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Background</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4" name="Rectangle 3">
            <a:extLst>
              <a:ext uri="{FF2B5EF4-FFF2-40B4-BE49-F238E27FC236}">
                <a16:creationId xmlns:a16="http://schemas.microsoft.com/office/drawing/2014/main" id="{104F9885-CE22-423B-A36C-7809E995AB99}"/>
              </a:ext>
            </a:extLst>
          </p:cNvPr>
          <p:cNvSpPr/>
          <p:nvPr/>
        </p:nvSpPr>
        <p:spPr>
          <a:xfrm>
            <a:off x="6562725" y="1573606"/>
            <a:ext cx="4982854" cy="3780202"/>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chemeClr val="tx2">
                    <a:lumMod val="50000"/>
                  </a:schemeClr>
                </a:solidFill>
              </a:rPr>
              <a:t>Roadside assistance is a costly benefit, particularly towing.  Members who frequently use roadside assistance are less desirable.</a:t>
            </a:r>
          </a:p>
          <a:p>
            <a:pPr marL="285750" indent="-285750">
              <a:lnSpc>
                <a:spcPct val="150000"/>
              </a:lnSpc>
              <a:buFont typeface="Arial" panose="020B0604020202020204" pitchFamily="34" charset="0"/>
              <a:buChar char="•"/>
            </a:pPr>
            <a:endParaRPr lang="en-US" b="1" dirty="0">
              <a:solidFill>
                <a:schemeClr val="tx2">
                  <a:lumMod val="50000"/>
                </a:schemeClr>
              </a:solidFill>
            </a:endParaRPr>
          </a:p>
          <a:p>
            <a:pPr marL="285750" indent="-285750">
              <a:lnSpc>
                <a:spcPct val="150000"/>
              </a:lnSpc>
              <a:buFont typeface="Arial" panose="020B0604020202020204" pitchFamily="34" charset="0"/>
              <a:buChar char="•"/>
            </a:pPr>
            <a:r>
              <a:rPr lang="en-US" b="1" dirty="0">
                <a:solidFill>
                  <a:schemeClr val="tx2">
                    <a:lumMod val="50000"/>
                  </a:schemeClr>
                </a:solidFill>
              </a:rPr>
              <a:t>AAA also offers other paid services at highly competitive prices.  They also offer insurance, travel and banking/loan products. AAA would like to increase the penetration of these services.</a:t>
            </a:r>
          </a:p>
        </p:txBody>
      </p:sp>
    </p:spTree>
    <p:extLst>
      <p:ext uri="{BB962C8B-B14F-4D97-AF65-F5344CB8AC3E}">
        <p14:creationId xmlns:p14="http://schemas.microsoft.com/office/powerpoint/2010/main" val="245959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dirty="0"/>
          </a:p>
        </p:txBody>
      </p:sp>
      <p:sp>
        <p:nvSpPr>
          <p:cNvPr id="102" name="TextBox 101"/>
          <p:cNvSpPr txBox="1"/>
          <p:nvPr/>
        </p:nvSpPr>
        <p:spPr>
          <a:xfrm>
            <a:off x="685687" y="2889551"/>
            <a:ext cx="4124438" cy="1107996"/>
          </a:xfrm>
          <a:prstGeom prst="rect">
            <a:avLst/>
          </a:prstGeom>
          <a:noFill/>
        </p:spPr>
        <p:txBody>
          <a:bodyPr wrap="square" lIns="0" tIns="0" rIns="0" bIns="0" rtlCol="0">
            <a:spAutoFit/>
          </a:bodyPr>
          <a:lstStyle/>
          <a:p>
            <a:r>
              <a:rPr lang="en-US" dirty="0">
                <a:solidFill>
                  <a:schemeClr val="bg1"/>
                </a:solidFill>
              </a:rPr>
              <a:t>Provide a market segmentation of AAA members at household level for AAA Northeast to better serve their members.  This analysis would allow AAA to:</a:t>
            </a:r>
          </a:p>
        </p:txBody>
      </p:sp>
      <p:sp>
        <p:nvSpPr>
          <p:cNvPr id="103" name="TextBox 102"/>
          <p:cNvSpPr txBox="1"/>
          <p:nvPr/>
        </p:nvSpPr>
        <p:spPr>
          <a:xfrm>
            <a:off x="646421" y="1389021"/>
            <a:ext cx="4335154"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Objectives</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4" name="Rectangle 3">
            <a:extLst>
              <a:ext uri="{FF2B5EF4-FFF2-40B4-BE49-F238E27FC236}">
                <a16:creationId xmlns:a16="http://schemas.microsoft.com/office/drawing/2014/main" id="{104F9885-CE22-423B-A36C-7809E995AB99}"/>
              </a:ext>
            </a:extLst>
          </p:cNvPr>
          <p:cNvSpPr/>
          <p:nvPr/>
        </p:nvSpPr>
        <p:spPr>
          <a:xfrm>
            <a:off x="6562725" y="1573606"/>
            <a:ext cx="4982854" cy="294920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chemeClr val="tx2">
                    <a:lumMod val="50000"/>
                  </a:schemeClr>
                </a:solidFill>
              </a:rPr>
              <a:t>Better anticipate the needs of members</a:t>
            </a:r>
          </a:p>
          <a:p>
            <a:pPr marL="285750" indent="-285750">
              <a:lnSpc>
                <a:spcPct val="150000"/>
              </a:lnSpc>
              <a:buFont typeface="Arial" panose="020B0604020202020204" pitchFamily="34" charset="0"/>
              <a:buChar char="•"/>
            </a:pPr>
            <a:endParaRPr lang="en-US" b="1" dirty="0">
              <a:solidFill>
                <a:schemeClr val="tx2">
                  <a:lumMod val="50000"/>
                </a:schemeClr>
              </a:solidFill>
            </a:endParaRPr>
          </a:p>
          <a:p>
            <a:pPr marL="285750" indent="-285750">
              <a:lnSpc>
                <a:spcPct val="150000"/>
              </a:lnSpc>
              <a:buFont typeface="Arial" panose="020B0604020202020204" pitchFamily="34" charset="0"/>
              <a:buChar char="•"/>
            </a:pPr>
            <a:r>
              <a:rPr lang="en-US" b="1" dirty="0">
                <a:solidFill>
                  <a:schemeClr val="tx2">
                    <a:lumMod val="50000"/>
                  </a:schemeClr>
                </a:solidFill>
              </a:rPr>
              <a:t>Customize communications and offering to various segments</a:t>
            </a:r>
          </a:p>
          <a:p>
            <a:pPr marL="285750" indent="-285750">
              <a:lnSpc>
                <a:spcPct val="150000"/>
              </a:lnSpc>
              <a:buFont typeface="Arial" panose="020B0604020202020204" pitchFamily="34" charset="0"/>
              <a:buChar char="•"/>
            </a:pPr>
            <a:endParaRPr lang="en-US" b="1" dirty="0">
              <a:solidFill>
                <a:schemeClr val="tx2">
                  <a:lumMod val="50000"/>
                </a:schemeClr>
              </a:solidFill>
            </a:endParaRPr>
          </a:p>
          <a:p>
            <a:pPr marL="285750" indent="-285750">
              <a:lnSpc>
                <a:spcPct val="150000"/>
              </a:lnSpc>
              <a:buFont typeface="Arial" panose="020B0604020202020204" pitchFamily="34" charset="0"/>
              <a:buChar char="•"/>
            </a:pPr>
            <a:r>
              <a:rPr lang="en-US" b="1" dirty="0">
                <a:solidFill>
                  <a:schemeClr val="tx2">
                    <a:lumMod val="50000"/>
                  </a:schemeClr>
                </a:solidFill>
              </a:rPr>
              <a:t>Expend more effort driving acquisition and renewal of desirable members</a:t>
            </a:r>
          </a:p>
        </p:txBody>
      </p:sp>
    </p:spTree>
    <p:extLst>
      <p:ext uri="{BB962C8B-B14F-4D97-AF65-F5344CB8AC3E}">
        <p14:creationId xmlns:p14="http://schemas.microsoft.com/office/powerpoint/2010/main" val="173499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dirty="0"/>
          </a:p>
        </p:txBody>
      </p:sp>
      <p:sp>
        <p:nvSpPr>
          <p:cNvPr id="102" name="TextBox 101"/>
          <p:cNvSpPr txBox="1"/>
          <p:nvPr/>
        </p:nvSpPr>
        <p:spPr>
          <a:xfrm>
            <a:off x="685687" y="2889551"/>
            <a:ext cx="4124438" cy="83099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bg1"/>
                </a:solidFill>
              </a:rPr>
              <a:t>Data Preprocessing</a:t>
            </a:r>
          </a:p>
          <a:p>
            <a:pPr marL="285750" indent="-285750">
              <a:buFont typeface="Arial" panose="020B0604020202020204" pitchFamily="34" charset="0"/>
              <a:buChar char="•"/>
            </a:pPr>
            <a:r>
              <a:rPr lang="en-US" dirty="0">
                <a:solidFill>
                  <a:schemeClr val="bg1"/>
                </a:solidFill>
              </a:rPr>
              <a:t>Data Understanding</a:t>
            </a:r>
          </a:p>
          <a:p>
            <a:pPr marL="285750" indent="-285750">
              <a:buFont typeface="Arial" panose="020B0604020202020204" pitchFamily="34" charset="0"/>
              <a:buChar char="•"/>
            </a:pPr>
            <a:r>
              <a:rPr lang="en-US" dirty="0">
                <a:solidFill>
                  <a:schemeClr val="bg1"/>
                </a:solidFill>
              </a:rPr>
              <a:t>Problem Definition</a:t>
            </a:r>
          </a:p>
        </p:txBody>
      </p:sp>
      <p:sp>
        <p:nvSpPr>
          <p:cNvPr id="103" name="TextBox 102"/>
          <p:cNvSpPr txBox="1"/>
          <p:nvPr/>
        </p:nvSpPr>
        <p:spPr>
          <a:xfrm>
            <a:off x="646421" y="1389021"/>
            <a:ext cx="4335154"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Approach</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349866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FFAEF1C8-817C-4EBC-A4FB-3ED2DB7FCBF8}"/>
              </a:ext>
            </a:extLst>
          </p:cNvPr>
          <p:cNvSpPr txBox="1"/>
          <p:nvPr/>
        </p:nvSpPr>
        <p:spPr>
          <a:xfrm>
            <a:off x="4166006" y="165381"/>
            <a:ext cx="3860031"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Preprocessing</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13" name="Rectangle 12">
            <a:extLst>
              <a:ext uri="{FF2B5EF4-FFF2-40B4-BE49-F238E27FC236}">
                <a16:creationId xmlns:a16="http://schemas.microsoft.com/office/drawing/2014/main" id="{7705EDBF-ECB9-4F06-90B3-5540D8322DAB}"/>
              </a:ext>
              <a:ext uri="{C183D7F6-B498-43B3-948B-1728B52AA6E4}">
                <adec:decorative xmlns:adec="http://schemas.microsoft.com/office/drawing/2017/decorative" val="1"/>
              </a:ext>
            </a:extLst>
          </p:cNvPr>
          <p:cNvSpPr/>
          <p:nvPr/>
        </p:nvSpPr>
        <p:spPr>
          <a:xfrm>
            <a:off x="1104771" y="1048625"/>
            <a:ext cx="10134729" cy="459970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lumMod val="85000"/>
                    <a:lumOff val="15000"/>
                  </a:schemeClr>
                </a:solidFill>
              </a:rPr>
              <a:t>Data Cleaning:</a:t>
            </a:r>
          </a:p>
          <a:p>
            <a:pPr marL="285750" indent="-285750">
              <a:buFont typeface="Arial" panose="020B0604020202020204" pitchFamily="34" charset="0"/>
              <a:buChar char="•"/>
            </a:pPr>
            <a:r>
              <a:rPr lang="en-US" sz="2000" dirty="0">
                <a:solidFill>
                  <a:schemeClr val="tx1">
                    <a:lumMod val="85000"/>
                    <a:lumOff val="15000"/>
                  </a:schemeClr>
                </a:solidFill>
              </a:rPr>
              <a:t>Remove cancelled members</a:t>
            </a:r>
          </a:p>
          <a:p>
            <a:pPr marL="285750" indent="-285750">
              <a:buFont typeface="Arial" panose="020B0604020202020204" pitchFamily="34" charset="0"/>
              <a:buChar char="•"/>
            </a:pPr>
            <a:r>
              <a:rPr lang="en-US" sz="2000" dirty="0">
                <a:solidFill>
                  <a:schemeClr val="tx1">
                    <a:lumMod val="85000"/>
                    <a:lumOff val="15000"/>
                  </a:schemeClr>
                </a:solidFill>
              </a:rPr>
              <a:t>Transform Income/Credit Ranges/Number of Children to numeric data</a:t>
            </a:r>
          </a:p>
          <a:p>
            <a:pPr marL="285750" indent="-285750">
              <a:buFont typeface="Arial" panose="020B0604020202020204" pitchFamily="34" charset="0"/>
              <a:buChar char="•"/>
            </a:pPr>
            <a:endParaRPr lang="en-US" sz="2000" dirty="0">
              <a:solidFill>
                <a:schemeClr val="tx1">
                  <a:lumMod val="85000"/>
                  <a:lumOff val="15000"/>
                </a:schemeClr>
              </a:solidFill>
            </a:endParaRPr>
          </a:p>
          <a:p>
            <a:r>
              <a:rPr lang="en-US" sz="2000" b="1" dirty="0">
                <a:solidFill>
                  <a:schemeClr val="tx1">
                    <a:lumMod val="85000"/>
                    <a:lumOff val="15000"/>
                  </a:schemeClr>
                </a:solidFill>
              </a:rPr>
              <a:t>Feature Engineering:</a:t>
            </a:r>
          </a:p>
          <a:p>
            <a:pPr marL="285750" indent="-285750">
              <a:buFont typeface="Arial" panose="020B0604020202020204" pitchFamily="34" charset="0"/>
              <a:buChar char="•"/>
            </a:pPr>
            <a:r>
              <a:rPr lang="en-US" sz="2000" dirty="0">
                <a:solidFill>
                  <a:schemeClr val="tx1">
                    <a:lumMod val="85000"/>
                    <a:lumOff val="15000"/>
                  </a:schemeClr>
                </a:solidFill>
              </a:rPr>
              <a:t>Aggregate cost by year to create new cost variables – cost in 2014, cost in 2015, and so on</a:t>
            </a:r>
          </a:p>
          <a:p>
            <a:pPr marL="285750" indent="-285750">
              <a:buFont typeface="Arial" panose="020B0604020202020204" pitchFamily="34" charset="0"/>
              <a:buChar char="•"/>
            </a:pPr>
            <a:r>
              <a:rPr lang="en-US" sz="2000" dirty="0">
                <a:solidFill>
                  <a:schemeClr val="tx1">
                    <a:lumMod val="85000"/>
                    <a:lumOff val="15000"/>
                  </a:schemeClr>
                </a:solidFill>
              </a:rPr>
              <a:t>Count number of member type by HH</a:t>
            </a:r>
          </a:p>
          <a:p>
            <a:endParaRPr lang="en-US" sz="2000" dirty="0">
              <a:solidFill>
                <a:schemeClr val="tx1">
                  <a:lumMod val="85000"/>
                  <a:lumOff val="15000"/>
                </a:schemeClr>
              </a:solidFill>
            </a:endParaRPr>
          </a:p>
          <a:p>
            <a:r>
              <a:rPr lang="en-US" sz="2000" b="1" dirty="0">
                <a:solidFill>
                  <a:schemeClr val="tx1">
                    <a:lumMod val="85000"/>
                    <a:lumOff val="15000"/>
                  </a:schemeClr>
                </a:solidFill>
              </a:rPr>
              <a:t>Granularity – Household Level:</a:t>
            </a:r>
          </a:p>
          <a:p>
            <a:pPr marL="285750" indent="-285750">
              <a:buFont typeface="Arial" panose="020B0604020202020204" pitchFamily="34" charset="0"/>
              <a:buChar char="•"/>
            </a:pPr>
            <a:r>
              <a:rPr lang="en-US" sz="2000" dirty="0">
                <a:solidFill>
                  <a:schemeClr val="tx1">
                    <a:lumMod val="85000"/>
                    <a:lumOff val="15000"/>
                  </a:schemeClr>
                </a:solidFill>
              </a:rPr>
              <a:t>Use sum or mean of numeric data</a:t>
            </a:r>
          </a:p>
          <a:p>
            <a:pPr marL="285750" indent="-285750">
              <a:buFont typeface="Arial" panose="020B0604020202020204" pitchFamily="34" charset="0"/>
              <a:buChar char="•"/>
            </a:pPr>
            <a:r>
              <a:rPr lang="en-US" sz="2000" dirty="0">
                <a:solidFill>
                  <a:schemeClr val="tx1">
                    <a:lumMod val="85000"/>
                    <a:lumOff val="15000"/>
                  </a:schemeClr>
                </a:solidFill>
              </a:rPr>
              <a:t>Use mode for non-numeric data on variables that are consistent within HH</a:t>
            </a:r>
          </a:p>
          <a:p>
            <a:pPr marL="285750" indent="-285750">
              <a:buFont typeface="Arial" panose="020B0604020202020204" pitchFamily="34" charset="0"/>
              <a:buChar char="•"/>
            </a:pPr>
            <a:r>
              <a:rPr lang="en-US" sz="2000" dirty="0">
                <a:solidFill>
                  <a:schemeClr val="tx1">
                    <a:lumMod val="85000"/>
                    <a:lumOff val="15000"/>
                  </a:schemeClr>
                </a:solidFill>
              </a:rPr>
              <a:t>Fill in missing value with median</a:t>
            </a:r>
          </a:p>
        </p:txBody>
      </p:sp>
    </p:spTree>
    <p:extLst>
      <p:ext uri="{BB962C8B-B14F-4D97-AF65-F5344CB8AC3E}">
        <p14:creationId xmlns:p14="http://schemas.microsoft.com/office/powerpoint/2010/main" val="140715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descr="This is a chart. "/>
          <p:cNvSpPr/>
          <p:nvPr/>
        </p:nvSpPr>
        <p:spPr>
          <a:xfrm>
            <a:off x="8381140"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descr="This is a chart. "/>
          <p:cNvGrpSpPr/>
          <p:nvPr/>
        </p:nvGrpSpPr>
        <p:grpSpPr>
          <a:xfrm>
            <a:off x="583395" y="1883938"/>
            <a:ext cx="3259338" cy="4038852"/>
            <a:chOff x="551523" y="1883938"/>
            <a:chExt cx="3259338" cy="4038852"/>
          </a:xfrm>
        </p:grpSpPr>
        <p:sp>
          <p:nvSpPr>
            <p:cNvPr id="116" name="Rectangle 115"/>
            <p:cNvSpPr/>
            <p:nvPr/>
          </p:nvSpPr>
          <p:spPr>
            <a:xfrm>
              <a:off x="615267"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8" name="Chart 57"/>
            <p:cNvGraphicFramePr/>
            <p:nvPr/>
          </p:nvGraphicFramePr>
          <p:xfrm>
            <a:off x="615267" y="1986633"/>
            <a:ext cx="3131847" cy="3111570"/>
          </p:xfrm>
          <a:graphic>
            <a:graphicData uri="http://schemas.openxmlformats.org/drawingml/2006/chart">
              <c:chart xmlns:c="http://schemas.openxmlformats.org/drawingml/2006/chart" xmlns:r="http://schemas.openxmlformats.org/officeDocument/2006/relationships" r:id="rId2"/>
            </a:graphicData>
          </a:graphic>
        </p:graphicFrame>
        <p:sp>
          <p:nvSpPr>
            <p:cNvPr id="93" name="TextBox 92"/>
            <p:cNvSpPr txBox="1"/>
            <p:nvPr/>
          </p:nvSpPr>
          <p:spPr>
            <a:xfrm>
              <a:off x="551523" y="5276459"/>
              <a:ext cx="3259338" cy="646331"/>
            </a:xfrm>
            <a:prstGeom prst="rect">
              <a:avLst/>
            </a:prstGeom>
            <a:noFill/>
          </p:spPr>
          <p:txBody>
            <a:bodyPr wrap="square" lIns="0" tIns="0" rIns="0" bIns="0" rtlCol="0">
              <a:spAutoFit/>
            </a:bodyPr>
            <a:lstStyle/>
            <a:p>
              <a:pPr algn="ctr"/>
              <a:r>
                <a:rPr lang="en-US" sz="1400" dirty="0"/>
                <a:t> In general, AAA products have low market penetration. The highest penetration is less than 30% of the household.</a:t>
              </a:r>
            </a:p>
          </p:txBody>
        </p:sp>
      </p:grpSp>
      <p:grpSp>
        <p:nvGrpSpPr>
          <p:cNvPr id="14" name="Group 13" descr="This is a chart. "/>
          <p:cNvGrpSpPr/>
          <p:nvPr/>
        </p:nvGrpSpPr>
        <p:grpSpPr>
          <a:xfrm>
            <a:off x="4500783" y="1883938"/>
            <a:ext cx="3195593" cy="4038852"/>
            <a:chOff x="4498204" y="1883938"/>
            <a:chExt cx="3195593" cy="4038852"/>
          </a:xfrm>
        </p:grpSpPr>
        <p:sp>
          <p:nvSpPr>
            <p:cNvPr id="117" name="Rectangle 116"/>
            <p:cNvSpPr/>
            <p:nvPr/>
          </p:nvSpPr>
          <p:spPr>
            <a:xfrm>
              <a:off x="4498204"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Box 93"/>
            <p:cNvSpPr txBox="1"/>
            <p:nvPr/>
          </p:nvSpPr>
          <p:spPr>
            <a:xfrm>
              <a:off x="4527666" y="5276459"/>
              <a:ext cx="3146358" cy="646331"/>
            </a:xfrm>
            <a:prstGeom prst="rect">
              <a:avLst/>
            </a:prstGeom>
            <a:noFill/>
          </p:spPr>
          <p:txBody>
            <a:bodyPr wrap="square" lIns="0" tIns="0" rIns="0" bIns="0" rtlCol="0">
              <a:spAutoFit/>
            </a:bodyPr>
            <a:lstStyle/>
            <a:p>
              <a:pPr algn="ctr"/>
              <a:r>
                <a:rPr lang="en-US" sz="1400" dirty="0"/>
                <a:t>The distribution of cost is highly skewed, with 67% households didn't generate any costs in 2019. </a:t>
              </a:r>
            </a:p>
          </p:txBody>
        </p:sp>
      </p:grpSp>
      <p:sp>
        <p:nvSpPr>
          <p:cNvPr id="95" name="TextBox 94"/>
          <p:cNvSpPr txBox="1"/>
          <p:nvPr/>
        </p:nvSpPr>
        <p:spPr>
          <a:xfrm>
            <a:off x="8481365" y="5276459"/>
            <a:ext cx="3043220" cy="646331"/>
          </a:xfrm>
          <a:prstGeom prst="rect">
            <a:avLst/>
          </a:prstGeom>
          <a:noFill/>
        </p:spPr>
        <p:txBody>
          <a:bodyPr wrap="square" lIns="0" tIns="0" rIns="0" bIns="0" rtlCol="0">
            <a:spAutoFit/>
          </a:bodyPr>
          <a:lstStyle/>
          <a:p>
            <a:pPr algn="ctr"/>
            <a:r>
              <a:rPr lang="en-US" sz="1400" dirty="0"/>
              <a:t>Around 45% of the households do not use any products from AAA Northeast,  showing big market opportunities</a:t>
            </a:r>
          </a:p>
        </p:txBody>
      </p:sp>
      <p:sp>
        <p:nvSpPr>
          <p:cNvPr id="40" name="TextBox 39">
            <a:extLst>
              <a:ext uri="{FF2B5EF4-FFF2-40B4-BE49-F238E27FC236}">
                <a16:creationId xmlns:a16="http://schemas.microsoft.com/office/drawing/2014/main" id="{FFAEF1C8-817C-4EBC-A4FB-3ED2DB7FCBF8}"/>
              </a:ext>
            </a:extLst>
          </p:cNvPr>
          <p:cNvSpPr txBox="1"/>
          <p:nvPr/>
        </p:nvSpPr>
        <p:spPr>
          <a:xfrm>
            <a:off x="4120312" y="165381"/>
            <a:ext cx="395140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Understanding</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1028" name="Picture 4">
            <a:extLst>
              <a:ext uri="{FF2B5EF4-FFF2-40B4-BE49-F238E27FC236}">
                <a16:creationId xmlns:a16="http://schemas.microsoft.com/office/drawing/2014/main" id="{DFBCF4D2-7870-45E3-93C6-41B11955D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69" y="1933184"/>
            <a:ext cx="3042617" cy="311157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289C6F9-2C1F-4C72-AC4A-8DE448087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6685" y="2456775"/>
            <a:ext cx="3178629" cy="20859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5">
            <a:extLst>
              <a:ext uri="{FF2B5EF4-FFF2-40B4-BE49-F238E27FC236}">
                <a16:creationId xmlns:a16="http://schemas.microsoft.com/office/drawing/2014/main" id="{60687469-C7A3-4360-8B12-05D4E5F3AFAD}"/>
              </a:ext>
            </a:extLst>
          </p:cNvPr>
          <p:cNvGraphicFramePr>
            <a:graphicFrameLocks noGrp="1"/>
          </p:cNvGraphicFramePr>
          <p:nvPr>
            <p:extLst>
              <p:ext uri="{D42A27DB-BD31-4B8C-83A1-F6EECF244321}">
                <p14:modId xmlns:p14="http://schemas.microsoft.com/office/powerpoint/2010/main" val="377301669"/>
              </p:ext>
            </p:extLst>
          </p:nvPr>
        </p:nvGraphicFramePr>
        <p:xfrm>
          <a:off x="8580091" y="2091145"/>
          <a:ext cx="2807224" cy="2713810"/>
        </p:xfrm>
        <a:graphic>
          <a:graphicData uri="http://schemas.openxmlformats.org/drawingml/2006/table">
            <a:tbl>
              <a:tblPr firstRow="1" bandRow="1">
                <a:tableStyleId>{9D7B26C5-4107-4FEC-AEDC-1716B250A1EF}</a:tableStyleId>
              </a:tblPr>
              <a:tblGrid>
                <a:gridCol w="1403612">
                  <a:extLst>
                    <a:ext uri="{9D8B030D-6E8A-4147-A177-3AD203B41FA5}">
                      <a16:colId xmlns:a16="http://schemas.microsoft.com/office/drawing/2014/main" val="831623489"/>
                    </a:ext>
                  </a:extLst>
                </a:gridCol>
                <a:gridCol w="1403612">
                  <a:extLst>
                    <a:ext uri="{9D8B030D-6E8A-4147-A177-3AD203B41FA5}">
                      <a16:colId xmlns:a16="http://schemas.microsoft.com/office/drawing/2014/main" val="4222638271"/>
                    </a:ext>
                  </a:extLst>
                </a:gridCol>
              </a:tblGrid>
              <a:tr h="702130">
                <a:tc>
                  <a:txBody>
                    <a:bodyPr/>
                    <a:lstStyle/>
                    <a:p>
                      <a:pPr algn="ctr"/>
                      <a:r>
                        <a:rPr lang="en-US" sz="1400" dirty="0"/>
                        <a:t>No. of Product Purchased</a:t>
                      </a:r>
                      <a:endParaRPr lang="en-US" sz="1400" b="1" dirty="0"/>
                    </a:p>
                  </a:txBody>
                  <a:tcPr anchor="ctr"/>
                </a:tc>
                <a:tc>
                  <a:txBody>
                    <a:bodyPr/>
                    <a:lstStyle/>
                    <a:p>
                      <a:pPr algn="ctr"/>
                      <a:r>
                        <a:rPr lang="en-US" sz="1400" dirty="0"/>
                        <a:t>No. of Household</a:t>
                      </a:r>
                      <a:endParaRPr lang="en-US" sz="1400" b="1" dirty="0"/>
                    </a:p>
                  </a:txBody>
                  <a:tcPr anchor="ctr"/>
                </a:tc>
                <a:extLst>
                  <a:ext uri="{0D108BD9-81ED-4DB2-BD59-A6C34878D82A}">
                    <a16:rowId xmlns:a16="http://schemas.microsoft.com/office/drawing/2014/main" val="3202154998"/>
                  </a:ext>
                </a:extLst>
              </a:tr>
              <a:tr h="280852">
                <a:tc>
                  <a:txBody>
                    <a:bodyPr/>
                    <a:lstStyle/>
                    <a:p>
                      <a:pPr algn="ctr"/>
                      <a:r>
                        <a:rPr lang="en-US" sz="1600" dirty="0"/>
                        <a:t>0</a:t>
                      </a:r>
                    </a:p>
                  </a:txBody>
                  <a:tcPr/>
                </a:tc>
                <a:tc>
                  <a:txBody>
                    <a:bodyPr/>
                    <a:lstStyle/>
                    <a:p>
                      <a:pPr algn="ctr"/>
                      <a:r>
                        <a:rPr lang="en-US" sz="1600" dirty="0"/>
                        <a:t>1589</a:t>
                      </a:r>
                    </a:p>
                  </a:txBody>
                  <a:tcPr/>
                </a:tc>
                <a:extLst>
                  <a:ext uri="{0D108BD9-81ED-4DB2-BD59-A6C34878D82A}">
                    <a16:rowId xmlns:a16="http://schemas.microsoft.com/office/drawing/2014/main" val="4004401197"/>
                  </a:ext>
                </a:extLst>
              </a:tr>
              <a:tr h="280852">
                <a:tc>
                  <a:txBody>
                    <a:bodyPr/>
                    <a:lstStyle/>
                    <a:p>
                      <a:pPr algn="ctr"/>
                      <a:r>
                        <a:rPr lang="en-US" sz="1600" dirty="0"/>
                        <a:t>1</a:t>
                      </a:r>
                    </a:p>
                  </a:txBody>
                  <a:tcPr/>
                </a:tc>
                <a:tc>
                  <a:txBody>
                    <a:bodyPr/>
                    <a:lstStyle/>
                    <a:p>
                      <a:pPr algn="ctr"/>
                      <a:r>
                        <a:rPr lang="en-US" sz="1600" dirty="0"/>
                        <a:t>1220</a:t>
                      </a:r>
                    </a:p>
                  </a:txBody>
                  <a:tcPr/>
                </a:tc>
                <a:extLst>
                  <a:ext uri="{0D108BD9-81ED-4DB2-BD59-A6C34878D82A}">
                    <a16:rowId xmlns:a16="http://schemas.microsoft.com/office/drawing/2014/main" val="2007977992"/>
                  </a:ext>
                </a:extLst>
              </a:tr>
              <a:tr h="280852">
                <a:tc>
                  <a:txBody>
                    <a:bodyPr/>
                    <a:lstStyle/>
                    <a:p>
                      <a:pPr algn="ctr"/>
                      <a:r>
                        <a:rPr lang="en-US" sz="1600" dirty="0"/>
                        <a:t>2</a:t>
                      </a:r>
                    </a:p>
                  </a:txBody>
                  <a:tcPr/>
                </a:tc>
                <a:tc>
                  <a:txBody>
                    <a:bodyPr/>
                    <a:lstStyle/>
                    <a:p>
                      <a:pPr algn="ctr"/>
                      <a:r>
                        <a:rPr lang="en-US" sz="1600" dirty="0"/>
                        <a:t>539</a:t>
                      </a:r>
                    </a:p>
                  </a:txBody>
                  <a:tcPr/>
                </a:tc>
                <a:extLst>
                  <a:ext uri="{0D108BD9-81ED-4DB2-BD59-A6C34878D82A}">
                    <a16:rowId xmlns:a16="http://schemas.microsoft.com/office/drawing/2014/main" val="161493940"/>
                  </a:ext>
                </a:extLst>
              </a:tr>
              <a:tr h="280852">
                <a:tc>
                  <a:txBody>
                    <a:bodyPr/>
                    <a:lstStyle/>
                    <a:p>
                      <a:pPr algn="ctr"/>
                      <a:r>
                        <a:rPr lang="en-US" sz="1600" dirty="0"/>
                        <a:t>3</a:t>
                      </a:r>
                    </a:p>
                  </a:txBody>
                  <a:tcPr/>
                </a:tc>
                <a:tc>
                  <a:txBody>
                    <a:bodyPr/>
                    <a:lstStyle/>
                    <a:p>
                      <a:pPr algn="ctr"/>
                      <a:r>
                        <a:rPr lang="en-US" sz="1600" dirty="0"/>
                        <a:t>135</a:t>
                      </a:r>
                    </a:p>
                  </a:txBody>
                  <a:tcPr/>
                </a:tc>
                <a:extLst>
                  <a:ext uri="{0D108BD9-81ED-4DB2-BD59-A6C34878D82A}">
                    <a16:rowId xmlns:a16="http://schemas.microsoft.com/office/drawing/2014/main" val="476081835"/>
                  </a:ext>
                </a:extLst>
              </a:tr>
              <a:tr h="280852">
                <a:tc>
                  <a:txBody>
                    <a:bodyPr/>
                    <a:lstStyle/>
                    <a:p>
                      <a:pPr algn="ctr"/>
                      <a:r>
                        <a:rPr lang="en-US" sz="1600" dirty="0"/>
                        <a:t>4</a:t>
                      </a:r>
                    </a:p>
                  </a:txBody>
                  <a:tcPr/>
                </a:tc>
                <a:tc>
                  <a:txBody>
                    <a:bodyPr/>
                    <a:lstStyle/>
                    <a:p>
                      <a:pPr algn="ctr"/>
                      <a:r>
                        <a:rPr lang="en-US" sz="1600" dirty="0"/>
                        <a:t>25</a:t>
                      </a:r>
                    </a:p>
                  </a:txBody>
                  <a:tcPr/>
                </a:tc>
                <a:extLst>
                  <a:ext uri="{0D108BD9-81ED-4DB2-BD59-A6C34878D82A}">
                    <a16:rowId xmlns:a16="http://schemas.microsoft.com/office/drawing/2014/main" val="3510324811"/>
                  </a:ext>
                </a:extLst>
              </a:tr>
              <a:tr h="280852">
                <a:tc>
                  <a:txBody>
                    <a:bodyPr/>
                    <a:lstStyle/>
                    <a:p>
                      <a:pPr algn="ctr"/>
                      <a:r>
                        <a:rPr lang="en-US" sz="1600" dirty="0"/>
                        <a:t>5</a:t>
                      </a:r>
                    </a:p>
                  </a:txBody>
                  <a:tcPr/>
                </a:tc>
                <a:tc>
                  <a:txBody>
                    <a:bodyPr/>
                    <a:lstStyle/>
                    <a:p>
                      <a:pPr algn="ctr"/>
                      <a:r>
                        <a:rPr lang="en-US" sz="1600" dirty="0"/>
                        <a:t>3</a:t>
                      </a:r>
                    </a:p>
                  </a:txBody>
                  <a:tcPr/>
                </a:tc>
                <a:extLst>
                  <a:ext uri="{0D108BD9-81ED-4DB2-BD59-A6C34878D82A}">
                    <a16:rowId xmlns:a16="http://schemas.microsoft.com/office/drawing/2014/main" val="79421117"/>
                  </a:ext>
                </a:extLst>
              </a:tr>
            </a:tbl>
          </a:graphicData>
        </a:graphic>
      </p:graphicFrame>
      <p:sp>
        <p:nvSpPr>
          <p:cNvPr id="35" name="Rectangle 34">
            <a:extLst>
              <a:ext uri="{FF2B5EF4-FFF2-40B4-BE49-F238E27FC236}">
                <a16:creationId xmlns:a16="http://schemas.microsoft.com/office/drawing/2014/main" id="{6F5AA4F1-B2D1-4109-9C7E-AEAD4A581893}"/>
              </a:ext>
              <a:ext uri="{C183D7F6-B498-43B3-948B-1728B52AA6E4}">
                <adec:decorative xmlns:adec="http://schemas.microsoft.com/office/drawing/2017/decorative" val="1"/>
              </a:ext>
            </a:extLst>
          </p:cNvPr>
          <p:cNvSpPr/>
          <p:nvPr/>
        </p:nvSpPr>
        <p:spPr>
          <a:xfrm>
            <a:off x="8770557" y="969860"/>
            <a:ext cx="2838048" cy="746432"/>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FF97D512-ED10-490C-96B5-B10FA8318BC7}"/>
              </a:ext>
              <a:ext uri="{C183D7F6-B498-43B3-948B-1728B52AA6E4}">
                <adec:decorative xmlns:adec="http://schemas.microsoft.com/office/drawing/2017/decorative" val="1"/>
              </a:ext>
            </a:extLst>
          </p:cNvPr>
          <p:cNvSpPr/>
          <p:nvPr/>
        </p:nvSpPr>
        <p:spPr>
          <a:xfrm>
            <a:off x="8397342" y="969860"/>
            <a:ext cx="746432" cy="746432"/>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4808956-49DA-4E1D-BC42-9A750739CC12}"/>
              </a:ext>
              <a:ext uri="{C183D7F6-B498-43B3-948B-1728B52AA6E4}">
                <adec:decorative xmlns:adec="http://schemas.microsoft.com/office/drawing/2017/decorative" val="1"/>
              </a:ext>
            </a:extLst>
          </p:cNvPr>
          <p:cNvSpPr/>
          <p:nvPr/>
        </p:nvSpPr>
        <p:spPr>
          <a:xfrm>
            <a:off x="4883272" y="969860"/>
            <a:ext cx="2834295" cy="746432"/>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7F36234E-0012-4603-8DE2-7E1222B8510D}"/>
              </a:ext>
              <a:ext uri="{C183D7F6-B498-43B3-948B-1728B52AA6E4}">
                <adec:decorative xmlns:adec="http://schemas.microsoft.com/office/drawing/2017/decorative" val="1"/>
              </a:ext>
            </a:extLst>
          </p:cNvPr>
          <p:cNvSpPr/>
          <p:nvPr/>
        </p:nvSpPr>
        <p:spPr>
          <a:xfrm>
            <a:off x="4498204" y="969860"/>
            <a:ext cx="746432" cy="746432"/>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475A09F2-D166-42A2-BA03-7D8CA33D3B2E}"/>
              </a:ext>
              <a:ext uri="{C183D7F6-B498-43B3-948B-1728B52AA6E4}">
                <adec:decorative xmlns:adec="http://schemas.microsoft.com/office/drawing/2017/decorative" val="1"/>
              </a:ext>
            </a:extLst>
          </p:cNvPr>
          <p:cNvSpPr/>
          <p:nvPr/>
        </p:nvSpPr>
        <p:spPr>
          <a:xfrm>
            <a:off x="977804" y="969860"/>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BD50AD09-AD1B-4C50-AB07-A845727E24BA}"/>
              </a:ext>
              <a:ext uri="{C183D7F6-B498-43B3-948B-1728B52AA6E4}">
                <adec:decorative xmlns:adec="http://schemas.microsoft.com/office/drawing/2017/decorative" val="1"/>
              </a:ext>
            </a:extLst>
          </p:cNvPr>
          <p:cNvSpPr/>
          <p:nvPr/>
        </p:nvSpPr>
        <p:spPr>
          <a:xfrm>
            <a:off x="648369"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descr="This is an icon of paper money.">
            <a:extLst>
              <a:ext uri="{FF2B5EF4-FFF2-40B4-BE49-F238E27FC236}">
                <a16:creationId xmlns:a16="http://schemas.microsoft.com/office/drawing/2014/main" id="{E0834F7D-3D48-46D7-8FD3-FDF031865B24}"/>
              </a:ext>
            </a:extLst>
          </p:cNvPr>
          <p:cNvGrpSpPr/>
          <p:nvPr/>
        </p:nvGrpSpPr>
        <p:grpSpPr>
          <a:xfrm>
            <a:off x="4696911" y="1233828"/>
            <a:ext cx="361038" cy="205107"/>
            <a:chOff x="3283332" y="3275035"/>
            <a:chExt cx="479215" cy="272245"/>
          </a:xfrm>
        </p:grpSpPr>
        <p:sp>
          <p:nvSpPr>
            <p:cNvPr id="43" name="Freeform 11">
              <a:extLst>
                <a:ext uri="{FF2B5EF4-FFF2-40B4-BE49-F238E27FC236}">
                  <a16:creationId xmlns:a16="http://schemas.microsoft.com/office/drawing/2014/main" id="{6DFDFE92-EAE0-43FC-BE65-CC70CCF51711}"/>
                </a:ext>
              </a:extLst>
            </p:cNvPr>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2">
              <a:extLst>
                <a:ext uri="{FF2B5EF4-FFF2-40B4-BE49-F238E27FC236}">
                  <a16:creationId xmlns:a16="http://schemas.microsoft.com/office/drawing/2014/main" id="{0B81AD7E-A1D6-4D12-A43D-08CE55FFF5F9}"/>
                </a:ext>
              </a:extLst>
            </p:cNvPr>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
              <a:extLst>
                <a:ext uri="{FF2B5EF4-FFF2-40B4-BE49-F238E27FC236}">
                  <a16:creationId xmlns:a16="http://schemas.microsoft.com/office/drawing/2014/main" id="{0CFB2F35-12A9-4738-A672-0598A0EABC9F}"/>
                </a:ext>
              </a:extLst>
            </p:cNvPr>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4">
              <a:extLst>
                <a:ext uri="{FF2B5EF4-FFF2-40B4-BE49-F238E27FC236}">
                  <a16:creationId xmlns:a16="http://schemas.microsoft.com/office/drawing/2014/main" id="{096D2F89-E9E3-4B6B-9D94-DAB5E7398E52}"/>
                </a:ext>
              </a:extLst>
            </p:cNvPr>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7" name="TextBox 46">
            <a:extLst>
              <a:ext uri="{FF2B5EF4-FFF2-40B4-BE49-F238E27FC236}">
                <a16:creationId xmlns:a16="http://schemas.microsoft.com/office/drawing/2014/main" id="{0CF0D1DE-5575-4660-814F-AB15C9EEAC79}"/>
              </a:ext>
            </a:extLst>
          </p:cNvPr>
          <p:cNvSpPr txBox="1"/>
          <p:nvPr/>
        </p:nvSpPr>
        <p:spPr>
          <a:xfrm>
            <a:off x="1500283" y="1117559"/>
            <a:ext cx="2342449" cy="430887"/>
          </a:xfrm>
          <a:prstGeom prst="rect">
            <a:avLst/>
          </a:prstGeom>
          <a:noFill/>
        </p:spPr>
        <p:txBody>
          <a:bodyPr wrap="square" lIns="0" tIns="0" rIns="0" bIns="0" rtlCol="0">
            <a:spAutoFit/>
          </a:bodyPr>
          <a:lstStyle/>
          <a:p>
            <a:r>
              <a:rPr lang="en-US" sz="2800" b="1" dirty="0">
                <a:solidFill>
                  <a:schemeClr val="bg1"/>
                </a:solidFill>
              </a:rPr>
              <a:t>Revenue</a:t>
            </a:r>
            <a:endParaRPr lang="en-US" sz="3200" b="1" dirty="0">
              <a:solidFill>
                <a:schemeClr val="bg1"/>
              </a:solidFill>
            </a:endParaRPr>
          </a:p>
        </p:txBody>
      </p:sp>
      <p:sp>
        <p:nvSpPr>
          <p:cNvPr id="48" name="Freeform 18" descr="This is an icon of a human being. ">
            <a:extLst>
              <a:ext uri="{FF2B5EF4-FFF2-40B4-BE49-F238E27FC236}">
                <a16:creationId xmlns:a16="http://schemas.microsoft.com/office/drawing/2014/main" id="{5B28419F-9D72-4A94-B936-47A2DA49CBD0}"/>
              </a:ext>
            </a:extLst>
          </p:cNvPr>
          <p:cNvSpPr>
            <a:spLocks noEditPoints="1"/>
          </p:cNvSpPr>
          <p:nvPr/>
        </p:nvSpPr>
        <p:spPr bwMode="auto">
          <a:xfrm>
            <a:off x="8648407" y="1167575"/>
            <a:ext cx="24430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TextBox 48">
            <a:extLst>
              <a:ext uri="{FF2B5EF4-FFF2-40B4-BE49-F238E27FC236}">
                <a16:creationId xmlns:a16="http://schemas.microsoft.com/office/drawing/2014/main" id="{F7BF7BDD-2C8A-4C49-B5A3-6CCE622496B3}"/>
              </a:ext>
            </a:extLst>
          </p:cNvPr>
          <p:cNvSpPr txBox="1"/>
          <p:nvPr/>
        </p:nvSpPr>
        <p:spPr>
          <a:xfrm>
            <a:off x="5376280" y="1101758"/>
            <a:ext cx="1977327" cy="430887"/>
          </a:xfrm>
          <a:prstGeom prst="rect">
            <a:avLst/>
          </a:prstGeom>
          <a:noFill/>
        </p:spPr>
        <p:txBody>
          <a:bodyPr wrap="square" lIns="0" tIns="0" rIns="0" bIns="0" rtlCol="0">
            <a:spAutoFit/>
          </a:bodyPr>
          <a:lstStyle/>
          <a:p>
            <a:r>
              <a:rPr lang="en-US" sz="2800" b="1" dirty="0">
                <a:solidFill>
                  <a:schemeClr val="tx2">
                    <a:lumMod val="50000"/>
                  </a:schemeClr>
                </a:solidFill>
              </a:rPr>
              <a:t>Cost</a:t>
            </a:r>
            <a:endParaRPr lang="en-US" b="1" dirty="0">
              <a:solidFill>
                <a:schemeClr val="tx2">
                  <a:lumMod val="50000"/>
                </a:schemeClr>
              </a:solidFill>
            </a:endParaRPr>
          </a:p>
        </p:txBody>
      </p:sp>
      <p:grpSp>
        <p:nvGrpSpPr>
          <p:cNvPr id="50" name="Group 49" descr="This is an icon of a chart. ">
            <a:extLst>
              <a:ext uri="{FF2B5EF4-FFF2-40B4-BE49-F238E27FC236}">
                <a16:creationId xmlns:a16="http://schemas.microsoft.com/office/drawing/2014/main" id="{6F238B1A-1EA8-4E06-92AE-5B2636F57834}"/>
              </a:ext>
            </a:extLst>
          </p:cNvPr>
          <p:cNvGrpSpPr/>
          <p:nvPr/>
        </p:nvGrpSpPr>
        <p:grpSpPr>
          <a:xfrm>
            <a:off x="823735" y="1271491"/>
            <a:ext cx="392258" cy="186494"/>
            <a:chOff x="4254500" y="2100263"/>
            <a:chExt cx="1906588" cy="906463"/>
          </a:xfrm>
        </p:grpSpPr>
        <p:sp>
          <p:nvSpPr>
            <p:cNvPr id="51" name="Freeform 5">
              <a:extLst>
                <a:ext uri="{FF2B5EF4-FFF2-40B4-BE49-F238E27FC236}">
                  <a16:creationId xmlns:a16="http://schemas.microsoft.com/office/drawing/2014/main" id="{62766F1A-6C78-4C4B-9B97-E0519004ED78}"/>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6">
              <a:extLst>
                <a:ext uri="{FF2B5EF4-FFF2-40B4-BE49-F238E27FC236}">
                  <a16:creationId xmlns:a16="http://schemas.microsoft.com/office/drawing/2014/main" id="{8750F339-7F5C-4BA9-A5DC-72217E83EF0E}"/>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7">
              <a:extLst>
                <a:ext uri="{FF2B5EF4-FFF2-40B4-BE49-F238E27FC236}">
                  <a16:creationId xmlns:a16="http://schemas.microsoft.com/office/drawing/2014/main" id="{6444D28F-E29F-4115-B02A-517D8208DBAA}"/>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TextBox 53">
            <a:extLst>
              <a:ext uri="{FF2B5EF4-FFF2-40B4-BE49-F238E27FC236}">
                <a16:creationId xmlns:a16="http://schemas.microsoft.com/office/drawing/2014/main" id="{4341A8C2-280E-4B68-B060-AB52EFD45F33}"/>
              </a:ext>
            </a:extLst>
          </p:cNvPr>
          <p:cNvSpPr txBox="1"/>
          <p:nvPr/>
        </p:nvSpPr>
        <p:spPr>
          <a:xfrm>
            <a:off x="9269757" y="1114452"/>
            <a:ext cx="2098508" cy="430887"/>
          </a:xfrm>
          <a:prstGeom prst="rect">
            <a:avLst/>
          </a:prstGeom>
          <a:noFill/>
        </p:spPr>
        <p:txBody>
          <a:bodyPr wrap="square" lIns="0" tIns="0" rIns="0" bIns="0" rtlCol="0">
            <a:spAutoFit/>
          </a:bodyPr>
          <a:lstStyle/>
          <a:p>
            <a:r>
              <a:rPr lang="en-US" sz="2800" b="1" dirty="0">
                <a:solidFill>
                  <a:schemeClr val="tx2">
                    <a:lumMod val="50000"/>
                  </a:schemeClr>
                </a:solidFill>
              </a:rPr>
              <a:t>Segmentation</a:t>
            </a:r>
            <a:endParaRPr lang="en-US" b="1" dirty="0">
              <a:solidFill>
                <a:schemeClr val="tx2">
                  <a:lumMod val="50000"/>
                </a:schemeClr>
              </a:solidFill>
            </a:endParaRPr>
          </a:p>
        </p:txBody>
      </p:sp>
    </p:spTree>
    <p:extLst>
      <p:ext uri="{BB962C8B-B14F-4D97-AF65-F5344CB8AC3E}">
        <p14:creationId xmlns:p14="http://schemas.microsoft.com/office/powerpoint/2010/main" val="275097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descr="This is a chart. "/>
          <p:cNvSpPr/>
          <p:nvPr/>
        </p:nvSpPr>
        <p:spPr>
          <a:xfrm>
            <a:off x="8381140" y="1883938"/>
            <a:ext cx="3195593" cy="3835756"/>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2">
                    <a:lumMod val="50000"/>
                  </a:schemeClr>
                </a:solidFill>
              </a:rPr>
              <a:t>Goal: </a:t>
            </a:r>
            <a:r>
              <a:rPr lang="en-US" sz="1400" dirty="0">
                <a:solidFill>
                  <a:schemeClr val="tx2">
                    <a:lumMod val="50000"/>
                  </a:schemeClr>
                </a:solidFill>
              </a:rPr>
              <a:t>Explore clusters that would give actionable HH segmentations and enable product strategy</a:t>
            </a:r>
          </a:p>
          <a:p>
            <a:pPr>
              <a:lnSpc>
                <a:spcPct val="150000"/>
              </a:lnSpc>
            </a:pPr>
            <a:endParaRPr lang="en-US" sz="1400" dirty="0"/>
          </a:p>
          <a:p>
            <a:pPr>
              <a:lnSpc>
                <a:spcPct val="150000"/>
              </a:lnSpc>
            </a:pPr>
            <a:r>
              <a:rPr lang="en-US" sz="1400" b="1" dirty="0">
                <a:solidFill>
                  <a:schemeClr val="tx2">
                    <a:lumMod val="50000"/>
                  </a:schemeClr>
                </a:solidFill>
              </a:rPr>
              <a:t>Process &amp; Model: </a:t>
            </a:r>
          </a:p>
          <a:p>
            <a:pPr marL="285750" indent="-285750">
              <a:lnSpc>
                <a:spcPct val="150000"/>
              </a:lnSpc>
              <a:buFont typeface="Arial" panose="020B0604020202020204" pitchFamily="34" charset="0"/>
              <a:buChar char="•"/>
            </a:pPr>
            <a:r>
              <a:rPr lang="en-US" sz="1400" dirty="0">
                <a:solidFill>
                  <a:schemeClr val="tx2">
                    <a:lumMod val="50000"/>
                  </a:schemeClr>
                </a:solidFill>
              </a:rPr>
              <a:t>Gather data used for segmentation: </a:t>
            </a:r>
          </a:p>
          <a:p>
            <a:pPr marL="742950" lvl="1" indent="-285750">
              <a:lnSpc>
                <a:spcPct val="150000"/>
              </a:lnSpc>
              <a:buFont typeface="+mj-lt"/>
              <a:buAutoNum type="arabicPeriod"/>
            </a:pPr>
            <a:r>
              <a:rPr lang="en-US" sz="1400" dirty="0">
                <a:solidFill>
                  <a:schemeClr val="tx2">
                    <a:lumMod val="50000"/>
                  </a:schemeClr>
                </a:solidFill>
              </a:rPr>
              <a:t>Probability of purchasing each product</a:t>
            </a:r>
          </a:p>
          <a:p>
            <a:pPr marL="742950" lvl="1" indent="-285750">
              <a:lnSpc>
                <a:spcPct val="150000"/>
              </a:lnSpc>
              <a:buFont typeface="+mj-lt"/>
              <a:buAutoNum type="arabicPeriod"/>
            </a:pPr>
            <a:r>
              <a:rPr lang="en-US" sz="1400" dirty="0">
                <a:solidFill>
                  <a:schemeClr val="tx2">
                    <a:lumMod val="50000"/>
                  </a:schemeClr>
                </a:solidFill>
              </a:rPr>
              <a:t>Probability of generating cost in the next 12 months</a:t>
            </a:r>
          </a:p>
          <a:p>
            <a:pPr marL="285750" indent="-285750">
              <a:lnSpc>
                <a:spcPct val="150000"/>
              </a:lnSpc>
              <a:buFont typeface="Arial" panose="020B0604020202020204" pitchFamily="34" charset="0"/>
              <a:buChar char="•"/>
            </a:pPr>
            <a:r>
              <a:rPr lang="en-US" sz="1400" dirty="0">
                <a:solidFill>
                  <a:schemeClr val="tx2">
                    <a:lumMod val="50000"/>
                  </a:schemeClr>
                </a:solidFill>
              </a:rPr>
              <a:t>Apply K-Means Clustering</a:t>
            </a:r>
          </a:p>
          <a:p>
            <a:pPr marL="285750" indent="-285750">
              <a:lnSpc>
                <a:spcPct val="150000"/>
              </a:lnSpc>
              <a:buFont typeface="Arial" panose="020B0604020202020204" pitchFamily="34" charset="0"/>
              <a:buChar char="•"/>
            </a:pPr>
            <a:endParaRPr lang="en-US" sz="1400" b="1" dirty="0">
              <a:solidFill>
                <a:schemeClr val="tx2">
                  <a:lumMod val="50000"/>
                </a:schemeClr>
              </a:solidFill>
            </a:endParaRPr>
          </a:p>
        </p:txBody>
      </p:sp>
      <p:grpSp>
        <p:nvGrpSpPr>
          <p:cNvPr id="5" name="Group 4" descr="This is a chart. "/>
          <p:cNvGrpSpPr/>
          <p:nvPr/>
        </p:nvGrpSpPr>
        <p:grpSpPr>
          <a:xfrm>
            <a:off x="647139" y="1883938"/>
            <a:ext cx="3195593" cy="3856503"/>
            <a:chOff x="615267" y="1883938"/>
            <a:chExt cx="3195593" cy="3231650"/>
          </a:xfrm>
        </p:grpSpPr>
        <p:sp>
          <p:nvSpPr>
            <p:cNvPr id="116" name="Rectangle 115"/>
            <p:cNvSpPr/>
            <p:nvPr/>
          </p:nvSpPr>
          <p:spPr>
            <a:xfrm>
              <a:off x="615267"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8" name="Chart 57"/>
            <p:cNvGraphicFramePr/>
            <p:nvPr/>
          </p:nvGraphicFramePr>
          <p:xfrm>
            <a:off x="615267" y="1986633"/>
            <a:ext cx="3131847" cy="3111570"/>
          </p:xfrm>
          <a:graphic>
            <a:graphicData uri="http://schemas.openxmlformats.org/drawingml/2006/chart">
              <c:chart xmlns:c="http://schemas.openxmlformats.org/drawingml/2006/chart" xmlns:r="http://schemas.openxmlformats.org/officeDocument/2006/relationships" r:id="rId2"/>
            </a:graphicData>
          </a:graphic>
        </p:graphicFrame>
      </p:grpSp>
      <p:sp>
        <p:nvSpPr>
          <p:cNvPr id="117" name="Rectangle 116"/>
          <p:cNvSpPr/>
          <p:nvPr/>
        </p:nvSpPr>
        <p:spPr>
          <a:xfrm>
            <a:off x="4500783" y="1883937"/>
            <a:ext cx="3393009" cy="3835757"/>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2">
                    <a:lumMod val="50000"/>
                  </a:schemeClr>
                </a:solidFill>
              </a:rPr>
              <a:t>Goal: </a:t>
            </a:r>
            <a:r>
              <a:rPr lang="en-US" sz="1400" dirty="0">
                <a:solidFill>
                  <a:schemeClr val="tx2">
                    <a:lumMod val="50000"/>
                  </a:schemeClr>
                </a:solidFill>
              </a:rPr>
              <a:t>Find the best models that give the most precise probability of generating cost</a:t>
            </a:r>
          </a:p>
          <a:p>
            <a:pPr>
              <a:lnSpc>
                <a:spcPct val="150000"/>
              </a:lnSpc>
            </a:pPr>
            <a:r>
              <a:rPr lang="en-US" sz="1400" dirty="0">
                <a:solidFill>
                  <a:schemeClr val="tx2">
                    <a:lumMod val="50000"/>
                  </a:schemeClr>
                </a:solidFill>
              </a:rPr>
              <a:t>  </a:t>
            </a:r>
          </a:p>
          <a:p>
            <a:pPr>
              <a:lnSpc>
                <a:spcPct val="150000"/>
              </a:lnSpc>
            </a:pPr>
            <a:r>
              <a:rPr lang="en-US" sz="1400" b="1" dirty="0">
                <a:solidFill>
                  <a:schemeClr val="tx2">
                    <a:lumMod val="50000"/>
                  </a:schemeClr>
                </a:solidFill>
              </a:rPr>
              <a:t>Challenge: </a:t>
            </a:r>
            <a:r>
              <a:rPr lang="en-US" sz="1400" dirty="0">
                <a:solidFill>
                  <a:schemeClr val="tx2">
                    <a:lumMod val="50000"/>
                  </a:schemeClr>
                </a:solidFill>
              </a:rPr>
              <a:t>With skewed distribution, cost prediction has low performance (RMSE) </a:t>
            </a:r>
          </a:p>
          <a:p>
            <a:pPr>
              <a:lnSpc>
                <a:spcPct val="150000"/>
              </a:lnSpc>
            </a:pPr>
            <a:r>
              <a:rPr lang="en-US" sz="1400" b="1" dirty="0">
                <a:solidFill>
                  <a:schemeClr val="tx2">
                    <a:lumMod val="50000"/>
                  </a:schemeClr>
                </a:solidFill>
              </a:rPr>
              <a:t>Solution: </a:t>
            </a:r>
            <a:r>
              <a:rPr lang="en-US" sz="1400" dirty="0">
                <a:solidFill>
                  <a:schemeClr val="tx2">
                    <a:lumMod val="50000"/>
                  </a:schemeClr>
                </a:solidFill>
              </a:rPr>
              <a:t>Modify question and predict whether a customer will generate cost</a:t>
            </a:r>
          </a:p>
          <a:p>
            <a:pPr>
              <a:lnSpc>
                <a:spcPct val="150000"/>
              </a:lnSpc>
            </a:pPr>
            <a:r>
              <a:rPr lang="en-US" sz="1400" b="1" dirty="0">
                <a:solidFill>
                  <a:schemeClr val="tx2">
                    <a:lumMod val="50000"/>
                  </a:schemeClr>
                </a:solidFill>
              </a:rPr>
              <a:t>Process &amp; Model:</a:t>
            </a:r>
          </a:p>
          <a:p>
            <a:pPr marL="285750" indent="-285750">
              <a:lnSpc>
                <a:spcPct val="150000"/>
              </a:lnSpc>
              <a:buFont typeface="Arial" panose="020B0604020202020204" pitchFamily="34" charset="0"/>
              <a:buChar char="•"/>
            </a:pPr>
            <a:r>
              <a:rPr lang="en-US" sz="1400" dirty="0">
                <a:solidFill>
                  <a:schemeClr val="tx2">
                    <a:lumMod val="50000"/>
                  </a:schemeClr>
                </a:solidFill>
              </a:rPr>
              <a:t>Cross Validation</a:t>
            </a:r>
          </a:p>
          <a:p>
            <a:pPr marL="285750" indent="-285750">
              <a:lnSpc>
                <a:spcPct val="150000"/>
              </a:lnSpc>
              <a:buFont typeface="Arial" panose="020B0604020202020204" pitchFamily="34" charset="0"/>
              <a:buChar char="•"/>
            </a:pPr>
            <a:r>
              <a:rPr lang="en-US" sz="1400" dirty="0">
                <a:solidFill>
                  <a:schemeClr val="tx2">
                    <a:lumMod val="50000"/>
                  </a:schemeClr>
                </a:solidFill>
              </a:rPr>
              <a:t>Decision Tree Model Optimization</a:t>
            </a:r>
          </a:p>
          <a:p>
            <a:pPr marL="285750" indent="-285750">
              <a:lnSpc>
                <a:spcPct val="150000"/>
              </a:lnSpc>
              <a:buFont typeface="Arial" panose="020B0604020202020204" pitchFamily="34" charset="0"/>
              <a:buChar char="•"/>
            </a:pPr>
            <a:r>
              <a:rPr lang="en-US" sz="1400" dirty="0">
                <a:solidFill>
                  <a:schemeClr val="tx2">
                    <a:lumMod val="50000"/>
                  </a:schemeClr>
                </a:solidFill>
              </a:rPr>
              <a:t>Bagging + Optimized Decision Tree</a:t>
            </a:r>
          </a:p>
          <a:p>
            <a:pPr marL="285750" indent="-285750">
              <a:lnSpc>
                <a:spcPct val="150000"/>
              </a:lnSpc>
              <a:buFont typeface="Arial" panose="020B0604020202020204" pitchFamily="34" charset="0"/>
              <a:buChar char="•"/>
            </a:pPr>
            <a:endParaRPr lang="en-US" sz="1400" dirty="0">
              <a:solidFill>
                <a:schemeClr val="tx2">
                  <a:lumMod val="50000"/>
                </a:schemeClr>
              </a:solidFill>
            </a:endParaRPr>
          </a:p>
        </p:txBody>
      </p:sp>
      <p:sp>
        <p:nvSpPr>
          <p:cNvPr id="40" name="TextBox 39">
            <a:extLst>
              <a:ext uri="{FF2B5EF4-FFF2-40B4-BE49-F238E27FC236}">
                <a16:creationId xmlns:a16="http://schemas.microsoft.com/office/drawing/2014/main" id="{FFAEF1C8-817C-4EBC-A4FB-3ED2DB7FCBF8}"/>
              </a:ext>
            </a:extLst>
          </p:cNvPr>
          <p:cNvSpPr txBox="1"/>
          <p:nvPr/>
        </p:nvSpPr>
        <p:spPr>
          <a:xfrm>
            <a:off x="4298256" y="165381"/>
            <a:ext cx="3595536"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Problem Definition</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6" name="Rectangle 5">
            <a:extLst>
              <a:ext uri="{FF2B5EF4-FFF2-40B4-BE49-F238E27FC236}">
                <a16:creationId xmlns:a16="http://schemas.microsoft.com/office/drawing/2014/main" id="{861D42F8-0AF4-4D83-98E3-6B727600530A}"/>
              </a:ext>
            </a:extLst>
          </p:cNvPr>
          <p:cNvSpPr/>
          <p:nvPr/>
        </p:nvSpPr>
        <p:spPr>
          <a:xfrm>
            <a:off x="631201" y="1883938"/>
            <a:ext cx="3163722" cy="3607013"/>
          </a:xfrm>
          <a:prstGeom prst="rect">
            <a:avLst/>
          </a:prstGeom>
        </p:spPr>
        <p:txBody>
          <a:bodyPr wrap="square">
            <a:spAutoFit/>
          </a:bodyPr>
          <a:lstStyle/>
          <a:p>
            <a:pPr>
              <a:lnSpc>
                <a:spcPct val="150000"/>
              </a:lnSpc>
            </a:pPr>
            <a:r>
              <a:rPr lang="en-US" sz="1400" b="1" dirty="0">
                <a:solidFill>
                  <a:schemeClr val="tx2">
                    <a:lumMod val="50000"/>
                  </a:schemeClr>
                </a:solidFill>
              </a:rPr>
              <a:t>Goal: </a:t>
            </a:r>
            <a:r>
              <a:rPr lang="en-US" sz="1400" dirty="0">
                <a:solidFill>
                  <a:schemeClr val="tx2">
                    <a:lumMod val="50000"/>
                  </a:schemeClr>
                </a:solidFill>
              </a:rPr>
              <a:t>Find the best models that give the most precise probability of purchasing</a:t>
            </a:r>
          </a:p>
          <a:p>
            <a:pPr>
              <a:lnSpc>
                <a:spcPct val="150000"/>
              </a:lnSpc>
            </a:pPr>
            <a:endParaRPr lang="en-US" sz="1400" dirty="0">
              <a:solidFill>
                <a:schemeClr val="tx2">
                  <a:lumMod val="50000"/>
                </a:schemeClr>
              </a:solidFill>
            </a:endParaRPr>
          </a:p>
          <a:p>
            <a:pPr>
              <a:lnSpc>
                <a:spcPct val="150000"/>
              </a:lnSpc>
            </a:pPr>
            <a:r>
              <a:rPr lang="en-US" sz="1400" b="1" dirty="0">
                <a:solidFill>
                  <a:schemeClr val="tx2">
                    <a:lumMod val="50000"/>
                  </a:schemeClr>
                </a:solidFill>
              </a:rPr>
              <a:t>Challenge: </a:t>
            </a:r>
            <a:r>
              <a:rPr lang="en-US" sz="1400" dirty="0">
                <a:solidFill>
                  <a:schemeClr val="tx2">
                    <a:lumMod val="50000"/>
                  </a:schemeClr>
                </a:solidFill>
              </a:rPr>
              <a:t>Unbalanced data</a:t>
            </a:r>
          </a:p>
          <a:p>
            <a:pPr>
              <a:lnSpc>
                <a:spcPct val="150000"/>
              </a:lnSpc>
            </a:pPr>
            <a:r>
              <a:rPr lang="en-US" sz="1400" b="1" dirty="0">
                <a:solidFill>
                  <a:schemeClr val="tx2">
                    <a:lumMod val="50000"/>
                  </a:schemeClr>
                </a:solidFill>
              </a:rPr>
              <a:t>Solution: </a:t>
            </a:r>
            <a:r>
              <a:rPr lang="en-US" sz="1400" dirty="0">
                <a:solidFill>
                  <a:schemeClr val="tx2">
                    <a:lumMod val="50000"/>
                  </a:schemeClr>
                </a:solidFill>
              </a:rPr>
              <a:t>Up-Sampling</a:t>
            </a:r>
          </a:p>
          <a:p>
            <a:pPr>
              <a:lnSpc>
                <a:spcPct val="150000"/>
              </a:lnSpc>
            </a:pPr>
            <a:r>
              <a:rPr lang="en-US" sz="1400" b="1" dirty="0">
                <a:solidFill>
                  <a:schemeClr val="tx2">
                    <a:lumMod val="50000"/>
                  </a:schemeClr>
                </a:solidFill>
              </a:rPr>
              <a:t>Process &amp; Model (For Each Product):</a:t>
            </a:r>
          </a:p>
          <a:p>
            <a:pPr marL="285750" indent="-285750">
              <a:lnSpc>
                <a:spcPct val="150000"/>
              </a:lnSpc>
              <a:buFont typeface="Arial" panose="020B0604020202020204" pitchFamily="34" charset="0"/>
              <a:buChar char="•"/>
            </a:pPr>
            <a:r>
              <a:rPr lang="en-US" sz="1400" dirty="0">
                <a:solidFill>
                  <a:schemeClr val="tx2">
                    <a:lumMod val="50000"/>
                  </a:schemeClr>
                </a:solidFill>
              </a:rPr>
              <a:t>Up-Sampling</a:t>
            </a:r>
            <a:endParaRPr lang="en-US" sz="1400" b="1" dirty="0">
              <a:solidFill>
                <a:schemeClr val="tx2">
                  <a:lumMod val="50000"/>
                </a:schemeClr>
              </a:solidFill>
            </a:endParaRPr>
          </a:p>
          <a:p>
            <a:pPr marL="285750" indent="-285750">
              <a:lnSpc>
                <a:spcPct val="150000"/>
              </a:lnSpc>
              <a:buFont typeface="Arial" panose="020B0604020202020204" pitchFamily="34" charset="0"/>
              <a:buChar char="•"/>
            </a:pPr>
            <a:r>
              <a:rPr lang="en-US" sz="1400" dirty="0">
                <a:solidFill>
                  <a:schemeClr val="tx2">
                    <a:lumMod val="50000"/>
                  </a:schemeClr>
                </a:solidFill>
              </a:rPr>
              <a:t>Cross Validation</a:t>
            </a:r>
          </a:p>
          <a:p>
            <a:pPr marL="285750" indent="-285750">
              <a:lnSpc>
                <a:spcPct val="150000"/>
              </a:lnSpc>
              <a:buFont typeface="Arial" panose="020B0604020202020204" pitchFamily="34" charset="0"/>
              <a:buChar char="•"/>
            </a:pPr>
            <a:r>
              <a:rPr lang="en-US" sz="1400" dirty="0">
                <a:solidFill>
                  <a:schemeClr val="tx2">
                    <a:lumMod val="50000"/>
                  </a:schemeClr>
                </a:solidFill>
              </a:rPr>
              <a:t>Decision Tree Model Optimization</a:t>
            </a:r>
          </a:p>
          <a:p>
            <a:pPr marL="285750" indent="-285750">
              <a:lnSpc>
                <a:spcPct val="150000"/>
              </a:lnSpc>
              <a:buFont typeface="Arial" panose="020B0604020202020204" pitchFamily="34" charset="0"/>
              <a:buChar char="•"/>
            </a:pPr>
            <a:r>
              <a:rPr lang="en-US" sz="1400" dirty="0">
                <a:solidFill>
                  <a:schemeClr val="tx2">
                    <a:lumMod val="50000"/>
                  </a:schemeClr>
                </a:solidFill>
              </a:rPr>
              <a:t>Bagging + Optimized Decision Tree</a:t>
            </a:r>
          </a:p>
          <a:p>
            <a:pPr>
              <a:lnSpc>
                <a:spcPct val="150000"/>
              </a:lnSpc>
            </a:pPr>
            <a:r>
              <a:rPr lang="en-US" sz="1400" dirty="0">
                <a:solidFill>
                  <a:schemeClr val="tx2">
                    <a:lumMod val="50000"/>
                  </a:schemeClr>
                </a:solidFill>
              </a:rPr>
              <a:t>  </a:t>
            </a:r>
          </a:p>
        </p:txBody>
      </p:sp>
      <p:sp>
        <p:nvSpPr>
          <p:cNvPr id="43" name="Rectangle 42">
            <a:extLst>
              <a:ext uri="{FF2B5EF4-FFF2-40B4-BE49-F238E27FC236}">
                <a16:creationId xmlns:a16="http://schemas.microsoft.com/office/drawing/2014/main" id="{3F434EC3-3564-4423-B25C-3A5637DC14BB}"/>
              </a:ext>
              <a:ext uri="{C183D7F6-B498-43B3-948B-1728B52AA6E4}">
                <adec:decorative xmlns:adec="http://schemas.microsoft.com/office/drawing/2017/decorative" val="1"/>
              </a:ext>
            </a:extLst>
          </p:cNvPr>
          <p:cNvSpPr/>
          <p:nvPr/>
        </p:nvSpPr>
        <p:spPr>
          <a:xfrm>
            <a:off x="8770557" y="969860"/>
            <a:ext cx="2838048" cy="746432"/>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445165F4-E14E-4740-8DFC-98F129B12FFF}"/>
              </a:ext>
              <a:ext uri="{C183D7F6-B498-43B3-948B-1728B52AA6E4}">
                <adec:decorative xmlns:adec="http://schemas.microsoft.com/office/drawing/2017/decorative" val="1"/>
              </a:ext>
            </a:extLst>
          </p:cNvPr>
          <p:cNvSpPr/>
          <p:nvPr/>
        </p:nvSpPr>
        <p:spPr>
          <a:xfrm>
            <a:off x="8397342" y="969860"/>
            <a:ext cx="746432" cy="746432"/>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33D6553D-8D7A-4D05-AB6B-99DBF3A888A0}"/>
              </a:ext>
              <a:ext uri="{C183D7F6-B498-43B3-948B-1728B52AA6E4}">
                <adec:decorative xmlns:adec="http://schemas.microsoft.com/office/drawing/2017/decorative" val="1"/>
              </a:ext>
            </a:extLst>
          </p:cNvPr>
          <p:cNvSpPr/>
          <p:nvPr/>
        </p:nvSpPr>
        <p:spPr>
          <a:xfrm>
            <a:off x="4883272" y="969860"/>
            <a:ext cx="2834295" cy="746432"/>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525D5D04-B7EB-4937-B742-8F973E520F3D}"/>
              </a:ext>
              <a:ext uri="{C183D7F6-B498-43B3-948B-1728B52AA6E4}">
                <adec:decorative xmlns:adec="http://schemas.microsoft.com/office/drawing/2017/decorative" val="1"/>
              </a:ext>
            </a:extLst>
          </p:cNvPr>
          <p:cNvSpPr/>
          <p:nvPr/>
        </p:nvSpPr>
        <p:spPr>
          <a:xfrm>
            <a:off x="4498204" y="969860"/>
            <a:ext cx="746432" cy="746432"/>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53C89D8B-4AB6-4648-844D-72A0E202C42B}"/>
              </a:ext>
              <a:ext uri="{C183D7F6-B498-43B3-948B-1728B52AA6E4}">
                <adec:decorative xmlns:adec="http://schemas.microsoft.com/office/drawing/2017/decorative" val="1"/>
              </a:ext>
            </a:extLst>
          </p:cNvPr>
          <p:cNvSpPr/>
          <p:nvPr/>
        </p:nvSpPr>
        <p:spPr>
          <a:xfrm>
            <a:off x="977804" y="969860"/>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10565D7A-6E0F-4C06-9154-4A40CFB1C29E}"/>
              </a:ext>
              <a:ext uri="{C183D7F6-B498-43B3-948B-1728B52AA6E4}">
                <adec:decorative xmlns:adec="http://schemas.microsoft.com/office/drawing/2017/decorative" val="1"/>
              </a:ext>
            </a:extLst>
          </p:cNvPr>
          <p:cNvSpPr/>
          <p:nvPr/>
        </p:nvSpPr>
        <p:spPr>
          <a:xfrm>
            <a:off x="648369"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48" descr="This is an icon of paper money.">
            <a:extLst>
              <a:ext uri="{FF2B5EF4-FFF2-40B4-BE49-F238E27FC236}">
                <a16:creationId xmlns:a16="http://schemas.microsoft.com/office/drawing/2014/main" id="{26A25F71-62BA-43C4-BA42-76D1786A0DEF}"/>
              </a:ext>
            </a:extLst>
          </p:cNvPr>
          <p:cNvGrpSpPr/>
          <p:nvPr/>
        </p:nvGrpSpPr>
        <p:grpSpPr>
          <a:xfrm>
            <a:off x="4696911" y="1233828"/>
            <a:ext cx="361038" cy="205107"/>
            <a:chOff x="3283332" y="3275035"/>
            <a:chExt cx="479215" cy="272245"/>
          </a:xfrm>
        </p:grpSpPr>
        <p:sp>
          <p:nvSpPr>
            <p:cNvPr id="50" name="Freeform 11">
              <a:extLst>
                <a:ext uri="{FF2B5EF4-FFF2-40B4-BE49-F238E27FC236}">
                  <a16:creationId xmlns:a16="http://schemas.microsoft.com/office/drawing/2014/main" id="{763C4831-FB70-470E-B27F-A5E8802E7C2D}"/>
                </a:ext>
              </a:extLst>
            </p:cNvPr>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12">
              <a:extLst>
                <a:ext uri="{FF2B5EF4-FFF2-40B4-BE49-F238E27FC236}">
                  <a16:creationId xmlns:a16="http://schemas.microsoft.com/office/drawing/2014/main" id="{9B0329E6-6A43-4899-AB57-CF4D20BAC86F}"/>
                </a:ext>
              </a:extLst>
            </p:cNvPr>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3">
              <a:extLst>
                <a:ext uri="{FF2B5EF4-FFF2-40B4-BE49-F238E27FC236}">
                  <a16:creationId xmlns:a16="http://schemas.microsoft.com/office/drawing/2014/main" id="{0B09CC3B-1647-4C65-AA81-D29EA6A6AA12}"/>
                </a:ext>
              </a:extLst>
            </p:cNvPr>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4">
              <a:extLst>
                <a:ext uri="{FF2B5EF4-FFF2-40B4-BE49-F238E27FC236}">
                  <a16:creationId xmlns:a16="http://schemas.microsoft.com/office/drawing/2014/main" id="{19D6ED0E-AAAF-4FDA-A6D0-E042EAF0DC32}"/>
                </a:ext>
              </a:extLst>
            </p:cNvPr>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TextBox 53">
            <a:extLst>
              <a:ext uri="{FF2B5EF4-FFF2-40B4-BE49-F238E27FC236}">
                <a16:creationId xmlns:a16="http://schemas.microsoft.com/office/drawing/2014/main" id="{6E9F82F0-147E-40B8-917A-5089897CFEC6}"/>
              </a:ext>
            </a:extLst>
          </p:cNvPr>
          <p:cNvSpPr txBox="1"/>
          <p:nvPr/>
        </p:nvSpPr>
        <p:spPr>
          <a:xfrm>
            <a:off x="1500283" y="1075614"/>
            <a:ext cx="2342449" cy="553998"/>
          </a:xfrm>
          <a:prstGeom prst="rect">
            <a:avLst/>
          </a:prstGeom>
          <a:noFill/>
        </p:spPr>
        <p:txBody>
          <a:bodyPr wrap="square" lIns="0" tIns="0" rIns="0" bIns="0" rtlCol="0">
            <a:spAutoFit/>
          </a:bodyPr>
          <a:lstStyle/>
          <a:p>
            <a:r>
              <a:rPr lang="en-US" b="1" dirty="0">
                <a:solidFill>
                  <a:schemeClr val="bg1"/>
                </a:solidFill>
              </a:rPr>
              <a:t>Predict Probability of Purchasing a Product </a:t>
            </a:r>
          </a:p>
        </p:txBody>
      </p:sp>
      <p:sp>
        <p:nvSpPr>
          <p:cNvPr id="55" name="Freeform 18" descr="This is an icon of a human being. ">
            <a:extLst>
              <a:ext uri="{FF2B5EF4-FFF2-40B4-BE49-F238E27FC236}">
                <a16:creationId xmlns:a16="http://schemas.microsoft.com/office/drawing/2014/main" id="{B5C9EB84-DDCA-4A45-9090-5B5F089367A1}"/>
              </a:ext>
            </a:extLst>
          </p:cNvPr>
          <p:cNvSpPr>
            <a:spLocks noEditPoints="1"/>
          </p:cNvSpPr>
          <p:nvPr/>
        </p:nvSpPr>
        <p:spPr bwMode="auto">
          <a:xfrm>
            <a:off x="8648407" y="1167575"/>
            <a:ext cx="24430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TextBox 55">
            <a:extLst>
              <a:ext uri="{FF2B5EF4-FFF2-40B4-BE49-F238E27FC236}">
                <a16:creationId xmlns:a16="http://schemas.microsoft.com/office/drawing/2014/main" id="{C41683F7-DA79-4EC3-AE06-7134EF787ED0}"/>
              </a:ext>
            </a:extLst>
          </p:cNvPr>
          <p:cNvSpPr txBox="1"/>
          <p:nvPr/>
        </p:nvSpPr>
        <p:spPr>
          <a:xfrm>
            <a:off x="5376280" y="1059813"/>
            <a:ext cx="1977327" cy="553998"/>
          </a:xfrm>
          <a:prstGeom prst="rect">
            <a:avLst/>
          </a:prstGeom>
          <a:noFill/>
        </p:spPr>
        <p:txBody>
          <a:bodyPr wrap="square" lIns="0" tIns="0" rIns="0" bIns="0" rtlCol="0">
            <a:spAutoFit/>
          </a:bodyPr>
          <a:lstStyle/>
          <a:p>
            <a:r>
              <a:rPr lang="en-US" b="1" dirty="0">
                <a:solidFill>
                  <a:schemeClr val="tx2">
                    <a:lumMod val="50000"/>
                  </a:schemeClr>
                </a:solidFill>
              </a:rPr>
              <a:t>Forecast Cost in the Next 12 Months</a:t>
            </a:r>
          </a:p>
        </p:txBody>
      </p:sp>
      <p:grpSp>
        <p:nvGrpSpPr>
          <p:cNvPr id="57" name="Group 56" descr="This is an icon of a chart. ">
            <a:extLst>
              <a:ext uri="{FF2B5EF4-FFF2-40B4-BE49-F238E27FC236}">
                <a16:creationId xmlns:a16="http://schemas.microsoft.com/office/drawing/2014/main" id="{F74BCD6C-619C-4079-946E-E728815D17A8}"/>
              </a:ext>
            </a:extLst>
          </p:cNvPr>
          <p:cNvGrpSpPr/>
          <p:nvPr/>
        </p:nvGrpSpPr>
        <p:grpSpPr>
          <a:xfrm>
            <a:off x="823735" y="1271491"/>
            <a:ext cx="392258" cy="186494"/>
            <a:chOff x="4254500" y="2100263"/>
            <a:chExt cx="1906588" cy="906463"/>
          </a:xfrm>
        </p:grpSpPr>
        <p:sp>
          <p:nvSpPr>
            <p:cNvPr id="59" name="Freeform 5">
              <a:extLst>
                <a:ext uri="{FF2B5EF4-FFF2-40B4-BE49-F238E27FC236}">
                  <a16:creationId xmlns:a16="http://schemas.microsoft.com/office/drawing/2014/main" id="{F31D1447-2ABB-4FED-A04C-90E565595A6B}"/>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6">
              <a:extLst>
                <a:ext uri="{FF2B5EF4-FFF2-40B4-BE49-F238E27FC236}">
                  <a16:creationId xmlns:a16="http://schemas.microsoft.com/office/drawing/2014/main" id="{04D3F2AA-1B84-4609-9577-F12706837E1B}"/>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
              <a:extLst>
                <a:ext uri="{FF2B5EF4-FFF2-40B4-BE49-F238E27FC236}">
                  <a16:creationId xmlns:a16="http://schemas.microsoft.com/office/drawing/2014/main" id="{B7D64052-0E14-457E-8133-CC4B769FE59E}"/>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2" name="TextBox 61">
            <a:extLst>
              <a:ext uri="{FF2B5EF4-FFF2-40B4-BE49-F238E27FC236}">
                <a16:creationId xmlns:a16="http://schemas.microsoft.com/office/drawing/2014/main" id="{14668716-787E-44A5-BD3B-A5C3C3291528}"/>
              </a:ext>
            </a:extLst>
          </p:cNvPr>
          <p:cNvSpPr txBox="1"/>
          <p:nvPr/>
        </p:nvSpPr>
        <p:spPr>
          <a:xfrm>
            <a:off x="9269757" y="1072507"/>
            <a:ext cx="2098508" cy="553998"/>
          </a:xfrm>
          <a:prstGeom prst="rect">
            <a:avLst/>
          </a:prstGeom>
          <a:noFill/>
        </p:spPr>
        <p:txBody>
          <a:bodyPr wrap="square" lIns="0" tIns="0" rIns="0" bIns="0" rtlCol="0">
            <a:spAutoFit/>
          </a:bodyPr>
          <a:lstStyle/>
          <a:p>
            <a:r>
              <a:rPr lang="en-US" b="1" dirty="0">
                <a:solidFill>
                  <a:schemeClr val="tx2">
                    <a:lumMod val="50000"/>
                  </a:schemeClr>
                </a:solidFill>
              </a:rPr>
              <a:t>Explore Market Opportunities</a:t>
            </a:r>
          </a:p>
        </p:txBody>
      </p:sp>
    </p:spTree>
    <p:extLst>
      <p:ext uri="{BB962C8B-B14F-4D97-AF65-F5344CB8AC3E}">
        <p14:creationId xmlns:p14="http://schemas.microsoft.com/office/powerpoint/2010/main" val="115416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dirty="0"/>
          </a:p>
        </p:txBody>
      </p:sp>
      <p:sp>
        <p:nvSpPr>
          <p:cNvPr id="102" name="TextBox 101"/>
          <p:cNvSpPr txBox="1"/>
          <p:nvPr/>
        </p:nvSpPr>
        <p:spPr>
          <a:xfrm>
            <a:off x="685687" y="2889551"/>
            <a:ext cx="4124438" cy="830997"/>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bg1"/>
                </a:solidFill>
              </a:rPr>
              <a:t>Revenue</a:t>
            </a:r>
          </a:p>
          <a:p>
            <a:pPr marL="285750" indent="-285750">
              <a:buFont typeface="Arial" panose="020B0604020202020204" pitchFamily="34" charset="0"/>
              <a:buChar char="•"/>
            </a:pPr>
            <a:r>
              <a:rPr lang="en-US" dirty="0">
                <a:solidFill>
                  <a:schemeClr val="bg1"/>
                </a:solidFill>
              </a:rPr>
              <a:t>Cost</a:t>
            </a:r>
          </a:p>
          <a:p>
            <a:pPr marL="285750" indent="-285750">
              <a:buFont typeface="Arial" panose="020B0604020202020204" pitchFamily="34" charset="0"/>
              <a:buChar char="•"/>
            </a:pPr>
            <a:r>
              <a:rPr lang="en-US" dirty="0">
                <a:solidFill>
                  <a:schemeClr val="bg1"/>
                </a:solidFill>
              </a:rPr>
              <a:t>Segmentation</a:t>
            </a:r>
          </a:p>
        </p:txBody>
      </p:sp>
      <p:sp>
        <p:nvSpPr>
          <p:cNvPr id="103" name="TextBox 102"/>
          <p:cNvSpPr txBox="1"/>
          <p:nvPr/>
        </p:nvSpPr>
        <p:spPr>
          <a:xfrm>
            <a:off x="646421" y="1389021"/>
            <a:ext cx="4335154"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Analysis Result</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363402671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0</TotalTime>
  <Words>991</Words>
  <Application>Microsoft Office PowerPoint</Application>
  <PresentationFormat>Widescreen</PresentationFormat>
  <Paragraphs>203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Segoe UI Light</vt:lpstr>
      <vt:lpstr>Office Theme</vt:lpstr>
      <vt:lpstr>Slide 1</vt:lpstr>
      <vt:lpstr>Slide 7</vt:lpstr>
      <vt:lpstr>Slide 10</vt:lpstr>
      <vt:lpstr>Slide 10</vt:lpstr>
      <vt:lpstr>Slide 10</vt:lpstr>
      <vt:lpstr>Slide 4</vt:lpstr>
      <vt:lpstr>Slide 4</vt:lpstr>
      <vt:lpstr>Slide 4</vt:lpstr>
      <vt:lpstr>Slide 10</vt:lpstr>
      <vt:lpstr>Slide 4</vt:lpstr>
      <vt:lpstr>Slide 4</vt:lpstr>
      <vt:lpstr>Slide 4</vt:lpstr>
      <vt:lpstr>Slide 4</vt:lpstr>
      <vt:lpstr>Slide 10</vt:lpstr>
      <vt:lpstr>Slide 11</vt:lpstr>
      <vt:lpstr>Slide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2020-02-29T19:12:27Z</dcterms:created>
  <dcterms:modified xsi:type="dcterms:W3CDTF">2020-03-07T17:04:50Z</dcterms:modified>
</cp:coreProperties>
</file>