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3" r:id="rId5"/>
    <p:sldId id="258" r:id="rId6"/>
    <p:sldId id="260" r:id="rId7"/>
    <p:sldId id="262" r:id="rId8"/>
    <p:sldId id="261" r:id="rId9"/>
    <p:sldId id="275" r:id="rId10"/>
    <p:sldId id="277" r:id="rId11"/>
    <p:sldId id="278" r:id="rId12"/>
    <p:sldId id="279" r:id="rId13"/>
    <p:sldId id="276" r:id="rId14"/>
    <p:sldId id="264" r:id="rId15"/>
    <p:sldId id="265" r:id="rId16"/>
    <p:sldId id="266" r:id="rId17"/>
    <p:sldId id="26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1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536"/>
      </p:cViewPr>
      <p:guideLst>
        <p:guide orient="horz" pos="346"/>
        <p:guide pos="665"/>
        <p:guide orient="horz" pos="3974"/>
        <p:guide pos="7015"/>
        <p:guide orient="horz" pos="1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B05B-0846-94DC-D757-ECAE2C71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26C6-837B-3524-37D0-C85BE875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A07D-16D6-338F-16CD-1A6A4CC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51F3-549C-4DBD-976D-39458B7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64A30-514E-85EE-4BDD-942401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1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10C-29E0-B18D-1446-973FE72F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B1CC-3889-F9A7-36F0-022B170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7EE0-DB5C-0486-7D98-7F16F71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02E3-BE7A-364F-0655-8FE4740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72E-DE30-C682-637B-3FC36D94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77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D4709-5808-1F7B-85D7-5322D207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3893-A7CC-557F-E24C-337C9243E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5DE-0E5B-B534-7A90-DAB5A270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7FC3-3FEA-5C61-18DE-922DD3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FA4-19C7-8C06-C3D3-6F48FC3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67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8B6A-6FE6-6FE1-2587-3DF311D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6FFD-AE28-2ABF-CCC5-53434932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A7B-D672-DA59-0FAA-94657633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DD94-49EF-E402-0F35-47CC8992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57F-C4CA-70A6-1B79-211E2528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467B-89B2-A236-2C19-9F8318A6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5998-59F3-75BC-CC91-A321D64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B685-E6BD-35A3-E4C4-D245A89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8347D-F988-8B26-4D15-C5D1B6DD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F342-2D3E-759B-1FD4-2D84145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3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884E-1B4B-A2E3-3BE0-258F881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FE83-5771-7799-E507-CD8347E7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C1F6-3F92-4E4F-6BDB-34ED361C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F77C-6E32-FD9F-D144-794E24A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B8FC-BBD6-5CEB-9C96-04BE9A8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E71B-BCDA-AF9A-BCEA-9C9B932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3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1BC3-FE77-88F8-4094-CDB57B2B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2FB00-8D7C-C248-A8B4-5AEA53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DE5-1969-5A65-AF23-36D8EB0FB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AAB20-9659-B567-3DD6-3D131E95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90732-2D71-0A1D-F5FC-CEEEE9BB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06CD-8C52-CFC2-29CE-E33BC7A3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FF39-9323-3A5F-B3FC-A8BC744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82042-7E37-4C3D-CA98-1915C9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85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FB5-24AE-A11C-669A-65776C6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5C91E-354F-B1C5-40A4-8D94EAD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DE409-D50A-42AB-23F2-11A36627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EEF5-746F-B23D-4DD9-85D4F428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1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4949-7BE4-6A83-5C2F-1DE24AC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578F4-F8D0-6469-42BD-0329DCA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BB842-FB93-1677-27D9-6D949AF5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21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48B-D876-06A5-B37F-7C3695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919A-1E1C-0F65-E2A7-65B57A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3C20-46A9-47B7-E5D0-7DFC674BF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E3A6-D93E-4C3D-FD42-77489E07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04EA-AB0F-153B-61E2-679E9D4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F928-A54D-DA7C-3EC3-7A7C9EB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965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EF-391A-EDB9-670D-9E454AA2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7AA9F-EB36-CFAA-50C3-928035764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D8D9-21A3-FCB0-E0CD-4A53954B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F224-4445-3DB7-2E80-379BA68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F599-E837-A357-6517-CD5C0A8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863A-BC57-10A5-9444-21A48028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D9B2-B125-9978-6423-6554E500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E44B-A7A0-26E0-AB72-A322C07C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25B9-563A-3E72-6F5B-39688B11F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E354-37D6-4FB6-8D97-DBC5B474A4AA}" type="datetimeFigureOut">
              <a:rPr lang="en-ID" smtClean="0"/>
              <a:t>23/12/22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F541-EB04-289C-436D-A51B1D9D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20E-BE1A-5E60-06AF-AA3FD619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B496-A816-4C78-850D-9996DF36B68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69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8" y="1336119"/>
            <a:ext cx="1008062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Hello Programmer </a:t>
            </a:r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endParaRPr lang="en-US" sz="3800" b="1"/>
          </a:p>
          <a:p>
            <a:pPr algn="ctr"/>
            <a:r>
              <a:rPr lang="en-US" sz="3200" b="1"/>
              <a:t>Apakah Saya </a:t>
            </a:r>
            <a:r>
              <a:rPr lang="en-US" sz="3200" b="1">
                <a:solidFill>
                  <a:srgbClr val="FF2D20"/>
                </a:solidFill>
              </a:rPr>
              <a:t>Terlihat ?</a:t>
            </a:r>
            <a:endParaRPr lang="en-ID" sz="3200" b="1">
              <a:solidFill>
                <a:srgbClr val="FF2D2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21A18-EFE7-BF1E-2B0B-8CA4FAD3619E}"/>
              </a:ext>
            </a:extLst>
          </p:cNvPr>
          <p:cNvGrpSpPr/>
          <p:nvPr/>
        </p:nvGrpSpPr>
        <p:grpSpPr>
          <a:xfrm>
            <a:off x="1313595" y="768669"/>
            <a:ext cx="9564810" cy="400110"/>
            <a:chOff x="1313595" y="885899"/>
            <a:chExt cx="9564810" cy="4001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3DF2DC-8DCC-7EC6-0B6B-FF35604D6B14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463F2-2120-D57C-AE3B-16F9623AF0B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9D7BA6-EBD3-0B72-5A28-613E12E9E147}"/>
              </a:ext>
            </a:extLst>
          </p:cNvPr>
          <p:cNvGrpSpPr/>
          <p:nvPr/>
        </p:nvGrpSpPr>
        <p:grpSpPr>
          <a:xfrm>
            <a:off x="1313595" y="5680637"/>
            <a:ext cx="9564810" cy="400110"/>
            <a:chOff x="1313595" y="885899"/>
            <a:chExt cx="9564810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4E56E6-3A37-A812-EB39-EFEE22706532}"/>
                </a:ext>
              </a:extLst>
            </p:cNvPr>
            <p:cNvSpPr txBox="1"/>
            <p:nvPr/>
          </p:nvSpPr>
          <p:spPr>
            <a:xfrm>
              <a:off x="1313595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BF341-3B07-CF60-6978-37EF9756F52E}"/>
                </a:ext>
              </a:extLst>
            </p:cNvPr>
            <p:cNvSpPr txBox="1"/>
            <p:nvPr/>
          </p:nvSpPr>
          <p:spPr>
            <a:xfrm>
              <a:off x="8042031" y="885899"/>
              <a:ext cx="28363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ini huruf ukuran terkecil</a:t>
              </a:r>
              <a:endParaRPr lang="en-ID" sz="20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A029B2-F9F8-2D9D-1524-435772A31F0B}"/>
              </a:ext>
            </a:extLst>
          </p:cNvPr>
          <p:cNvGrpSpPr/>
          <p:nvPr/>
        </p:nvGrpSpPr>
        <p:grpSpPr>
          <a:xfrm>
            <a:off x="1071872" y="543826"/>
            <a:ext cx="10032073" cy="526927"/>
            <a:chOff x="1071872" y="543826"/>
            <a:chExt cx="10032073" cy="5269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996EA3-4B0A-280F-9239-C85A01F1852C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CD5F0D-E2DE-7EB8-5F33-D12EAE1E9CAB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1E6C785-F8C7-9D20-2659-AA663944D5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E2FBF3-9812-25FC-8851-F8D134D41CB4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F10D89-EA91-7247-98B9-B702516608FF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8418C6F-0B8E-1B1C-9C4A-9D58EE61C7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0C4BF-1F89-0AD6-F4D8-3D73155A4E15}"/>
              </a:ext>
            </a:extLst>
          </p:cNvPr>
          <p:cNvGrpSpPr/>
          <p:nvPr/>
        </p:nvGrpSpPr>
        <p:grpSpPr>
          <a:xfrm flipV="1">
            <a:off x="1071872" y="5817283"/>
            <a:ext cx="10032073" cy="526927"/>
            <a:chOff x="1071872" y="543826"/>
            <a:chExt cx="10032073" cy="5269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F53B788-EC95-8AC1-EA2B-B160F5AC5F0A}"/>
                </a:ext>
              </a:extLst>
            </p:cNvPr>
            <p:cNvGrpSpPr/>
            <p:nvPr/>
          </p:nvGrpSpPr>
          <p:grpSpPr>
            <a:xfrm>
              <a:off x="1071872" y="543826"/>
              <a:ext cx="526927" cy="526927"/>
              <a:chOff x="1071872" y="543826"/>
              <a:chExt cx="526927" cy="52692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13FB1C4-928B-CD69-46C9-B4F1585192C9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546F16C-E785-1B7F-4F3E-9E16C8EA25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76104B-96D5-9795-14C3-DFEA62F1116B}"/>
                </a:ext>
              </a:extLst>
            </p:cNvPr>
            <p:cNvGrpSpPr/>
            <p:nvPr/>
          </p:nvGrpSpPr>
          <p:grpSpPr>
            <a:xfrm flipH="1">
              <a:off x="10577018" y="543826"/>
              <a:ext cx="526927" cy="526927"/>
              <a:chOff x="1071872" y="543826"/>
              <a:chExt cx="526927" cy="52692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79E630-E052-0F1E-FBC7-F66A2183A898}"/>
                  </a:ext>
                </a:extLst>
              </p:cNvPr>
              <p:cNvCxnSpPr/>
              <p:nvPr/>
            </p:nvCxnSpPr>
            <p:spPr>
              <a:xfrm>
                <a:off x="1071872" y="573551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5F5954E-E9DD-2624-52F7-838556B37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4592" y="807290"/>
                <a:ext cx="526927" cy="0"/>
              </a:xfrm>
              <a:prstGeom prst="line">
                <a:avLst/>
              </a:prstGeom>
              <a:ln w="76200">
                <a:solidFill>
                  <a:srgbClr val="FF2D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3BE32A3-BA8C-147F-7964-370AB0B2E9CD}"/>
              </a:ext>
            </a:extLst>
          </p:cNvPr>
          <p:cNvSpPr txBox="1"/>
          <p:nvPr/>
        </p:nvSpPr>
        <p:spPr>
          <a:xfrm>
            <a:off x="1055687" y="2751892"/>
            <a:ext cx="10080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spc="600">
                <a:solidFill>
                  <a:schemeClr val="bg1">
                    <a:lumMod val="85000"/>
                  </a:schemeClr>
                </a:solidFill>
              </a:rPr>
              <a:t>DISPLAY PROYEKTOR TEST</a:t>
            </a:r>
            <a:endParaRPr lang="en-ID" sz="6000" b="1" spc="6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I See You Wow GIF by Apple Music">
            <a:extLst>
              <a:ext uri="{FF2B5EF4-FFF2-40B4-BE49-F238E27FC236}">
                <a16:creationId xmlns:a16="http://schemas.microsoft.com/office/drawing/2014/main" id="{87C6ACCB-9D79-93BD-C5C5-59A0D521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85" y="2227385"/>
            <a:ext cx="2403230" cy="24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0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FD63E-DC55-B9BB-EE90-DC1AC5ADA31B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50" name="Picture 2" descr="Taylor Otwell">
            <a:extLst>
              <a:ext uri="{FF2B5EF4-FFF2-40B4-BE49-F238E27FC236}">
                <a16:creationId xmlns:a16="http://schemas.microsoft.com/office/drawing/2014/main" id="{6B45A1A4-C7FE-79EB-AB6F-2979CDA0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38" y="1077447"/>
            <a:ext cx="8946123" cy="470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1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Ranking Framework</a:t>
            </a:r>
            <a:endParaRPr lang="en-ID" sz="32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631709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By Google Trends</a:t>
            </a:r>
            <a:endParaRPr lang="en-ID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FD63E-DC55-B9BB-EE90-DC1AC5ADA31B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7C332-CCF5-4A3B-AEEF-47385E013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1"/>
          <a:stretch/>
        </p:blipFill>
        <p:spPr>
          <a:xfrm>
            <a:off x="1698399" y="2066456"/>
            <a:ext cx="8795202" cy="43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7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Fitur Unggulan </a:t>
            </a:r>
            <a:r>
              <a:rPr lang="en-US" sz="3800" b="1">
                <a:solidFill>
                  <a:srgbClr val="FF2D20"/>
                </a:solidFill>
              </a:rPr>
              <a:t>Laravel</a:t>
            </a:r>
            <a:endParaRPr lang="en-ID" sz="3200" b="1">
              <a:solidFill>
                <a:srgbClr val="FF2D2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FD63E-DC55-B9BB-EE90-DC1AC5ADA31B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8BC32-12EC-CA1B-E7AB-826F92EC4146}"/>
              </a:ext>
            </a:extLst>
          </p:cNvPr>
          <p:cNvSpPr txBox="1"/>
          <p:nvPr/>
        </p:nvSpPr>
        <p:spPr>
          <a:xfrm>
            <a:off x="1055688" y="2036791"/>
            <a:ext cx="10080626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Arsitektur MVC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/>
              <a:t>Artisan tool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/>
              <a:t>Blade Templates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/>
              <a:t>Eloquent ORM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/>
              <a:t>Seeder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800"/>
              <a:t>Library dan modular yang cukup lengkap</a:t>
            </a:r>
          </a:p>
        </p:txBody>
      </p:sp>
    </p:spTree>
    <p:extLst>
      <p:ext uri="{BB962C8B-B14F-4D97-AF65-F5344CB8AC3E}">
        <p14:creationId xmlns:p14="http://schemas.microsoft.com/office/powerpoint/2010/main" val="25502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D2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D2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D2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2211867"/>
            <a:ext cx="10080626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Masalah Menggunakan </a:t>
            </a:r>
          </a:p>
          <a:p>
            <a:pPr algn="ctr"/>
            <a:r>
              <a:rPr lang="en-US" sz="5400" b="1">
                <a:solidFill>
                  <a:schemeClr val="bg1"/>
                </a:solidFill>
              </a:rPr>
              <a:t>PHP Native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7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8" y="2039076"/>
            <a:ext cx="10080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b="1">
                <a:solidFill>
                  <a:schemeClr val="accent1"/>
                </a:solidFill>
              </a:rPr>
              <a:t>Native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07A49-225F-BF69-5FC4-0B7CFF12B5E6}"/>
              </a:ext>
            </a:extLst>
          </p:cNvPr>
          <p:cNvSpPr txBox="1"/>
          <p:nvPr/>
        </p:nvSpPr>
        <p:spPr>
          <a:xfrm>
            <a:off x="1055687" y="1631709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Suatu struktur folder atau file yang dipisahkan dengan masing-masing tugasnya.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EE882-5C5F-00D4-ECEB-C9A4869EC9F0}"/>
              </a:ext>
            </a:extLst>
          </p:cNvPr>
          <p:cNvSpPr txBox="1"/>
          <p:nvPr/>
        </p:nvSpPr>
        <p:spPr>
          <a:xfrm>
            <a:off x="1055688" y="5353261"/>
            <a:ext cx="3265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/>
              <a:t>Programmer 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FC803-AF33-4E07-E856-54455C1CB029}"/>
              </a:ext>
            </a:extLst>
          </p:cNvPr>
          <p:cNvSpPr txBox="1"/>
          <p:nvPr/>
        </p:nvSpPr>
        <p:spPr>
          <a:xfrm>
            <a:off x="4619080" y="5353261"/>
            <a:ext cx="3097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/>
              <a:t>Programmer B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6C7C9-CAB8-CE55-CF7A-C2DC803DC004}"/>
              </a:ext>
            </a:extLst>
          </p:cNvPr>
          <p:cNvSpPr txBox="1"/>
          <p:nvPr/>
        </p:nvSpPr>
        <p:spPr>
          <a:xfrm>
            <a:off x="8229600" y="5353261"/>
            <a:ext cx="2906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/>
              <a:t>Programmer C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1378E5-88DF-9774-EEB4-7BC4094C2C84}"/>
              </a:ext>
            </a:extLst>
          </p:cNvPr>
          <p:cNvSpPr txBox="1"/>
          <p:nvPr/>
        </p:nvSpPr>
        <p:spPr>
          <a:xfrm>
            <a:off x="1719076" y="2782658"/>
            <a:ext cx="2601913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/>
              <a:t>     config</a:t>
            </a:r>
          </a:p>
          <a:p>
            <a:pPr marL="0" indent="0">
              <a:buNone/>
            </a:pPr>
            <a:r>
              <a:rPr lang="en-US" sz="2000"/>
              <a:t>          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connection.php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helper.php</a:t>
            </a:r>
          </a:p>
          <a:p>
            <a:pPr>
              <a:spcBef>
                <a:spcPts val="600"/>
              </a:spcBef>
            </a:pPr>
            <a:r>
              <a:rPr lang="en-US" sz="2000" b="1"/>
              <a:t>     templates</a:t>
            </a:r>
          </a:p>
          <a:p>
            <a:r>
              <a:rPr lang="en-US" sz="2000"/>
              <a:t>          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header.php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footer.php</a:t>
            </a:r>
          </a:p>
          <a:p>
            <a:r>
              <a:rPr lang="en-US" sz="2000"/>
              <a:t>     index.php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67FDF-E3BC-966A-E8D7-FCD3A2738295}"/>
              </a:ext>
            </a:extLst>
          </p:cNvPr>
          <p:cNvSpPr txBox="1"/>
          <p:nvPr/>
        </p:nvSpPr>
        <p:spPr>
          <a:xfrm>
            <a:off x="5269102" y="2782658"/>
            <a:ext cx="2601913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/>
              <a:t>     pengaturan</a:t>
            </a:r>
          </a:p>
          <a:p>
            <a:pPr marL="0" indent="0">
              <a:buNone/>
            </a:pPr>
            <a:r>
              <a:rPr lang="en-US" sz="2000" b="1"/>
              <a:t>           database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koneksi.php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helper.php</a:t>
            </a:r>
          </a:p>
          <a:p>
            <a:pPr>
              <a:spcBef>
                <a:spcPts val="600"/>
              </a:spcBef>
            </a:pPr>
            <a:r>
              <a:rPr lang="en-US" sz="2000" b="1"/>
              <a:t>     layouts</a:t>
            </a:r>
          </a:p>
          <a:p>
            <a:r>
              <a:rPr lang="en-US" sz="2000"/>
              <a:t>          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header.php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footer.php</a:t>
            </a:r>
          </a:p>
          <a:p>
            <a:r>
              <a:rPr lang="en-US" sz="2000"/>
              <a:t>     index.php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E91CF-0150-12AD-1A29-DA914B29D54C}"/>
              </a:ext>
            </a:extLst>
          </p:cNvPr>
          <p:cNvSpPr txBox="1"/>
          <p:nvPr/>
        </p:nvSpPr>
        <p:spPr>
          <a:xfrm>
            <a:off x="8887728" y="2782658"/>
            <a:ext cx="26019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/>
              <a:t>     templates</a:t>
            </a:r>
          </a:p>
          <a:p>
            <a:r>
              <a:rPr lang="en-US" sz="2000"/>
              <a:t>           header.php</a:t>
            </a:r>
          </a:p>
          <a:p>
            <a:r>
              <a:rPr lang="en-US" sz="2000"/>
              <a:t>           footer.php</a:t>
            </a:r>
          </a:p>
          <a:p>
            <a:pPr marL="0" indent="0">
              <a:buNone/>
            </a:pPr>
            <a:r>
              <a:rPr lang="en-US" sz="2000"/>
              <a:t>     connect.php</a:t>
            </a:r>
          </a:p>
          <a:p>
            <a:r>
              <a:rPr lang="en-US" sz="2000"/>
              <a:t>     login.php</a:t>
            </a:r>
          </a:p>
          <a:p>
            <a:r>
              <a:rPr lang="en-US" sz="2000"/>
              <a:t>     logout.php</a:t>
            </a:r>
          </a:p>
          <a:p>
            <a:r>
              <a:rPr lang="en-US" sz="2000"/>
              <a:t>     index.php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583BC-17CC-D53C-87DA-4801142D3A35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DD087-918B-6020-7890-A19C89ECCBBF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Apa itu Design Patterns ?</a:t>
            </a:r>
            <a:endParaRPr lang="en-ID" sz="32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48269-F3A8-CBFC-662E-36B39D81C63C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00C56A-11A4-C988-01BA-28C05CD1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57" y="2876754"/>
            <a:ext cx="251457" cy="2514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7CAFBA-1CF6-1DF3-B966-E76A58A75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57" y="3857328"/>
            <a:ext cx="251457" cy="2514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1A22D9-F1C1-AEEA-1D60-481107AE8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2213616" y="3197528"/>
            <a:ext cx="174929" cy="2314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AD7574-838A-A2A0-8D02-92C04501D8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2213616" y="3493035"/>
            <a:ext cx="174929" cy="2314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70C872-29E6-BAAB-F7C1-CDB1DD3C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2213616" y="4173260"/>
            <a:ext cx="174929" cy="2314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3016F9-AAFF-74EC-6E82-5043987B4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2213616" y="4468767"/>
            <a:ext cx="174929" cy="2314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44443F-427A-E558-77A3-A676F3D7D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1834474" y="4758699"/>
            <a:ext cx="174929" cy="2314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DD72F1-A985-5A41-A5F6-658453992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89" y="2876754"/>
            <a:ext cx="251457" cy="2514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BB4F29A-2116-1394-63F5-6CCC19897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88" y="4153891"/>
            <a:ext cx="255600" cy="255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29F3D9-720A-7FD1-C32B-336D04350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36" y="3165351"/>
            <a:ext cx="255600" cy="255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57A7F7-ECC4-4051-7233-9697A300C5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6093638" y="3480678"/>
            <a:ext cx="174929" cy="2314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DDD197-971E-7C6E-519A-747E56C2E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5747649" y="3777241"/>
            <a:ext cx="174929" cy="2314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CDEBBC-E8A5-4E7F-08FD-176428EA0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5747649" y="4469220"/>
            <a:ext cx="174929" cy="2314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EE093F-D8CC-B37A-8000-39428AB3B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5747649" y="4778139"/>
            <a:ext cx="174929" cy="2314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2FE6022-3F5A-B3D9-510F-717E6FA63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5376946" y="5087058"/>
            <a:ext cx="174929" cy="2314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9338367-53A7-C200-E663-B3D40F6BC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76" y="2876754"/>
            <a:ext cx="251457" cy="2514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2525F8-5FEB-D889-67E0-767BAFA3F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379271" y="3165351"/>
            <a:ext cx="174929" cy="2314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A5634B6-0F01-C1B4-105F-3E95BA690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379271" y="3471883"/>
            <a:ext cx="174929" cy="2314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D4BFB7-84EB-1E9C-66E3-BC25D86690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000004" y="3788806"/>
            <a:ext cx="174929" cy="2314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DB9215B-B32E-688F-393D-EAFD11C878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000004" y="4095337"/>
            <a:ext cx="174929" cy="2314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51B504-9DE6-4698-1714-7F578AD05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000004" y="4396675"/>
            <a:ext cx="174929" cy="23147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3CD7EE-E710-5211-BE8E-2948958A4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9000004" y="4703206"/>
            <a:ext cx="174929" cy="2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EE882-5C5F-00D4-ECEB-C9A4869EC9F0}"/>
              </a:ext>
            </a:extLst>
          </p:cNvPr>
          <p:cNvSpPr txBox="1"/>
          <p:nvPr/>
        </p:nvSpPr>
        <p:spPr>
          <a:xfrm>
            <a:off x="1055688" y="2747029"/>
            <a:ext cx="3265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Programmer 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FC803-AF33-4E07-E856-54455C1CB029}"/>
              </a:ext>
            </a:extLst>
          </p:cNvPr>
          <p:cNvSpPr txBox="1"/>
          <p:nvPr/>
        </p:nvSpPr>
        <p:spPr>
          <a:xfrm>
            <a:off x="1055687" y="3812664"/>
            <a:ext cx="3097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Programmer B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6C7C9-CAB8-CE55-CF7A-C2DC803DC004}"/>
              </a:ext>
            </a:extLst>
          </p:cNvPr>
          <p:cNvSpPr txBox="1"/>
          <p:nvPr/>
        </p:nvSpPr>
        <p:spPr>
          <a:xfrm>
            <a:off x="1055687" y="4878299"/>
            <a:ext cx="2906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Programmer C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67FDF-E3BC-966A-E8D7-FCD3A2738295}"/>
              </a:ext>
            </a:extLst>
          </p:cNvPr>
          <p:cNvSpPr txBox="1"/>
          <p:nvPr/>
        </p:nvSpPr>
        <p:spPr>
          <a:xfrm>
            <a:off x="8229600" y="2908529"/>
            <a:ext cx="26019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/>
              <a:t>app</a:t>
            </a:r>
          </a:p>
          <a:p>
            <a:pPr marL="0" indent="0">
              <a:buNone/>
            </a:pPr>
            <a:r>
              <a:rPr lang="en-US" sz="2000" b="1"/>
              <a:t>config</a:t>
            </a:r>
          </a:p>
          <a:p>
            <a:pPr marL="0" indent="0">
              <a:buNone/>
            </a:pPr>
            <a:r>
              <a:rPr lang="en-US" sz="2000" b="1"/>
              <a:t>lang</a:t>
            </a:r>
          </a:p>
          <a:p>
            <a:pPr marL="0" indent="0">
              <a:buNone/>
            </a:pPr>
            <a:r>
              <a:rPr lang="en-US" sz="2000" b="1"/>
              <a:t>public</a:t>
            </a:r>
          </a:p>
          <a:p>
            <a:pPr marL="0" indent="0">
              <a:buNone/>
            </a:pPr>
            <a:r>
              <a:rPr lang="en-US" sz="2000" b="1"/>
              <a:t>resources</a:t>
            </a:r>
          </a:p>
          <a:p>
            <a:pPr marL="0" indent="0">
              <a:buNone/>
            </a:pPr>
            <a:r>
              <a:rPr lang="en-US" sz="2000" b="1"/>
              <a:t>routes</a:t>
            </a:r>
            <a:br>
              <a:rPr lang="en-US" sz="2000" b="1"/>
            </a:br>
            <a:r>
              <a:rPr lang="en-US" sz="2000" b="1"/>
              <a:t>storage</a:t>
            </a:r>
          </a:p>
          <a:p>
            <a:pPr marL="0" indent="0">
              <a:buNone/>
            </a:pPr>
            <a:r>
              <a:rPr lang="en-US" sz="2000"/>
              <a:t>index.php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306DDE-2357-D8AE-681D-FAB85C468E98}"/>
              </a:ext>
            </a:extLst>
          </p:cNvPr>
          <p:cNvCxnSpPr/>
          <p:nvPr/>
        </p:nvCxnSpPr>
        <p:spPr>
          <a:xfrm>
            <a:off x="4657725" y="3039416"/>
            <a:ext cx="0" cy="2246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25909C-9B20-DBB4-E3AE-55B0AF244F86}"/>
              </a:ext>
            </a:extLst>
          </p:cNvPr>
          <p:cNvCxnSpPr>
            <a:cxnSpLocks/>
          </p:cNvCxnSpPr>
          <p:nvPr/>
        </p:nvCxnSpPr>
        <p:spPr>
          <a:xfrm>
            <a:off x="3988084" y="3050852"/>
            <a:ext cx="679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4672A5-721D-2CBF-56A1-60C023E1CB12}"/>
              </a:ext>
            </a:extLst>
          </p:cNvPr>
          <p:cNvCxnSpPr>
            <a:cxnSpLocks/>
          </p:cNvCxnSpPr>
          <p:nvPr/>
        </p:nvCxnSpPr>
        <p:spPr>
          <a:xfrm>
            <a:off x="3988084" y="4112665"/>
            <a:ext cx="679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DB034-82E4-BDCB-303D-055428DDC0D6}"/>
              </a:ext>
            </a:extLst>
          </p:cNvPr>
          <p:cNvCxnSpPr>
            <a:cxnSpLocks/>
          </p:cNvCxnSpPr>
          <p:nvPr/>
        </p:nvCxnSpPr>
        <p:spPr>
          <a:xfrm>
            <a:off x="3988084" y="5272333"/>
            <a:ext cx="679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A882FD-FF69-2BDF-CD40-BCA41E3A1F9E}"/>
              </a:ext>
            </a:extLst>
          </p:cNvPr>
          <p:cNvCxnSpPr>
            <a:cxnSpLocks/>
          </p:cNvCxnSpPr>
          <p:nvPr/>
        </p:nvCxnSpPr>
        <p:spPr>
          <a:xfrm>
            <a:off x="4667253" y="4112665"/>
            <a:ext cx="29984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6D60A4-6C3E-0388-BFBD-DD7D06D9EA40}"/>
              </a:ext>
            </a:extLst>
          </p:cNvPr>
          <p:cNvSpPr txBox="1"/>
          <p:nvPr/>
        </p:nvSpPr>
        <p:spPr>
          <a:xfrm>
            <a:off x="1055687" y="1631709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Suatu struktur folder atau file yang dipisahkan dengan masing-masing tugasnya.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1E85C-A602-4CC5-FC55-591A1537FE08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18BBF-AE92-7864-0F2F-F7B15BA98140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Apa itu Design Patterns ?</a:t>
            </a:r>
            <a:endParaRPr lang="en-ID" sz="3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C849D-9EEA-D623-004B-4D5EF74ACE57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DC1C1-4485-6218-E9D6-12F3123EE50D}"/>
              </a:ext>
            </a:extLst>
          </p:cNvPr>
          <p:cNvSpPr txBox="1"/>
          <p:nvPr/>
        </p:nvSpPr>
        <p:spPr>
          <a:xfrm>
            <a:off x="1055688" y="2039076"/>
            <a:ext cx="10080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b="1">
                <a:solidFill>
                  <a:srgbClr val="FF2D20"/>
                </a:solidFill>
              </a:rPr>
              <a:t>Framework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348EB6-C23E-05FA-3BED-24208F0C1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2999986"/>
            <a:ext cx="251457" cy="2514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3B7A59-41CE-A014-422B-EE60CD5CE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3309586"/>
            <a:ext cx="251457" cy="2514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9A57E1-C79E-8C47-FA84-B683B037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3611986"/>
            <a:ext cx="251457" cy="2514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7E8462-17D9-D0FF-DDFD-6459354B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3928786"/>
            <a:ext cx="251457" cy="2514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1CE29B-883B-A19A-27A7-B35F5633D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4245586"/>
            <a:ext cx="251457" cy="2514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2BD385-7751-D2DC-EB2A-4FDB30AE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4555186"/>
            <a:ext cx="251457" cy="2514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5D9E2C-9A0F-9E75-9B42-08085AAF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70" y="4843186"/>
            <a:ext cx="251457" cy="2514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E4B8EBF-7173-C72A-B5A3-2125491C6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5" r="12303"/>
          <a:stretch/>
        </p:blipFill>
        <p:spPr>
          <a:xfrm>
            <a:off x="8021171" y="5142197"/>
            <a:ext cx="174929" cy="2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4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2551837"/>
            <a:ext cx="10080626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MVC</a:t>
            </a:r>
          </a:p>
          <a:p>
            <a:pPr algn="ctr"/>
            <a:r>
              <a:rPr lang="en-US" sz="5400">
                <a:solidFill>
                  <a:schemeClr val="bg1"/>
                </a:solidFill>
              </a:rPr>
              <a:t>(Model View Controller)</a:t>
            </a:r>
          </a:p>
        </p:txBody>
      </p:sp>
    </p:spTree>
    <p:extLst>
      <p:ext uri="{BB962C8B-B14F-4D97-AF65-F5344CB8AC3E}">
        <p14:creationId xmlns:p14="http://schemas.microsoft.com/office/powerpoint/2010/main" val="403738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A921693-5E05-C162-9FBF-06D58B4AB2F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Apa itu MVC ?</a:t>
            </a:r>
            <a:endParaRPr lang="en-ID" sz="3200" b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068C03-C2FB-125E-9C30-705E8BADF2A9}"/>
              </a:ext>
            </a:extLst>
          </p:cNvPr>
          <p:cNvGrpSpPr/>
          <p:nvPr/>
        </p:nvGrpSpPr>
        <p:grpSpPr>
          <a:xfrm>
            <a:off x="1055687" y="2807777"/>
            <a:ext cx="10271188" cy="1641782"/>
            <a:chOff x="1055687" y="3797505"/>
            <a:chExt cx="10271188" cy="16417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EE882-5C5F-00D4-ECEB-C9A4869EC9F0}"/>
                </a:ext>
              </a:extLst>
            </p:cNvPr>
            <p:cNvSpPr txBox="1"/>
            <p:nvPr/>
          </p:nvSpPr>
          <p:spPr>
            <a:xfrm>
              <a:off x="1055687" y="3797505"/>
              <a:ext cx="326530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3200" b="1"/>
                <a:t>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DFC803-AF33-4E07-E856-54455C1CB029}"/>
                </a:ext>
              </a:extLst>
            </p:cNvPr>
            <p:cNvSpPr txBox="1"/>
            <p:nvPr/>
          </p:nvSpPr>
          <p:spPr>
            <a:xfrm>
              <a:off x="4619079" y="3797505"/>
              <a:ext cx="309727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3200" b="1"/>
                <a:t>View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B6C7C9-CAB8-CE55-CF7A-C2DC803DC004}"/>
                </a:ext>
              </a:extLst>
            </p:cNvPr>
            <p:cNvSpPr txBox="1"/>
            <p:nvPr/>
          </p:nvSpPr>
          <p:spPr>
            <a:xfrm>
              <a:off x="8229599" y="3797505"/>
              <a:ext cx="29067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3200" b="1"/>
                <a:t>Controller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99BA3F-45A1-A849-D9A5-F98D64BDEF3B}"/>
                </a:ext>
              </a:extLst>
            </p:cNvPr>
            <p:cNvSpPr txBox="1"/>
            <p:nvPr/>
          </p:nvSpPr>
          <p:spPr>
            <a:xfrm>
              <a:off x="1309773" y="4423624"/>
              <a:ext cx="29000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2000"/>
                <a:t>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2EC038-021A-B975-2991-AD4BFE6C9D5A}"/>
                </a:ext>
              </a:extLst>
            </p:cNvPr>
            <p:cNvSpPr txBox="1"/>
            <p:nvPr/>
          </p:nvSpPr>
          <p:spPr>
            <a:xfrm>
              <a:off x="4816352" y="4423624"/>
              <a:ext cx="309727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2000"/>
                <a:t>HTML Stucture</a:t>
              </a:r>
            </a:p>
            <a:p>
              <a:pPr marL="342900" indent="-342900">
                <a:buFontTx/>
                <a:buChar char="-"/>
              </a:pPr>
              <a:r>
                <a:rPr lang="en-US" sz="2000"/>
                <a:t>Menampilkan Informasi</a:t>
              </a:r>
            </a:p>
            <a:p>
              <a:pPr marL="342900" indent="-342900">
                <a:buFontTx/>
                <a:buChar char="-"/>
              </a:pPr>
              <a:endParaRPr lang="en-US" sz="2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88C8AE-7C63-3498-E07A-EA3940C51A7C}"/>
                </a:ext>
              </a:extLst>
            </p:cNvPr>
            <p:cNvSpPr txBox="1"/>
            <p:nvPr/>
          </p:nvSpPr>
          <p:spPr>
            <a:xfrm>
              <a:off x="8229599" y="4423624"/>
              <a:ext cx="309727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2000"/>
                <a:t>Menghubungkan Model dan View</a:t>
              </a:r>
            </a:p>
            <a:p>
              <a:pPr marL="342900" indent="-342900">
                <a:buFontTx/>
                <a:buChar char="-"/>
              </a:pPr>
              <a:r>
                <a:rPr lang="en-US" sz="2000"/>
                <a:t>Algoritma / Logika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2B2588-8C8A-1B2C-4ADA-697E6ADDBCA7}"/>
              </a:ext>
            </a:extLst>
          </p:cNvPr>
          <p:cNvSpPr txBox="1"/>
          <p:nvPr/>
        </p:nvSpPr>
        <p:spPr>
          <a:xfrm>
            <a:off x="1055687" y="1631709"/>
            <a:ext cx="10080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Pola arsitektur dalam membuat sebuah aplikasi dengan cara memisahkan kode menjadi tiga bagian.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FFBAB-0314-DA0D-12FC-E54338722D3A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E2E44-093A-24E1-A454-D2E47C313D41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C58E08-12A8-99E8-E90F-71599699CD5E}"/>
              </a:ext>
            </a:extLst>
          </p:cNvPr>
          <p:cNvGrpSpPr/>
          <p:nvPr/>
        </p:nvGrpSpPr>
        <p:grpSpPr>
          <a:xfrm>
            <a:off x="2289176" y="2807777"/>
            <a:ext cx="7746917" cy="727609"/>
            <a:chOff x="2289176" y="2807777"/>
            <a:chExt cx="7746917" cy="7276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E205F7-1756-984C-E7BE-B032768F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2056" y="2817638"/>
              <a:ext cx="707887" cy="70788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8AFAD88-EF3F-8990-88F6-A31753E4A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176" y="2807777"/>
              <a:ext cx="727609" cy="72760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35CB5D-828D-C926-ECE7-54EBB3106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484" y="2807777"/>
              <a:ext cx="727609" cy="727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1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2.5E-6 0.1652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A921693-5E05-C162-9FBF-06D58B4AB2F9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Perbedaan Alur Penulisan Code</a:t>
            </a:r>
            <a:endParaRPr lang="en-ID" sz="32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FFBAB-0314-DA0D-12FC-E54338722D3A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E2E44-093A-24E1-A454-D2E47C313D41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AEF210-DAFF-6F70-6EEF-F823FE2D1343}"/>
              </a:ext>
            </a:extLst>
          </p:cNvPr>
          <p:cNvCxnSpPr>
            <a:cxnSpLocks/>
          </p:cNvCxnSpPr>
          <p:nvPr/>
        </p:nvCxnSpPr>
        <p:spPr>
          <a:xfrm>
            <a:off x="6096000" y="2377440"/>
            <a:ext cx="0" cy="370063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E37405-F3DD-EC54-7081-4BBFC601CC0E}"/>
              </a:ext>
            </a:extLst>
          </p:cNvPr>
          <p:cNvSpPr/>
          <p:nvPr/>
        </p:nvSpPr>
        <p:spPr>
          <a:xfrm>
            <a:off x="7854157" y="3509547"/>
            <a:ext cx="1688950" cy="527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2BEE2C8-4A1A-5DBF-5605-B49814A14C9B}"/>
              </a:ext>
            </a:extLst>
          </p:cNvPr>
          <p:cNvSpPr/>
          <p:nvPr/>
        </p:nvSpPr>
        <p:spPr>
          <a:xfrm>
            <a:off x="9076225" y="4946629"/>
            <a:ext cx="1688950" cy="527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459CBA-1177-E513-E515-EA3EAA1DC783}"/>
              </a:ext>
            </a:extLst>
          </p:cNvPr>
          <p:cNvSpPr/>
          <p:nvPr/>
        </p:nvSpPr>
        <p:spPr>
          <a:xfrm>
            <a:off x="6632090" y="4946630"/>
            <a:ext cx="1688950" cy="527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8381C9-16E2-E3A7-7AFC-A7B64F2DC426}"/>
              </a:ext>
            </a:extLst>
          </p:cNvPr>
          <p:cNvCxnSpPr/>
          <p:nvPr/>
        </p:nvCxnSpPr>
        <p:spPr>
          <a:xfrm flipV="1">
            <a:off x="7835690" y="4314179"/>
            <a:ext cx="193637" cy="43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D9A4F6-F860-CCA7-F125-9EEE8474457B}"/>
              </a:ext>
            </a:extLst>
          </p:cNvPr>
          <p:cNvCxnSpPr>
            <a:cxnSpLocks/>
          </p:cNvCxnSpPr>
          <p:nvPr/>
        </p:nvCxnSpPr>
        <p:spPr>
          <a:xfrm flipH="1">
            <a:off x="7416141" y="4268479"/>
            <a:ext cx="193637" cy="43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E9D26E-875D-111E-DC41-C92B93C32C1F}"/>
              </a:ext>
            </a:extLst>
          </p:cNvPr>
          <p:cNvCxnSpPr>
            <a:cxnSpLocks/>
          </p:cNvCxnSpPr>
          <p:nvPr/>
        </p:nvCxnSpPr>
        <p:spPr>
          <a:xfrm>
            <a:off x="9643509" y="4268479"/>
            <a:ext cx="193637" cy="432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BDB842-9B45-E60D-29D2-3D8C0DEDCF73}"/>
              </a:ext>
            </a:extLst>
          </p:cNvPr>
          <p:cNvSpPr txBox="1"/>
          <p:nvPr/>
        </p:nvSpPr>
        <p:spPr>
          <a:xfrm>
            <a:off x="7234150" y="4192122"/>
            <a:ext cx="286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FF2D20"/>
                </a:solidFill>
              </a:rPr>
              <a:t>1</a:t>
            </a:r>
            <a:endParaRPr lang="en-ID" sz="1100">
              <a:solidFill>
                <a:srgbClr val="FF2D2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ECA45C-16B1-30B5-43C1-AF6388EDB097}"/>
              </a:ext>
            </a:extLst>
          </p:cNvPr>
          <p:cNvSpPr txBox="1"/>
          <p:nvPr/>
        </p:nvSpPr>
        <p:spPr>
          <a:xfrm>
            <a:off x="7937164" y="4447480"/>
            <a:ext cx="286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FF2D20"/>
                </a:solidFill>
              </a:rPr>
              <a:t>2</a:t>
            </a:r>
            <a:endParaRPr lang="en-ID" sz="1100">
              <a:solidFill>
                <a:srgbClr val="FF2D2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E4378-D4A8-A28D-FF50-1BE6460F6EB9}"/>
              </a:ext>
            </a:extLst>
          </p:cNvPr>
          <p:cNvSpPr txBox="1"/>
          <p:nvPr/>
        </p:nvSpPr>
        <p:spPr>
          <a:xfrm>
            <a:off x="9747862" y="4268479"/>
            <a:ext cx="286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FF2D20"/>
                </a:solidFill>
              </a:rPr>
              <a:t>3</a:t>
            </a:r>
            <a:endParaRPr lang="en-ID" sz="1100">
              <a:solidFill>
                <a:srgbClr val="FF2D2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74769D-4845-7B69-610B-C5F271DE9CAF}"/>
              </a:ext>
            </a:extLst>
          </p:cNvPr>
          <p:cNvSpPr txBox="1"/>
          <p:nvPr/>
        </p:nvSpPr>
        <p:spPr>
          <a:xfrm>
            <a:off x="6096000" y="2205267"/>
            <a:ext cx="504031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/>
              <a:t>MVC</a:t>
            </a:r>
            <a:endParaRPr lang="en-ID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5E1F0B-908C-485E-261B-4264B5D96A69}"/>
              </a:ext>
            </a:extLst>
          </p:cNvPr>
          <p:cNvSpPr txBox="1"/>
          <p:nvPr/>
        </p:nvSpPr>
        <p:spPr>
          <a:xfrm>
            <a:off x="1066800" y="2205267"/>
            <a:ext cx="504031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/>
              <a:t>Prosedural</a:t>
            </a:r>
            <a:endParaRPr lang="en-ID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901D0E-4FF5-4422-2323-D37C031D26D5}"/>
              </a:ext>
            </a:extLst>
          </p:cNvPr>
          <p:cNvSpPr/>
          <p:nvPr/>
        </p:nvSpPr>
        <p:spPr>
          <a:xfrm>
            <a:off x="1971382" y="3200399"/>
            <a:ext cx="3196590" cy="2737637"/>
          </a:xfrm>
          <a:prstGeom prst="roundRect">
            <a:avLst>
              <a:gd name="adj" fmla="val 695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BC86D2E-56D9-27DF-3603-F24F8EB5D132}"/>
              </a:ext>
            </a:extLst>
          </p:cNvPr>
          <p:cNvSpPr/>
          <p:nvPr/>
        </p:nvSpPr>
        <p:spPr>
          <a:xfrm>
            <a:off x="2718100" y="4729632"/>
            <a:ext cx="1688950" cy="527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Logic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B20B2E3-DDAC-ECF9-D81A-B39C4C272252}"/>
              </a:ext>
            </a:extLst>
          </p:cNvPr>
          <p:cNvSpPr/>
          <p:nvPr/>
        </p:nvSpPr>
        <p:spPr>
          <a:xfrm>
            <a:off x="2718100" y="3928559"/>
            <a:ext cx="1688950" cy="527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Query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8DD83C4-6092-C017-18FC-E723BA9B8059}"/>
              </a:ext>
            </a:extLst>
          </p:cNvPr>
          <p:cNvSpPr/>
          <p:nvPr/>
        </p:nvSpPr>
        <p:spPr>
          <a:xfrm>
            <a:off x="3052219" y="3211771"/>
            <a:ext cx="1034916" cy="255554"/>
          </a:xfrm>
          <a:prstGeom prst="roundRect">
            <a:avLst>
              <a:gd name="adj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View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3E0561-6089-A014-3C3E-438CFD82222A}"/>
              </a:ext>
            </a:extLst>
          </p:cNvPr>
          <p:cNvSpPr txBox="1"/>
          <p:nvPr/>
        </p:nvSpPr>
        <p:spPr>
          <a:xfrm>
            <a:off x="7854156" y="4053621"/>
            <a:ext cx="1713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Controller</a:t>
            </a:r>
            <a:endParaRPr lang="en-ID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BBCB39-D31E-9DEB-7DA3-09B80C663A88}"/>
              </a:ext>
            </a:extLst>
          </p:cNvPr>
          <p:cNvSpPr txBox="1"/>
          <p:nvPr/>
        </p:nvSpPr>
        <p:spPr>
          <a:xfrm>
            <a:off x="6624071" y="5501422"/>
            <a:ext cx="1713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Model</a:t>
            </a:r>
            <a:endParaRPr lang="en-ID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78CAC-6BE5-6029-C75E-720C28509B5F}"/>
              </a:ext>
            </a:extLst>
          </p:cNvPr>
          <p:cNvSpPr txBox="1"/>
          <p:nvPr/>
        </p:nvSpPr>
        <p:spPr>
          <a:xfrm>
            <a:off x="9084243" y="5501422"/>
            <a:ext cx="1713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View</a:t>
            </a:r>
            <a:endParaRPr lang="en-ID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30" grpId="0"/>
      <p:bldP spid="31" grpId="0"/>
      <p:bldP spid="32" grpId="0"/>
      <p:bldP spid="38" grpId="0" animBg="1"/>
      <p:bldP spid="40" grpId="0" animBg="1"/>
      <p:bldP spid="42" grpId="0" animBg="1"/>
      <p:bldP spid="44" grpId="0" animBg="1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D3BA92-FD8E-3129-AF69-FFEF6363E4E0}"/>
              </a:ext>
            </a:extLst>
          </p:cNvPr>
          <p:cNvSpPr txBox="1"/>
          <p:nvPr/>
        </p:nvSpPr>
        <p:spPr>
          <a:xfrm>
            <a:off x="1055687" y="2751892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Workshop </a:t>
            </a:r>
            <a:r>
              <a:rPr lang="en-US" sz="3800" b="1" err="1">
                <a:solidFill>
                  <a:srgbClr val="FF2D20"/>
                </a:solidFill>
              </a:rPr>
              <a:t>Membangun</a:t>
            </a:r>
            <a:r>
              <a:rPr lang="en-US" sz="3800" b="1">
                <a:solidFill>
                  <a:srgbClr val="FF2D20"/>
                </a:solidFill>
              </a:rPr>
              <a:t> Website </a:t>
            </a:r>
            <a:r>
              <a:rPr lang="en-US" sz="3800" b="1" err="1">
                <a:solidFill>
                  <a:srgbClr val="FF2D20"/>
                </a:solidFill>
              </a:rPr>
              <a:t>Dengan</a:t>
            </a:r>
            <a:r>
              <a:rPr lang="en-US" sz="3800" b="1">
                <a:solidFill>
                  <a:srgbClr val="FF2D20"/>
                </a:solidFill>
              </a:rPr>
              <a:t> Laravel</a:t>
            </a:r>
            <a:endParaRPr lang="en-ID" sz="3800" b="1">
              <a:solidFill>
                <a:srgbClr val="FF2D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70FE1-C6E8-42F9-1920-7FB039C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14" y="5182860"/>
            <a:ext cx="1180446" cy="11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EEBF-BE84-9550-F122-0D5BF683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160845"/>
            <a:ext cx="1154113" cy="115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60827-D733-031D-6147-CA1513A77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5182860"/>
            <a:ext cx="1107141" cy="110714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E711A36-640C-3766-9381-D4F7E3A1E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3373" y="888249"/>
            <a:ext cx="1405255" cy="14491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36750C-5E81-DFA9-CCF2-2987ACC75A1B}"/>
              </a:ext>
            </a:extLst>
          </p:cNvPr>
          <p:cNvSpPr txBox="1"/>
          <p:nvPr/>
        </p:nvSpPr>
        <p:spPr>
          <a:xfrm>
            <a:off x="1055687" y="59792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(1 / 10)</a:t>
            </a:r>
            <a:endParaRPr lang="en-ID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ID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D" i="0" baseline="3000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ID">
                <a:solidFill>
                  <a:schemeClr val="bg1"/>
                </a:solidFill>
              </a:rPr>
              <a:t> Winner of Fintech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Winner of Web Developer – Hifasco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1</a:t>
            </a:r>
            <a:r>
              <a:rPr lang="en-ID" baseline="30000">
                <a:solidFill>
                  <a:schemeClr val="bg1"/>
                </a:solidFill>
              </a:rPr>
              <a:t>st</a:t>
            </a:r>
            <a:r>
              <a:rPr lang="en-ID">
                <a:solidFill>
                  <a:schemeClr val="bg1"/>
                </a:solidFill>
              </a:rPr>
              <a:t> Member contribution – Codepolitan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Assistan Laboratorium Web – Unsera</a:t>
            </a:r>
          </a:p>
          <a:p>
            <a:pPr>
              <a:buFontTx/>
              <a:buChar char="-"/>
            </a:pPr>
            <a:r>
              <a:rPr lang="en-ID">
                <a:solidFill>
                  <a:schemeClr val="bg1"/>
                </a:solidFill>
              </a:rPr>
              <a:t>Participants IT Programmer – LKS Banten</a:t>
            </a: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Sedikit pengalaman :</a:t>
            </a:r>
          </a:p>
        </p:txBody>
      </p:sp>
    </p:spTree>
    <p:extLst>
      <p:ext uri="{BB962C8B-B14F-4D97-AF65-F5344CB8AC3E}">
        <p14:creationId xmlns:p14="http://schemas.microsoft.com/office/powerpoint/2010/main" val="22208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EA4B-CC7D-5170-3A9E-E54C0330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2575084"/>
            <a:ext cx="10080625" cy="3614739"/>
          </a:xfrm>
        </p:spPr>
        <p:txBody>
          <a:bodyPr/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ID">
                <a:solidFill>
                  <a:schemeClr val="bg1"/>
                </a:solidFill>
              </a:rPr>
              <a:t>      byruddy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ask@byruddy.com</a:t>
            </a:r>
            <a:endParaRPr lang="en-ID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>
                <a:solidFill>
                  <a:schemeClr val="bg1"/>
                </a:solidFill>
              </a:rPr>
              <a:t>Halo, Saya Ruddy </a:t>
            </a:r>
            <a:r>
              <a:rPr lang="ko-KR" altLang="en-US" sz="3200" b="1">
                <a:solidFill>
                  <a:schemeClr val="bg1"/>
                </a:solidFill>
              </a:rPr>
              <a:t>루디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endParaRPr lang="en-ID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261020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Automation Engineering at POSCO ICT</a:t>
            </a:r>
            <a:endParaRPr lang="en-ID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8E399-2787-0806-84EF-8A4256D4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4" y="2605695"/>
            <a:ext cx="2554286" cy="306485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790CA-F3DC-4F8A-C563-B7447FFEE2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019800" y="878265"/>
            <a:ext cx="3830637" cy="1727430"/>
          </a:xfrm>
          <a:prstGeom prst="curvedConnector2">
            <a:avLst/>
          </a:prstGeom>
          <a:ln w="762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3789D5-F626-FA08-CCB0-B4AA54268B1D}"/>
              </a:ext>
            </a:extLst>
          </p:cNvPr>
          <p:cNvSpPr/>
          <p:nvPr/>
        </p:nvSpPr>
        <p:spPr>
          <a:xfrm>
            <a:off x="1137444" y="36546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DC3A8D-D1F3-9607-6D58-DF51B116FEA8}"/>
              </a:ext>
            </a:extLst>
          </p:cNvPr>
          <p:cNvSpPr/>
          <p:nvPr/>
        </p:nvSpPr>
        <p:spPr>
          <a:xfrm>
            <a:off x="1137444" y="4156934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D225C8-89B1-728E-4153-ED70FF3453F5}"/>
              </a:ext>
            </a:extLst>
          </p:cNvPr>
          <p:cNvSpPr/>
          <p:nvPr/>
        </p:nvSpPr>
        <p:spPr>
          <a:xfrm>
            <a:off x="1137444" y="4669977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3035CF-00E3-EAB6-6176-FE48133D83DE}"/>
              </a:ext>
            </a:extLst>
          </p:cNvPr>
          <p:cNvSpPr/>
          <p:nvPr/>
        </p:nvSpPr>
        <p:spPr>
          <a:xfrm>
            <a:off x="1137444" y="5185309"/>
            <a:ext cx="404813" cy="35480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0E4544-C8F8-5755-6376-63C26B055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2" y="4211294"/>
            <a:ext cx="246086" cy="2460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05B0C99-0A34-232E-4FB6-28C32E0C5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986"/>
          <a:stretch/>
        </p:blipFill>
        <p:spPr>
          <a:xfrm>
            <a:off x="1208882" y="4739174"/>
            <a:ext cx="254000" cy="2136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782126C-419E-0B50-86CD-CE046BCC1E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 b="12089"/>
          <a:stretch/>
        </p:blipFill>
        <p:spPr>
          <a:xfrm>
            <a:off x="1215232" y="5266699"/>
            <a:ext cx="257175" cy="1949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B4DDA2E-7D33-2825-B444-65C1C1A3EC5D}"/>
              </a:ext>
            </a:extLst>
          </p:cNvPr>
          <p:cNvSpPr txBox="1"/>
          <p:nvPr/>
        </p:nvSpPr>
        <p:spPr>
          <a:xfrm>
            <a:off x="1055687" y="1686312"/>
            <a:ext cx="10080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Web Developer at BYRUDDY.COM</a:t>
            </a:r>
            <a:endParaRPr lang="en-ID" sz="20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7" y="27052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Diskusi apapun &amp; kapanpun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A2960-2B64-CC3B-BC42-4AAFA580A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70" y="3705726"/>
            <a:ext cx="245047" cy="2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1055688" y="549275"/>
            <a:ext cx="10080625" cy="1378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919964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Prasyarat Pratikum</a:t>
            </a:r>
            <a:endParaRPr lang="en-ID" sz="32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519E-3933-5B3B-4A08-CD6553BF21C8}"/>
              </a:ext>
            </a:extLst>
          </p:cNvPr>
          <p:cNvSpPr txBox="1"/>
          <p:nvPr/>
        </p:nvSpPr>
        <p:spPr>
          <a:xfrm>
            <a:off x="1055687" y="1631709"/>
            <a:ext cx="10080626" cy="81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Apa saja yang harus dipahami sebelum membahas lebih jauh tentang </a:t>
            </a:r>
          </a:p>
          <a:p>
            <a:pPr>
              <a:lnSpc>
                <a:spcPct val="150000"/>
              </a:lnSpc>
            </a:pPr>
            <a:r>
              <a:rPr lang="en-US" sz="2000"/>
              <a:t>“</a:t>
            </a:r>
            <a:r>
              <a:rPr lang="en-US" sz="2000" b="1"/>
              <a:t>Membangun Website Dengan Laravel”</a:t>
            </a:r>
            <a:endParaRPr lang="en-ID" sz="2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AF2AD1-0F7B-701F-7999-E6D240FEB80D}"/>
              </a:ext>
            </a:extLst>
          </p:cNvPr>
          <p:cNvSpPr txBox="1"/>
          <p:nvPr/>
        </p:nvSpPr>
        <p:spPr>
          <a:xfrm>
            <a:off x="1055688" y="27413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/>
              <a:t>Basic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AC116-765B-929F-F9D0-6ABE8C4E32F1}"/>
              </a:ext>
            </a:extLst>
          </p:cNvPr>
          <p:cNvSpPr txBox="1"/>
          <p:nvPr/>
        </p:nvSpPr>
        <p:spPr>
          <a:xfrm>
            <a:off x="1055688" y="434355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/>
              <a:t>Intermediate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6A7FB-8D30-891A-FDC2-A8C7A353669C}"/>
              </a:ext>
            </a:extLst>
          </p:cNvPr>
          <p:cNvSpPr txBox="1"/>
          <p:nvPr/>
        </p:nvSpPr>
        <p:spPr>
          <a:xfrm>
            <a:off x="1055688" y="3326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HTML, CSS &amp;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F90E0-9B52-EE2F-ACDC-5092CD593E4A}"/>
              </a:ext>
            </a:extLst>
          </p:cNvPr>
          <p:cNvSpPr txBox="1"/>
          <p:nvPr/>
        </p:nvSpPr>
        <p:spPr>
          <a:xfrm>
            <a:off x="1055688" y="4928325"/>
            <a:ext cx="9731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/>
              <a:t>PHP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80691C-68EE-B3EF-3DE5-CF14A926D6CD}"/>
              </a:ext>
            </a:extLst>
          </p:cNvPr>
          <p:cNvCxnSpPr>
            <a:cxnSpLocks/>
          </p:cNvCxnSpPr>
          <p:nvPr/>
        </p:nvCxnSpPr>
        <p:spPr>
          <a:xfrm>
            <a:off x="2095500" y="5246400"/>
            <a:ext cx="885825" cy="5334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304A95-8894-AC26-9262-AA2EA629AC15}"/>
              </a:ext>
            </a:extLst>
          </p:cNvPr>
          <p:cNvSpPr txBox="1"/>
          <p:nvPr/>
        </p:nvSpPr>
        <p:spPr>
          <a:xfrm>
            <a:off x="3048000" y="54488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/>
              <a:t>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FD63E-DC55-B9BB-EE90-DC1AC5ADA31B}"/>
              </a:ext>
            </a:extLst>
          </p:cNvPr>
          <p:cNvSpPr/>
          <p:nvPr/>
        </p:nvSpPr>
        <p:spPr>
          <a:xfrm>
            <a:off x="10679113" y="5866085"/>
            <a:ext cx="457200" cy="44264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22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1720840"/>
            <a:ext cx="10080626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CorePHP / PHP Native </a:t>
            </a:r>
          </a:p>
          <a:p>
            <a:pPr algn="ctr">
              <a:lnSpc>
                <a:spcPct val="200000"/>
              </a:lnSpc>
            </a:pPr>
            <a:r>
              <a:rPr lang="en-US" sz="5400" b="1">
                <a:solidFill>
                  <a:schemeClr val="bg1"/>
                </a:solidFill>
              </a:rPr>
              <a:t>VS</a:t>
            </a:r>
          </a:p>
          <a:p>
            <a:pPr algn="ctr"/>
            <a:r>
              <a:rPr lang="en-US" sz="5400" b="1">
                <a:solidFill>
                  <a:schemeClr val="bg1"/>
                </a:solidFill>
              </a:rPr>
              <a:t>PHP Frameworks</a:t>
            </a:r>
          </a:p>
        </p:txBody>
      </p:sp>
    </p:spTree>
    <p:extLst>
      <p:ext uri="{BB962C8B-B14F-4D97-AF65-F5344CB8AC3E}">
        <p14:creationId xmlns:p14="http://schemas.microsoft.com/office/powerpoint/2010/main" val="162211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/>
              <a:t>Kelebihan</a:t>
            </a:r>
            <a:endParaRPr lang="en-ID" sz="3200" b="1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2AB38B-7FAC-B6CA-E618-6BEA67113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291"/>
              </p:ext>
            </p:extLst>
          </p:nvPr>
        </p:nvGraphicFramePr>
        <p:xfrm>
          <a:off x="1055688" y="1643590"/>
          <a:ext cx="10080626" cy="3135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313">
                  <a:extLst>
                    <a:ext uri="{9D8B030D-6E8A-4147-A177-3AD203B41FA5}">
                      <a16:colId xmlns:a16="http://schemas.microsoft.com/office/drawing/2014/main" val="3490073422"/>
                    </a:ext>
                  </a:extLst>
                </a:gridCol>
                <a:gridCol w="5040313">
                  <a:extLst>
                    <a:ext uri="{9D8B030D-6E8A-4147-A177-3AD203B41FA5}">
                      <a16:colId xmlns:a16="http://schemas.microsoft.com/office/drawing/2014/main" val="950851334"/>
                    </a:ext>
                  </a:extLst>
                </a:gridCol>
              </a:tblGrid>
              <a:tr h="49417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Native</a:t>
                      </a:r>
                      <a:endParaRPr lang="en-ID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Framework</a:t>
                      </a:r>
                      <a:endParaRPr lang="en-ID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2D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44799"/>
                  </a:ext>
                </a:extLst>
              </a:tr>
              <a:tr h="675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Codingan dibuat atas pemikikran sendiri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Memiliki rujukan dokumentasi yang sama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28406"/>
                  </a:ext>
                </a:extLst>
              </a:tr>
              <a:tr h="68524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Bebas Design Patterns</a:t>
                      </a:r>
                      <a:endParaRPr lang="en-ID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Penerapan Design Patterns (MVC)</a:t>
                      </a:r>
                      <a:endParaRPr lang="en-ID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16368"/>
                  </a:ext>
                </a:extLst>
              </a:tr>
              <a:tr h="67384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Pembuatan cepat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Stability, Security dan Realibility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168844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-</a:t>
                      </a:r>
                      <a:endParaRPr lang="en-ID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Dukungan komunitas yang luas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1801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81260-34D2-D448-15CF-833011274E49}"/>
              </a:ext>
            </a:extLst>
          </p:cNvPr>
          <p:cNvCxnSpPr>
            <a:cxnSpLocks/>
          </p:cNvCxnSpPr>
          <p:nvPr/>
        </p:nvCxnSpPr>
        <p:spPr>
          <a:xfrm flipV="1">
            <a:off x="3412332" y="671513"/>
            <a:ext cx="0" cy="3690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7" y="549275"/>
            <a:ext cx="10080626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800" b="1"/>
              <a:t>Kekurangan</a:t>
            </a:r>
            <a:endParaRPr lang="en-ID" sz="3200" b="1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2AB38B-7FAC-B6CA-E618-6BEA67113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27712"/>
              </p:ext>
            </p:extLst>
          </p:nvPr>
        </p:nvGraphicFramePr>
        <p:xfrm>
          <a:off x="1055688" y="1643590"/>
          <a:ext cx="10080626" cy="3135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313">
                  <a:extLst>
                    <a:ext uri="{9D8B030D-6E8A-4147-A177-3AD203B41FA5}">
                      <a16:colId xmlns:a16="http://schemas.microsoft.com/office/drawing/2014/main" val="3490073422"/>
                    </a:ext>
                  </a:extLst>
                </a:gridCol>
                <a:gridCol w="5040313">
                  <a:extLst>
                    <a:ext uri="{9D8B030D-6E8A-4147-A177-3AD203B41FA5}">
                      <a16:colId xmlns:a16="http://schemas.microsoft.com/office/drawing/2014/main" val="950851334"/>
                    </a:ext>
                  </a:extLst>
                </a:gridCol>
              </a:tblGrid>
              <a:tr h="49417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Native</a:t>
                      </a:r>
                      <a:endParaRPr lang="en-ID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Framework</a:t>
                      </a:r>
                      <a:endParaRPr lang="en-ID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2D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44799"/>
                  </a:ext>
                </a:extLst>
              </a:tr>
              <a:tr h="675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Tidak memiliki dokumentasi yang jelas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Membutuhkan waktu untuk memahami flow/fitur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28406"/>
                  </a:ext>
                </a:extLst>
              </a:tr>
              <a:tr h="68524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Tidak cocok untuk proses bisnis / system yang luas</a:t>
                      </a:r>
                      <a:endParaRPr lang="en-ID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Proses upgrade versi jika sudah tidak di </a:t>
                      </a:r>
                      <a:r>
                        <a:rPr lang="en-US" i="1"/>
                        <a:t>support</a:t>
                      </a:r>
                      <a:endParaRPr lang="en-ID" i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16368"/>
                  </a:ext>
                </a:extLst>
              </a:tr>
              <a:tr h="673846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Tidak adanya Coding Style Consitence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</a:t>
                      </a:r>
                      <a:endParaRPr lang="en-ID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168844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Tidak adanya Security Default yang dibangun</a:t>
                      </a:r>
                      <a:endParaRPr lang="en-ID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1801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81260-34D2-D448-15CF-833011274E49}"/>
              </a:ext>
            </a:extLst>
          </p:cNvPr>
          <p:cNvCxnSpPr>
            <a:cxnSpLocks/>
          </p:cNvCxnSpPr>
          <p:nvPr/>
        </p:nvCxnSpPr>
        <p:spPr>
          <a:xfrm>
            <a:off x="3781425" y="733425"/>
            <a:ext cx="0" cy="3690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102FD-1CC5-57C7-EADA-46DC532BB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5845-82B5-BCCE-0DE8-62D5A0AF2801}"/>
              </a:ext>
            </a:extLst>
          </p:cNvPr>
          <p:cNvSpPr txBox="1"/>
          <p:nvPr/>
        </p:nvSpPr>
        <p:spPr>
          <a:xfrm>
            <a:off x="1055688" y="2572048"/>
            <a:ext cx="10080626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Kenapa Laravel ?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3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453</Words>
  <Application>Microsoft Macintosh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Ruddy 루디</dc:creator>
  <cp:lastModifiedBy>6986</cp:lastModifiedBy>
  <cp:revision>10</cp:revision>
  <dcterms:created xsi:type="dcterms:W3CDTF">2022-12-18T14:57:36Z</dcterms:created>
  <dcterms:modified xsi:type="dcterms:W3CDTF">2022-12-23T15:54:02Z</dcterms:modified>
</cp:coreProperties>
</file>