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7" r:id="rId4"/>
    <p:sldId id="273" r:id="rId5"/>
    <p:sldId id="260" r:id="rId6"/>
    <p:sldId id="286" r:id="rId7"/>
    <p:sldId id="290" r:id="rId8"/>
    <p:sldId id="29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8zeU1l8gugY1N67PdRYI3g==" hashData="UQgAWMUtJA0fpffndip7n7OkjVlmUcr9+9Tw4HpSOOqD2hOu6kPY3BY+3mwy5QzxnLAQ5DuYKuUom2K+gfc23w=="/>
  <p:extLst>
    <p:ext uri="{EFAFB233-063F-42B5-8137-9DF3F51BA10A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2" pos="665" userDrawn="1">
          <p15:clr>
            <a:srgbClr val="A4A3A4"/>
          </p15:clr>
        </p15:guide>
        <p15:guide id="3" orient="horz" pos="3974" userDrawn="1">
          <p15:clr>
            <a:srgbClr val="A4A3A4"/>
          </p15:clr>
        </p15:guide>
        <p15:guide id="4" pos="7015" userDrawn="1">
          <p15:clr>
            <a:srgbClr val="A4A3A4"/>
          </p15:clr>
        </p15:guide>
        <p15:guide id="5" orient="horz" pos="19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D20"/>
    <a:srgbClr val="FF575A"/>
    <a:srgbClr val="72A8E7"/>
    <a:srgbClr val="FF3026"/>
    <a:srgbClr val="0771F1"/>
    <a:srgbClr val="4B9FD8"/>
    <a:srgbClr val="FD694B"/>
    <a:srgbClr val="F89D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6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14" y="96"/>
      </p:cViewPr>
      <p:guideLst>
        <p:guide orient="horz" pos="346"/>
        <p:guide pos="665"/>
        <p:guide orient="horz" pos="3974"/>
        <p:guide pos="7015"/>
        <p:guide orient="horz" pos="19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7B05B-0846-94DC-D757-ECAE2C717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1626C6-837B-3524-37D0-C85BE8758B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1A07D-16D6-338F-16CD-1A6A4CCD1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E354-37D6-4FB6-8D97-DBC5B474A4AA}" type="datetimeFigureOut">
              <a:rPr lang="en-ID" smtClean="0"/>
              <a:t>25/12/2022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351F3-549C-4DBD-976D-39458B7C9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64A30-514E-85EE-4BDD-9424018CA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69187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6D10C-29E0-B18D-1446-973FE72FF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1CB1CC-3889-F9A7-36F0-022B1707BE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07EE0-DB5C-0486-7D98-7F16F7117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E354-37D6-4FB6-8D97-DBC5B474A4AA}" type="datetimeFigureOut">
              <a:rPr lang="en-ID" smtClean="0"/>
              <a:t>25/12/2022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502E3-BE7A-364F-0655-8FE4740AA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4E72E-DE30-C682-637B-3FC36D94B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1773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FD4709-5808-1F7B-85D7-5322D207ED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9A3893-A7CC-557F-E24C-337C9243E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F35DE-0E5B-B534-7A90-DAB5A270B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E354-37D6-4FB6-8D97-DBC5B474A4AA}" type="datetimeFigureOut">
              <a:rPr lang="en-ID" smtClean="0"/>
              <a:t>25/12/2022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C7FC3-3FEA-5C61-18DE-922DD3B8E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80FA4-19C7-8C06-C3D3-6F48FC3CC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29671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78B6A-6FE6-6FE1-2587-3DF311D9F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56FFD-AE28-2ABF-CCC5-534349320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C4A7B-D672-DA59-0FAA-946576337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E354-37D6-4FB6-8D97-DBC5B474A4AA}" type="datetimeFigureOut">
              <a:rPr lang="en-ID" smtClean="0"/>
              <a:t>25/12/2022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9DD94-49EF-E402-0F35-47CC89925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BD57F-C4CA-70A6-1B79-211E2528F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08306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7467B-89B2-A236-2C19-9F8318A67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15998-59F3-75BC-CC91-A321D646C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2B685-E6BD-35A3-E4C4-D245A899F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E354-37D6-4FB6-8D97-DBC5B474A4AA}" type="datetimeFigureOut">
              <a:rPr lang="en-ID" smtClean="0"/>
              <a:t>25/12/2022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8347D-F988-8B26-4D15-C5D1B6DD8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5F342-2D3E-759B-1FD4-2D8414549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78387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9884E-1B4B-A2E3-3BE0-258F881C1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4FE83-5771-7799-E507-CD8347E714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E9C1F6-3F92-4E4F-6BDB-34ED361C3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EEF77C-6E32-FD9F-D144-794E24A40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E354-37D6-4FB6-8D97-DBC5B474A4AA}" type="datetimeFigureOut">
              <a:rPr lang="en-ID" smtClean="0"/>
              <a:t>25/12/2022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8CB8FC-BBD6-5CEB-9C96-04BE9A866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63E71B-BCDA-AF9A-BCEA-9C9B93217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94394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D1BC3-FE77-88F8-4094-CDB57B2BD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2FB00-8D7C-C248-A8B4-5AEA53A71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75DE5-1969-5A65-AF23-36D8EB0FB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1AAB20-9659-B567-3DD6-3D131E95B8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C90732-2D71-0A1D-F5FC-CEEEE9BB20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106CD-8C52-CFC2-29CE-E33BC7A3C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E354-37D6-4FB6-8D97-DBC5B474A4AA}" type="datetimeFigureOut">
              <a:rPr lang="en-ID" smtClean="0"/>
              <a:t>25/12/2022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A1FF39-9323-3A5F-B3FC-A8BC7445A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A82042-7E37-4C3D-CA98-1915C98A4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16854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EFB5-24AE-A11C-669A-65776C655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05C91E-354F-B1C5-40A4-8D94EAD32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E354-37D6-4FB6-8D97-DBC5B474A4AA}" type="datetimeFigureOut">
              <a:rPr lang="en-ID" smtClean="0"/>
              <a:t>25/12/2022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0DE409-D50A-42AB-23F2-11A36627F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CEEF5-746F-B23D-4DD9-85D4F4283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15114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B14949-7BE4-6A83-5C2F-1DE24ACFF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E354-37D6-4FB6-8D97-DBC5B474A4AA}" type="datetimeFigureOut">
              <a:rPr lang="en-ID" smtClean="0"/>
              <a:t>25/12/2022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0578F4-F8D0-6469-42BD-0329DCAB7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DBB842-FB93-1677-27D9-6D949AF50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82145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7748B-D876-06A5-B37F-7C3695092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7919A-1E1C-0F65-E2A7-65B57A30D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753C20-46A9-47B7-E5D0-7DFC674BFB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BE3A6-D93E-4C3D-FD42-77489E071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E354-37D6-4FB6-8D97-DBC5B474A4AA}" type="datetimeFigureOut">
              <a:rPr lang="en-ID" smtClean="0"/>
              <a:t>25/12/2022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D04EA-AB0F-153B-61E2-679E9D4DC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0F928-A54D-DA7C-3EC3-7A7C9EB9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69658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C9EEF-391A-EDB9-670D-9E454AA26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C7AA9F-EB36-CFAA-50C3-9280357645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9D8D9-21A3-FCB0-E0CD-4A53954BD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1DF224-4445-3DB7-2E80-379BA6816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E354-37D6-4FB6-8D97-DBC5B474A4AA}" type="datetimeFigureOut">
              <a:rPr lang="en-ID" smtClean="0"/>
              <a:t>25/12/2022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D6F599-E837-A357-6517-CD5C0A8F1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F863A-BC57-10A5-9444-21A480285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71058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CCD9B2-B125-9978-6423-6554E5004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5E44B-A7A0-26E0-AB72-A322C07C8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025B9-563A-3E72-6F5B-39688B11F6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FE354-37D6-4FB6-8D97-DBC5B474A4AA}" type="datetimeFigureOut">
              <a:rPr lang="en-ID" smtClean="0"/>
              <a:t>25/12/2022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6F541-EB04-289C-436D-A51B1D9D81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0220E-BE1A-5E60-06AF-AA3FD619E9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46916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D3BA92-FD8E-3129-AF69-FFEF6363E4E0}"/>
              </a:ext>
            </a:extLst>
          </p:cNvPr>
          <p:cNvSpPr txBox="1"/>
          <p:nvPr/>
        </p:nvSpPr>
        <p:spPr>
          <a:xfrm>
            <a:off x="1055688" y="1336119"/>
            <a:ext cx="10080626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800" b="1"/>
              <a:t>Hello Programmer </a:t>
            </a:r>
          </a:p>
          <a:p>
            <a:pPr algn="ctr"/>
            <a:endParaRPr lang="en-US" sz="3800" b="1"/>
          </a:p>
          <a:p>
            <a:pPr algn="ctr"/>
            <a:endParaRPr lang="en-US" sz="3800" b="1"/>
          </a:p>
          <a:p>
            <a:pPr algn="ctr"/>
            <a:endParaRPr lang="en-US" sz="3800" b="1"/>
          </a:p>
          <a:p>
            <a:pPr algn="ctr"/>
            <a:endParaRPr lang="en-US" sz="3800" b="1"/>
          </a:p>
          <a:p>
            <a:pPr algn="ctr"/>
            <a:endParaRPr lang="en-US" sz="3800" b="1"/>
          </a:p>
          <a:p>
            <a:pPr algn="ctr"/>
            <a:r>
              <a:rPr lang="en-US" sz="3200" b="1"/>
              <a:t>Apakah Saya </a:t>
            </a:r>
            <a:r>
              <a:rPr lang="en-US" sz="3200" b="1">
                <a:solidFill>
                  <a:srgbClr val="FF2D20"/>
                </a:solidFill>
              </a:rPr>
              <a:t>Terlihat ?</a:t>
            </a:r>
            <a:endParaRPr lang="en-ID" sz="3200" b="1">
              <a:solidFill>
                <a:srgbClr val="FF2D20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1721A18-EFE7-BF1E-2B0B-8CA4FAD3619E}"/>
              </a:ext>
            </a:extLst>
          </p:cNvPr>
          <p:cNvGrpSpPr/>
          <p:nvPr/>
        </p:nvGrpSpPr>
        <p:grpSpPr>
          <a:xfrm>
            <a:off x="1313595" y="768669"/>
            <a:ext cx="9564810" cy="400110"/>
            <a:chOff x="1313595" y="885899"/>
            <a:chExt cx="9564810" cy="40011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E3DF2DC-8DCC-7EC6-0B6B-FF35604D6B14}"/>
                </a:ext>
              </a:extLst>
            </p:cNvPr>
            <p:cNvSpPr txBox="1"/>
            <p:nvPr/>
          </p:nvSpPr>
          <p:spPr>
            <a:xfrm>
              <a:off x="1313595" y="885899"/>
              <a:ext cx="283637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/>
                <a:t>ini huruf ukuran terkecil</a:t>
              </a:r>
              <a:endParaRPr lang="en-ID" sz="200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7F463F2-2120-D57C-AE3B-16F9623AF0BE}"/>
                </a:ext>
              </a:extLst>
            </p:cNvPr>
            <p:cNvSpPr txBox="1"/>
            <p:nvPr/>
          </p:nvSpPr>
          <p:spPr>
            <a:xfrm>
              <a:off x="8042031" y="885899"/>
              <a:ext cx="283637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/>
                <a:t>ini huruf ukuran terkecil</a:t>
              </a:r>
              <a:endParaRPr lang="en-ID" sz="20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49D7BA6-EBD3-0B72-5A28-613E12E9E147}"/>
              </a:ext>
            </a:extLst>
          </p:cNvPr>
          <p:cNvGrpSpPr/>
          <p:nvPr/>
        </p:nvGrpSpPr>
        <p:grpSpPr>
          <a:xfrm>
            <a:off x="1313595" y="5680637"/>
            <a:ext cx="9564810" cy="400110"/>
            <a:chOff x="1313595" y="885899"/>
            <a:chExt cx="9564810" cy="40011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64E56E6-3A37-A812-EB39-EFEE22706532}"/>
                </a:ext>
              </a:extLst>
            </p:cNvPr>
            <p:cNvSpPr txBox="1"/>
            <p:nvPr/>
          </p:nvSpPr>
          <p:spPr>
            <a:xfrm>
              <a:off x="1313595" y="885899"/>
              <a:ext cx="283637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/>
                <a:t>ini huruf ukuran terkecil</a:t>
              </a:r>
              <a:endParaRPr lang="en-ID" sz="20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29BF341-3B07-CF60-6978-37EF9756F52E}"/>
                </a:ext>
              </a:extLst>
            </p:cNvPr>
            <p:cNvSpPr txBox="1"/>
            <p:nvPr/>
          </p:nvSpPr>
          <p:spPr>
            <a:xfrm>
              <a:off x="8042031" y="885899"/>
              <a:ext cx="283637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/>
                <a:t>ini huruf ukuran terkecil</a:t>
              </a:r>
              <a:endParaRPr lang="en-ID" sz="200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BA029B2-F9F8-2D9D-1524-435772A31F0B}"/>
              </a:ext>
            </a:extLst>
          </p:cNvPr>
          <p:cNvGrpSpPr/>
          <p:nvPr/>
        </p:nvGrpSpPr>
        <p:grpSpPr>
          <a:xfrm>
            <a:off x="1071872" y="543826"/>
            <a:ext cx="10032073" cy="526927"/>
            <a:chOff x="1071872" y="543826"/>
            <a:chExt cx="10032073" cy="52692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E996EA3-4B0A-280F-9239-C85A01F1852C}"/>
                </a:ext>
              </a:extLst>
            </p:cNvPr>
            <p:cNvGrpSpPr/>
            <p:nvPr/>
          </p:nvGrpSpPr>
          <p:grpSpPr>
            <a:xfrm>
              <a:off x="1071872" y="543826"/>
              <a:ext cx="526927" cy="526927"/>
              <a:chOff x="1071872" y="543826"/>
              <a:chExt cx="526927" cy="526927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94CD5F0D-E2DE-7EB8-5F33-D12EAE1E9CAB}"/>
                  </a:ext>
                </a:extLst>
              </p:cNvPr>
              <p:cNvCxnSpPr/>
              <p:nvPr/>
            </p:nvCxnSpPr>
            <p:spPr>
              <a:xfrm>
                <a:off x="1071872" y="573551"/>
                <a:ext cx="526927" cy="0"/>
              </a:xfrm>
              <a:prstGeom prst="line">
                <a:avLst/>
              </a:prstGeom>
              <a:ln w="76200">
                <a:solidFill>
                  <a:srgbClr val="FF2D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41E6C785-F8C7-9D20-2659-AA663944D5C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4592" y="807290"/>
                <a:ext cx="526927" cy="0"/>
              </a:xfrm>
              <a:prstGeom prst="line">
                <a:avLst/>
              </a:prstGeom>
              <a:ln w="76200">
                <a:solidFill>
                  <a:srgbClr val="FF2D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EE2FBF3-9812-25FC-8851-F8D134D41CB4}"/>
                </a:ext>
              </a:extLst>
            </p:cNvPr>
            <p:cNvGrpSpPr/>
            <p:nvPr/>
          </p:nvGrpSpPr>
          <p:grpSpPr>
            <a:xfrm flipH="1">
              <a:off x="10577018" y="543826"/>
              <a:ext cx="526927" cy="526927"/>
              <a:chOff x="1071872" y="543826"/>
              <a:chExt cx="526927" cy="526927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68F10D89-EA91-7247-98B9-B702516608FF}"/>
                  </a:ext>
                </a:extLst>
              </p:cNvPr>
              <p:cNvCxnSpPr/>
              <p:nvPr/>
            </p:nvCxnSpPr>
            <p:spPr>
              <a:xfrm>
                <a:off x="1071872" y="573551"/>
                <a:ext cx="526927" cy="0"/>
              </a:xfrm>
              <a:prstGeom prst="line">
                <a:avLst/>
              </a:prstGeom>
              <a:ln w="76200">
                <a:solidFill>
                  <a:srgbClr val="FF2D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68418C6F-0B8E-1B1C-9C4A-9D58EE61C73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4592" y="807290"/>
                <a:ext cx="526927" cy="0"/>
              </a:xfrm>
              <a:prstGeom prst="line">
                <a:avLst/>
              </a:prstGeom>
              <a:ln w="76200">
                <a:solidFill>
                  <a:srgbClr val="FF2D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550C4BF-1F89-0AD6-F4D8-3D73155A4E15}"/>
              </a:ext>
            </a:extLst>
          </p:cNvPr>
          <p:cNvGrpSpPr/>
          <p:nvPr/>
        </p:nvGrpSpPr>
        <p:grpSpPr>
          <a:xfrm flipV="1">
            <a:off x="1071872" y="5817283"/>
            <a:ext cx="10032073" cy="526927"/>
            <a:chOff x="1071872" y="543826"/>
            <a:chExt cx="10032073" cy="526927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F53B788-EC95-8AC1-EA2B-B160F5AC5F0A}"/>
                </a:ext>
              </a:extLst>
            </p:cNvPr>
            <p:cNvGrpSpPr/>
            <p:nvPr/>
          </p:nvGrpSpPr>
          <p:grpSpPr>
            <a:xfrm>
              <a:off x="1071872" y="543826"/>
              <a:ext cx="526927" cy="526927"/>
              <a:chOff x="1071872" y="543826"/>
              <a:chExt cx="526927" cy="526927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C13FB1C4-928B-CD69-46C9-B4F1585192C9}"/>
                  </a:ext>
                </a:extLst>
              </p:cNvPr>
              <p:cNvCxnSpPr/>
              <p:nvPr/>
            </p:nvCxnSpPr>
            <p:spPr>
              <a:xfrm>
                <a:off x="1071872" y="573551"/>
                <a:ext cx="526927" cy="0"/>
              </a:xfrm>
              <a:prstGeom prst="line">
                <a:avLst/>
              </a:prstGeom>
              <a:ln w="76200">
                <a:solidFill>
                  <a:srgbClr val="FF2D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A546F16C-E785-1B7F-4F3E-9E16C8EA25E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4592" y="807290"/>
                <a:ext cx="526927" cy="0"/>
              </a:xfrm>
              <a:prstGeom prst="line">
                <a:avLst/>
              </a:prstGeom>
              <a:ln w="76200">
                <a:solidFill>
                  <a:srgbClr val="FF2D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576104B-96D5-9795-14C3-DFEA62F1116B}"/>
                </a:ext>
              </a:extLst>
            </p:cNvPr>
            <p:cNvGrpSpPr/>
            <p:nvPr/>
          </p:nvGrpSpPr>
          <p:grpSpPr>
            <a:xfrm flipH="1">
              <a:off x="10577018" y="543826"/>
              <a:ext cx="526927" cy="526927"/>
              <a:chOff x="1071872" y="543826"/>
              <a:chExt cx="526927" cy="526927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ED79E630-E052-0F1E-FBC7-F66A2183A898}"/>
                  </a:ext>
                </a:extLst>
              </p:cNvPr>
              <p:cNvCxnSpPr/>
              <p:nvPr/>
            </p:nvCxnSpPr>
            <p:spPr>
              <a:xfrm>
                <a:off x="1071872" y="573551"/>
                <a:ext cx="526927" cy="0"/>
              </a:xfrm>
              <a:prstGeom prst="line">
                <a:avLst/>
              </a:prstGeom>
              <a:ln w="76200">
                <a:solidFill>
                  <a:srgbClr val="FF2D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5F5954E-E9DD-2624-52F7-838556B377B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4592" y="807290"/>
                <a:ext cx="526927" cy="0"/>
              </a:xfrm>
              <a:prstGeom prst="line">
                <a:avLst/>
              </a:prstGeom>
              <a:ln w="76200">
                <a:solidFill>
                  <a:srgbClr val="FF2D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03BE32A3-BA8C-147F-7964-370AB0B2E9CD}"/>
              </a:ext>
            </a:extLst>
          </p:cNvPr>
          <p:cNvSpPr txBox="1"/>
          <p:nvPr/>
        </p:nvSpPr>
        <p:spPr>
          <a:xfrm>
            <a:off x="1055687" y="2751892"/>
            <a:ext cx="1008062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spc="600">
                <a:solidFill>
                  <a:schemeClr val="bg1">
                    <a:lumMod val="85000"/>
                  </a:schemeClr>
                </a:solidFill>
              </a:rPr>
              <a:t>DISPLAY PROYEKTOR TEST</a:t>
            </a:r>
            <a:endParaRPr lang="en-ID" sz="6000" b="1" spc="60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026" name="Picture 2" descr="I See You Wow GIF by Apple Music">
            <a:extLst>
              <a:ext uri="{FF2B5EF4-FFF2-40B4-BE49-F238E27FC236}">
                <a16:creationId xmlns:a16="http://schemas.microsoft.com/office/drawing/2014/main" id="{87C6ACCB-9D79-93BD-C5C5-59A0D521D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385" y="2227385"/>
            <a:ext cx="2403230" cy="240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3807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D3BA92-FD8E-3129-AF69-FFEF6363E4E0}"/>
              </a:ext>
            </a:extLst>
          </p:cNvPr>
          <p:cNvSpPr txBox="1"/>
          <p:nvPr/>
        </p:nvSpPr>
        <p:spPr>
          <a:xfrm>
            <a:off x="1055687" y="2751892"/>
            <a:ext cx="1008062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800" b="1"/>
              <a:t>Workshop </a:t>
            </a:r>
            <a:r>
              <a:rPr lang="en-US" sz="3800" b="1" err="1">
                <a:solidFill>
                  <a:srgbClr val="FF2D20"/>
                </a:solidFill>
              </a:rPr>
              <a:t>Membangun</a:t>
            </a:r>
            <a:r>
              <a:rPr lang="en-US" sz="3800" b="1">
                <a:solidFill>
                  <a:srgbClr val="FF2D20"/>
                </a:solidFill>
              </a:rPr>
              <a:t> Website </a:t>
            </a:r>
            <a:r>
              <a:rPr lang="en-US" sz="3800" b="1" err="1">
                <a:solidFill>
                  <a:srgbClr val="FF2D20"/>
                </a:solidFill>
              </a:rPr>
              <a:t>Dengan</a:t>
            </a:r>
            <a:r>
              <a:rPr lang="en-US" sz="3800" b="1">
                <a:solidFill>
                  <a:srgbClr val="FF2D20"/>
                </a:solidFill>
              </a:rPr>
              <a:t> Laravel</a:t>
            </a:r>
            <a:endParaRPr lang="en-ID" sz="3800" b="1">
              <a:solidFill>
                <a:srgbClr val="FF2D2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070FE1-C6E8-42F9-1920-7FB039C43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3914" y="5182860"/>
            <a:ext cx="1180446" cy="11711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32EEBF-BE84-9550-F122-0D5BF68372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5160845"/>
            <a:ext cx="1154113" cy="11541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C760827-D733-031D-6147-CA1513A774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87" y="5182860"/>
            <a:ext cx="1107141" cy="1107141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FE711A36-640C-3766-9381-D4F7E3A1E3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93373" y="888249"/>
            <a:ext cx="1405255" cy="144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87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B102FD-1CC5-57C7-EADA-46DC532BB0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2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BEA4B-CC7D-5170-3A9E-E54C03306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688" y="2575084"/>
            <a:ext cx="10080625" cy="3614739"/>
          </a:xfrm>
        </p:spPr>
        <p:txBody>
          <a:bodyPr/>
          <a:lstStyle/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D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en-ID" i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n-ID" i="0" baseline="3000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nd</a:t>
            </a:r>
            <a:r>
              <a:rPr lang="en-ID">
                <a:solidFill>
                  <a:schemeClr val="bg1"/>
                </a:solidFill>
              </a:rPr>
              <a:t> Winner of Fintech – Unsera</a:t>
            </a:r>
          </a:p>
          <a:p>
            <a:pPr>
              <a:buFontTx/>
              <a:buChar char="-"/>
            </a:pPr>
            <a:r>
              <a:rPr lang="en-ID">
                <a:solidFill>
                  <a:schemeClr val="bg1"/>
                </a:solidFill>
              </a:rPr>
              <a:t>1</a:t>
            </a:r>
            <a:r>
              <a:rPr lang="en-ID" baseline="30000">
                <a:solidFill>
                  <a:schemeClr val="bg1"/>
                </a:solidFill>
              </a:rPr>
              <a:t>st</a:t>
            </a:r>
            <a:r>
              <a:rPr lang="en-ID">
                <a:solidFill>
                  <a:schemeClr val="bg1"/>
                </a:solidFill>
              </a:rPr>
              <a:t> Winner of Web Developer – Hifasco</a:t>
            </a:r>
          </a:p>
          <a:p>
            <a:pPr>
              <a:buFontTx/>
              <a:buChar char="-"/>
            </a:pPr>
            <a:r>
              <a:rPr lang="en-ID">
                <a:solidFill>
                  <a:schemeClr val="bg1"/>
                </a:solidFill>
              </a:rPr>
              <a:t>1</a:t>
            </a:r>
            <a:r>
              <a:rPr lang="en-ID" baseline="30000">
                <a:solidFill>
                  <a:schemeClr val="bg1"/>
                </a:solidFill>
              </a:rPr>
              <a:t>st</a:t>
            </a:r>
            <a:r>
              <a:rPr lang="en-ID">
                <a:solidFill>
                  <a:schemeClr val="bg1"/>
                </a:solidFill>
              </a:rPr>
              <a:t> Member contribution – Codepolitan</a:t>
            </a:r>
          </a:p>
          <a:p>
            <a:pPr>
              <a:buFontTx/>
              <a:buChar char="-"/>
            </a:pPr>
            <a:r>
              <a:rPr lang="en-ID">
                <a:solidFill>
                  <a:schemeClr val="bg1"/>
                </a:solidFill>
              </a:rPr>
              <a:t>Assistan Laboratorium Web – Unsera</a:t>
            </a:r>
          </a:p>
          <a:p>
            <a:pPr>
              <a:buFontTx/>
              <a:buChar char="-"/>
            </a:pPr>
            <a:r>
              <a:rPr lang="en-ID">
                <a:solidFill>
                  <a:schemeClr val="bg1"/>
                </a:solidFill>
              </a:rPr>
              <a:t>Participants IT Programmer – LKS Banten</a:t>
            </a:r>
          </a:p>
          <a:p>
            <a:pPr marL="0" indent="0">
              <a:buNone/>
            </a:pPr>
            <a:endParaRPr lang="en-ID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2A5845-82B5-BCCE-0DE8-62D5A0AF2801}"/>
              </a:ext>
            </a:extLst>
          </p:cNvPr>
          <p:cNvSpPr txBox="1"/>
          <p:nvPr/>
        </p:nvSpPr>
        <p:spPr>
          <a:xfrm>
            <a:off x="1055687" y="549275"/>
            <a:ext cx="1008062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800" b="1">
                <a:solidFill>
                  <a:schemeClr val="bg1"/>
                </a:solidFill>
              </a:rPr>
              <a:t>Halo, Saya Ruddy </a:t>
            </a:r>
            <a:r>
              <a:rPr lang="ko-KR" altLang="en-US" sz="3200" b="1">
                <a:solidFill>
                  <a:schemeClr val="bg1"/>
                </a:solidFill>
              </a:rPr>
              <a:t>루디</a:t>
            </a:r>
            <a:r>
              <a:rPr lang="en-US" sz="3200" b="1">
                <a:solidFill>
                  <a:schemeClr val="bg1"/>
                </a:solidFill>
              </a:rPr>
              <a:t> </a:t>
            </a:r>
            <a:endParaRPr lang="en-ID" sz="3200" b="1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70519E-3933-5B3B-4A08-CD6553BF21C8}"/>
              </a:ext>
            </a:extLst>
          </p:cNvPr>
          <p:cNvSpPr txBox="1"/>
          <p:nvPr/>
        </p:nvSpPr>
        <p:spPr>
          <a:xfrm>
            <a:off x="1055687" y="1261020"/>
            <a:ext cx="10080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IT Automation Engineering at POSCO ICT</a:t>
            </a:r>
            <a:endParaRPr lang="en-ID" sz="200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FA8E399-2787-0806-84EF-8A4256D4B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3294" y="2605695"/>
            <a:ext cx="2554286" cy="3064855"/>
          </a:xfrm>
          <a:prstGeom prst="rect">
            <a:avLst/>
          </a:prstGeom>
        </p:spPr>
      </p:pic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956790CA-F3DC-4F8A-C563-B7447FFEE20A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6019800" y="878265"/>
            <a:ext cx="3830637" cy="1727430"/>
          </a:xfrm>
          <a:prstGeom prst="curvedConnector2">
            <a:avLst/>
          </a:prstGeom>
          <a:ln w="7620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B4DDA2E-7D33-2825-B444-65C1C1A3EC5D}"/>
              </a:ext>
            </a:extLst>
          </p:cNvPr>
          <p:cNvSpPr txBox="1"/>
          <p:nvPr/>
        </p:nvSpPr>
        <p:spPr>
          <a:xfrm>
            <a:off x="1055687" y="1686312"/>
            <a:ext cx="10080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Web Developer at BYRUDDY.COM</a:t>
            </a:r>
            <a:endParaRPr lang="en-ID" sz="200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6AF2AD1-0F7B-701F-7999-E6D240FEB80D}"/>
              </a:ext>
            </a:extLst>
          </p:cNvPr>
          <p:cNvSpPr txBox="1"/>
          <p:nvPr/>
        </p:nvSpPr>
        <p:spPr>
          <a:xfrm>
            <a:off x="1055687" y="2705216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>
                <a:solidFill>
                  <a:schemeClr val="bg1"/>
                </a:solidFill>
              </a:rPr>
              <a:t>Sedikit pengalaman :</a:t>
            </a:r>
          </a:p>
        </p:txBody>
      </p:sp>
    </p:spTree>
    <p:extLst>
      <p:ext uri="{BB962C8B-B14F-4D97-AF65-F5344CB8AC3E}">
        <p14:creationId xmlns:p14="http://schemas.microsoft.com/office/powerpoint/2010/main" val="222083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B102FD-1CC5-57C7-EADA-46DC532BB0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2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BEA4B-CC7D-5170-3A9E-E54C03306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688" y="2575084"/>
            <a:ext cx="10080625" cy="3614739"/>
          </a:xfrm>
        </p:spPr>
        <p:txBody>
          <a:bodyPr/>
          <a:lstStyle/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D">
                <a:solidFill>
                  <a:schemeClr val="bg1"/>
                </a:solidFill>
              </a:rPr>
              <a:t>      byruddy</a:t>
            </a:r>
          </a:p>
          <a:p>
            <a:pPr marL="0" indent="0">
              <a:buNone/>
            </a:pPr>
            <a:r>
              <a:rPr lang="en-ID">
                <a:solidFill>
                  <a:schemeClr val="bg1"/>
                </a:solidFill>
              </a:rPr>
              <a:t>      byruddy</a:t>
            </a:r>
          </a:p>
          <a:p>
            <a:pPr marL="0" indent="0">
              <a:buNone/>
            </a:pPr>
            <a:r>
              <a:rPr lang="en-ID">
                <a:solidFill>
                  <a:schemeClr val="bg1"/>
                </a:solidFill>
              </a:rPr>
              <a:t>      byruddy</a:t>
            </a: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      ask@byruddy.com</a:t>
            </a:r>
            <a:endParaRPr lang="en-ID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D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2A5845-82B5-BCCE-0DE8-62D5A0AF2801}"/>
              </a:ext>
            </a:extLst>
          </p:cNvPr>
          <p:cNvSpPr txBox="1"/>
          <p:nvPr/>
        </p:nvSpPr>
        <p:spPr>
          <a:xfrm>
            <a:off x="1055687" y="549275"/>
            <a:ext cx="1008062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800" b="1">
                <a:solidFill>
                  <a:schemeClr val="bg1"/>
                </a:solidFill>
              </a:rPr>
              <a:t>Halo, Saya Ruddy </a:t>
            </a:r>
            <a:r>
              <a:rPr lang="ko-KR" altLang="en-US" sz="3200" b="1">
                <a:solidFill>
                  <a:schemeClr val="bg1"/>
                </a:solidFill>
              </a:rPr>
              <a:t>루디</a:t>
            </a:r>
            <a:r>
              <a:rPr lang="en-US" sz="3200" b="1">
                <a:solidFill>
                  <a:schemeClr val="bg1"/>
                </a:solidFill>
              </a:rPr>
              <a:t> </a:t>
            </a:r>
            <a:endParaRPr lang="en-ID" sz="3200" b="1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70519E-3933-5B3B-4A08-CD6553BF21C8}"/>
              </a:ext>
            </a:extLst>
          </p:cNvPr>
          <p:cNvSpPr txBox="1"/>
          <p:nvPr/>
        </p:nvSpPr>
        <p:spPr>
          <a:xfrm>
            <a:off x="1055687" y="1261020"/>
            <a:ext cx="10080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IT Automation Engineering at POSCO ICT</a:t>
            </a:r>
            <a:endParaRPr lang="en-ID" sz="200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FA8E399-2787-0806-84EF-8A4256D4B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3294" y="2605695"/>
            <a:ext cx="2554286" cy="3064855"/>
          </a:xfrm>
          <a:prstGeom prst="rect">
            <a:avLst/>
          </a:prstGeom>
        </p:spPr>
      </p:pic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956790CA-F3DC-4F8A-C563-B7447FFEE20A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6019800" y="878265"/>
            <a:ext cx="3830637" cy="1727430"/>
          </a:xfrm>
          <a:prstGeom prst="curvedConnector2">
            <a:avLst/>
          </a:prstGeom>
          <a:ln w="7620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33789D5-F626-FA08-CCB0-B4AA54268B1D}"/>
              </a:ext>
            </a:extLst>
          </p:cNvPr>
          <p:cNvSpPr/>
          <p:nvPr/>
        </p:nvSpPr>
        <p:spPr>
          <a:xfrm>
            <a:off x="1137444" y="3654677"/>
            <a:ext cx="404813" cy="354806"/>
          </a:xfrm>
          <a:prstGeom prst="roundRect">
            <a:avLst/>
          </a:prstGeom>
          <a:solidFill>
            <a:schemeClr val="bg1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CDC3A8D-D1F3-9607-6D58-DF51B116FEA8}"/>
              </a:ext>
            </a:extLst>
          </p:cNvPr>
          <p:cNvSpPr/>
          <p:nvPr/>
        </p:nvSpPr>
        <p:spPr>
          <a:xfrm>
            <a:off x="1137444" y="4156934"/>
            <a:ext cx="404813" cy="354806"/>
          </a:xfrm>
          <a:prstGeom prst="roundRect">
            <a:avLst/>
          </a:prstGeom>
          <a:solidFill>
            <a:schemeClr val="bg1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FD225C8-89B1-728E-4153-ED70FF3453F5}"/>
              </a:ext>
            </a:extLst>
          </p:cNvPr>
          <p:cNvSpPr/>
          <p:nvPr/>
        </p:nvSpPr>
        <p:spPr>
          <a:xfrm>
            <a:off x="1137444" y="4669977"/>
            <a:ext cx="404813" cy="354806"/>
          </a:xfrm>
          <a:prstGeom prst="roundRect">
            <a:avLst/>
          </a:prstGeom>
          <a:solidFill>
            <a:schemeClr val="bg1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A3035CF-00E3-EAB6-6176-FE48133D83DE}"/>
              </a:ext>
            </a:extLst>
          </p:cNvPr>
          <p:cNvSpPr/>
          <p:nvPr/>
        </p:nvSpPr>
        <p:spPr>
          <a:xfrm>
            <a:off x="1137444" y="5185309"/>
            <a:ext cx="404813" cy="354806"/>
          </a:xfrm>
          <a:prstGeom prst="roundRect">
            <a:avLst/>
          </a:prstGeom>
          <a:solidFill>
            <a:schemeClr val="bg1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0E4544-C8F8-5755-6376-63C26B055A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252" y="4211294"/>
            <a:ext cx="246086" cy="24608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405B0C99-0A34-232E-4FB6-28C32E0C577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97" b="7986"/>
          <a:stretch/>
        </p:blipFill>
        <p:spPr>
          <a:xfrm>
            <a:off x="1208882" y="4739174"/>
            <a:ext cx="254000" cy="21366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782126C-419E-0B50-86CD-CE046BCC1E8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89" b="12089"/>
          <a:stretch/>
        </p:blipFill>
        <p:spPr>
          <a:xfrm>
            <a:off x="1215232" y="5266699"/>
            <a:ext cx="257175" cy="194991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B4DDA2E-7D33-2825-B444-65C1C1A3EC5D}"/>
              </a:ext>
            </a:extLst>
          </p:cNvPr>
          <p:cNvSpPr txBox="1"/>
          <p:nvPr/>
        </p:nvSpPr>
        <p:spPr>
          <a:xfrm>
            <a:off x="1055687" y="1686312"/>
            <a:ext cx="10080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Web Developer at BYRUDDY.COM</a:t>
            </a:r>
            <a:endParaRPr lang="en-ID" sz="200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6AF2AD1-0F7B-701F-7999-E6D240FEB80D}"/>
              </a:ext>
            </a:extLst>
          </p:cNvPr>
          <p:cNvSpPr txBox="1"/>
          <p:nvPr/>
        </p:nvSpPr>
        <p:spPr>
          <a:xfrm>
            <a:off x="1055687" y="2705216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>
                <a:solidFill>
                  <a:schemeClr val="bg1"/>
                </a:solidFill>
              </a:rPr>
              <a:t>Diskusi apapun &amp; kapanpun  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2A2960-2B64-CC3B-BC42-4AAFA580AB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670" y="3705726"/>
            <a:ext cx="245047" cy="24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90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B102FD-1CC5-57C7-EADA-46DC532BB0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2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2A5845-82B5-BCCE-0DE8-62D5A0AF2801}"/>
              </a:ext>
            </a:extLst>
          </p:cNvPr>
          <p:cNvSpPr txBox="1"/>
          <p:nvPr/>
        </p:nvSpPr>
        <p:spPr>
          <a:xfrm>
            <a:off x="1055688" y="2572048"/>
            <a:ext cx="10080626" cy="92333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5400" b="1">
                <a:solidFill>
                  <a:schemeClr val="bg1"/>
                </a:solidFill>
              </a:rPr>
              <a:t>Laravel Routing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F106F8-93A8-3CCB-4276-A1D04EB614E5}"/>
              </a:ext>
            </a:extLst>
          </p:cNvPr>
          <p:cNvSpPr txBox="1"/>
          <p:nvPr/>
        </p:nvSpPr>
        <p:spPr>
          <a:xfrm>
            <a:off x="1055687" y="597922"/>
            <a:ext cx="10080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000">
                <a:solidFill>
                  <a:srgbClr val="FD694B"/>
                </a:solidFill>
              </a:rPr>
              <a:t>(5 / 10)</a:t>
            </a:r>
            <a:endParaRPr lang="en-ID" sz="2000">
              <a:solidFill>
                <a:srgbClr val="FD69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119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5C5F1E-6FC3-6598-4476-DB28989821A9}"/>
              </a:ext>
            </a:extLst>
          </p:cNvPr>
          <p:cNvSpPr txBox="1"/>
          <p:nvPr/>
        </p:nvSpPr>
        <p:spPr>
          <a:xfrm>
            <a:off x="1055687" y="919964"/>
            <a:ext cx="1008062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800" b="1"/>
              <a:t>Route / Routes / Routing</a:t>
            </a:r>
            <a:endParaRPr lang="en-ID" sz="3200" b="1">
              <a:solidFill>
                <a:srgbClr val="4B9FD8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DA5390-7A8C-815E-B88D-F16B35A6F996}"/>
              </a:ext>
            </a:extLst>
          </p:cNvPr>
          <p:cNvSpPr/>
          <p:nvPr/>
        </p:nvSpPr>
        <p:spPr>
          <a:xfrm>
            <a:off x="1055688" y="549275"/>
            <a:ext cx="10080625" cy="137840"/>
          </a:xfrm>
          <a:prstGeom prst="rect">
            <a:avLst/>
          </a:prstGeom>
          <a:solidFill>
            <a:srgbClr val="FF2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01B9EF-8306-4AE6-6E92-6AF1228D6FDD}"/>
              </a:ext>
            </a:extLst>
          </p:cNvPr>
          <p:cNvSpPr/>
          <p:nvPr/>
        </p:nvSpPr>
        <p:spPr>
          <a:xfrm>
            <a:off x="10679113" y="5866085"/>
            <a:ext cx="457200" cy="442640"/>
          </a:xfrm>
          <a:prstGeom prst="rect">
            <a:avLst/>
          </a:prstGeom>
          <a:solidFill>
            <a:srgbClr val="FF2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7B70C5-E755-C2C7-CC7C-E0A04514313D}"/>
              </a:ext>
            </a:extLst>
          </p:cNvPr>
          <p:cNvSpPr txBox="1"/>
          <p:nvPr/>
        </p:nvSpPr>
        <p:spPr>
          <a:xfrm>
            <a:off x="1055689" y="1770020"/>
            <a:ext cx="10080624" cy="4455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sz="2400">
                <a:latin typeface="Arial" panose="020B0604020202020204" pitchFamily="34" charset="0"/>
                <a:cs typeface="Arial" panose="020B0604020202020204" pitchFamily="34" charset="0"/>
              </a:rPr>
              <a:t>Setiap request yang datang pada Laravel, akan diarahkan melalui sebuah rute </a:t>
            </a:r>
            <a:r>
              <a:rPr lang="en-ID" sz="2400" i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(route). </a:t>
            </a:r>
          </a:p>
          <a:p>
            <a:pPr>
              <a:lnSpc>
                <a:spcPct val="150000"/>
              </a:lnSpc>
            </a:pPr>
            <a:endParaRPr lang="en-ID" sz="2400" i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ID" sz="2400" i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Route </a:t>
            </a:r>
            <a:r>
              <a:rPr lang="en-ID" sz="2400">
                <a:latin typeface="Arial" panose="020B0604020202020204" pitchFamily="34" charset="0"/>
                <a:cs typeface="Arial" panose="020B0604020202020204" pitchFamily="34" charset="0"/>
              </a:rPr>
              <a:t>inilah yang akan menentukan respon/apa yang harus dikerjakan untuk membalas reqeust tersebut. Setiap </a:t>
            </a:r>
            <a:r>
              <a:rPr lang="en-ID" sz="2400" i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route</a:t>
            </a:r>
            <a:r>
              <a:rPr lang="en-ID" sz="2400">
                <a:latin typeface="Arial" panose="020B0604020202020204" pitchFamily="34" charset="0"/>
                <a:cs typeface="Arial" panose="020B0604020202020204" pitchFamily="34" charset="0"/>
              </a:rPr>
              <a:t> dibuat/didefinisikan pada file </a:t>
            </a:r>
            <a:r>
              <a:rPr lang="en-ID" sz="2400" b="1">
                <a:solidFill>
                  <a:srgbClr val="FF2D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example-app/app/Http/routes.php</a:t>
            </a:r>
            <a:r>
              <a:rPr lang="en-ID" sz="2400">
                <a:solidFill>
                  <a:srgbClr val="FF2D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endParaRPr lang="en-ID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ID" sz="2400">
                <a:latin typeface="Arial" panose="020B0604020202020204" pitchFamily="34" charset="0"/>
                <a:cs typeface="Arial" panose="020B0604020202020204" pitchFamily="34" charset="0"/>
              </a:rPr>
              <a:t>Semua request berdasarkan rute diarahkan pada file tersebut.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853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5C5F1E-6FC3-6598-4476-DB28989821A9}"/>
              </a:ext>
            </a:extLst>
          </p:cNvPr>
          <p:cNvSpPr txBox="1"/>
          <p:nvPr/>
        </p:nvSpPr>
        <p:spPr>
          <a:xfrm>
            <a:off x="1055687" y="919964"/>
            <a:ext cx="1008062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800" b="1"/>
              <a:t>Routes</a:t>
            </a:r>
            <a:endParaRPr lang="en-ID" sz="3200" b="1">
              <a:solidFill>
                <a:srgbClr val="4B9FD8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DA5390-7A8C-815E-B88D-F16B35A6F996}"/>
              </a:ext>
            </a:extLst>
          </p:cNvPr>
          <p:cNvSpPr/>
          <p:nvPr/>
        </p:nvSpPr>
        <p:spPr>
          <a:xfrm>
            <a:off x="1055688" y="549275"/>
            <a:ext cx="10080625" cy="137840"/>
          </a:xfrm>
          <a:prstGeom prst="rect">
            <a:avLst/>
          </a:prstGeom>
          <a:solidFill>
            <a:srgbClr val="FF2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01B9EF-8306-4AE6-6E92-6AF1228D6FDD}"/>
              </a:ext>
            </a:extLst>
          </p:cNvPr>
          <p:cNvSpPr/>
          <p:nvPr/>
        </p:nvSpPr>
        <p:spPr>
          <a:xfrm>
            <a:off x="10679113" y="5866085"/>
            <a:ext cx="457200" cy="442640"/>
          </a:xfrm>
          <a:prstGeom prst="rect">
            <a:avLst/>
          </a:prstGeom>
          <a:solidFill>
            <a:srgbClr val="FF2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D8822B-1025-FCF3-8083-3633916E01D7}"/>
              </a:ext>
            </a:extLst>
          </p:cNvPr>
          <p:cNvSpPr txBox="1"/>
          <p:nvPr/>
        </p:nvSpPr>
        <p:spPr>
          <a:xfrm>
            <a:off x="1055689" y="1770020"/>
            <a:ext cx="65397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Memiliki beberapa jenis method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30BB434-013F-C13B-EEF7-B823FFF9FC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673598"/>
              </p:ext>
            </p:extLst>
          </p:nvPr>
        </p:nvGraphicFramePr>
        <p:xfrm>
          <a:off x="1152769" y="2404633"/>
          <a:ext cx="9983544" cy="323475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11107">
                  <a:extLst>
                    <a:ext uri="{9D8B030D-6E8A-4147-A177-3AD203B41FA5}">
                      <a16:colId xmlns:a16="http://schemas.microsoft.com/office/drawing/2014/main" val="2084012267"/>
                    </a:ext>
                  </a:extLst>
                </a:gridCol>
                <a:gridCol w="7972437">
                  <a:extLst>
                    <a:ext uri="{9D8B030D-6E8A-4147-A177-3AD203B41FA5}">
                      <a16:colId xmlns:a16="http://schemas.microsoft.com/office/drawing/2014/main" val="1741847578"/>
                    </a:ext>
                  </a:extLst>
                </a:gridCol>
              </a:tblGrid>
              <a:tr h="615464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Route Method</a:t>
                      </a:r>
                    </a:p>
                  </a:txBody>
                  <a:tcPr anchor="ctr">
                    <a:solidFill>
                      <a:srgbClr val="FF2D2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Deskripsi</a:t>
                      </a:r>
                    </a:p>
                  </a:txBody>
                  <a:tcPr anchor="ctr">
                    <a:solidFill>
                      <a:srgbClr val="FF2D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808040"/>
                  </a:ext>
                </a:extLst>
              </a:tr>
              <a:tr h="851455">
                <a:tc>
                  <a:txBody>
                    <a:bodyPr/>
                    <a:lstStyle/>
                    <a:p>
                      <a:r>
                        <a:rPr lang="en-US" sz="2000"/>
                        <a:t>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D" sz="2000"/>
                        <a:t>Di akses langsung melalui </a:t>
                      </a:r>
                      <a:r>
                        <a:rPr lang="en-ID" sz="2000" i="1">
                          <a:effectLst/>
                        </a:rPr>
                        <a:t>URL browser </a:t>
                      </a:r>
                      <a:r>
                        <a:rPr lang="en-ID" sz="2000"/>
                        <a:t>dan digunakan untuk menampilkan data dari </a:t>
                      </a:r>
                      <a:r>
                        <a:rPr lang="en-ID" sz="2000" i="1">
                          <a:effectLst/>
                        </a:rPr>
                        <a:t>database.</a:t>
                      </a:r>
                      <a:endParaRPr 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6189356"/>
                  </a:ext>
                </a:extLst>
              </a:tr>
              <a:tr h="579637">
                <a:tc>
                  <a:txBody>
                    <a:bodyPr/>
                    <a:lstStyle/>
                    <a:p>
                      <a:r>
                        <a:rPr lang="en-US" sz="2000"/>
                        <a:t>post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D" sz="2000" i="0">
                          <a:effectLst/>
                        </a:rPr>
                        <a:t>Biasanya </a:t>
                      </a:r>
                      <a:r>
                        <a:rPr lang="en-ID" sz="2000"/>
                        <a:t>digunakan di dalam </a:t>
                      </a:r>
                      <a:r>
                        <a:rPr lang="en-ID" sz="2000" i="1">
                          <a:effectLst/>
                        </a:rPr>
                        <a:t>form </a:t>
                      </a:r>
                      <a:r>
                        <a:rPr lang="en-ID" sz="2000"/>
                        <a:t>untuk proses </a:t>
                      </a:r>
                      <a:r>
                        <a:rPr lang="en-ID" sz="2000" i="1">
                          <a:effectLst/>
                        </a:rPr>
                        <a:t>insert </a:t>
                      </a:r>
                      <a:r>
                        <a:rPr lang="en-ID" sz="2000"/>
                        <a:t>data ke dalam </a:t>
                      </a:r>
                      <a:r>
                        <a:rPr lang="en-ID" sz="2000" i="1">
                          <a:effectLst/>
                        </a:rPr>
                        <a:t>database</a:t>
                      </a:r>
                      <a:endParaRPr 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2423761"/>
                  </a:ext>
                </a:extLst>
              </a:tr>
              <a:tr h="569409">
                <a:tc>
                  <a:txBody>
                    <a:bodyPr/>
                    <a:lstStyle/>
                    <a:p>
                      <a:r>
                        <a:rPr lang="en-US" sz="2000"/>
                        <a:t>put / patch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D" sz="2000" i="0">
                          <a:effectLst/>
                        </a:rPr>
                        <a:t>Di </a:t>
                      </a:r>
                      <a:r>
                        <a:rPr lang="en-ID" sz="2000"/>
                        <a:t>gunakan di dalam </a:t>
                      </a:r>
                      <a:r>
                        <a:rPr lang="en-ID" sz="2000" i="1">
                          <a:effectLst/>
                        </a:rPr>
                        <a:t>form </a:t>
                      </a:r>
                      <a:r>
                        <a:rPr lang="en-ID" sz="2000"/>
                        <a:t>untuk proses </a:t>
                      </a:r>
                      <a:r>
                        <a:rPr lang="en-ID" sz="2000" i="1">
                          <a:effectLst/>
                        </a:rPr>
                        <a:t>update </a:t>
                      </a:r>
                      <a:r>
                        <a:rPr lang="en-ID" sz="2000"/>
                        <a:t>data ke </a:t>
                      </a:r>
                      <a:r>
                        <a:rPr lang="en-ID" sz="2000" i="1">
                          <a:effectLst/>
                        </a:rPr>
                        <a:t>database</a:t>
                      </a:r>
                      <a:endParaRPr 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452927"/>
                  </a:ext>
                </a:extLst>
              </a:tr>
              <a:tr h="497391">
                <a:tc>
                  <a:txBody>
                    <a:bodyPr/>
                    <a:lstStyle/>
                    <a:p>
                      <a:r>
                        <a:rPr lang="en-US" sz="2000"/>
                        <a:t>delete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D" sz="2000"/>
                        <a:t>Di gunakan untuk hapus data dari </a:t>
                      </a:r>
                      <a:r>
                        <a:rPr lang="en-ID" sz="2000" i="1">
                          <a:effectLst/>
                        </a:rPr>
                        <a:t>database.</a:t>
                      </a:r>
                      <a:endParaRPr 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322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4067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5C5F1E-6FC3-6598-4476-DB28989821A9}"/>
              </a:ext>
            </a:extLst>
          </p:cNvPr>
          <p:cNvSpPr txBox="1"/>
          <p:nvPr/>
        </p:nvSpPr>
        <p:spPr>
          <a:xfrm>
            <a:off x="1055687" y="919964"/>
            <a:ext cx="1008062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800" b="1"/>
              <a:t>Route Parameter</a:t>
            </a:r>
            <a:endParaRPr lang="en-ID" sz="3200" b="1">
              <a:solidFill>
                <a:srgbClr val="4B9FD8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DA5390-7A8C-815E-B88D-F16B35A6F996}"/>
              </a:ext>
            </a:extLst>
          </p:cNvPr>
          <p:cNvSpPr/>
          <p:nvPr/>
        </p:nvSpPr>
        <p:spPr>
          <a:xfrm>
            <a:off x="1055688" y="549275"/>
            <a:ext cx="10080625" cy="137840"/>
          </a:xfrm>
          <a:prstGeom prst="rect">
            <a:avLst/>
          </a:prstGeom>
          <a:solidFill>
            <a:srgbClr val="FF2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01B9EF-8306-4AE6-6E92-6AF1228D6FDD}"/>
              </a:ext>
            </a:extLst>
          </p:cNvPr>
          <p:cNvSpPr/>
          <p:nvPr/>
        </p:nvSpPr>
        <p:spPr>
          <a:xfrm>
            <a:off x="10679113" y="5866085"/>
            <a:ext cx="457200" cy="442640"/>
          </a:xfrm>
          <a:prstGeom prst="rect">
            <a:avLst/>
          </a:prstGeom>
          <a:solidFill>
            <a:srgbClr val="FF2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D8822B-1025-FCF3-8083-3633916E01D7}"/>
              </a:ext>
            </a:extLst>
          </p:cNvPr>
          <p:cNvSpPr txBox="1"/>
          <p:nvPr/>
        </p:nvSpPr>
        <p:spPr>
          <a:xfrm>
            <a:off x="1055689" y="1770020"/>
            <a:ext cx="65397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Mengirim nilai ketika mengakses </a:t>
            </a:r>
            <a:r>
              <a:rPr lang="en-US" sz="2400" i="1"/>
              <a:t>route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AA6E27-B431-7DDB-B098-D0C3A0D0A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87" y="2841314"/>
            <a:ext cx="4318346" cy="30054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97F6EA1-C07E-57E4-74A7-68F31E878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7968" y="2826696"/>
            <a:ext cx="4318346" cy="29908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8BAC0E4-52AC-6E3E-6C53-737488ECA469}"/>
              </a:ext>
            </a:extLst>
          </p:cNvPr>
          <p:cNvSpPr txBox="1"/>
          <p:nvPr/>
        </p:nvSpPr>
        <p:spPr>
          <a:xfrm>
            <a:off x="1055687" y="2296162"/>
            <a:ext cx="43183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>
                <a:solidFill>
                  <a:srgbClr val="FF2D20"/>
                </a:solidFill>
              </a:rPr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745B52-FCBF-A602-E067-6E5C4111EA0E}"/>
              </a:ext>
            </a:extLst>
          </p:cNvPr>
          <p:cNvSpPr txBox="1"/>
          <p:nvPr/>
        </p:nvSpPr>
        <p:spPr>
          <a:xfrm>
            <a:off x="6817968" y="2296162"/>
            <a:ext cx="43183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>
                <a:solidFill>
                  <a:srgbClr val="FF2D20"/>
                </a:solidFill>
              </a:rPr>
              <a:t>10045555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CF1568F-ACD8-E031-6900-C176A39FFD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03" t="-2094" r="31060" b="90587"/>
          <a:stretch/>
        </p:blipFill>
        <p:spPr>
          <a:xfrm>
            <a:off x="1075208" y="2806292"/>
            <a:ext cx="4298823" cy="6506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01F7A02-D463-0F3E-E7C9-DA94946D48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003" t="733" r="23876" b="90445"/>
          <a:stretch/>
        </p:blipFill>
        <p:spPr>
          <a:xfrm>
            <a:off x="6822281" y="2819382"/>
            <a:ext cx="4314032" cy="45348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8BB90A4-2FBB-014D-8449-2A82B5044F06}"/>
              </a:ext>
            </a:extLst>
          </p:cNvPr>
          <p:cNvSpPr/>
          <p:nvPr/>
        </p:nvSpPr>
        <p:spPr>
          <a:xfrm>
            <a:off x="4742391" y="2999232"/>
            <a:ext cx="353865" cy="330280"/>
          </a:xfrm>
          <a:prstGeom prst="rect">
            <a:avLst/>
          </a:prstGeom>
          <a:noFill/>
          <a:ln w="38100">
            <a:solidFill>
              <a:srgbClr val="FF2D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4314E3-E47A-0BC6-CC01-B465C049CD13}"/>
              </a:ext>
            </a:extLst>
          </p:cNvPr>
          <p:cNvSpPr/>
          <p:nvPr/>
        </p:nvSpPr>
        <p:spPr>
          <a:xfrm>
            <a:off x="10053909" y="2841315"/>
            <a:ext cx="884385" cy="263836"/>
          </a:xfrm>
          <a:prstGeom prst="rect">
            <a:avLst/>
          </a:prstGeom>
          <a:noFill/>
          <a:ln w="38100">
            <a:solidFill>
              <a:srgbClr val="FF2D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0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</TotalTime>
  <Words>249</Words>
  <Application>Microsoft Office PowerPoint</Application>
  <PresentationFormat>Widescreen</PresentationFormat>
  <Paragraphs>58</Paragraphs>
  <Slides>8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Ruddy 루디</dc:creator>
  <cp:lastModifiedBy>Ruddy 루디</cp:lastModifiedBy>
  <cp:revision>24</cp:revision>
  <dcterms:created xsi:type="dcterms:W3CDTF">2022-12-18T14:57:36Z</dcterms:created>
  <dcterms:modified xsi:type="dcterms:W3CDTF">2022-12-24T18:02:02Z</dcterms:modified>
</cp:coreProperties>
</file>