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40"/>
  </p:handoutMasterIdLst>
  <p:sldIdLst>
    <p:sldId id="312" r:id="rId3"/>
    <p:sldId id="639" r:id="rId4"/>
    <p:sldId id="544" r:id="rId5"/>
    <p:sldId id="643" r:id="rId6"/>
    <p:sldId id="640" r:id="rId7"/>
    <p:sldId id="637" r:id="rId8"/>
    <p:sldId id="609" r:id="rId9"/>
    <p:sldId id="611" r:id="rId10"/>
    <p:sldId id="610" r:id="rId12"/>
    <p:sldId id="633" r:id="rId13"/>
    <p:sldId id="587" r:id="rId14"/>
    <p:sldId id="638" r:id="rId15"/>
    <p:sldId id="642" r:id="rId16"/>
    <p:sldId id="641" r:id="rId17"/>
    <p:sldId id="547" r:id="rId18"/>
    <p:sldId id="645" r:id="rId19"/>
    <p:sldId id="644" r:id="rId20"/>
    <p:sldId id="612" r:id="rId21"/>
    <p:sldId id="630" r:id="rId22"/>
    <p:sldId id="615" r:id="rId23"/>
    <p:sldId id="614" r:id="rId24"/>
    <p:sldId id="603" r:id="rId25"/>
    <p:sldId id="616" r:id="rId26"/>
    <p:sldId id="617" r:id="rId27"/>
    <p:sldId id="618" r:id="rId28"/>
    <p:sldId id="631" r:id="rId29"/>
    <p:sldId id="632" r:id="rId30"/>
    <p:sldId id="635" r:id="rId31"/>
    <p:sldId id="619" r:id="rId32"/>
    <p:sldId id="636" r:id="rId33"/>
    <p:sldId id="621" r:id="rId34"/>
    <p:sldId id="620" r:id="rId35"/>
    <p:sldId id="625" r:id="rId36"/>
    <p:sldId id="628" r:id="rId37"/>
    <p:sldId id="634" r:id="rId38"/>
    <p:sldId id="624" r:id="rId39"/>
  </p:sldIdLst>
  <p:sldSz cx="9144000" cy="6858000" type="screen4x3"/>
  <p:notesSz cx="9144000" cy="6858000"/>
  <p:custDataLst>
    <p:tags r:id="rId44"/>
  </p:custDataLst>
  <p:defaultTextStyle>
    <a:defPPr>
      <a:defRPr lang="zh-CN"/>
    </a:defPPr>
    <a:lvl1pPr algn="l" rtl="0" fontAlgn="base">
      <a:lnSpc>
        <a:spcPct val="85000"/>
      </a:lnSpc>
      <a:spcBef>
        <a:spcPct val="0"/>
      </a:spcBef>
      <a:spcAft>
        <a:spcPct val="0"/>
      </a:spcAft>
      <a:defRPr kumimoji="1" sz="1500" kern="1200">
        <a:solidFill>
          <a:schemeClr val="tx1"/>
        </a:solidFill>
        <a:latin typeface="Lucida Console" panose="020B0609040504020204" pitchFamily="49" charset="0"/>
        <a:ea typeface="楷体_GB2312" pitchFamily="49" charset="-122"/>
        <a:cs typeface="+mn-cs"/>
      </a:defRPr>
    </a:lvl1pPr>
    <a:lvl2pPr marL="457200" algn="l" rtl="0" fontAlgn="base">
      <a:lnSpc>
        <a:spcPct val="85000"/>
      </a:lnSpc>
      <a:spcBef>
        <a:spcPct val="0"/>
      </a:spcBef>
      <a:spcAft>
        <a:spcPct val="0"/>
      </a:spcAft>
      <a:defRPr kumimoji="1" sz="1500" kern="1200">
        <a:solidFill>
          <a:schemeClr val="tx1"/>
        </a:solidFill>
        <a:latin typeface="Lucida Console" panose="020B0609040504020204" pitchFamily="49" charset="0"/>
        <a:ea typeface="楷体_GB2312" pitchFamily="49" charset="-122"/>
        <a:cs typeface="+mn-cs"/>
      </a:defRPr>
    </a:lvl2pPr>
    <a:lvl3pPr marL="914400" algn="l" rtl="0" fontAlgn="base">
      <a:lnSpc>
        <a:spcPct val="85000"/>
      </a:lnSpc>
      <a:spcBef>
        <a:spcPct val="0"/>
      </a:spcBef>
      <a:spcAft>
        <a:spcPct val="0"/>
      </a:spcAft>
      <a:defRPr kumimoji="1" sz="1500" kern="1200">
        <a:solidFill>
          <a:schemeClr val="tx1"/>
        </a:solidFill>
        <a:latin typeface="Lucida Console" panose="020B0609040504020204" pitchFamily="49" charset="0"/>
        <a:ea typeface="楷体_GB2312" pitchFamily="49" charset="-122"/>
        <a:cs typeface="+mn-cs"/>
      </a:defRPr>
    </a:lvl3pPr>
    <a:lvl4pPr marL="1371600" algn="l" rtl="0" fontAlgn="base">
      <a:lnSpc>
        <a:spcPct val="85000"/>
      </a:lnSpc>
      <a:spcBef>
        <a:spcPct val="0"/>
      </a:spcBef>
      <a:spcAft>
        <a:spcPct val="0"/>
      </a:spcAft>
      <a:defRPr kumimoji="1" sz="1500" kern="1200">
        <a:solidFill>
          <a:schemeClr val="tx1"/>
        </a:solidFill>
        <a:latin typeface="Lucida Console" panose="020B0609040504020204" pitchFamily="49" charset="0"/>
        <a:ea typeface="楷体_GB2312" pitchFamily="49" charset="-122"/>
        <a:cs typeface="+mn-cs"/>
      </a:defRPr>
    </a:lvl4pPr>
    <a:lvl5pPr marL="1828800" algn="l" rtl="0" fontAlgn="base">
      <a:lnSpc>
        <a:spcPct val="85000"/>
      </a:lnSpc>
      <a:spcBef>
        <a:spcPct val="0"/>
      </a:spcBef>
      <a:spcAft>
        <a:spcPct val="0"/>
      </a:spcAft>
      <a:defRPr kumimoji="1" sz="1500" kern="1200">
        <a:solidFill>
          <a:schemeClr val="tx1"/>
        </a:solidFill>
        <a:latin typeface="Lucida Console" panose="020B0609040504020204" pitchFamily="49" charset="0"/>
        <a:ea typeface="楷体_GB2312" pitchFamily="49" charset="-122"/>
        <a:cs typeface="+mn-cs"/>
      </a:defRPr>
    </a:lvl5pPr>
    <a:lvl6pPr marL="2286000" algn="l" defTabSz="914400" rtl="0" eaLnBrk="1" latinLnBrk="0" hangingPunct="1">
      <a:defRPr kumimoji="1" sz="1500" kern="1200">
        <a:solidFill>
          <a:schemeClr val="tx1"/>
        </a:solidFill>
        <a:latin typeface="Lucida Console" panose="020B0609040504020204" pitchFamily="49" charset="0"/>
        <a:ea typeface="楷体_GB2312" pitchFamily="49" charset="-122"/>
        <a:cs typeface="+mn-cs"/>
      </a:defRPr>
    </a:lvl6pPr>
    <a:lvl7pPr marL="2743200" algn="l" defTabSz="914400" rtl="0" eaLnBrk="1" latinLnBrk="0" hangingPunct="1">
      <a:defRPr kumimoji="1" sz="1500" kern="1200">
        <a:solidFill>
          <a:schemeClr val="tx1"/>
        </a:solidFill>
        <a:latin typeface="Lucida Console" panose="020B0609040504020204" pitchFamily="49" charset="0"/>
        <a:ea typeface="楷体_GB2312" pitchFamily="49" charset="-122"/>
        <a:cs typeface="+mn-cs"/>
      </a:defRPr>
    </a:lvl7pPr>
    <a:lvl8pPr marL="3200400" algn="l" defTabSz="914400" rtl="0" eaLnBrk="1" latinLnBrk="0" hangingPunct="1">
      <a:defRPr kumimoji="1" sz="1500" kern="1200">
        <a:solidFill>
          <a:schemeClr val="tx1"/>
        </a:solidFill>
        <a:latin typeface="Lucida Console" panose="020B0609040504020204" pitchFamily="49" charset="0"/>
        <a:ea typeface="楷体_GB2312" pitchFamily="49" charset="-122"/>
        <a:cs typeface="+mn-cs"/>
      </a:defRPr>
    </a:lvl8pPr>
    <a:lvl9pPr marL="3657600" algn="l" defTabSz="914400" rtl="0" eaLnBrk="1" latinLnBrk="0" hangingPunct="1">
      <a:defRPr kumimoji="1" sz="1500" kern="1200">
        <a:solidFill>
          <a:schemeClr val="tx1"/>
        </a:solidFill>
        <a:latin typeface="Lucida Console" panose="020B0609040504020204" pitchFamily="49" charset="0"/>
        <a:ea typeface="楷体_GB2312" pitchFamily="49" charset="-122"/>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6600CC"/>
    <a:srgbClr val="5F5F5F"/>
    <a:srgbClr val="808080"/>
    <a:srgbClr val="FFFFCC"/>
    <a:srgbClr val="000066"/>
    <a:srgbClr val="FF33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4" autoAdjust="0"/>
    <p:restoredTop sz="79730" autoAdjust="0"/>
  </p:normalViewPr>
  <p:slideViewPr>
    <p:cSldViewPr showGuides="1">
      <p:cViewPr varScale="1">
        <p:scale>
          <a:sx n="86" d="100"/>
          <a:sy n="86" d="100"/>
        </p:scale>
        <p:origin x="1243" y="67"/>
      </p:cViewPr>
      <p:guideLst>
        <p:guide orient="horz" pos="2880"/>
        <p:guide pos="216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102" y="-708"/>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gs" Target="tags/tag4.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18.xml"/><Relationship Id="rId8" Type="http://schemas.openxmlformats.org/officeDocument/2006/relationships/slide" Target="slides/slide17.xml"/><Relationship Id="rId7" Type="http://schemas.openxmlformats.org/officeDocument/2006/relationships/slide" Target="slides/slide16.xml"/><Relationship Id="rId6" Type="http://schemas.openxmlformats.org/officeDocument/2006/relationships/slide" Target="slides/slide15.xml"/><Relationship Id="rId5" Type="http://schemas.openxmlformats.org/officeDocument/2006/relationships/slide" Target="slides/slide10.xml"/><Relationship Id="rId4" Type="http://schemas.openxmlformats.org/officeDocument/2006/relationships/slide" Target="slides/slide9.xml"/><Relationship Id="rId3" Type="http://schemas.openxmlformats.org/officeDocument/2006/relationships/slide" Target="slides/slide7.xml"/><Relationship Id="rId2" Type="http://schemas.openxmlformats.org/officeDocument/2006/relationships/slide" Target="slides/slide4.xml"/><Relationship Id="rId11" Type="http://schemas.openxmlformats.org/officeDocument/2006/relationships/slide" Target="slides/slide30.xml"/><Relationship Id="rId10" Type="http://schemas.openxmlformats.org/officeDocument/2006/relationships/slide" Target="slides/slide28.xml"/><Relationship Id="rId1"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jpe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nSpc>
                <a:spcPct val="100000"/>
              </a:lnSpc>
              <a:defRPr sz="1200" smtClean="0">
                <a:latin typeface="Times New Roman" panose="02020603050405020304" pitchFamily="18" charset="0"/>
                <a:ea typeface="宋体" panose="02010600030101010101"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5181600" y="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a:lnSpc>
                <a:spcPct val="100000"/>
              </a:lnSpc>
              <a:defRPr sz="1200" smtClean="0">
                <a:latin typeface="Times New Roman" panose="02020603050405020304" pitchFamily="18" charset="0"/>
                <a:ea typeface="宋体" panose="02010600030101010101"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651510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nSpc>
                <a:spcPct val="100000"/>
              </a:lnSpc>
              <a:defRPr sz="1200" smtClean="0">
                <a:latin typeface="Times New Roman" panose="02020603050405020304" pitchFamily="18" charset="0"/>
                <a:ea typeface="宋体" panose="02010600030101010101"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5181600" y="651510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r">
              <a:lnSpc>
                <a:spcPct val="100000"/>
              </a:lnSpc>
              <a:defRPr sz="1200" smtClean="0">
                <a:latin typeface="Times New Roman" panose="02020603050405020304" pitchFamily="18" charset="0"/>
                <a:ea typeface="宋体" panose="02010600030101010101" pitchFamily="2" charset="-122"/>
              </a:defRPr>
            </a:lvl1pPr>
          </a:lstStyle>
          <a:p>
            <a:pPr>
              <a:defRPr/>
            </a:pPr>
            <a:fld id="{73F32B1D-E3FC-408F-B672-2B7DC8707D56}"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nSpc>
                <a:spcPct val="100000"/>
              </a:lnSpc>
              <a:defRPr sz="1200" smtClean="0">
                <a:latin typeface="Times New Roman" panose="02020603050405020304" pitchFamily="18" charset="0"/>
                <a:ea typeface="宋体" panose="02010600030101010101"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5181600" y="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a:lnSpc>
                <a:spcPct val="100000"/>
              </a:lnSpc>
              <a:defRPr sz="1200" smtClean="0">
                <a:latin typeface="Times New Roman" panose="02020603050405020304" pitchFamily="18" charset="0"/>
                <a:ea typeface="宋体" panose="02010600030101010101" pitchFamily="2" charset="-122"/>
              </a:defRPr>
            </a:lvl1pPr>
          </a:lstStyle>
          <a:p>
            <a:pPr>
              <a:defRPr/>
            </a:pPr>
            <a:endParaRPr lang="en-US" altLang="zh-CN"/>
          </a:p>
        </p:txBody>
      </p:sp>
      <p:sp>
        <p:nvSpPr>
          <p:cNvPr id="31748" name="Rectangle 4"/>
          <p:cNvSpPr>
            <a:spLocks noGrp="1" noRot="1" noChangeAspect="1" noChangeArrowheads="1"/>
          </p:cNvSpPr>
          <p:nvPr>
            <p:ph type="sldImg" idx="2"/>
          </p:nvPr>
        </p:nvSpPr>
        <p:spPr bwMode="auto">
          <a:xfrm>
            <a:off x="2857500" y="514350"/>
            <a:ext cx="3429000" cy="25717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219200" y="3257550"/>
            <a:ext cx="670560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lvl="0"/>
            <a:r>
              <a:rPr lang="zh-CN" altLang="en-US" noProof="0"/>
              <a:t>单击以编辑母版文本样式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054" name="Rectangle 6"/>
          <p:cNvSpPr>
            <a:spLocks noGrp="1" noChangeArrowheads="1"/>
          </p:cNvSpPr>
          <p:nvPr>
            <p:ph type="ftr" sz="quarter" idx="4"/>
          </p:nvPr>
        </p:nvSpPr>
        <p:spPr bwMode="auto">
          <a:xfrm>
            <a:off x="0" y="651510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nSpc>
                <a:spcPct val="100000"/>
              </a:lnSpc>
              <a:defRPr sz="1200" smtClean="0">
                <a:latin typeface="Times New Roman" panose="02020603050405020304" pitchFamily="18" charset="0"/>
                <a:ea typeface="宋体" panose="02010600030101010101"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5181600" y="651510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r">
              <a:lnSpc>
                <a:spcPct val="100000"/>
              </a:lnSpc>
              <a:defRPr sz="1200" smtClean="0">
                <a:latin typeface="Times New Roman" panose="02020603050405020304" pitchFamily="18" charset="0"/>
                <a:ea typeface="宋体" panose="02010600030101010101" pitchFamily="2" charset="-122"/>
              </a:defRPr>
            </a:lvl1pPr>
          </a:lstStyle>
          <a:p>
            <a:pPr>
              <a:defRPr/>
            </a:pPr>
            <a:fld id="{F869D2A5-213B-4F3E-9654-8997AD8A230F}"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solidFill>
                  <a:srgbClr val="FF3300"/>
                </a:solidFill>
              </a:rPr>
              <a:t>其它：分级汇总和逾期提交</a:t>
            </a:r>
            <a:endParaRPr lang="en-US" altLang="zh-CN" dirty="0">
              <a:solidFill>
                <a:srgbClr val="FF3300"/>
              </a:solidFill>
            </a:endParaRPr>
          </a:p>
          <a:p>
            <a:endParaRPr lang="zh-CN" altLang="en-US" dirty="0"/>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封面后就是上述内容</a:t>
            </a:r>
            <a:endParaRPr lang="zh-CN" altLang="en-US" dirty="0"/>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中继服务器是</a:t>
            </a:r>
            <a:r>
              <a:rPr lang="en-US" altLang="zh-CN" dirty="0"/>
              <a:t>DNS Server</a:t>
            </a:r>
            <a:r>
              <a:rPr lang="zh-CN" altLang="en-US" dirty="0"/>
              <a:t>。 </a:t>
            </a:r>
            <a:endParaRPr lang="zh-CN" altLang="en-US" dirty="0"/>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QNAME = </a:t>
            </a:r>
            <a:r>
              <a:rPr lang="zh-CN" altLang="en-US" dirty="0"/>
              <a:t>长度</a:t>
            </a:r>
            <a:r>
              <a:rPr lang="en-US" altLang="zh-CN" dirty="0"/>
              <a:t>+</a:t>
            </a:r>
            <a:r>
              <a:rPr lang="zh-CN" altLang="en-US" dirty="0"/>
              <a:t>字符串</a:t>
            </a:r>
            <a:r>
              <a:rPr lang="en-US" altLang="zh-CN" dirty="0"/>
              <a:t>+</a:t>
            </a:r>
            <a:r>
              <a:rPr lang="zh-CN" altLang="en-US" dirty="0"/>
              <a:t>。。。</a:t>
            </a:r>
            <a:r>
              <a:rPr lang="en-US" altLang="zh-CN" dirty="0"/>
              <a:t>+</a:t>
            </a:r>
            <a:r>
              <a:rPr lang="zh-CN" altLang="en-US" dirty="0"/>
              <a:t>长度</a:t>
            </a:r>
            <a:r>
              <a:rPr lang="en-US" altLang="zh-CN" dirty="0"/>
              <a:t>+</a:t>
            </a:r>
            <a:r>
              <a:rPr lang="zh-CN" altLang="en-US" dirty="0"/>
              <a:t>字符串</a:t>
            </a:r>
            <a:r>
              <a:rPr lang="en-US" altLang="zh-CN" dirty="0"/>
              <a:t>+0</a:t>
            </a:r>
            <a:r>
              <a:rPr lang="zh-CN" altLang="en-US" dirty="0"/>
              <a:t>，点是不出现的。</a:t>
            </a:r>
            <a:endParaRPr lang="en-US" altLang="zh-CN" dirty="0"/>
          </a:p>
          <a:p>
            <a:r>
              <a:rPr lang="en-US" altLang="zh-CN" dirty="0"/>
              <a:t>QTYPE</a:t>
            </a:r>
            <a:r>
              <a:rPr lang="zh-CN" altLang="en-US" dirty="0"/>
              <a:t>：</a:t>
            </a:r>
            <a:r>
              <a:rPr lang="en-US" altLang="zh-CN" dirty="0"/>
              <a:t>Type</a:t>
            </a:r>
            <a:r>
              <a:rPr lang="zh-CN" altLang="en-US" dirty="0"/>
              <a:t>的超集。</a:t>
            </a:r>
            <a:endParaRPr lang="en-US" altLang="zh-CN" dirty="0"/>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AXFR 252 A request for a transfer of an entire zone</a:t>
            </a:r>
            <a:endPar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endParaRP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MAILB 253 A request for mailbox-related records (MB, MG or MR)</a:t>
            </a:r>
            <a:endPar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endParaRP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MAILA 254 A request for mail agent RRs (Obsolete - see MX)</a:t>
            </a:r>
            <a:endPar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endParaRP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 255 A request for all records</a:t>
            </a:r>
            <a:endPar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endParaRPr>
          </a:p>
          <a:p>
            <a:r>
              <a:rPr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3.2.4. CLASS</a:t>
            </a:r>
            <a:endParaRPr lang="en-US" altLang="zh-CN" dirty="0"/>
          </a:p>
          <a:p>
            <a:r>
              <a:rPr lang="en-US" altLang="zh-CN" dirty="0"/>
              <a:t>QCLASS</a:t>
            </a:r>
            <a:r>
              <a:rPr lang="zh-CN" altLang="en-US" dirty="0"/>
              <a:t>：</a:t>
            </a:r>
            <a:endParaRPr lang="zh-CN" altLang="en-US" dirty="0"/>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NAME</a:t>
            </a:r>
            <a:r>
              <a:rPr lang="zh-CN" altLang="en-US" dirty="0"/>
              <a:t>：拥有者名字，或者说</a:t>
            </a:r>
            <a:r>
              <a:rPr lang="en-US" altLang="zh-CN" dirty="0"/>
              <a:t>RDATA</a:t>
            </a:r>
            <a:r>
              <a:rPr lang="zh-CN" altLang="en-US" dirty="0"/>
              <a:t>属于它，例如一个域名，</a:t>
            </a:r>
            <a:r>
              <a:rPr lang="en-US" altLang="zh-CN" dirty="0"/>
              <a:t>RDATA</a:t>
            </a:r>
            <a:r>
              <a:rPr lang="zh-CN" altLang="en-US" dirty="0"/>
              <a:t>是一个</a:t>
            </a:r>
            <a:r>
              <a:rPr lang="en-US" altLang="zh-CN" dirty="0"/>
              <a:t>IP</a:t>
            </a:r>
            <a:r>
              <a:rPr lang="zh-CN" altLang="en-US" dirty="0"/>
              <a:t>地址</a:t>
            </a:r>
            <a:endParaRPr lang="en-US" altLang="zh-CN" dirty="0"/>
          </a:p>
          <a:p>
            <a:r>
              <a:rPr lang="en-US" altLang="zh-CN" dirty="0"/>
              <a:t>TYPE</a:t>
            </a:r>
            <a:r>
              <a:rPr lang="zh-CN" altLang="en-US" dirty="0"/>
              <a:t>：数据类型</a:t>
            </a:r>
            <a:endParaRPr lang="en-US" altLang="zh-CN" dirty="0"/>
          </a:p>
          <a:p>
            <a:r>
              <a:rPr lang="en-US" altLang="zh-CN" dirty="0"/>
              <a:t>TTL</a:t>
            </a:r>
            <a:r>
              <a:rPr lang="zh-CN" altLang="en-US" dirty="0"/>
              <a:t>：最大缓存时间长度</a:t>
            </a:r>
            <a:endParaRPr lang="en-US" altLang="zh-CN" dirty="0"/>
          </a:p>
          <a:p>
            <a:r>
              <a:rPr lang="en-US" altLang="zh-CN" dirty="0"/>
              <a:t>RDLENGTH</a:t>
            </a:r>
            <a:r>
              <a:rPr lang="zh-CN" altLang="en-US" dirty="0"/>
              <a:t>：数据长度</a:t>
            </a:r>
            <a:endParaRPr lang="en-US" altLang="zh-CN" dirty="0"/>
          </a:p>
          <a:p>
            <a:r>
              <a:rPr lang="en-US" altLang="zh-CN" dirty="0"/>
              <a:t>RDATA</a:t>
            </a:r>
            <a:r>
              <a:rPr lang="zh-CN" altLang="en-US" dirty="0"/>
              <a:t>：实际数据</a:t>
            </a:r>
            <a:endParaRPr lang="zh-CN" altLang="en-US" dirty="0"/>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Times New Roman" panose="02020603050405020304" pitchFamily="18" charset="0"/>
              </a:rPr>
              <a:t>Big Endian</a:t>
            </a:r>
            <a:r>
              <a:rPr lang="zh-CN" altLang="en-US" sz="1200" dirty="0">
                <a:latin typeface="Times New Roman" panose="02020603050405020304" pitchFamily="18" charset="0"/>
              </a:rPr>
              <a:t>：比如</a:t>
            </a:r>
            <a:r>
              <a:rPr lang="en-US" altLang="zh-CN" sz="1200" dirty="0">
                <a:latin typeface="Times New Roman" panose="02020603050405020304" pitchFamily="18" charset="0"/>
              </a:rPr>
              <a:t>2</a:t>
            </a:r>
            <a:r>
              <a:rPr lang="zh-CN" altLang="en-US" sz="1200" dirty="0">
                <a:latin typeface="Times New Roman" panose="02020603050405020304" pitchFamily="18" charset="0"/>
              </a:rPr>
              <a:t>字节整数，低位字节在前，高位字节在后。</a:t>
            </a:r>
            <a:endParaRPr lang="en-US" altLang="zh-CN" sz="1200" dirty="0">
              <a:latin typeface="Times New Roman" panose="02020603050405020304" pitchFamily="18" charset="0"/>
            </a:endParaRPr>
          </a:p>
          <a:p>
            <a:r>
              <a:rPr lang="en-US" altLang="zh-CN" sz="1200" dirty="0">
                <a:latin typeface="Times New Roman" panose="02020603050405020304" pitchFamily="18" charset="0"/>
              </a:rPr>
              <a:t>Little Endian</a:t>
            </a:r>
            <a:r>
              <a:rPr lang="zh-CN" altLang="en-US" sz="1200" dirty="0">
                <a:latin typeface="Times New Roman" panose="02020603050405020304" pitchFamily="18" charset="0"/>
              </a:rPr>
              <a:t>：比如</a:t>
            </a:r>
            <a:r>
              <a:rPr lang="en-US" altLang="zh-CN" sz="1200" dirty="0">
                <a:latin typeface="Times New Roman" panose="02020603050405020304" pitchFamily="18" charset="0"/>
              </a:rPr>
              <a:t>2</a:t>
            </a:r>
            <a:r>
              <a:rPr lang="zh-CN" altLang="en-US" sz="1200" dirty="0">
                <a:latin typeface="Times New Roman" panose="02020603050405020304" pitchFamily="18" charset="0"/>
              </a:rPr>
              <a:t>字节整数，低位字节在后，高位字节在前，直观。</a:t>
            </a:r>
            <a:endParaRPr lang="en-US" altLang="zh-CN" sz="1200" dirty="0">
              <a:latin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95586" name="Rectangle 2"/>
          <p:cNvSpPr>
            <a:spLocks noGrp="1" noChangeArrowheads="1"/>
          </p:cNvSpPr>
          <p:nvPr>
            <p:ph type="ctrTitle"/>
          </p:nvPr>
        </p:nvSpPr>
        <p:spPr>
          <a:xfrm>
            <a:off x="468313" y="2130425"/>
            <a:ext cx="8207375" cy="1470025"/>
          </a:xfrm>
        </p:spPr>
        <p:txBody>
          <a:bodyPr/>
          <a:lstStyle>
            <a:lvl1pPr>
              <a:defRPr sz="4400"/>
            </a:lvl1pPr>
          </a:lstStyle>
          <a:p>
            <a:pPr lvl="0"/>
            <a:r>
              <a:rPr lang="zh-CN" altLang="en-US" noProof="0"/>
              <a:t>单击此处编辑母版标题样式</a:t>
            </a:r>
            <a:endParaRPr lang="zh-CN"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260350"/>
            <a:ext cx="1943100" cy="6192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4213" y="260350"/>
            <a:ext cx="5678487" cy="6192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981075"/>
            <a:ext cx="3810000" cy="5472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81075"/>
            <a:ext cx="3810000" cy="5472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260350"/>
            <a:ext cx="7772400" cy="58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lstStyle/>
          <a:p>
            <a:pPr lvl="0"/>
            <a:r>
              <a:rPr lang="zh-CN" altLang="zh-CN" dirty="0"/>
              <a:t>单击以编辑</a:t>
            </a:r>
            <a:r>
              <a:rPr lang="zh-CN" altLang="en-US" dirty="0"/>
              <a:t>母版标题样式</a:t>
            </a:r>
            <a:endParaRPr lang="zh-CN" altLang="en-US" dirty="0"/>
          </a:p>
        </p:txBody>
      </p:sp>
      <p:sp>
        <p:nvSpPr>
          <p:cNvPr id="1027" name="Rectangle 3"/>
          <p:cNvSpPr>
            <a:spLocks noGrp="1" noChangeArrowheads="1"/>
          </p:cNvSpPr>
          <p:nvPr>
            <p:ph type="body" idx="1"/>
          </p:nvPr>
        </p:nvSpPr>
        <p:spPr bwMode="auto">
          <a:xfrm>
            <a:off x="685800" y="981075"/>
            <a:ext cx="7772400" cy="5472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lvl="0"/>
            <a:r>
              <a:rPr lang="zh-CN" altLang="en-US"/>
              <a:t>单击以编辑母版文本样式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Line 8"/>
          <p:cNvSpPr>
            <a:spLocks noChangeShapeType="1"/>
          </p:cNvSpPr>
          <p:nvPr userDrawn="1"/>
        </p:nvSpPr>
        <p:spPr bwMode="auto">
          <a:xfrm>
            <a:off x="684213" y="908050"/>
            <a:ext cx="7775575" cy="0"/>
          </a:xfrm>
          <a:prstGeom prst="line">
            <a:avLst/>
          </a:prstGeom>
          <a:noFill/>
          <a:ln w="19050">
            <a:solidFill>
              <a:srgbClr val="CCFF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 name="Rectangle 2"/>
          <p:cNvSpPr txBox="1">
            <a:spLocks noChangeArrowheads="1"/>
          </p:cNvSpPr>
          <p:nvPr userDrawn="1"/>
        </p:nvSpPr>
        <p:spPr bwMode="auto">
          <a:xfrm rot="10800000" flipV="1">
            <a:off x="8275340" y="0"/>
            <a:ext cx="868660" cy="340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000" b="1">
                <a:solidFill>
                  <a:srgbClr val="990000"/>
                </a:solidFill>
                <a:latin typeface="+mj-lt"/>
                <a:ea typeface="+mj-ea"/>
                <a:cs typeface="+mj-cs"/>
              </a:defRPr>
            </a:lvl1pPr>
            <a:lvl2pPr algn="ctr" rtl="0" eaLnBrk="0" fontAlgn="base" hangingPunct="0">
              <a:spcBef>
                <a:spcPct val="0"/>
              </a:spcBef>
              <a:spcAft>
                <a:spcPct val="0"/>
              </a:spcAft>
              <a:defRPr kumimoji="1" sz="4000" b="1">
                <a:solidFill>
                  <a:srgbClr val="990000"/>
                </a:solidFill>
                <a:latin typeface="Times New Roman" panose="02020603050405020304" pitchFamily="18" charset="0"/>
                <a:ea typeface="楷体_GB2312" pitchFamily="49" charset="-122"/>
              </a:defRPr>
            </a:lvl2pPr>
            <a:lvl3pPr algn="ctr" rtl="0" eaLnBrk="0" fontAlgn="base" hangingPunct="0">
              <a:spcBef>
                <a:spcPct val="0"/>
              </a:spcBef>
              <a:spcAft>
                <a:spcPct val="0"/>
              </a:spcAft>
              <a:defRPr kumimoji="1" sz="4000" b="1">
                <a:solidFill>
                  <a:srgbClr val="990000"/>
                </a:solidFill>
                <a:latin typeface="Times New Roman" panose="02020603050405020304" pitchFamily="18" charset="0"/>
                <a:ea typeface="楷体_GB2312" pitchFamily="49" charset="-122"/>
              </a:defRPr>
            </a:lvl3pPr>
            <a:lvl4pPr algn="ctr" rtl="0" eaLnBrk="0" fontAlgn="base" hangingPunct="0">
              <a:spcBef>
                <a:spcPct val="0"/>
              </a:spcBef>
              <a:spcAft>
                <a:spcPct val="0"/>
              </a:spcAft>
              <a:defRPr kumimoji="1" sz="4000" b="1">
                <a:solidFill>
                  <a:srgbClr val="990000"/>
                </a:solidFill>
                <a:latin typeface="Times New Roman" panose="02020603050405020304" pitchFamily="18" charset="0"/>
                <a:ea typeface="楷体_GB2312" pitchFamily="49" charset="-122"/>
              </a:defRPr>
            </a:lvl4pPr>
            <a:lvl5pPr algn="ctr" rtl="0" eaLnBrk="0" fontAlgn="base" hangingPunct="0">
              <a:spcBef>
                <a:spcPct val="0"/>
              </a:spcBef>
              <a:spcAft>
                <a:spcPct val="0"/>
              </a:spcAft>
              <a:defRPr kumimoji="1" sz="4000" b="1">
                <a:solidFill>
                  <a:srgbClr val="990000"/>
                </a:solidFill>
                <a:latin typeface="Times New Roman" panose="02020603050405020304" pitchFamily="18" charset="0"/>
                <a:ea typeface="楷体_GB2312" pitchFamily="49" charset="-122"/>
              </a:defRPr>
            </a:lvl5pPr>
            <a:lvl6pPr marL="457200" algn="ctr" rtl="0" fontAlgn="base">
              <a:spcBef>
                <a:spcPct val="0"/>
              </a:spcBef>
              <a:spcAft>
                <a:spcPct val="0"/>
              </a:spcAft>
              <a:defRPr kumimoji="1" sz="4000" b="1">
                <a:solidFill>
                  <a:srgbClr val="990000"/>
                </a:solidFill>
                <a:latin typeface="Times New Roman" panose="02020603050405020304" pitchFamily="18" charset="0"/>
                <a:ea typeface="楷体_GB2312" pitchFamily="49" charset="-122"/>
              </a:defRPr>
            </a:lvl6pPr>
            <a:lvl7pPr marL="914400" algn="ctr" rtl="0" fontAlgn="base">
              <a:spcBef>
                <a:spcPct val="0"/>
              </a:spcBef>
              <a:spcAft>
                <a:spcPct val="0"/>
              </a:spcAft>
              <a:defRPr kumimoji="1" sz="4000" b="1">
                <a:solidFill>
                  <a:srgbClr val="990000"/>
                </a:solidFill>
                <a:latin typeface="Times New Roman" panose="02020603050405020304" pitchFamily="18" charset="0"/>
                <a:ea typeface="楷体_GB2312" pitchFamily="49" charset="-122"/>
              </a:defRPr>
            </a:lvl7pPr>
            <a:lvl8pPr marL="1371600" algn="ctr" rtl="0" fontAlgn="base">
              <a:spcBef>
                <a:spcPct val="0"/>
              </a:spcBef>
              <a:spcAft>
                <a:spcPct val="0"/>
              </a:spcAft>
              <a:defRPr kumimoji="1" sz="4000" b="1">
                <a:solidFill>
                  <a:srgbClr val="990000"/>
                </a:solidFill>
                <a:latin typeface="Times New Roman" panose="02020603050405020304" pitchFamily="18" charset="0"/>
                <a:ea typeface="楷体_GB2312" pitchFamily="49" charset="-122"/>
              </a:defRPr>
            </a:lvl8pPr>
            <a:lvl9pPr marL="1828800" algn="ctr" rtl="0" fontAlgn="base">
              <a:spcBef>
                <a:spcPct val="0"/>
              </a:spcBef>
              <a:spcAft>
                <a:spcPct val="0"/>
              </a:spcAft>
              <a:defRPr kumimoji="1" sz="4000" b="1">
                <a:solidFill>
                  <a:srgbClr val="990000"/>
                </a:solidFill>
                <a:latin typeface="Times New Roman" panose="02020603050405020304" pitchFamily="18" charset="0"/>
                <a:ea typeface="楷体_GB2312" pitchFamily="49" charset="-122"/>
              </a:defRPr>
            </a:lvl9pPr>
          </a:lstStyle>
          <a:p>
            <a:pPr>
              <a:lnSpc>
                <a:spcPct val="100000"/>
              </a:lnSpc>
            </a:pPr>
            <a:fld id="{D466BD46-FEF6-444A-91AB-BEA9B579F976}" type="datetime10">
              <a:rPr lang="en-US" altLang="zh-CN" sz="1600" kern="0" smtClean="0">
                <a:solidFill>
                  <a:schemeClr val="accent6">
                    <a:lumMod val="40000"/>
                    <a:lumOff val="60000"/>
                  </a:schemeClr>
                </a:solidFill>
              </a:rPr>
            </a:fld>
            <a:endParaRPr lang="zh-CN" altLang="en-US" sz="1600" kern="0" dirty="0">
              <a:solidFill>
                <a:schemeClr val="accent6">
                  <a:lumMod val="40000"/>
                  <a:lumOff val="6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000" b="1">
          <a:solidFill>
            <a:srgbClr val="990000"/>
          </a:solidFill>
          <a:latin typeface="+mj-lt"/>
          <a:ea typeface="+mj-ea"/>
          <a:cs typeface="+mj-cs"/>
        </a:defRPr>
      </a:lvl1pPr>
      <a:lvl2pPr algn="ctr" rtl="0" eaLnBrk="0" fontAlgn="base" hangingPunct="0">
        <a:spcBef>
          <a:spcPct val="0"/>
        </a:spcBef>
        <a:spcAft>
          <a:spcPct val="0"/>
        </a:spcAft>
        <a:defRPr kumimoji="1" sz="4000" b="1">
          <a:solidFill>
            <a:srgbClr val="990000"/>
          </a:solidFill>
          <a:latin typeface="Times New Roman" panose="02020603050405020304" pitchFamily="18" charset="0"/>
          <a:ea typeface="楷体_GB2312" pitchFamily="49" charset="-122"/>
        </a:defRPr>
      </a:lvl2pPr>
      <a:lvl3pPr algn="ctr" rtl="0" eaLnBrk="0" fontAlgn="base" hangingPunct="0">
        <a:spcBef>
          <a:spcPct val="0"/>
        </a:spcBef>
        <a:spcAft>
          <a:spcPct val="0"/>
        </a:spcAft>
        <a:defRPr kumimoji="1" sz="4000" b="1">
          <a:solidFill>
            <a:srgbClr val="990000"/>
          </a:solidFill>
          <a:latin typeface="Times New Roman" panose="02020603050405020304" pitchFamily="18" charset="0"/>
          <a:ea typeface="楷体_GB2312" pitchFamily="49" charset="-122"/>
        </a:defRPr>
      </a:lvl3pPr>
      <a:lvl4pPr algn="ctr" rtl="0" eaLnBrk="0" fontAlgn="base" hangingPunct="0">
        <a:spcBef>
          <a:spcPct val="0"/>
        </a:spcBef>
        <a:spcAft>
          <a:spcPct val="0"/>
        </a:spcAft>
        <a:defRPr kumimoji="1" sz="4000" b="1">
          <a:solidFill>
            <a:srgbClr val="990000"/>
          </a:solidFill>
          <a:latin typeface="Times New Roman" panose="02020603050405020304" pitchFamily="18" charset="0"/>
          <a:ea typeface="楷体_GB2312" pitchFamily="49" charset="-122"/>
        </a:defRPr>
      </a:lvl4pPr>
      <a:lvl5pPr algn="ctr" rtl="0" eaLnBrk="0" fontAlgn="base" hangingPunct="0">
        <a:spcBef>
          <a:spcPct val="0"/>
        </a:spcBef>
        <a:spcAft>
          <a:spcPct val="0"/>
        </a:spcAft>
        <a:defRPr kumimoji="1" sz="4000" b="1">
          <a:solidFill>
            <a:srgbClr val="990000"/>
          </a:solidFill>
          <a:latin typeface="Times New Roman" panose="02020603050405020304" pitchFamily="18" charset="0"/>
          <a:ea typeface="楷体_GB2312" pitchFamily="49" charset="-122"/>
        </a:defRPr>
      </a:lvl5pPr>
      <a:lvl6pPr marL="457200" algn="ctr" rtl="0" fontAlgn="base">
        <a:spcBef>
          <a:spcPct val="0"/>
        </a:spcBef>
        <a:spcAft>
          <a:spcPct val="0"/>
        </a:spcAft>
        <a:defRPr kumimoji="1" sz="4000" b="1">
          <a:solidFill>
            <a:srgbClr val="990000"/>
          </a:solidFill>
          <a:latin typeface="Times New Roman" panose="02020603050405020304" pitchFamily="18" charset="0"/>
          <a:ea typeface="楷体_GB2312" pitchFamily="49" charset="-122"/>
        </a:defRPr>
      </a:lvl6pPr>
      <a:lvl7pPr marL="914400" algn="ctr" rtl="0" fontAlgn="base">
        <a:spcBef>
          <a:spcPct val="0"/>
        </a:spcBef>
        <a:spcAft>
          <a:spcPct val="0"/>
        </a:spcAft>
        <a:defRPr kumimoji="1" sz="4000" b="1">
          <a:solidFill>
            <a:srgbClr val="990000"/>
          </a:solidFill>
          <a:latin typeface="Times New Roman" panose="02020603050405020304" pitchFamily="18" charset="0"/>
          <a:ea typeface="楷体_GB2312" pitchFamily="49" charset="-122"/>
        </a:defRPr>
      </a:lvl7pPr>
      <a:lvl8pPr marL="1371600" algn="ctr" rtl="0" fontAlgn="base">
        <a:spcBef>
          <a:spcPct val="0"/>
        </a:spcBef>
        <a:spcAft>
          <a:spcPct val="0"/>
        </a:spcAft>
        <a:defRPr kumimoji="1" sz="4000" b="1">
          <a:solidFill>
            <a:srgbClr val="990000"/>
          </a:solidFill>
          <a:latin typeface="Times New Roman" panose="02020603050405020304" pitchFamily="18" charset="0"/>
          <a:ea typeface="楷体_GB2312" pitchFamily="49" charset="-122"/>
        </a:defRPr>
      </a:lvl8pPr>
      <a:lvl9pPr marL="1828800" algn="ctr" rtl="0" fontAlgn="base">
        <a:spcBef>
          <a:spcPct val="0"/>
        </a:spcBef>
        <a:spcAft>
          <a:spcPct val="0"/>
        </a:spcAft>
        <a:defRPr kumimoji="1" sz="4000" b="1">
          <a:solidFill>
            <a:srgbClr val="990000"/>
          </a:solidFill>
          <a:latin typeface="Times New Roman" panose="02020603050405020304" pitchFamily="18" charset="0"/>
          <a:ea typeface="楷体_GB2312" pitchFamily="49" charset="-122"/>
        </a:defRPr>
      </a:lvl9pPr>
    </p:titleStyle>
    <p:bodyStyle>
      <a:lvl1pPr marL="342900" indent="-342900" algn="l" rtl="0" eaLnBrk="0" fontAlgn="base" hangingPunct="0">
        <a:spcBef>
          <a:spcPct val="20000"/>
        </a:spcBef>
        <a:spcAft>
          <a:spcPct val="0"/>
        </a:spcAft>
        <a:buClr>
          <a:schemeClr val="bg1"/>
        </a:buClr>
        <a:buFont typeface="Wingdings" panose="05000000000000000000" pitchFamily="2" charset="2"/>
        <a:buChar char="n"/>
        <a:defRPr kumimoji="1" sz="2400" b="1">
          <a:solidFill>
            <a:srgbClr val="000099"/>
          </a:solidFill>
          <a:latin typeface="+mn-lt"/>
          <a:ea typeface="+mn-ea"/>
          <a:cs typeface="+mn-cs"/>
        </a:defRPr>
      </a:lvl1pPr>
      <a:lvl2pPr marL="742950" indent="-285750" algn="l" rtl="0" eaLnBrk="0" fontAlgn="base" hangingPunct="0">
        <a:spcBef>
          <a:spcPct val="20000"/>
        </a:spcBef>
        <a:spcAft>
          <a:spcPct val="0"/>
        </a:spcAft>
        <a:buClr>
          <a:srgbClr val="008000"/>
        </a:buClr>
        <a:buFont typeface="Wingdings" panose="05000000000000000000" pitchFamily="2" charset="2"/>
        <a:defRPr kumimoji="1" sz="22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Ø"/>
        <a:defRPr kumimoji="1" sz="2000">
          <a:solidFill>
            <a:schemeClr val="tx1"/>
          </a:solidFill>
          <a:latin typeface="+mn-lt"/>
          <a:ea typeface="+mj-ea"/>
        </a:defRPr>
      </a:lvl3pPr>
      <a:lvl4pPr marL="1600200" indent="-228600" algn="l" rtl="0" eaLnBrk="0" fontAlgn="base" hangingPunct="0">
        <a:spcBef>
          <a:spcPct val="20000"/>
        </a:spcBef>
        <a:spcAft>
          <a:spcPct val="0"/>
        </a:spcAft>
        <a:buClr>
          <a:srgbClr val="6600CC"/>
        </a:buClr>
        <a:buFont typeface="Wingdings" panose="05000000000000000000" pitchFamily="2" charset="2"/>
        <a:buChar char="l"/>
        <a:defRPr kumimoji="1">
          <a:solidFill>
            <a:schemeClr val="tx1"/>
          </a:solidFill>
          <a:latin typeface="+mn-lt"/>
          <a:ea typeface="仿宋_GB2312" pitchFamily="49" charset="-122"/>
        </a:defRPr>
      </a:lvl4pPr>
      <a:lvl5pPr marL="2057400" indent="-228600" algn="l" rtl="0" eaLnBrk="0" fontAlgn="base" hangingPunct="0">
        <a:spcBef>
          <a:spcPct val="20000"/>
        </a:spcBef>
        <a:spcAft>
          <a:spcPct val="0"/>
        </a:spcAft>
        <a:buClr>
          <a:srgbClr val="6600CC"/>
        </a:buClr>
        <a:buFont typeface="Wingdings" panose="05000000000000000000" pitchFamily="2" charset="2"/>
        <a:buChar char="l"/>
        <a:defRPr kumimoji="1">
          <a:solidFill>
            <a:schemeClr val="tx1"/>
          </a:solidFill>
          <a:latin typeface="+mn-lt"/>
          <a:ea typeface="+mj-ea"/>
        </a:defRPr>
      </a:lvl5pPr>
      <a:lvl6pPr marL="2514600" indent="-228600" algn="l" rtl="0" fontAlgn="base">
        <a:spcBef>
          <a:spcPct val="20000"/>
        </a:spcBef>
        <a:spcAft>
          <a:spcPct val="0"/>
        </a:spcAft>
        <a:buClr>
          <a:srgbClr val="6600CC"/>
        </a:buClr>
        <a:buFont typeface="Wingdings" panose="05000000000000000000" pitchFamily="2" charset="2"/>
        <a:buChar char="l"/>
        <a:defRPr kumimoji="1">
          <a:solidFill>
            <a:schemeClr val="tx1"/>
          </a:solidFill>
          <a:latin typeface="+mn-lt"/>
          <a:ea typeface="+mj-ea"/>
        </a:defRPr>
      </a:lvl6pPr>
      <a:lvl7pPr marL="2971800" indent="-228600" algn="l" rtl="0" fontAlgn="base">
        <a:spcBef>
          <a:spcPct val="20000"/>
        </a:spcBef>
        <a:spcAft>
          <a:spcPct val="0"/>
        </a:spcAft>
        <a:buClr>
          <a:srgbClr val="6600CC"/>
        </a:buClr>
        <a:buFont typeface="Wingdings" panose="05000000000000000000" pitchFamily="2" charset="2"/>
        <a:buChar char="l"/>
        <a:defRPr kumimoji="1">
          <a:solidFill>
            <a:schemeClr val="tx1"/>
          </a:solidFill>
          <a:latin typeface="+mn-lt"/>
          <a:ea typeface="+mj-ea"/>
        </a:defRPr>
      </a:lvl7pPr>
      <a:lvl8pPr marL="3429000" indent="-228600" algn="l" rtl="0" fontAlgn="base">
        <a:spcBef>
          <a:spcPct val="20000"/>
        </a:spcBef>
        <a:spcAft>
          <a:spcPct val="0"/>
        </a:spcAft>
        <a:buClr>
          <a:srgbClr val="6600CC"/>
        </a:buClr>
        <a:buFont typeface="Wingdings" panose="05000000000000000000" pitchFamily="2" charset="2"/>
        <a:buChar char="l"/>
        <a:defRPr kumimoji="1">
          <a:solidFill>
            <a:schemeClr val="tx1"/>
          </a:solidFill>
          <a:latin typeface="+mn-lt"/>
          <a:ea typeface="+mj-ea"/>
        </a:defRPr>
      </a:lvl8pPr>
      <a:lvl9pPr marL="3886200" indent="-228600" algn="l" rtl="0" fontAlgn="base">
        <a:spcBef>
          <a:spcPct val="20000"/>
        </a:spcBef>
        <a:spcAft>
          <a:spcPct val="0"/>
        </a:spcAft>
        <a:buClr>
          <a:srgbClr val="6600CC"/>
        </a:buClr>
        <a:buFont typeface="Wingdings" panose="05000000000000000000" pitchFamily="2" charset="2"/>
        <a:buChar char="l"/>
        <a:defRPr kumimoji="1">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oleObject" Target="../embeddings/oleObject2.bin"/><Relationship Id="rId3" Type="http://schemas.openxmlformats.org/officeDocument/2006/relationships/tags" Target="../tags/tag3.xml"/><Relationship Id="rId2" Type="http://schemas.openxmlformats.org/officeDocument/2006/relationships/image" Target="../media/image11.jpeg"/><Relationship Id="rId1"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79388" y="1341438"/>
            <a:ext cx="8640762" cy="5256212"/>
          </a:xfrm>
          <a:extLst>
            <a:ext uri="{909E8E84-426E-40DD-AFC4-6F175D3DCCD1}">
              <a14:hiddenFill xmlns:a14="http://schemas.microsoft.com/office/drawing/2010/main">
                <a:solidFill>
                  <a:srgbClr val="CCFFFF"/>
                </a:solidFill>
              </a14:hiddenFill>
            </a:ext>
          </a:extLst>
        </p:spPr>
        <p:txBody>
          <a:bodyPr/>
          <a:lstStyle/>
          <a:p>
            <a:pPr eaLnBrk="1" hangingPunct="1"/>
            <a:r>
              <a:rPr lang="en-US" altLang="zh-CN" sz="6000" dirty="0">
                <a:solidFill>
                  <a:srgbClr val="800000"/>
                </a:solidFill>
              </a:rPr>
              <a:t>《</a:t>
            </a:r>
            <a:r>
              <a:rPr lang="zh-CN" altLang="en-US" sz="6000" dirty="0">
                <a:solidFill>
                  <a:srgbClr val="800000"/>
                </a:solidFill>
              </a:rPr>
              <a:t>计算机网络</a:t>
            </a:r>
            <a:r>
              <a:rPr lang="en-US" altLang="zh-CN" sz="6000" dirty="0">
                <a:solidFill>
                  <a:srgbClr val="800000"/>
                </a:solidFill>
              </a:rPr>
              <a:t>》</a:t>
            </a:r>
            <a:r>
              <a:rPr lang="zh-CN" altLang="en-US" sz="6000" dirty="0">
                <a:solidFill>
                  <a:srgbClr val="800000"/>
                </a:solidFill>
              </a:rPr>
              <a:t>课程设计</a:t>
            </a:r>
            <a:br>
              <a:rPr lang="zh-CN" altLang="en-US" sz="6000" dirty="0">
                <a:solidFill>
                  <a:srgbClr val="FF3300"/>
                </a:solidFill>
              </a:rPr>
            </a:br>
            <a:br>
              <a:rPr lang="zh-CN" altLang="en-US" sz="6000" dirty="0">
                <a:solidFill>
                  <a:srgbClr val="FF3300"/>
                </a:solidFill>
              </a:rPr>
            </a:br>
            <a:r>
              <a:rPr lang="zh-CN" altLang="en-US" sz="3600" b="0" dirty="0">
                <a:solidFill>
                  <a:srgbClr val="000099"/>
                </a:solidFill>
                <a:latin typeface="Verdana" panose="020B0604030504040204" pitchFamily="34" charset="0"/>
              </a:rPr>
              <a:t>蒋砚军、吴起凡</a:t>
            </a:r>
            <a:br>
              <a:rPr lang="en-US" altLang="zh-CN" sz="3600" b="0" dirty="0">
                <a:solidFill>
                  <a:srgbClr val="000099"/>
                </a:solidFill>
                <a:latin typeface="Verdana" panose="020B0604030504040204" pitchFamily="34" charset="0"/>
              </a:rPr>
            </a:br>
            <a:br>
              <a:rPr lang="en-US" altLang="zh-CN" sz="3600" b="0" dirty="0">
                <a:solidFill>
                  <a:srgbClr val="000099"/>
                </a:solidFill>
                <a:latin typeface="Verdana" panose="020B0604030504040204" pitchFamily="34" charset="0"/>
              </a:rPr>
            </a:br>
            <a:r>
              <a:rPr lang="en-US" altLang="zh-CN" sz="3600" b="0" dirty="0">
                <a:solidFill>
                  <a:srgbClr val="000099"/>
                </a:solidFill>
                <a:latin typeface="Verdana" panose="020B0604030504040204" pitchFamily="34" charset="0"/>
              </a:rPr>
              <a:t>Email: qfwu@bupt.edu.cn</a:t>
            </a:r>
            <a:br>
              <a:rPr lang="en-US" altLang="zh-CN" sz="2800" b="0" dirty="0">
                <a:solidFill>
                  <a:srgbClr val="000099"/>
                </a:solidFill>
                <a:latin typeface="Verdana" panose="020B0604030504040204" pitchFamily="34" charset="0"/>
                <a:ea typeface="Batang" pitchFamily="18" charset="-127"/>
              </a:rPr>
            </a:br>
            <a:br>
              <a:rPr lang="en-US" altLang="zh-CN" sz="2800" b="0" dirty="0">
                <a:solidFill>
                  <a:srgbClr val="000099"/>
                </a:solidFill>
                <a:latin typeface="Verdana" panose="020B0604030504040204" pitchFamily="34" charset="0"/>
                <a:ea typeface="Batang" pitchFamily="18" charset="-127"/>
              </a:rPr>
            </a:br>
            <a:endParaRPr lang="en-US" altLang="zh-CN" sz="2400" dirty="0">
              <a:solidFill>
                <a:srgbClr val="800000"/>
              </a:solidFill>
              <a:latin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dirty="0"/>
              <a:t>成绩评定</a:t>
            </a:r>
            <a:endParaRPr lang="zh-CN" altLang="en-US" dirty="0"/>
          </a:p>
        </p:txBody>
      </p:sp>
      <p:sp>
        <p:nvSpPr>
          <p:cNvPr id="6147" name="Rectangle 3"/>
          <p:cNvSpPr>
            <a:spLocks noGrp="1" noChangeArrowheads="1"/>
          </p:cNvSpPr>
          <p:nvPr>
            <p:ph type="body" idx="1"/>
          </p:nvPr>
        </p:nvSpPr>
        <p:spPr>
          <a:xfrm>
            <a:off x="685800" y="981075"/>
            <a:ext cx="7772400" cy="5616277"/>
          </a:xfrm>
        </p:spPr>
        <p:txBody>
          <a:bodyPr/>
          <a:lstStyle/>
          <a:p>
            <a:pPr marL="0" indent="0" eaLnBrk="1" hangingPunct="1">
              <a:buNone/>
            </a:pPr>
            <a:r>
              <a:rPr lang="zh-CN" altLang="en-US" dirty="0"/>
              <a:t>分两个部分</a:t>
            </a:r>
            <a:endParaRPr lang="en-US" altLang="zh-CN" dirty="0"/>
          </a:p>
          <a:p>
            <a:pPr eaLnBrk="1" hangingPunct="1"/>
            <a:r>
              <a:rPr lang="zh-CN" altLang="en-US" dirty="0"/>
              <a:t>现场验收</a:t>
            </a:r>
            <a:endParaRPr lang="zh-CN" altLang="en-US" dirty="0"/>
          </a:p>
          <a:p>
            <a:pPr lvl="1" eaLnBrk="1" hangingPunct="1">
              <a:buFont typeface="Wingdings" panose="05000000000000000000" pitchFamily="2" charset="2"/>
              <a:buChar char="u"/>
            </a:pPr>
            <a:r>
              <a:rPr lang="zh-CN" altLang="en-US" dirty="0">
                <a:latin typeface="+mj-lt"/>
              </a:rPr>
              <a:t>携带纸版</a:t>
            </a:r>
            <a:r>
              <a:rPr lang="en-US" altLang="zh-CN" dirty="0">
                <a:latin typeface="+mj-lt"/>
              </a:rPr>
              <a:t>《</a:t>
            </a:r>
            <a:r>
              <a:rPr lang="zh-CN" altLang="en-US" dirty="0">
                <a:latin typeface="+mj-lt"/>
              </a:rPr>
              <a:t>课程设计报告封面</a:t>
            </a:r>
            <a:r>
              <a:rPr lang="en-US" altLang="zh-CN" dirty="0">
                <a:latin typeface="+mj-lt"/>
              </a:rPr>
              <a:t>》</a:t>
            </a:r>
            <a:r>
              <a:rPr lang="zh-CN" altLang="en-US" dirty="0">
                <a:latin typeface="+mj-lt"/>
              </a:rPr>
              <a:t>（</a:t>
            </a:r>
            <a:r>
              <a:rPr lang="en-US" altLang="zh-CN" dirty="0">
                <a:latin typeface="+mj-lt"/>
              </a:rPr>
              <a:t>A4</a:t>
            </a:r>
            <a:r>
              <a:rPr lang="zh-CN" altLang="en-US" dirty="0">
                <a:latin typeface="+mj-lt"/>
              </a:rPr>
              <a:t>纸</a:t>
            </a:r>
            <a:r>
              <a:rPr lang="en-US" altLang="zh-CN" dirty="0">
                <a:latin typeface="+mj-lt"/>
              </a:rPr>
              <a:t>1</a:t>
            </a:r>
            <a:r>
              <a:rPr lang="zh-CN" altLang="en-US" dirty="0">
                <a:latin typeface="+mj-lt"/>
              </a:rPr>
              <a:t>页）</a:t>
            </a:r>
            <a:endParaRPr lang="en-US" altLang="zh-CN" dirty="0">
              <a:latin typeface="+mj-lt"/>
            </a:endParaRPr>
          </a:p>
          <a:p>
            <a:pPr lvl="1" eaLnBrk="1" hangingPunct="1">
              <a:buFont typeface="Wingdings" panose="05000000000000000000" pitchFamily="2" charset="2"/>
              <a:buChar char="u"/>
            </a:pPr>
            <a:r>
              <a:rPr lang="zh-CN" altLang="en-US" dirty="0">
                <a:latin typeface="+mj-lt"/>
              </a:rPr>
              <a:t>携带笔记本电脑，含程序开发环境和源程序</a:t>
            </a:r>
            <a:endParaRPr lang="en-US" altLang="zh-CN" dirty="0">
              <a:latin typeface="+mj-lt"/>
            </a:endParaRPr>
          </a:p>
          <a:p>
            <a:pPr lvl="1" eaLnBrk="1" hangingPunct="1">
              <a:buFont typeface="Wingdings" panose="05000000000000000000" pitchFamily="2" charset="2"/>
              <a:buChar char="u"/>
            </a:pPr>
            <a:r>
              <a:rPr lang="zh-CN" altLang="en-US" dirty="0">
                <a:latin typeface="+mj-lt"/>
              </a:rPr>
              <a:t>现场接受教师面对面质疑</a:t>
            </a:r>
            <a:endParaRPr lang="en-US" altLang="zh-CN" dirty="0">
              <a:latin typeface="+mj-lt"/>
            </a:endParaRPr>
          </a:p>
          <a:p>
            <a:pPr lvl="1" eaLnBrk="1" hangingPunct="1">
              <a:buFont typeface="Wingdings" panose="05000000000000000000" pitchFamily="2" charset="2"/>
              <a:buChar char="u"/>
            </a:pPr>
            <a:r>
              <a:rPr lang="zh-CN" altLang="en-US" dirty="0">
                <a:latin typeface="+mj-lt"/>
              </a:rPr>
              <a:t>教师可选择背对背为你的程序人为设置</a:t>
            </a:r>
            <a:r>
              <a:rPr lang="en-US" altLang="zh-CN" dirty="0">
                <a:latin typeface="+mj-lt"/>
              </a:rPr>
              <a:t>BUG</a:t>
            </a:r>
            <a:r>
              <a:rPr lang="zh-CN" altLang="en-US" dirty="0">
                <a:latin typeface="+mj-lt"/>
              </a:rPr>
              <a:t>，现场调试</a:t>
            </a:r>
            <a:endParaRPr lang="en-US" altLang="zh-CN" dirty="0">
              <a:latin typeface="+mj-lt"/>
            </a:endParaRPr>
          </a:p>
          <a:p>
            <a:pPr marL="857250" lvl="1" indent="-342900" eaLnBrk="1" hangingPunct="1">
              <a:buFont typeface="Wingdings" panose="05000000000000000000" pitchFamily="2" charset="2"/>
              <a:buChar char="u"/>
            </a:pPr>
            <a:r>
              <a:rPr lang="zh-CN" altLang="en-US" dirty="0">
                <a:latin typeface="+mj-lt"/>
              </a:rPr>
              <a:t>按教师要求现场增加新功能，必须立刻编程实现</a:t>
            </a:r>
            <a:endParaRPr lang="en-US" altLang="zh-CN" dirty="0">
              <a:latin typeface="+mj-lt"/>
            </a:endParaRPr>
          </a:p>
          <a:p>
            <a:pPr marL="857250" lvl="1" indent="-342900" eaLnBrk="1" hangingPunct="1">
              <a:buFont typeface="Wingdings" panose="05000000000000000000" pitchFamily="2" charset="2"/>
              <a:buChar char="u"/>
            </a:pPr>
            <a:r>
              <a:rPr lang="zh-CN" altLang="en-US" dirty="0">
                <a:latin typeface="+mj-lt"/>
              </a:rPr>
              <a:t>注意</a:t>
            </a:r>
            <a:endParaRPr lang="en-US" altLang="zh-CN" dirty="0">
              <a:latin typeface="+mj-lt"/>
            </a:endParaRPr>
          </a:p>
          <a:p>
            <a:pPr marL="914400" lvl="2" indent="0" eaLnBrk="1" hangingPunct="1"/>
            <a:r>
              <a:rPr lang="zh-CN" altLang="en-US" dirty="0">
                <a:latin typeface="+mj-lt"/>
              </a:rPr>
              <a:t>现场调试时间有限，调试</a:t>
            </a:r>
            <a:r>
              <a:rPr lang="en-US" altLang="zh-CN" dirty="0">
                <a:latin typeface="+mj-lt"/>
              </a:rPr>
              <a:t>BUG</a:t>
            </a:r>
            <a:r>
              <a:rPr lang="zh-CN" altLang="en-US" dirty="0">
                <a:latin typeface="+mj-lt"/>
              </a:rPr>
              <a:t>和设计新程序功能，短时间内不成功也可以，但思路必须正确</a:t>
            </a:r>
            <a:endParaRPr lang="en-US" altLang="zh-CN" dirty="0">
              <a:latin typeface="+mj-lt"/>
            </a:endParaRPr>
          </a:p>
          <a:p>
            <a:pPr marL="914400" lvl="2" indent="0" eaLnBrk="1" hangingPunct="1"/>
            <a:r>
              <a:rPr lang="zh-CN" altLang="en-US" dirty="0">
                <a:latin typeface="+mj-lt"/>
              </a:rPr>
              <a:t>有可能验收过程全程录音，小心专家抽查</a:t>
            </a:r>
            <a:endParaRPr lang="en-US" altLang="zh-CN" dirty="0">
              <a:latin typeface="+mj-lt"/>
            </a:endParaRPr>
          </a:p>
          <a:p>
            <a:pPr eaLnBrk="1" hangingPunct="1"/>
            <a:r>
              <a:rPr lang="zh-CN" altLang="en-US" dirty="0"/>
              <a:t>提交电子版资料</a:t>
            </a:r>
            <a:endParaRPr lang="zh-CN" altLang="en-US" dirty="0"/>
          </a:p>
          <a:p>
            <a:pPr lvl="1" eaLnBrk="1" hangingPunct="1">
              <a:buFont typeface="Wingdings" panose="05000000000000000000" pitchFamily="2" charset="2"/>
              <a:buChar char="u"/>
            </a:pPr>
            <a:r>
              <a:rPr lang="zh-CN" altLang="en-US" dirty="0"/>
              <a:t>提供完整电子版课程设计报告</a:t>
            </a:r>
            <a:endParaRPr lang="en-US" altLang="zh-CN" dirty="0"/>
          </a:p>
          <a:p>
            <a:pPr lvl="1" eaLnBrk="1" hangingPunct="1">
              <a:buFont typeface="Wingdings" panose="05000000000000000000" pitchFamily="2" charset="2"/>
              <a:buChar char="u"/>
            </a:pPr>
            <a:r>
              <a:rPr lang="zh-CN" altLang="en-US" dirty="0"/>
              <a:t>源程序</a:t>
            </a:r>
            <a:endParaRPr lang="zh-CN" altLang="en-US" dirty="0"/>
          </a:p>
          <a:p>
            <a:pPr lvl="2" eaLnBrk="1" hangingPunct="1"/>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en-US" altLang="zh-CN" sz="6000" b="0" dirty="0">
                <a:solidFill>
                  <a:schemeClr val="accent2"/>
                </a:solidFill>
                <a:ea typeface="黑体" panose="02010609060101010101" pitchFamily="2" charset="-122"/>
              </a:rPr>
              <a:t>DNS</a:t>
            </a:r>
            <a:r>
              <a:rPr lang="zh-CN" altLang="en-US" sz="6000" b="0" dirty="0">
                <a:solidFill>
                  <a:schemeClr val="accent2"/>
                </a:solidFill>
                <a:ea typeface="黑体" panose="02010609060101010101" pitchFamily="2" charset="-122"/>
              </a:rPr>
              <a:t>协议简介</a:t>
            </a:r>
            <a:endParaRPr lang="zh-CN" altLang="en-US" sz="6000" b="0" dirty="0">
              <a:solidFill>
                <a:schemeClr val="accent2"/>
              </a:solidFill>
              <a:ea typeface="黑体" panose="02010609060101010101" pitchFamily="2" charset="-122"/>
            </a:endParaRPr>
          </a:p>
        </p:txBody>
      </p:sp>
      <p:sp>
        <p:nvSpPr>
          <p:cNvPr id="12291" name="Line 3"/>
          <p:cNvSpPr>
            <a:spLocks noChangeShapeType="1"/>
          </p:cNvSpPr>
          <p:nvPr/>
        </p:nvSpPr>
        <p:spPr bwMode="auto">
          <a:xfrm>
            <a:off x="684213" y="908050"/>
            <a:ext cx="7775575" cy="0"/>
          </a:xfrm>
          <a:prstGeom prst="line">
            <a:avLst/>
          </a:prstGeom>
          <a:noFill/>
          <a:ln w="9525">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DNS</a:t>
            </a:r>
            <a:r>
              <a:rPr lang="zh-CN" altLang="en-US" dirty="0"/>
              <a:t>协议的位置</a:t>
            </a:r>
            <a:endParaRPr lang="zh-CN" altLang="en-US"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27584" y="980728"/>
            <a:ext cx="7772400" cy="2959461"/>
          </a:xfrm>
        </p:spPr>
      </p:pic>
      <p:sp>
        <p:nvSpPr>
          <p:cNvPr id="7" name="TextBox 6"/>
          <p:cNvSpPr txBox="1"/>
          <p:nvPr/>
        </p:nvSpPr>
        <p:spPr>
          <a:xfrm>
            <a:off x="971600" y="4073192"/>
            <a:ext cx="7772400" cy="2486065"/>
          </a:xfrm>
          <a:prstGeom prst="rect">
            <a:avLst/>
          </a:prstGeom>
          <a:noFill/>
        </p:spPr>
        <p:txBody>
          <a:bodyPr wrap="square" rtlCol="0">
            <a:spAutoFit/>
          </a:bodyPr>
          <a:lstStyle/>
          <a:p>
            <a:endParaRPr lang="en-US" altLang="zh-CN" sz="2400" dirty="0"/>
          </a:p>
          <a:p>
            <a:r>
              <a:rPr lang="en-US" altLang="zh-CN" sz="2400" dirty="0"/>
              <a:t>1</a:t>
            </a:r>
            <a:r>
              <a:rPr lang="zh-CN" altLang="en-US" sz="2400" dirty="0"/>
              <a:t>、</a:t>
            </a:r>
            <a:r>
              <a:rPr lang="en-US" altLang="zh-CN" sz="2400" dirty="0"/>
              <a:t>OSI</a:t>
            </a:r>
            <a:r>
              <a:rPr lang="zh-CN" altLang="en-US" sz="2400" dirty="0"/>
              <a:t>体系结构分为</a:t>
            </a:r>
            <a:r>
              <a:rPr lang="en-US" altLang="zh-CN" sz="2400" dirty="0"/>
              <a:t>7</a:t>
            </a:r>
            <a:r>
              <a:rPr lang="zh-CN" altLang="en-US" sz="2400" dirty="0"/>
              <a:t>层：物理层、链路层、网路层、传输层、会话层、表示层、应用层。</a:t>
            </a:r>
            <a:endParaRPr lang="en-US" altLang="zh-CN" sz="2400" dirty="0"/>
          </a:p>
          <a:p>
            <a:endParaRPr lang="zh-CN" altLang="en-US" sz="2400" dirty="0"/>
          </a:p>
          <a:p>
            <a:r>
              <a:rPr lang="en-US" altLang="zh-CN" sz="2400" dirty="0"/>
              <a:t>2</a:t>
            </a:r>
            <a:r>
              <a:rPr lang="zh-CN" altLang="en-US" sz="2400" dirty="0"/>
              <a:t>、</a:t>
            </a:r>
            <a:r>
              <a:rPr lang="en-US" altLang="zh-CN" sz="2400" dirty="0"/>
              <a:t>TCP/IP</a:t>
            </a:r>
            <a:r>
              <a:rPr lang="zh-CN" altLang="en-US" sz="2400" dirty="0"/>
              <a:t>的体系结构分为</a:t>
            </a:r>
            <a:r>
              <a:rPr lang="en-US" altLang="zh-CN" sz="2400" dirty="0"/>
              <a:t>4</a:t>
            </a:r>
            <a:r>
              <a:rPr lang="zh-CN" altLang="en-US" sz="2400" dirty="0"/>
              <a:t>层：网络接口层</a:t>
            </a:r>
            <a:r>
              <a:rPr lang="en-US" altLang="zh-CN" sz="2400" dirty="0"/>
              <a:t>(</a:t>
            </a:r>
            <a:r>
              <a:rPr lang="zh-CN" altLang="en-US" sz="2400" dirty="0"/>
              <a:t>物理层、链路层</a:t>
            </a:r>
            <a:r>
              <a:rPr lang="en-US" altLang="zh-CN" sz="2400" dirty="0"/>
              <a:t>)</a:t>
            </a:r>
            <a:r>
              <a:rPr lang="zh-CN" altLang="en-US" sz="2400" dirty="0"/>
              <a:t>、网际层</a:t>
            </a:r>
            <a:r>
              <a:rPr lang="en-US" altLang="zh-CN" sz="2400" dirty="0"/>
              <a:t>(</a:t>
            </a:r>
            <a:r>
              <a:rPr lang="zh-CN" altLang="en-US" sz="2400" dirty="0"/>
              <a:t>网络层</a:t>
            </a:r>
            <a:r>
              <a:rPr lang="en-US" altLang="zh-CN" sz="2400" dirty="0"/>
              <a:t>IP)</a:t>
            </a:r>
            <a:r>
              <a:rPr lang="zh-CN" altLang="en-US" sz="2400" dirty="0"/>
              <a:t>、传输层</a:t>
            </a:r>
            <a:r>
              <a:rPr lang="en-US" altLang="zh-CN" sz="2400" dirty="0"/>
              <a:t>(UDP/TCP)</a:t>
            </a:r>
            <a:r>
              <a:rPr lang="zh-CN" altLang="en-US" sz="2400" dirty="0"/>
              <a:t>、应用层</a:t>
            </a:r>
            <a:r>
              <a:rPr lang="en-US" altLang="zh-CN" sz="2400" dirty="0"/>
              <a:t>(</a:t>
            </a:r>
            <a:r>
              <a:rPr lang="zh-CN" altLang="en-US" sz="2400" dirty="0"/>
              <a:t>会话层、表示层、应用层</a:t>
            </a:r>
            <a:r>
              <a:rPr lang="en-US" altLang="zh-CN" sz="2400" dirty="0"/>
              <a:t>)</a:t>
            </a:r>
            <a:endParaRPr lang="en-US" altLang="zh-CN" sz="2400" dirty="0"/>
          </a:p>
          <a:p>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DNS</a:t>
            </a:r>
            <a:r>
              <a:rPr lang="zh-CN" altLang="en-US" dirty="0"/>
              <a:t>的树形结构</a:t>
            </a:r>
            <a:endParaRPr lang="zh-CN" altLang="en-US" dirty="0"/>
          </a:p>
        </p:txBody>
      </p:sp>
      <p:sp>
        <p:nvSpPr>
          <p:cNvPr id="3" name="Content Placeholder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DNS</a:t>
            </a:r>
            <a:r>
              <a:rPr lang="zh-CN" altLang="en-US" dirty="0"/>
              <a:t>数据必须是分布式数据库</a:t>
            </a:r>
            <a:endParaRPr lang="en-US" altLang="zh-CN" dirty="0"/>
          </a:p>
          <a:p>
            <a:pPr marL="800100" lvl="1" indent="-342900">
              <a:buFont typeface="Wingdings" panose="05000000000000000000" pitchFamily="2" charset="2"/>
              <a:buChar char="u"/>
            </a:pPr>
            <a:r>
              <a:rPr lang="zh-CN" altLang="en-US" dirty="0"/>
              <a:t>带来的查询问题：备份、同步、找不到？</a:t>
            </a:r>
            <a:r>
              <a:rPr lang="en-US" altLang="zh-CN" dirty="0"/>
              <a:t>Cache</a:t>
            </a:r>
            <a:endParaRPr lang="en-US" altLang="zh-CN" dirty="0"/>
          </a:p>
          <a:p>
            <a:pPr marL="1200150" lvl="2" indent="-342900">
              <a:buFont typeface="Wingdings" panose="05000000000000000000" pitchFamily="2" charset="2"/>
              <a:buChar char="u"/>
            </a:pPr>
            <a:r>
              <a:rPr lang="zh-CN" altLang="en-US" dirty="0"/>
              <a:t>并发访问多个</a:t>
            </a:r>
            <a:r>
              <a:rPr lang="en-US" altLang="zh-CN" dirty="0"/>
              <a:t>DNS</a:t>
            </a:r>
            <a:endParaRPr lang="en-US" altLang="zh-CN" dirty="0"/>
          </a:p>
        </p:txBody>
      </p:sp>
      <p:pic>
        <p:nvPicPr>
          <p:cNvPr id="4" name="Picture 3"/>
          <p:cNvPicPr>
            <a:picLocks noChangeAspect="1"/>
          </p:cNvPicPr>
          <p:nvPr/>
        </p:nvPicPr>
        <p:blipFill>
          <a:blip r:embed="rId1"/>
          <a:stretch>
            <a:fillRect/>
          </a:stretch>
        </p:blipFill>
        <p:spPr>
          <a:xfrm>
            <a:off x="1763688" y="981075"/>
            <a:ext cx="6011401" cy="448140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用户程序如何使用</a:t>
            </a:r>
            <a:r>
              <a:rPr lang="en-US" altLang="zh-CN" dirty="0"/>
              <a:t>DNS</a:t>
            </a:r>
            <a:endParaRPr lang="zh-CN" altLang="en-US" dirty="0"/>
          </a:p>
        </p:txBody>
      </p:sp>
      <p:sp>
        <p:nvSpPr>
          <p:cNvPr id="3" name="Content Placeholder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DNS</a:t>
            </a:r>
            <a:r>
              <a:rPr lang="zh-CN" altLang="en-US" dirty="0"/>
              <a:t>协议：</a:t>
            </a:r>
            <a:r>
              <a:rPr lang="en-US" altLang="zh-CN" dirty="0"/>
              <a:t>Resolver</a:t>
            </a:r>
            <a:r>
              <a:rPr lang="en-US" altLang="zh-CN" dirty="0">
                <a:sym typeface="Wingdings" panose="05000000000000000000" pitchFamily="2" charset="2"/>
              </a:rPr>
              <a:t>DNS,DNSDNS</a:t>
            </a:r>
            <a:endParaRPr lang="en-US" altLang="zh-CN" dirty="0"/>
          </a:p>
          <a:p>
            <a:pPr marL="800100" lvl="1" indent="-342900">
              <a:buFont typeface="Wingdings" panose="05000000000000000000" pitchFamily="2" charset="2"/>
              <a:buChar char="u"/>
            </a:pPr>
            <a:r>
              <a:rPr lang="en-US" altLang="zh-CN" dirty="0"/>
              <a:t>User query</a:t>
            </a:r>
            <a:r>
              <a:rPr lang="zh-CN" altLang="en-US" dirty="0"/>
              <a:t>和</a:t>
            </a:r>
            <a:r>
              <a:rPr lang="en-US" altLang="zh-CN" dirty="0"/>
              <a:t>user response?</a:t>
            </a:r>
            <a:endParaRPr lang="en-US" altLang="zh-CN" dirty="0"/>
          </a:p>
          <a:p>
            <a:pPr marL="800100" lvl="1" indent="-342900">
              <a:buFont typeface="Wingdings" panose="05000000000000000000" pitchFamily="2" charset="2"/>
              <a:buChar char="u"/>
            </a:pPr>
            <a:r>
              <a:rPr lang="zh-CN" altLang="en-US" dirty="0"/>
              <a:t>中继服务器的位置？</a:t>
            </a:r>
            <a:endParaRPr lang="zh-CN" altLang="en-US" dirty="0"/>
          </a:p>
        </p:txBody>
      </p:sp>
      <p:pic>
        <p:nvPicPr>
          <p:cNvPr id="5" name="Picture 4"/>
          <p:cNvPicPr>
            <a:picLocks noChangeAspect="1"/>
          </p:cNvPicPr>
          <p:nvPr>
            <p:custDataLst>
              <p:tags r:id="rId1"/>
            </p:custDataLst>
          </p:nvPr>
        </p:nvPicPr>
        <p:blipFill>
          <a:blip r:embed="rId2"/>
          <a:stretch>
            <a:fillRect/>
          </a:stretch>
        </p:blipFill>
        <p:spPr>
          <a:xfrm>
            <a:off x="498475" y="1412776"/>
            <a:ext cx="8143875" cy="37814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rPr>
              <a:t>  </a:t>
            </a:r>
            <a:r>
              <a:rPr lang="zh-CN" altLang="zh-CN" dirty="0">
                <a:effectLst>
                  <a:outerShdw blurRad="38100" dist="38100" dir="2700000" algn="tl">
                    <a:srgbClr val="C0C0C0"/>
                  </a:outerShdw>
                </a:effectLst>
              </a:rPr>
              <a:t>DNS</a:t>
            </a:r>
            <a:r>
              <a:rPr lang="zh-CN" altLang="en-US" dirty="0">
                <a:effectLst>
                  <a:outerShdw blurRad="38100" dist="38100" dir="2700000" algn="tl">
                    <a:srgbClr val="C0C0C0"/>
                  </a:outerShdw>
                </a:effectLst>
              </a:rPr>
              <a:t>查询过程</a:t>
            </a:r>
            <a:endParaRPr lang="en-US" altLang="zh-CN" dirty="0">
              <a:effectLst>
                <a:outerShdw blurRad="38100" dist="38100" dir="2700000" algn="tl">
                  <a:srgbClr val="C0C0C0"/>
                </a:outerShdw>
              </a:effectLst>
            </a:endParaRPr>
          </a:p>
        </p:txBody>
      </p:sp>
      <p:sp>
        <p:nvSpPr>
          <p:cNvPr id="13317" name="Rectangle 6"/>
          <p:cNvSpPr>
            <a:spLocks noChangeArrowheads="1"/>
          </p:cNvSpPr>
          <p:nvPr/>
        </p:nvSpPr>
        <p:spPr bwMode="auto">
          <a:xfrm>
            <a:off x="6584504" y="1186222"/>
            <a:ext cx="2379984" cy="2962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nSpc>
                <a:spcPct val="100000"/>
              </a:lnSpc>
              <a:spcBef>
                <a:spcPct val="20000"/>
              </a:spcBef>
              <a:buClr>
                <a:schemeClr val="bg1"/>
              </a:buClr>
              <a:buFont typeface="Wingdings" panose="05000000000000000000" pitchFamily="2" charset="2"/>
              <a:buNone/>
            </a:pPr>
            <a:r>
              <a:rPr lang="en-US" altLang="zh-CN" dirty="0"/>
              <a:t>1.</a:t>
            </a:r>
            <a:r>
              <a:rPr lang="zh-CN" altLang="en-US" dirty="0"/>
              <a:t>先在本地</a:t>
            </a:r>
            <a:r>
              <a:rPr lang="en-US" altLang="zh-CN" dirty="0"/>
              <a:t>DNS</a:t>
            </a:r>
            <a:r>
              <a:rPr lang="zh-CN" altLang="en-US" dirty="0"/>
              <a:t>解析器缓存里面查找</a:t>
            </a:r>
            <a:r>
              <a:rPr lang="en-US" altLang="zh-CN" dirty="0"/>
              <a:t>(</a:t>
            </a:r>
            <a:r>
              <a:rPr lang="zh-CN" altLang="en-US" dirty="0"/>
              <a:t>没找到下一步</a:t>
            </a:r>
            <a:r>
              <a:rPr lang="en-US" altLang="zh-CN" dirty="0"/>
              <a:t>)</a:t>
            </a:r>
            <a:endParaRPr lang="en-US" altLang="zh-CN" dirty="0"/>
          </a:p>
          <a:p>
            <a:pPr marL="342900" indent="-342900">
              <a:lnSpc>
                <a:spcPct val="100000"/>
              </a:lnSpc>
              <a:spcBef>
                <a:spcPct val="20000"/>
              </a:spcBef>
              <a:buClr>
                <a:schemeClr val="bg1"/>
              </a:buClr>
              <a:buFont typeface="Wingdings" panose="05000000000000000000" pitchFamily="2" charset="2"/>
              <a:buNone/>
            </a:pPr>
            <a:r>
              <a:rPr lang="en-US" altLang="zh-CN" dirty="0"/>
              <a:t>2.</a:t>
            </a:r>
            <a:r>
              <a:rPr lang="zh-CN" altLang="en-US" dirty="0"/>
              <a:t>在本地</a:t>
            </a:r>
            <a:r>
              <a:rPr lang="en-US" altLang="zh-CN" dirty="0"/>
              <a:t>hosts</a:t>
            </a:r>
            <a:r>
              <a:rPr lang="zh-CN" altLang="en-US" dirty="0"/>
              <a:t>文件中查找</a:t>
            </a:r>
            <a:endParaRPr lang="en-US" altLang="zh-CN" dirty="0"/>
          </a:p>
          <a:p>
            <a:pPr marL="342900" indent="-342900">
              <a:lnSpc>
                <a:spcPct val="100000"/>
              </a:lnSpc>
              <a:spcBef>
                <a:spcPct val="20000"/>
              </a:spcBef>
              <a:buClr>
                <a:schemeClr val="bg1"/>
              </a:buClr>
              <a:buFont typeface="Wingdings" panose="05000000000000000000" pitchFamily="2" charset="2"/>
              <a:buNone/>
            </a:pPr>
            <a:r>
              <a:rPr lang="en-US" altLang="zh-CN" dirty="0"/>
              <a:t>3.</a:t>
            </a:r>
            <a:r>
              <a:rPr lang="zh-CN" altLang="en-US" dirty="0"/>
              <a:t>在本地</a:t>
            </a:r>
            <a:r>
              <a:rPr lang="en-US" altLang="zh-CN" dirty="0"/>
              <a:t>DNS</a:t>
            </a:r>
            <a:r>
              <a:rPr lang="zh-CN" altLang="en-US" dirty="0"/>
              <a:t>服务器的缓存里面查找</a:t>
            </a:r>
            <a:endParaRPr lang="en-US" altLang="zh-CN" dirty="0"/>
          </a:p>
          <a:p>
            <a:pPr marL="342900" indent="-342900">
              <a:lnSpc>
                <a:spcPct val="100000"/>
              </a:lnSpc>
              <a:spcBef>
                <a:spcPct val="20000"/>
              </a:spcBef>
              <a:buClr>
                <a:schemeClr val="bg1"/>
              </a:buClr>
              <a:buFont typeface="Wingdings" panose="05000000000000000000" pitchFamily="2" charset="2"/>
              <a:buNone/>
            </a:pPr>
            <a:r>
              <a:rPr lang="en-US" altLang="zh-CN" dirty="0"/>
              <a:t>4.</a:t>
            </a:r>
            <a:r>
              <a:rPr lang="zh-CN" altLang="en-US" dirty="0"/>
              <a:t>在本地</a:t>
            </a:r>
            <a:r>
              <a:rPr lang="en-US" altLang="zh-CN" dirty="0"/>
              <a:t>DNS</a:t>
            </a:r>
            <a:r>
              <a:rPr lang="zh-CN" altLang="en-US" dirty="0"/>
              <a:t>服务器的域中查找</a:t>
            </a:r>
            <a:endParaRPr lang="en-US" altLang="zh-CN" dirty="0"/>
          </a:p>
          <a:p>
            <a:pPr marL="342900" indent="-342900">
              <a:lnSpc>
                <a:spcPct val="100000"/>
              </a:lnSpc>
              <a:spcBef>
                <a:spcPct val="20000"/>
              </a:spcBef>
              <a:buClr>
                <a:schemeClr val="bg1"/>
              </a:buClr>
              <a:buFont typeface="Wingdings" panose="05000000000000000000" pitchFamily="2" charset="2"/>
              <a:buNone/>
            </a:pPr>
            <a:r>
              <a:rPr lang="en-US" altLang="zh-CN" dirty="0"/>
              <a:t>5.</a:t>
            </a:r>
            <a:r>
              <a:rPr lang="zh-CN" altLang="en-US" dirty="0"/>
              <a:t>在根域中迭代查找</a:t>
            </a:r>
            <a:endParaRPr lang="en-US" altLang="zh-CN" dirty="0"/>
          </a:p>
          <a:p>
            <a:pPr marL="342900" indent="-342900">
              <a:lnSpc>
                <a:spcPct val="100000"/>
              </a:lnSpc>
              <a:spcBef>
                <a:spcPct val="20000"/>
              </a:spcBef>
              <a:buClr>
                <a:schemeClr val="bg1"/>
              </a:buClr>
              <a:buFont typeface="Wingdings" panose="05000000000000000000" pitchFamily="2" charset="2"/>
              <a:buNone/>
            </a:pPr>
            <a:r>
              <a:rPr lang="en-US" altLang="zh-CN" dirty="0"/>
              <a:t>6.</a:t>
            </a:r>
            <a:r>
              <a:rPr lang="zh-CN" altLang="en-US" dirty="0"/>
              <a:t>在</a:t>
            </a:r>
            <a:r>
              <a:rPr lang="en-US" altLang="zh-CN" dirty="0"/>
              <a:t>ISP</a:t>
            </a:r>
            <a:r>
              <a:rPr lang="zh-CN" altLang="en-US" dirty="0"/>
              <a:t>供应商处查找</a:t>
            </a:r>
            <a:endParaRPr lang="en-US" altLang="zh-CN" sz="1800" dirty="0">
              <a:solidFill>
                <a:srgbClr val="800000"/>
              </a:solidFill>
              <a:latin typeface="Verdana" panose="020B0604030504040204" pitchFamily="34" charset="0"/>
              <a:ea typeface="黑体" panose="02010609060101010101" pitchFamily="2" charset="-122"/>
            </a:endParaRPr>
          </a:p>
        </p:txBody>
      </p:sp>
      <p:pic>
        <p:nvPicPr>
          <p:cNvPr id="29698" name="Picture 2" descr="https://img-blog.csdnimg.cn/20190123214150295.png?x-oss-process=image/watermark,type_ZmFuZ3poZW5naGVpdGk,shadow_10,text_aHR0cHM6Ly9ibG9nLmNzZG4ubmV0L3FxXzQyNTU2MTYx,size_16,color_FFFFFF,t_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528" y="1196752"/>
            <a:ext cx="6192688" cy="49685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rPr>
              <a:t>  </a:t>
            </a:r>
            <a:r>
              <a:rPr lang="zh-CN" altLang="zh-CN" dirty="0">
                <a:effectLst>
                  <a:outerShdw blurRad="38100" dist="38100" dir="2700000" algn="tl">
                    <a:srgbClr val="C0C0C0"/>
                  </a:outerShdw>
                </a:effectLst>
              </a:rPr>
              <a:t>DNS</a:t>
            </a:r>
            <a:r>
              <a:rPr lang="zh-CN" altLang="en-US" dirty="0">
                <a:effectLst>
                  <a:outerShdw blurRad="38100" dist="38100" dir="2700000" algn="tl">
                    <a:srgbClr val="C0C0C0"/>
                  </a:outerShdw>
                </a:effectLst>
              </a:rPr>
              <a:t>查询过程</a:t>
            </a:r>
            <a:endParaRPr lang="en-US" altLang="zh-CN" dirty="0">
              <a:effectLst>
                <a:outerShdw blurRad="38100" dist="38100" dir="2700000" algn="tl">
                  <a:srgbClr val="C0C0C0"/>
                </a:outerShdw>
              </a:effectLst>
            </a:endParaRPr>
          </a:p>
        </p:txBody>
      </p:sp>
      <p:pic>
        <p:nvPicPr>
          <p:cNvPr id="30722" name="Picture 2" descr="在这里插入图片描述"/>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4213" y="1186222"/>
            <a:ext cx="5276850" cy="4572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084168" y="1186222"/>
            <a:ext cx="2736304" cy="4565865"/>
          </a:xfrm>
          <a:prstGeom prst="rect">
            <a:avLst/>
          </a:prstGeom>
          <a:noFill/>
        </p:spPr>
        <p:txBody>
          <a:bodyPr wrap="square" rtlCol="0">
            <a:spAutoFit/>
          </a:bodyPr>
          <a:lstStyle/>
          <a:p>
            <a:r>
              <a:rPr lang="en-US" altLang="zh-CN" sz="1800" dirty="0"/>
              <a:t>1.</a:t>
            </a:r>
            <a:r>
              <a:rPr lang="zh-CN" altLang="en-US" sz="1800" dirty="0"/>
              <a:t>客户端向</a:t>
            </a:r>
            <a:r>
              <a:rPr lang="en-US" altLang="zh-CN" sz="1800" dirty="0"/>
              <a:t>DNS</a:t>
            </a:r>
            <a:r>
              <a:rPr lang="zh-CN" altLang="en-US" sz="1800" dirty="0"/>
              <a:t>服务器发起查询请求。</a:t>
            </a:r>
            <a:endParaRPr lang="zh-CN" altLang="en-US" sz="1800" dirty="0"/>
          </a:p>
          <a:p>
            <a:r>
              <a:rPr lang="en-US" altLang="zh-CN" sz="1800" dirty="0"/>
              <a:t>2.DNS</a:t>
            </a:r>
            <a:r>
              <a:rPr lang="zh-CN" altLang="en-US" sz="1800" dirty="0"/>
              <a:t>搜索本地解析库没有结果。向根域发起查询请求，根域告诉</a:t>
            </a:r>
            <a:r>
              <a:rPr lang="en-US" altLang="zh-CN" sz="1800" dirty="0"/>
              <a:t>DNS</a:t>
            </a:r>
            <a:r>
              <a:rPr lang="zh-CN" altLang="en-US" sz="1800" dirty="0"/>
              <a:t>服务器，</a:t>
            </a:r>
            <a:r>
              <a:rPr lang="en-US" altLang="zh-CN" sz="1800" dirty="0"/>
              <a:t>.com</a:t>
            </a:r>
            <a:r>
              <a:rPr lang="zh-CN" altLang="en-US" sz="1800" dirty="0"/>
              <a:t>服务器上有它需要的资源。</a:t>
            </a:r>
            <a:endParaRPr lang="zh-CN" altLang="en-US" sz="1800" dirty="0"/>
          </a:p>
          <a:p>
            <a:r>
              <a:rPr lang="en-US" altLang="zh-CN" sz="1800" dirty="0"/>
              <a:t>3.DNS</a:t>
            </a:r>
            <a:r>
              <a:rPr lang="zh-CN" altLang="en-US" sz="1800" dirty="0"/>
              <a:t>服务器又向</a:t>
            </a:r>
            <a:r>
              <a:rPr lang="en-US" altLang="zh-CN" sz="1800" dirty="0"/>
              <a:t>.com</a:t>
            </a:r>
            <a:r>
              <a:rPr lang="zh-CN" altLang="en-US" sz="1800" dirty="0"/>
              <a:t>服务器发起请求，</a:t>
            </a:r>
            <a:r>
              <a:rPr lang="en-US" altLang="zh-CN" sz="1800" dirty="0"/>
              <a:t>.com</a:t>
            </a:r>
            <a:r>
              <a:rPr lang="zh-CN" altLang="en-US" sz="1800" dirty="0"/>
              <a:t>服务器告诉</a:t>
            </a:r>
            <a:r>
              <a:rPr lang="en-US" altLang="zh-CN" sz="1800" dirty="0"/>
              <a:t>DNS</a:t>
            </a:r>
            <a:r>
              <a:rPr lang="zh-CN" altLang="en-US" sz="1800" dirty="0"/>
              <a:t>服务器，</a:t>
            </a:r>
            <a:r>
              <a:rPr lang="en-US" altLang="zh-CN" sz="1800" dirty="0"/>
              <a:t>.google.com</a:t>
            </a:r>
            <a:r>
              <a:rPr lang="zh-CN" altLang="en-US" sz="1800" dirty="0"/>
              <a:t>上有它需要的资源。</a:t>
            </a:r>
            <a:endParaRPr lang="zh-CN" altLang="en-US" sz="1800" dirty="0"/>
          </a:p>
          <a:p>
            <a:r>
              <a:rPr lang="en-US" altLang="zh-CN" sz="1800" dirty="0"/>
              <a:t>4.DNS</a:t>
            </a:r>
            <a:r>
              <a:rPr lang="zh-CN" altLang="en-US" sz="1800" dirty="0"/>
              <a:t>服务器又向</a:t>
            </a:r>
            <a:r>
              <a:rPr lang="en-US" altLang="zh-CN" sz="1800" dirty="0"/>
              <a:t>.google.com</a:t>
            </a:r>
            <a:r>
              <a:rPr lang="zh-CN" altLang="en-US" sz="1800" dirty="0"/>
              <a:t>服务器发起请求，得到解析记录，并返回给了客户端。</a:t>
            </a:r>
            <a:endParaRPr lang="zh-CN" altLang="en-US" sz="1800" dirty="0"/>
          </a:p>
          <a:p>
            <a:r>
              <a:rPr lang="zh-CN" altLang="en-US" sz="1800" dirty="0"/>
              <a:t>用户提供一种名称，查询以得到另一种名称：</a:t>
            </a:r>
            <a:endParaRPr lang="en-US" altLang="zh-CN" sz="1800" dirty="0"/>
          </a:p>
          <a:p>
            <a:r>
              <a:rPr lang="zh-CN" altLang="en-US" sz="1800" dirty="0"/>
              <a:t>域名→</a:t>
            </a:r>
            <a:r>
              <a:rPr lang="en-US" altLang="zh-CN" sz="1800" dirty="0"/>
              <a:t>IP</a:t>
            </a:r>
            <a:r>
              <a:rPr lang="zh-CN" altLang="en-US" sz="1800" dirty="0"/>
              <a:t>或</a:t>
            </a:r>
            <a:r>
              <a:rPr lang="en-US" altLang="zh-CN" sz="1800" dirty="0"/>
              <a:t>IP→</a:t>
            </a:r>
            <a:r>
              <a:rPr lang="zh-CN" altLang="en-US" sz="1800" dirty="0"/>
              <a:t>域名。</a:t>
            </a:r>
            <a:endParaRPr lang="zh-CN" alt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eaLnBrk="1" hangingPunct="1">
              <a:defRPr/>
            </a:pPr>
            <a:r>
              <a:rPr lang="en-US" altLang="zh-CN">
                <a:effectLst>
                  <a:outerShdw blurRad="38100" dist="38100" dir="2700000" algn="tl">
                    <a:srgbClr val="C0C0C0"/>
                  </a:outerShdw>
                </a:effectLst>
              </a:rPr>
              <a:t>  </a:t>
            </a:r>
            <a:r>
              <a:rPr lang="zh-CN" altLang="zh-CN">
                <a:effectLst>
                  <a:outerShdw blurRad="38100" dist="38100" dir="2700000" algn="tl">
                    <a:srgbClr val="C0C0C0"/>
                  </a:outerShdw>
                </a:effectLst>
              </a:rPr>
              <a:t>DNS的报文构成</a:t>
            </a:r>
            <a:r>
              <a:rPr lang="en-US" altLang="zh-CN">
                <a:effectLst>
                  <a:outerShdw blurRad="38100" dist="38100" dir="2700000" algn="tl">
                    <a:srgbClr val="C0C0C0"/>
                  </a:outerShdw>
                </a:effectLst>
              </a:rPr>
              <a:t>(RFC1035 4.1)</a:t>
            </a:r>
            <a:endParaRPr lang="en-US" altLang="zh-CN">
              <a:effectLst>
                <a:outerShdw blurRad="38100" dist="38100" dir="2700000" algn="tl">
                  <a:srgbClr val="C0C0C0"/>
                </a:outerShdw>
              </a:effectLst>
            </a:endParaRPr>
          </a:p>
        </p:txBody>
      </p:sp>
      <p:sp>
        <p:nvSpPr>
          <p:cNvPr id="13315" name="Rectangle 3"/>
          <p:cNvSpPr>
            <a:spLocks noGrp="1" noChangeArrowheads="1"/>
          </p:cNvSpPr>
          <p:nvPr>
            <p:ph type="body" idx="1"/>
          </p:nvPr>
        </p:nvSpPr>
        <p:spPr>
          <a:xfrm>
            <a:off x="900113" y="1844675"/>
            <a:ext cx="7631112" cy="1152525"/>
          </a:xfrm>
        </p:spPr>
        <p:txBody>
          <a:bodyPr/>
          <a:lstStyle/>
          <a:p>
            <a:pPr eaLnBrk="1" hangingPunct="1"/>
            <a:r>
              <a:rPr lang="zh-CN" altLang="en-US" b="0"/>
              <a:t>由</a:t>
            </a:r>
            <a:r>
              <a:rPr lang="en-US" altLang="zh-CN" b="0"/>
              <a:t>5</a:t>
            </a:r>
            <a:r>
              <a:rPr lang="zh-CN" altLang="en-US" b="0"/>
              <a:t>部分构成，除</a:t>
            </a:r>
            <a:r>
              <a:rPr lang="en-US" altLang="zh-CN" b="0"/>
              <a:t>Header</a:t>
            </a:r>
            <a:r>
              <a:rPr lang="zh-CN" altLang="en-US" b="0"/>
              <a:t>外其余四部分为可变长度</a:t>
            </a:r>
            <a:endParaRPr lang="zh-CN" altLang="en-US" b="0"/>
          </a:p>
          <a:p>
            <a:pPr eaLnBrk="1" hangingPunct="1"/>
            <a:endParaRPr lang="en-US" altLang="zh-CN"/>
          </a:p>
        </p:txBody>
      </p:sp>
      <p:pic>
        <p:nvPicPr>
          <p:cNvPr id="13316"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63713" y="2205038"/>
            <a:ext cx="4656137" cy="418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6"/>
          <p:cNvSpPr>
            <a:spLocks noChangeArrowheads="1"/>
          </p:cNvSpPr>
          <p:nvPr/>
        </p:nvSpPr>
        <p:spPr bwMode="auto">
          <a:xfrm>
            <a:off x="395536" y="1052215"/>
            <a:ext cx="8208714" cy="93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nSpc>
                <a:spcPct val="100000"/>
              </a:lnSpc>
              <a:spcBef>
                <a:spcPct val="20000"/>
              </a:spcBef>
              <a:buClr>
                <a:schemeClr val="bg1"/>
              </a:buClr>
              <a:buFont typeface="Wingdings" panose="05000000000000000000" pitchFamily="2" charset="2"/>
              <a:buNone/>
            </a:pPr>
            <a:r>
              <a:rPr lang="en-US" altLang="zh-CN" sz="1800" dirty="0">
                <a:solidFill>
                  <a:srgbClr val="800000"/>
                </a:solidFill>
                <a:latin typeface="Verdana" panose="020B0604030504040204" pitchFamily="34" charset="0"/>
                <a:ea typeface="黑体" panose="02010609060101010101" pitchFamily="2" charset="-122"/>
              </a:rPr>
              <a:t>RFC1034: DOMAIN NAMES - CONCEPTS AND FACILITIES</a:t>
            </a:r>
            <a:endParaRPr lang="en-US" altLang="zh-CN" sz="1800" dirty="0">
              <a:solidFill>
                <a:srgbClr val="800000"/>
              </a:solidFill>
              <a:latin typeface="Verdana" panose="020B0604030504040204" pitchFamily="34" charset="0"/>
              <a:ea typeface="黑体" panose="02010609060101010101" pitchFamily="2" charset="-122"/>
            </a:endParaRPr>
          </a:p>
          <a:p>
            <a:pPr marL="342900" indent="-342900">
              <a:lnSpc>
                <a:spcPct val="100000"/>
              </a:lnSpc>
              <a:spcBef>
                <a:spcPct val="20000"/>
              </a:spcBef>
              <a:buClr>
                <a:schemeClr val="bg1"/>
              </a:buClr>
              <a:buFont typeface="Wingdings" panose="05000000000000000000" pitchFamily="2" charset="2"/>
              <a:buNone/>
            </a:pPr>
            <a:r>
              <a:rPr lang="en-US" altLang="zh-CN" sz="1800" dirty="0">
                <a:solidFill>
                  <a:srgbClr val="800000"/>
                </a:solidFill>
                <a:latin typeface="Verdana" panose="020B0604030504040204" pitchFamily="34" charset="0"/>
                <a:ea typeface="黑体" panose="02010609060101010101" pitchFamily="2" charset="-122"/>
              </a:rPr>
              <a:t>RFC1035: DOMAIN NAMES -  IMPLEMENTATION AND SPECIFICATION</a:t>
            </a:r>
            <a:endParaRPr lang="en-US" altLang="zh-CN" sz="1800" dirty="0">
              <a:solidFill>
                <a:srgbClr val="800000"/>
              </a:solidFill>
              <a:latin typeface="Verdana" panose="020B0604030504040204" pitchFamily="34" charset="0"/>
              <a:ea typeface="黑体" panose="02010609060101010101" pitchFamily="2" charset="-122"/>
            </a:endParaRPr>
          </a:p>
          <a:p>
            <a:pPr marL="342900" indent="-342900">
              <a:lnSpc>
                <a:spcPct val="100000"/>
              </a:lnSpc>
              <a:spcBef>
                <a:spcPct val="20000"/>
              </a:spcBef>
              <a:buClr>
                <a:schemeClr val="bg1"/>
              </a:buClr>
              <a:buFont typeface="Wingdings" panose="05000000000000000000" pitchFamily="2" charset="2"/>
              <a:buNone/>
            </a:pPr>
            <a:endParaRPr lang="en-US" altLang="zh-CN" sz="1800" dirty="0">
              <a:solidFill>
                <a:srgbClr val="800000"/>
              </a:solidFill>
              <a:latin typeface="Verdana" panose="020B0604030504040204" pitchFamily="34" charset="0"/>
              <a:ea typeface="黑体" panose="0201060906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pPr eaLnBrk="1" hangingPunct="1">
              <a:defRPr/>
            </a:pPr>
            <a:r>
              <a:rPr lang="en-US" altLang="zh-CN"/>
              <a:t>  </a:t>
            </a:r>
            <a:r>
              <a:rPr lang="zh-CN" altLang="zh-CN">
                <a:effectLst>
                  <a:outerShdw blurRad="38100" dist="38100" dir="2700000" algn="tl">
                    <a:srgbClr val="C0C0C0"/>
                  </a:outerShdw>
                </a:effectLst>
              </a:rPr>
              <a:t>DNS的报文格式</a:t>
            </a:r>
            <a:endParaRPr lang="zh-CN" altLang="en-US">
              <a:effectLst>
                <a:outerShdw blurRad="38100" dist="38100" dir="2700000" algn="tl">
                  <a:srgbClr val="C0C0C0"/>
                </a:outerShdw>
              </a:effectLst>
            </a:endParaRPr>
          </a:p>
        </p:txBody>
      </p:sp>
      <p:sp>
        <p:nvSpPr>
          <p:cNvPr id="14339" name="Rectangle 3"/>
          <p:cNvSpPr>
            <a:spLocks noGrp="1" noChangeArrowheads="1"/>
          </p:cNvSpPr>
          <p:nvPr>
            <p:ph type="body" idx="1"/>
          </p:nvPr>
        </p:nvSpPr>
        <p:spPr>
          <a:xfrm>
            <a:off x="900113" y="1125538"/>
            <a:ext cx="7631112" cy="3384550"/>
          </a:xfrm>
        </p:spPr>
        <p:txBody>
          <a:bodyPr/>
          <a:lstStyle/>
          <a:p>
            <a:pPr eaLnBrk="1" hangingPunct="1"/>
            <a:r>
              <a:rPr lang="zh-CN" altLang="en-US" b="0"/>
              <a:t>整个报文由</a:t>
            </a:r>
            <a:r>
              <a:rPr lang="en-US" altLang="zh-CN" b="0"/>
              <a:t>5</a:t>
            </a:r>
            <a:r>
              <a:rPr lang="zh-CN" altLang="en-US" b="0"/>
              <a:t>部分构成</a:t>
            </a:r>
            <a:endParaRPr lang="zh-CN" altLang="en-US" b="0"/>
          </a:p>
          <a:p>
            <a:pPr lvl="1" eaLnBrk="1" hangingPunct="1">
              <a:buFont typeface="Wingdings" panose="05000000000000000000" pitchFamily="2" charset="2"/>
              <a:buChar char="u"/>
            </a:pPr>
            <a:r>
              <a:rPr lang="zh-CN" altLang="en-US"/>
              <a:t>固定长度的</a:t>
            </a:r>
            <a:r>
              <a:rPr lang="en-US" altLang="zh-CN"/>
              <a:t>Header</a:t>
            </a:r>
            <a:r>
              <a:rPr lang="zh-CN" altLang="en-US"/>
              <a:t>部分</a:t>
            </a:r>
            <a:endParaRPr lang="zh-CN" altLang="en-US"/>
          </a:p>
          <a:p>
            <a:pPr lvl="1" eaLnBrk="1" hangingPunct="1">
              <a:buFont typeface="Wingdings" panose="05000000000000000000" pitchFamily="2" charset="2"/>
              <a:buChar char="u"/>
            </a:pPr>
            <a:r>
              <a:rPr lang="en-US" altLang="zh-CN"/>
              <a:t>Question</a:t>
            </a:r>
            <a:r>
              <a:rPr lang="zh-CN" altLang="en-US"/>
              <a:t>：</a:t>
            </a:r>
            <a:r>
              <a:rPr lang="en-US" altLang="zh-CN"/>
              <a:t>the question for the name server</a:t>
            </a:r>
            <a:endParaRPr lang="en-US" altLang="zh-CN"/>
          </a:p>
          <a:p>
            <a:pPr lvl="1" eaLnBrk="1" hangingPunct="1">
              <a:buFont typeface="Wingdings" panose="05000000000000000000" pitchFamily="2" charset="2"/>
              <a:buChar char="u"/>
            </a:pPr>
            <a:r>
              <a:rPr lang="en-US" altLang="zh-CN"/>
              <a:t>Answer</a:t>
            </a:r>
            <a:r>
              <a:rPr lang="zh-CN" altLang="en-US"/>
              <a:t>： </a:t>
            </a:r>
            <a:r>
              <a:rPr lang="en-US" altLang="zh-CN"/>
              <a:t>RRs answering the question</a:t>
            </a:r>
            <a:endParaRPr lang="en-US" altLang="zh-CN"/>
          </a:p>
          <a:p>
            <a:pPr lvl="1" eaLnBrk="1" hangingPunct="1">
              <a:buFont typeface="Wingdings" panose="05000000000000000000" pitchFamily="2" charset="2"/>
              <a:buChar char="u"/>
            </a:pPr>
            <a:r>
              <a:rPr lang="en-US" altLang="zh-CN"/>
              <a:t>Authority</a:t>
            </a:r>
            <a:r>
              <a:rPr lang="zh-CN" altLang="en-US"/>
              <a:t>：</a:t>
            </a:r>
            <a:r>
              <a:rPr lang="en-US" altLang="zh-CN"/>
              <a:t>RRs pointing toward an authority</a:t>
            </a:r>
            <a:endParaRPr lang="en-US" altLang="zh-CN"/>
          </a:p>
          <a:p>
            <a:pPr lvl="1" eaLnBrk="1" hangingPunct="1">
              <a:buFont typeface="Wingdings" panose="05000000000000000000" pitchFamily="2" charset="2"/>
              <a:buChar char="u"/>
            </a:pPr>
            <a:r>
              <a:rPr lang="en-US" altLang="zh-CN"/>
              <a:t>Additional</a:t>
            </a:r>
            <a:r>
              <a:rPr lang="zh-CN" altLang="en-US"/>
              <a:t>：</a:t>
            </a:r>
            <a:r>
              <a:rPr lang="en-US" altLang="zh-CN"/>
              <a:t>RRs holding additional information</a:t>
            </a:r>
            <a:endParaRPr lang="en-US" altLang="zh-CN"/>
          </a:p>
          <a:p>
            <a:pPr lvl="1" eaLnBrk="1" hangingPunct="1"/>
            <a:r>
              <a:rPr lang="en-US" altLang="zh-CN">
                <a:solidFill>
                  <a:srgbClr val="800000"/>
                </a:solidFill>
              </a:rPr>
              <a:t>   </a:t>
            </a:r>
            <a:r>
              <a:rPr lang="zh-CN" altLang="en-US">
                <a:solidFill>
                  <a:srgbClr val="800000"/>
                </a:solidFill>
              </a:rPr>
              <a:t>后三段格式相同，每段都是由</a:t>
            </a:r>
            <a:r>
              <a:rPr lang="en-US" altLang="zh-CN">
                <a:solidFill>
                  <a:srgbClr val="800000"/>
                </a:solidFill>
              </a:rPr>
              <a:t>0~n</a:t>
            </a:r>
            <a:r>
              <a:rPr lang="zh-CN" altLang="en-US">
                <a:solidFill>
                  <a:srgbClr val="800000"/>
                </a:solidFill>
              </a:rPr>
              <a:t>个资源记录</a:t>
            </a:r>
            <a:r>
              <a:rPr lang="en-US" altLang="zh-CN">
                <a:solidFill>
                  <a:srgbClr val="800000"/>
                </a:solidFill>
              </a:rPr>
              <a:t>(Resource Record)</a:t>
            </a:r>
            <a:r>
              <a:rPr lang="zh-CN" altLang="en-US">
                <a:solidFill>
                  <a:srgbClr val="800000"/>
                </a:solidFill>
              </a:rPr>
              <a:t>构成</a:t>
            </a:r>
            <a:endParaRPr lang="zh-CN" altLang="en-US" b="1">
              <a:solidFill>
                <a:srgbClr val="8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z="3600"/>
              <a:t>Header Section Format (4.1.1)</a:t>
            </a:r>
            <a:endParaRPr lang="en-US" altLang="zh-CN" sz="3600"/>
          </a:p>
        </p:txBody>
      </p:sp>
      <p:pic>
        <p:nvPicPr>
          <p:cNvPr id="17411"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4513" y="1111250"/>
            <a:ext cx="8054975" cy="469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zh-CN" altLang="en-US" sz="6000" b="0" dirty="0">
                <a:solidFill>
                  <a:schemeClr val="accent2"/>
                </a:solidFill>
                <a:ea typeface="黑体" panose="02010609060101010101" pitchFamily="2" charset="-122"/>
              </a:rPr>
              <a:t>课程题目</a:t>
            </a:r>
            <a:endParaRPr lang="zh-CN" altLang="en-US" sz="6000" b="0" dirty="0">
              <a:solidFill>
                <a:schemeClr val="accent2"/>
              </a:solidFill>
              <a:ea typeface="黑体" panose="02010609060101010101" pitchFamily="2" charset="-122"/>
            </a:endParaRPr>
          </a:p>
        </p:txBody>
      </p:sp>
      <p:sp>
        <p:nvSpPr>
          <p:cNvPr id="12291" name="Line 3"/>
          <p:cNvSpPr>
            <a:spLocks noChangeShapeType="1"/>
          </p:cNvSpPr>
          <p:nvPr/>
        </p:nvSpPr>
        <p:spPr bwMode="auto">
          <a:xfrm>
            <a:off x="684213" y="908050"/>
            <a:ext cx="7775575" cy="0"/>
          </a:xfrm>
          <a:prstGeom prst="line">
            <a:avLst/>
          </a:prstGeom>
          <a:noFill/>
          <a:ln w="9525">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z="3600"/>
              <a:t>报头字段</a:t>
            </a:r>
            <a:r>
              <a:rPr lang="en-US" altLang="zh-CN" sz="3600"/>
              <a:t>(1)</a:t>
            </a:r>
            <a:endParaRPr lang="en-US" altLang="zh-CN" sz="3600"/>
          </a:p>
        </p:txBody>
      </p:sp>
      <p:sp>
        <p:nvSpPr>
          <p:cNvPr id="18435" name="Rectangle 3"/>
          <p:cNvSpPr>
            <a:spLocks noGrp="1" noChangeArrowheads="1"/>
          </p:cNvSpPr>
          <p:nvPr>
            <p:ph type="body" idx="1"/>
          </p:nvPr>
        </p:nvSpPr>
        <p:spPr/>
        <p:txBody>
          <a:bodyPr/>
          <a:lstStyle/>
          <a:p>
            <a:pPr marL="381000" indent="-381000" eaLnBrk="1" hangingPunct="1"/>
            <a:r>
              <a:rPr lang="en-US" altLang="zh-CN" sz="1800" b="0" dirty="0"/>
              <a:t>ID</a:t>
            </a:r>
            <a:endParaRPr lang="en-US" altLang="zh-CN" sz="1800" b="0" dirty="0"/>
          </a:p>
          <a:p>
            <a:pPr marL="838200" lvl="1" indent="-381000" eaLnBrk="1" hangingPunct="1">
              <a:buFont typeface="Wingdings" panose="05000000000000000000" pitchFamily="2" charset="2"/>
              <a:buChar char="u"/>
            </a:pPr>
            <a:r>
              <a:rPr lang="zh-CN" altLang="en-US" sz="1800" dirty="0"/>
              <a:t>由客户程序设置并由服务器返回结果。客户程序通过它来确定响应与查询是否匹配</a:t>
            </a:r>
            <a:endParaRPr lang="zh-CN" altLang="en-US" sz="1800" dirty="0"/>
          </a:p>
          <a:p>
            <a:pPr marL="381000" indent="-381000" eaLnBrk="1" hangingPunct="1"/>
            <a:r>
              <a:rPr lang="en-US" altLang="zh-CN" sz="1800" b="0" dirty="0"/>
              <a:t>QR</a:t>
            </a:r>
            <a:r>
              <a:rPr lang="zh-CN" altLang="en-US" sz="1800" b="0" dirty="0"/>
              <a:t>：</a:t>
            </a:r>
            <a:r>
              <a:rPr lang="en-US" altLang="zh-CN" sz="1800" b="0" dirty="0"/>
              <a:t>0</a:t>
            </a:r>
            <a:r>
              <a:rPr lang="zh-CN" altLang="en-US" sz="1800" b="0" dirty="0"/>
              <a:t>表示查询报，</a:t>
            </a:r>
            <a:r>
              <a:rPr lang="en-US" altLang="zh-CN" sz="1800" b="0" dirty="0"/>
              <a:t>1</a:t>
            </a:r>
            <a:r>
              <a:rPr lang="zh-CN" altLang="en-US" sz="1800" b="0" dirty="0"/>
              <a:t>表示响应报。</a:t>
            </a:r>
            <a:endParaRPr lang="zh-CN" altLang="en-US" sz="1800" b="0" dirty="0"/>
          </a:p>
          <a:p>
            <a:pPr marL="381000" indent="-381000" eaLnBrk="1" hangingPunct="1"/>
            <a:r>
              <a:rPr lang="en-US" altLang="zh-CN" sz="1800" b="0" dirty="0"/>
              <a:t>OPCODE</a:t>
            </a:r>
            <a:endParaRPr lang="en-US" altLang="zh-CN" sz="1800" b="0" dirty="0"/>
          </a:p>
          <a:p>
            <a:pPr marL="838200" lvl="1" indent="-381000" eaLnBrk="1" hangingPunct="1">
              <a:buFont typeface="Wingdings" panose="05000000000000000000" pitchFamily="2" charset="2"/>
              <a:buChar char="u"/>
            </a:pPr>
            <a:r>
              <a:rPr lang="zh-CN" altLang="en-US" sz="1800" dirty="0"/>
              <a:t>通常值为</a:t>
            </a:r>
            <a:r>
              <a:rPr lang="en-US" altLang="zh-CN" sz="1800" dirty="0"/>
              <a:t>0</a:t>
            </a:r>
            <a:r>
              <a:rPr lang="zh-CN" altLang="en-US" sz="1800" dirty="0"/>
              <a:t>（标准查询），其他值为</a:t>
            </a:r>
            <a:r>
              <a:rPr lang="en-US" altLang="zh-CN" sz="1800" dirty="0"/>
              <a:t>1</a:t>
            </a:r>
            <a:r>
              <a:rPr lang="zh-CN" altLang="en-US" sz="1800" dirty="0"/>
              <a:t>（反向查询）和</a:t>
            </a:r>
            <a:r>
              <a:rPr lang="en-US" altLang="zh-CN" sz="1800" dirty="0"/>
              <a:t>2</a:t>
            </a:r>
            <a:r>
              <a:rPr lang="zh-CN" altLang="en-US" sz="1800" dirty="0"/>
              <a:t>（服务器状态请求）。</a:t>
            </a:r>
            <a:endParaRPr lang="zh-CN" altLang="en-US" sz="1800" dirty="0"/>
          </a:p>
          <a:p>
            <a:pPr marL="381000" indent="-381000" eaLnBrk="1" hangingPunct="1"/>
            <a:r>
              <a:rPr lang="en-US" altLang="zh-CN" sz="1800" b="0" dirty="0"/>
              <a:t>AA: </a:t>
            </a:r>
            <a:r>
              <a:rPr lang="zh-CN" altLang="en-US" sz="1800" b="0" dirty="0"/>
              <a:t>权威答案</a:t>
            </a:r>
            <a:r>
              <a:rPr lang="en-US" altLang="zh-CN" sz="1800" b="0" dirty="0"/>
              <a:t>(Authoritative answer)</a:t>
            </a:r>
            <a:endParaRPr lang="en-US" altLang="zh-CN" sz="1800" b="0" dirty="0"/>
          </a:p>
          <a:p>
            <a:pPr marL="381000" indent="-381000" eaLnBrk="1" hangingPunct="1"/>
            <a:r>
              <a:rPr lang="en-US" altLang="zh-CN" sz="1800" b="0" dirty="0"/>
              <a:t>TC: </a:t>
            </a:r>
            <a:r>
              <a:rPr lang="zh-CN" altLang="en-US" sz="1800" b="0" dirty="0"/>
              <a:t>截断的</a:t>
            </a:r>
            <a:r>
              <a:rPr lang="en-US" altLang="zh-CN" sz="1800" b="0" dirty="0"/>
              <a:t>(Truncated )</a:t>
            </a:r>
            <a:endParaRPr lang="en-US" altLang="zh-CN" sz="1800" b="0" dirty="0"/>
          </a:p>
          <a:p>
            <a:pPr marL="838200" lvl="1" indent="-381000" eaLnBrk="1" hangingPunct="1">
              <a:buFont typeface="Wingdings" panose="05000000000000000000" pitchFamily="2" charset="2"/>
              <a:buChar char="u"/>
            </a:pPr>
            <a:r>
              <a:rPr lang="zh-CN" altLang="en-US" sz="1800" dirty="0"/>
              <a:t>应答的总长度超</a:t>
            </a:r>
            <a:r>
              <a:rPr lang="en-US" altLang="zh-CN" sz="1800" dirty="0"/>
              <a:t>512</a:t>
            </a:r>
            <a:r>
              <a:rPr lang="zh-CN" altLang="en-US" sz="1800" dirty="0"/>
              <a:t>字节时，只返回前</a:t>
            </a:r>
            <a:r>
              <a:rPr lang="en-US" altLang="zh-CN" sz="1800" dirty="0"/>
              <a:t>512</a:t>
            </a:r>
            <a:r>
              <a:rPr lang="zh-CN" altLang="en-US" sz="1800" dirty="0"/>
              <a:t>个字节</a:t>
            </a:r>
            <a:endParaRPr lang="zh-CN" altLang="en-US" sz="1800" dirty="0"/>
          </a:p>
          <a:p>
            <a:pPr marL="381000" indent="-381000" eaLnBrk="1" hangingPunct="1"/>
            <a:r>
              <a:rPr lang="en-US" altLang="zh-CN" sz="1800" b="0" dirty="0"/>
              <a:t>RD: </a:t>
            </a:r>
            <a:r>
              <a:rPr lang="zh-CN" altLang="en-US" sz="1800" b="0" dirty="0"/>
              <a:t>期望递归</a:t>
            </a:r>
            <a:r>
              <a:rPr lang="en-US" altLang="zh-CN" sz="1800" b="0" dirty="0"/>
              <a:t>(Recursion desired)</a:t>
            </a:r>
            <a:endParaRPr lang="en-US" altLang="zh-CN" sz="1800" b="0" dirty="0"/>
          </a:p>
          <a:p>
            <a:pPr marL="838200" lvl="1" indent="-381000" eaLnBrk="1" hangingPunct="1">
              <a:buFont typeface="Wingdings" panose="05000000000000000000" pitchFamily="2" charset="2"/>
              <a:buChar char="u"/>
            </a:pPr>
            <a:r>
              <a:rPr lang="zh-CN" altLang="en-US" sz="1800" dirty="0"/>
              <a:t>查询报中设置，响应报中返回</a:t>
            </a:r>
            <a:endParaRPr lang="zh-CN" altLang="en-US" sz="1800" dirty="0"/>
          </a:p>
          <a:p>
            <a:pPr marL="838200" lvl="1" indent="-381000" eaLnBrk="1" hangingPunct="1">
              <a:buFont typeface="Wingdings" panose="05000000000000000000" pitchFamily="2" charset="2"/>
              <a:buChar char="u"/>
            </a:pPr>
            <a:r>
              <a:rPr lang="zh-CN" altLang="en-US" sz="1800" dirty="0"/>
              <a:t>告诉名字服务器处理递归查询。如果该位为</a:t>
            </a:r>
            <a:r>
              <a:rPr lang="en-US" altLang="zh-CN" sz="1800" dirty="0"/>
              <a:t>0</a:t>
            </a:r>
            <a:r>
              <a:rPr lang="zh-CN" altLang="en-US" sz="1800" dirty="0"/>
              <a:t>，且被请求的名字服务器没有一个权威回答，就返回一个能解答该查询的其他名字服务器列表，这称为迭代查询</a:t>
            </a:r>
            <a:endParaRPr lang="zh-CN" altLang="en-US" sz="1800" dirty="0"/>
          </a:p>
          <a:p>
            <a:pPr marL="381000" indent="-381000" eaLnBrk="1" hangingPunct="1"/>
            <a:r>
              <a:rPr lang="en-US" altLang="zh-CN" sz="1800" b="0" dirty="0"/>
              <a:t>RA</a:t>
            </a:r>
            <a:r>
              <a:rPr lang="zh-CN" altLang="en-US" sz="1800" b="0" dirty="0"/>
              <a:t>：递归可用</a:t>
            </a:r>
            <a:r>
              <a:rPr lang="en-US" altLang="zh-CN" sz="1800" b="0" dirty="0"/>
              <a:t>(Recursion Available)</a:t>
            </a:r>
            <a:endParaRPr lang="en-US" altLang="zh-CN" sz="1800" b="0" dirty="0"/>
          </a:p>
          <a:p>
            <a:pPr marL="838200" lvl="1" indent="-381000" eaLnBrk="1" hangingPunct="1">
              <a:buFont typeface="Wingdings" panose="05000000000000000000" pitchFamily="2" charset="2"/>
              <a:buChar char="u"/>
            </a:pPr>
            <a:r>
              <a:rPr lang="zh-CN" altLang="en-US" sz="1800" dirty="0"/>
              <a:t>如果名字服务器支持递归查询，则在响应中该比特置为</a:t>
            </a:r>
            <a:r>
              <a:rPr lang="en-US" altLang="zh-CN" sz="1800" dirty="0"/>
              <a:t>1</a:t>
            </a:r>
            <a:endParaRPr lang="en-US" altLang="zh-CN"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z="3600"/>
              <a:t>报头字段</a:t>
            </a:r>
            <a:r>
              <a:rPr lang="en-US" altLang="zh-CN" sz="3600"/>
              <a:t>(2)</a:t>
            </a:r>
            <a:endParaRPr lang="en-US" altLang="zh-CN" sz="3600"/>
          </a:p>
        </p:txBody>
      </p:sp>
      <p:sp>
        <p:nvSpPr>
          <p:cNvPr id="19459" name="Rectangle 3"/>
          <p:cNvSpPr>
            <a:spLocks noGrp="1" noChangeArrowheads="1"/>
          </p:cNvSpPr>
          <p:nvPr>
            <p:ph type="body" idx="1"/>
          </p:nvPr>
        </p:nvSpPr>
        <p:spPr>
          <a:xfrm>
            <a:off x="685800" y="981075"/>
            <a:ext cx="7772400" cy="5688013"/>
          </a:xfrm>
        </p:spPr>
        <p:txBody>
          <a:bodyPr/>
          <a:lstStyle/>
          <a:p>
            <a:pPr eaLnBrk="1" hangingPunct="1"/>
            <a:r>
              <a:rPr lang="en-US" altLang="zh-CN" sz="2000" b="0"/>
              <a:t>Z</a:t>
            </a:r>
            <a:r>
              <a:rPr lang="zh-CN" altLang="en-US" sz="2000" b="0"/>
              <a:t>：必须为</a:t>
            </a:r>
            <a:r>
              <a:rPr lang="en-US" altLang="zh-CN" sz="2000" b="0"/>
              <a:t>0</a:t>
            </a:r>
            <a:r>
              <a:rPr lang="zh-CN" altLang="en-US" sz="2000" b="0"/>
              <a:t>，保留字段</a:t>
            </a:r>
            <a:endParaRPr lang="zh-CN" altLang="en-US" sz="2000" b="0"/>
          </a:p>
          <a:p>
            <a:pPr eaLnBrk="1" hangingPunct="1"/>
            <a:r>
              <a:rPr lang="en-US" altLang="zh-CN" sz="2000" b="0"/>
              <a:t>RCODE: </a:t>
            </a:r>
            <a:r>
              <a:rPr lang="zh-CN" altLang="en-US" sz="2000" b="0"/>
              <a:t>响应码</a:t>
            </a:r>
            <a:r>
              <a:rPr lang="en-US" altLang="zh-CN" sz="2000" b="0"/>
              <a:t>(</a:t>
            </a:r>
            <a:r>
              <a:rPr lang="en-US" altLang="en-US" sz="2000" b="0"/>
              <a:t>Response code</a:t>
            </a:r>
            <a:r>
              <a:rPr lang="en-US" altLang="zh-CN" sz="2000" b="0"/>
              <a:t>d)</a:t>
            </a:r>
            <a:r>
              <a:rPr lang="zh-CN" altLang="en-US" sz="2000" b="0"/>
              <a:t>，仅用于响应报</a:t>
            </a:r>
            <a:endParaRPr lang="zh-CN" altLang="en-US" sz="2000" b="0"/>
          </a:p>
          <a:p>
            <a:pPr lvl="1" eaLnBrk="1" hangingPunct="1">
              <a:buFont typeface="Wingdings" panose="05000000000000000000" pitchFamily="2" charset="2"/>
              <a:buChar char="u"/>
            </a:pPr>
            <a:r>
              <a:rPr lang="zh-CN" altLang="en-US" sz="2000"/>
              <a:t>值为</a:t>
            </a:r>
            <a:r>
              <a:rPr lang="en-US" altLang="zh-CN" sz="2000"/>
              <a:t>0(</a:t>
            </a:r>
            <a:r>
              <a:rPr lang="zh-CN" altLang="en-US" sz="2000"/>
              <a:t>没有差错</a:t>
            </a:r>
            <a:r>
              <a:rPr lang="en-US" altLang="zh-CN" sz="2000"/>
              <a:t>)</a:t>
            </a:r>
            <a:endParaRPr lang="en-US" altLang="zh-CN" sz="2000"/>
          </a:p>
          <a:p>
            <a:pPr lvl="1" eaLnBrk="1" hangingPunct="1">
              <a:buFont typeface="Wingdings" panose="05000000000000000000" pitchFamily="2" charset="2"/>
              <a:buChar char="u"/>
            </a:pPr>
            <a:r>
              <a:rPr lang="zh-CN" altLang="en-US" sz="2000"/>
              <a:t>值为</a:t>
            </a:r>
            <a:r>
              <a:rPr lang="en-US" altLang="zh-CN" sz="2000"/>
              <a:t>3</a:t>
            </a:r>
            <a:r>
              <a:rPr lang="zh-CN" altLang="en-US" sz="2000"/>
              <a:t>表示名字差错。从权威名字服务器返回，表示在查询中指定域名不存在</a:t>
            </a:r>
            <a:endParaRPr lang="zh-CN" altLang="en-US" sz="2000"/>
          </a:p>
          <a:p>
            <a:pPr eaLnBrk="1" hangingPunct="1"/>
            <a:r>
              <a:rPr lang="en-US" altLang="zh-CN" sz="2000" b="0"/>
              <a:t>QDCOUNT</a:t>
            </a:r>
            <a:endParaRPr lang="en-US" altLang="zh-CN" sz="2000" b="0"/>
          </a:p>
          <a:p>
            <a:pPr lvl="1" eaLnBrk="1" hangingPunct="1">
              <a:buFont typeface="Wingdings" panose="05000000000000000000" pitchFamily="2" charset="2"/>
              <a:buChar char="u"/>
            </a:pPr>
            <a:r>
              <a:rPr lang="en-US" altLang="zh-CN" sz="2000"/>
              <a:t>Number of entries in the question section</a:t>
            </a:r>
            <a:endParaRPr lang="en-US" altLang="zh-CN" sz="2000"/>
          </a:p>
          <a:p>
            <a:pPr eaLnBrk="1" hangingPunct="1"/>
            <a:r>
              <a:rPr lang="en-US" altLang="zh-CN" sz="2000" b="0"/>
              <a:t>ANCOUNT </a:t>
            </a:r>
            <a:endParaRPr lang="en-US" altLang="zh-CN" sz="2000" b="0"/>
          </a:p>
          <a:p>
            <a:pPr lvl="1" eaLnBrk="1" hangingPunct="1">
              <a:buFont typeface="Wingdings" panose="05000000000000000000" pitchFamily="2" charset="2"/>
              <a:buChar char="u"/>
            </a:pPr>
            <a:r>
              <a:rPr lang="en-US" altLang="zh-CN" sz="2000"/>
              <a:t>Number of RRs in the answer section</a:t>
            </a:r>
            <a:endParaRPr lang="en-US" altLang="zh-CN" sz="2000"/>
          </a:p>
          <a:p>
            <a:pPr eaLnBrk="1" hangingPunct="1"/>
            <a:r>
              <a:rPr lang="en-US" altLang="zh-CN" sz="2000" b="0"/>
              <a:t>NSCOUNT</a:t>
            </a:r>
            <a:endParaRPr lang="en-US" altLang="zh-CN" sz="2000" b="0"/>
          </a:p>
          <a:p>
            <a:pPr lvl="1" eaLnBrk="1" hangingPunct="1">
              <a:buFont typeface="Wingdings" panose="05000000000000000000" pitchFamily="2" charset="2"/>
              <a:buChar char="u"/>
            </a:pPr>
            <a:r>
              <a:rPr lang="en-US" altLang="zh-CN" sz="2000"/>
              <a:t>Number of name server RRs in authority records section</a:t>
            </a:r>
            <a:endParaRPr lang="en-US" altLang="zh-CN" sz="2000"/>
          </a:p>
          <a:p>
            <a:pPr eaLnBrk="1" hangingPunct="1"/>
            <a:r>
              <a:rPr lang="en-US" altLang="zh-CN" sz="2000" b="0"/>
              <a:t>ARCOUNT</a:t>
            </a:r>
            <a:endParaRPr lang="en-US" altLang="zh-CN" sz="2000" b="0"/>
          </a:p>
          <a:p>
            <a:pPr lvl="1" eaLnBrk="1" hangingPunct="1">
              <a:buFont typeface="Wingdings" panose="05000000000000000000" pitchFamily="2" charset="2"/>
              <a:buChar char="u"/>
            </a:pPr>
            <a:r>
              <a:rPr lang="en-US" altLang="zh-CN" sz="2000"/>
              <a:t>Number of RRs in additional records section</a:t>
            </a:r>
            <a:endParaRPr lang="en-US" altLang="zh-CN"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58888" y="981075"/>
            <a:ext cx="664527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2"/>
          <p:cNvSpPr>
            <a:spLocks noGrp="1" noChangeArrowheads="1"/>
          </p:cNvSpPr>
          <p:nvPr>
            <p:ph type="title"/>
          </p:nvPr>
        </p:nvSpPr>
        <p:spPr/>
        <p:txBody>
          <a:bodyPr/>
          <a:lstStyle/>
          <a:p>
            <a:pPr eaLnBrk="1" hangingPunct="1"/>
            <a:r>
              <a:rPr lang="en-US" altLang="zh-CN" sz="3600"/>
              <a:t>Question Section Format</a:t>
            </a:r>
            <a:br>
              <a:rPr lang="en-US" altLang="zh-CN" sz="3600"/>
            </a:br>
            <a:r>
              <a:rPr lang="en-US" altLang="zh-CN" sz="3600"/>
              <a:t> (RFC1035 4.1.2)</a:t>
            </a:r>
            <a:endParaRPr lang="en-US" altLang="zh-CN" sz="3600"/>
          </a:p>
        </p:txBody>
      </p:sp>
      <p:sp>
        <p:nvSpPr>
          <p:cNvPr id="20484" name="Rectangle 3"/>
          <p:cNvSpPr>
            <a:spLocks noGrp="1" noChangeArrowheads="1"/>
          </p:cNvSpPr>
          <p:nvPr>
            <p:ph type="body" idx="1"/>
          </p:nvPr>
        </p:nvSpPr>
        <p:spPr>
          <a:xfrm>
            <a:off x="684213" y="3717925"/>
            <a:ext cx="7772400" cy="3024188"/>
          </a:xfrm>
        </p:spPr>
        <p:txBody>
          <a:bodyPr/>
          <a:lstStyle/>
          <a:p>
            <a:pPr eaLnBrk="1" hangingPunct="1"/>
            <a:r>
              <a:rPr lang="en-US" altLang="zh-CN" b="0" dirty="0"/>
              <a:t>QNAME</a:t>
            </a:r>
            <a:endParaRPr lang="en-US" altLang="zh-CN" b="0" dirty="0"/>
          </a:p>
          <a:p>
            <a:pPr lvl="1" eaLnBrk="1" hangingPunct="1">
              <a:buFont typeface="Wingdings" panose="05000000000000000000" pitchFamily="2" charset="2"/>
              <a:buChar char="u"/>
            </a:pPr>
            <a:r>
              <a:rPr lang="en-US" altLang="zh-CN" dirty="0"/>
              <a:t>A domain name, i.e. </a:t>
            </a:r>
            <a:r>
              <a:rPr lang="en-US" altLang="zh-CN" dirty="0">
                <a:solidFill>
                  <a:srgbClr val="800000"/>
                </a:solidFill>
              </a:rPr>
              <a:t>www.bupt.edu.cn</a:t>
            </a:r>
            <a:endParaRPr lang="en-US" altLang="zh-CN" dirty="0">
              <a:solidFill>
                <a:srgbClr val="800000"/>
              </a:solidFill>
            </a:endParaRPr>
          </a:p>
          <a:p>
            <a:pPr eaLnBrk="1" hangingPunct="1"/>
            <a:r>
              <a:rPr lang="en-US" altLang="zh-CN" b="0" dirty="0"/>
              <a:t>QTYPE</a:t>
            </a:r>
            <a:endParaRPr lang="en-US" altLang="zh-CN" b="0" dirty="0"/>
          </a:p>
          <a:p>
            <a:pPr lvl="1" eaLnBrk="1" hangingPunct="1">
              <a:buFont typeface="Wingdings" panose="05000000000000000000" pitchFamily="2" charset="2"/>
              <a:buChar char="u"/>
            </a:pPr>
            <a:r>
              <a:rPr lang="en-US" altLang="zh-CN" dirty="0"/>
              <a:t>A two octet code, type of the query, i.e. </a:t>
            </a:r>
            <a:r>
              <a:rPr lang="en-US" altLang="zh-CN" dirty="0">
                <a:solidFill>
                  <a:srgbClr val="800000"/>
                </a:solidFill>
              </a:rPr>
              <a:t>A(1),MX(15),CNAME(5),PTR(12),...</a:t>
            </a:r>
            <a:endParaRPr lang="en-US" altLang="zh-CN" dirty="0">
              <a:solidFill>
                <a:srgbClr val="800000"/>
              </a:solidFill>
            </a:endParaRPr>
          </a:p>
          <a:p>
            <a:pPr eaLnBrk="1" hangingPunct="1"/>
            <a:r>
              <a:rPr lang="en-US" altLang="zh-CN" b="0" dirty="0"/>
              <a:t>QCLASS</a:t>
            </a:r>
            <a:endParaRPr lang="en-US" altLang="zh-CN" b="0" dirty="0"/>
          </a:p>
          <a:p>
            <a:pPr lvl="1" eaLnBrk="1" hangingPunct="1">
              <a:buFont typeface="Wingdings" panose="05000000000000000000" pitchFamily="2" charset="2"/>
              <a:buChar char="u"/>
            </a:pPr>
            <a:r>
              <a:rPr lang="en-US" altLang="zh-CN" dirty="0"/>
              <a:t>A two octet code, class of the query, i.e. </a:t>
            </a:r>
            <a:r>
              <a:rPr lang="en-US" altLang="zh-CN" dirty="0">
                <a:solidFill>
                  <a:srgbClr val="800000"/>
                </a:solidFill>
              </a:rPr>
              <a:t>IN(1)</a:t>
            </a:r>
            <a:endParaRPr lang="en-US" altLang="zh-CN" dirty="0">
              <a:solidFill>
                <a:srgbClr val="8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p:txBody>
          <a:bodyPr/>
          <a:lstStyle/>
          <a:p>
            <a:pPr eaLnBrk="1" hangingPunct="1"/>
            <a:r>
              <a:rPr lang="en-US" altLang="en-US" sz="3600"/>
              <a:t>Resource </a:t>
            </a:r>
            <a:r>
              <a:rPr lang="en-US" altLang="zh-CN" sz="3600"/>
              <a:t>R</a:t>
            </a:r>
            <a:r>
              <a:rPr lang="en-US" altLang="en-US" sz="3600"/>
              <a:t>ecord </a:t>
            </a:r>
            <a:r>
              <a:rPr lang="en-US" altLang="zh-CN" sz="3600"/>
              <a:t>F</a:t>
            </a:r>
            <a:r>
              <a:rPr lang="en-US" altLang="en-US" sz="3600"/>
              <a:t>ormat</a:t>
            </a:r>
            <a:r>
              <a:rPr lang="en-US" altLang="zh-CN" sz="3600"/>
              <a:t> </a:t>
            </a:r>
            <a:br>
              <a:rPr lang="en-US" altLang="zh-CN" sz="3600"/>
            </a:br>
            <a:r>
              <a:rPr lang="en-US" altLang="zh-CN" sz="3600"/>
              <a:t>(RFC1035  </a:t>
            </a:r>
            <a:r>
              <a:rPr lang="en-US" altLang="en-US" sz="3600"/>
              <a:t>4.1.3</a:t>
            </a:r>
            <a:r>
              <a:rPr lang="en-US" altLang="zh-CN" sz="3600"/>
              <a:t>)</a:t>
            </a:r>
            <a:endParaRPr lang="en-US" altLang="zh-CN" sz="3600"/>
          </a:p>
        </p:txBody>
      </p:sp>
      <p:pic>
        <p:nvPicPr>
          <p:cNvPr id="21507"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7238" y="1125538"/>
            <a:ext cx="7559675"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altLang="en-US" sz="3600"/>
              <a:t>Resource </a:t>
            </a:r>
            <a:r>
              <a:rPr lang="en-US" altLang="zh-CN" sz="3600"/>
              <a:t>R</a:t>
            </a:r>
            <a:r>
              <a:rPr lang="en-US" altLang="en-US" sz="3600"/>
              <a:t>ecord </a:t>
            </a:r>
            <a:r>
              <a:rPr lang="en-US" altLang="zh-CN" sz="3600"/>
              <a:t>F</a:t>
            </a:r>
            <a:r>
              <a:rPr lang="en-US" altLang="en-US" sz="3600"/>
              <a:t>ormat</a:t>
            </a:r>
            <a:r>
              <a:rPr lang="en-US" altLang="zh-CN"/>
              <a:t> </a:t>
            </a:r>
            <a:endParaRPr lang="en-US" altLang="zh-CN"/>
          </a:p>
        </p:txBody>
      </p:sp>
      <p:sp>
        <p:nvSpPr>
          <p:cNvPr id="22531" name="Rectangle 4"/>
          <p:cNvSpPr>
            <a:spLocks noGrp="1" noChangeArrowheads="1"/>
          </p:cNvSpPr>
          <p:nvPr>
            <p:ph type="body" idx="1"/>
          </p:nvPr>
        </p:nvSpPr>
        <p:spPr>
          <a:xfrm>
            <a:off x="611188" y="1052513"/>
            <a:ext cx="7772400" cy="5040312"/>
          </a:xfrm>
        </p:spPr>
        <p:txBody>
          <a:bodyPr/>
          <a:lstStyle/>
          <a:p>
            <a:pPr eaLnBrk="1" hangingPunct="1">
              <a:lnSpc>
                <a:spcPct val="105000"/>
              </a:lnSpc>
            </a:pPr>
            <a:r>
              <a:rPr lang="en-US" altLang="zh-CN" dirty="0"/>
              <a:t>NAME: </a:t>
            </a:r>
            <a:r>
              <a:rPr lang="zh-CN" altLang="en-US" dirty="0"/>
              <a:t>名字</a:t>
            </a:r>
            <a:endParaRPr lang="zh-CN" altLang="en-US" dirty="0"/>
          </a:p>
          <a:p>
            <a:pPr eaLnBrk="1" hangingPunct="1">
              <a:lnSpc>
                <a:spcPct val="105000"/>
              </a:lnSpc>
            </a:pPr>
            <a:r>
              <a:rPr lang="en-US" altLang="zh-CN" dirty="0"/>
              <a:t>TYPE: RR</a:t>
            </a:r>
            <a:r>
              <a:rPr lang="zh-CN" altLang="en-US" dirty="0"/>
              <a:t>的类型码</a:t>
            </a:r>
            <a:r>
              <a:rPr lang="en-US" altLang="zh-CN" dirty="0"/>
              <a:t>(</a:t>
            </a:r>
            <a:r>
              <a:rPr lang="zh-CN" altLang="en-US" dirty="0"/>
              <a:t>详见</a:t>
            </a:r>
            <a:r>
              <a:rPr lang="en-US" altLang="zh-CN" dirty="0"/>
              <a:t>3.2</a:t>
            </a:r>
            <a:r>
              <a:rPr lang="zh-CN" altLang="en-US" dirty="0"/>
              <a:t>，</a:t>
            </a:r>
            <a:r>
              <a:rPr lang="en-US" altLang="zh-CN" dirty="0"/>
              <a:t>3.4)</a:t>
            </a:r>
            <a:endParaRPr lang="en-US" altLang="zh-CN" dirty="0"/>
          </a:p>
          <a:p>
            <a:pPr eaLnBrk="1" hangingPunct="1">
              <a:lnSpc>
                <a:spcPct val="105000"/>
              </a:lnSpc>
            </a:pPr>
            <a:r>
              <a:rPr lang="en-US" altLang="zh-CN" dirty="0"/>
              <a:t>CLASS: </a:t>
            </a:r>
            <a:r>
              <a:rPr lang="zh-CN" altLang="en-US" dirty="0"/>
              <a:t>通常为</a:t>
            </a:r>
            <a:r>
              <a:rPr lang="en-US" altLang="zh-CN" dirty="0"/>
              <a:t>IN(1)</a:t>
            </a:r>
            <a:r>
              <a:rPr lang="zh-CN" altLang="en-US" dirty="0"/>
              <a:t>，指</a:t>
            </a:r>
            <a:r>
              <a:rPr lang="en-US" altLang="zh-CN" dirty="0"/>
              <a:t>Internet</a:t>
            </a:r>
            <a:r>
              <a:rPr lang="zh-CN" altLang="en-US" dirty="0"/>
              <a:t>数据</a:t>
            </a:r>
            <a:endParaRPr lang="zh-CN" altLang="en-US" dirty="0"/>
          </a:p>
          <a:p>
            <a:pPr eaLnBrk="1" hangingPunct="1">
              <a:lnSpc>
                <a:spcPct val="105000"/>
              </a:lnSpc>
            </a:pPr>
            <a:r>
              <a:rPr lang="en-US" altLang="zh-CN" dirty="0"/>
              <a:t>TTL</a:t>
            </a:r>
            <a:endParaRPr lang="en-US" altLang="zh-CN" dirty="0"/>
          </a:p>
          <a:p>
            <a:pPr lvl="1" eaLnBrk="1" hangingPunct="1">
              <a:lnSpc>
                <a:spcPct val="105000"/>
              </a:lnSpc>
              <a:buFont typeface="Wingdings" panose="05000000000000000000" pitchFamily="2" charset="2"/>
              <a:buChar char="u"/>
            </a:pPr>
            <a:r>
              <a:rPr lang="zh-CN" altLang="en-US" dirty="0"/>
              <a:t>客户程序保留该资源记录的秒数，稳定的资源记录生存时间值可以为</a:t>
            </a:r>
            <a:r>
              <a:rPr lang="en-US" altLang="zh-CN" dirty="0"/>
              <a:t>2</a:t>
            </a:r>
            <a:r>
              <a:rPr lang="zh-CN" altLang="en-US" dirty="0"/>
              <a:t>天，它确定了客户端</a:t>
            </a:r>
            <a:r>
              <a:rPr lang="en-US" altLang="zh-CN" dirty="0"/>
              <a:t>DNS cache</a:t>
            </a:r>
            <a:r>
              <a:rPr lang="zh-CN" altLang="en-US" dirty="0"/>
              <a:t>可以缓存该记录多长时间</a:t>
            </a:r>
            <a:endParaRPr lang="zh-CN" altLang="en-US" dirty="0"/>
          </a:p>
          <a:p>
            <a:pPr eaLnBrk="1" hangingPunct="1">
              <a:lnSpc>
                <a:spcPct val="105000"/>
              </a:lnSpc>
            </a:pPr>
            <a:r>
              <a:rPr lang="en-US" altLang="zh-CN" dirty="0"/>
              <a:t>RDLENGTH</a:t>
            </a:r>
            <a:r>
              <a:rPr lang="zh-CN" altLang="en-US" dirty="0"/>
              <a:t>：资源数据长度</a:t>
            </a:r>
            <a:endParaRPr lang="zh-CN" altLang="en-US" dirty="0"/>
          </a:p>
          <a:p>
            <a:pPr lvl="1" eaLnBrk="1" hangingPunct="1">
              <a:lnSpc>
                <a:spcPct val="105000"/>
              </a:lnSpc>
              <a:buFont typeface="Wingdings" panose="05000000000000000000" pitchFamily="2" charset="2"/>
              <a:buChar char="u"/>
            </a:pPr>
            <a:r>
              <a:rPr lang="zh-CN" altLang="en-US" dirty="0"/>
              <a:t>说明资源数据的字节数，对类型</a:t>
            </a:r>
            <a:r>
              <a:rPr lang="en-US" altLang="zh-CN" dirty="0"/>
              <a:t>1</a:t>
            </a:r>
            <a:r>
              <a:rPr lang="zh-CN" altLang="en-US" dirty="0"/>
              <a:t>（</a:t>
            </a:r>
            <a:r>
              <a:rPr lang="en-US" altLang="zh-CN" dirty="0"/>
              <a:t>TYPE A</a:t>
            </a:r>
            <a:r>
              <a:rPr lang="zh-CN" altLang="en-US" dirty="0"/>
              <a:t>记录）资源数据是</a:t>
            </a:r>
            <a:r>
              <a:rPr lang="en-US" altLang="zh-CN" dirty="0"/>
              <a:t>4</a:t>
            </a:r>
            <a:r>
              <a:rPr lang="zh-CN" altLang="en-US" dirty="0"/>
              <a:t>字节的</a:t>
            </a:r>
            <a:r>
              <a:rPr lang="en-US" altLang="zh-CN" dirty="0"/>
              <a:t>IP</a:t>
            </a:r>
            <a:r>
              <a:rPr lang="zh-CN" altLang="en-US" dirty="0"/>
              <a:t>地址</a:t>
            </a:r>
            <a:endParaRPr lang="zh-CN" altLang="en-US" dirty="0"/>
          </a:p>
          <a:p>
            <a:pPr eaLnBrk="1" hangingPunct="1">
              <a:lnSpc>
                <a:spcPct val="105000"/>
              </a:lnSpc>
            </a:pPr>
            <a:r>
              <a:rPr lang="en-US" altLang="zh-CN" dirty="0"/>
              <a:t>RDATA</a:t>
            </a:r>
            <a:r>
              <a:rPr lang="zh-CN" altLang="en-US" dirty="0"/>
              <a:t>：资源数据</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z="3600"/>
              <a:t>Resource </a:t>
            </a:r>
            <a:r>
              <a:rPr lang="en-US" altLang="zh-CN" sz="3600"/>
              <a:t>R</a:t>
            </a:r>
            <a:r>
              <a:rPr lang="en-US" altLang="en-US" sz="3600"/>
              <a:t>ecord </a:t>
            </a:r>
            <a:r>
              <a:rPr lang="en-US" altLang="zh-CN" sz="3600"/>
              <a:t>Data </a:t>
            </a:r>
            <a:br>
              <a:rPr lang="en-US" altLang="zh-CN" sz="3600"/>
            </a:br>
            <a:r>
              <a:rPr lang="en-US" altLang="zh-CN" sz="3600"/>
              <a:t>(RFC1035 3.3 &amp; 3.4)</a:t>
            </a:r>
            <a:endParaRPr lang="en-US" altLang="zh-CN" sz="3600"/>
          </a:p>
        </p:txBody>
      </p:sp>
      <p:sp>
        <p:nvSpPr>
          <p:cNvPr id="23555" name="Rectangle 3"/>
          <p:cNvSpPr>
            <a:spLocks noGrp="1" noChangeArrowheads="1"/>
          </p:cNvSpPr>
          <p:nvPr>
            <p:ph type="body" idx="1"/>
          </p:nvPr>
        </p:nvSpPr>
        <p:spPr>
          <a:xfrm>
            <a:off x="685800" y="1054100"/>
            <a:ext cx="7847013" cy="5688013"/>
          </a:xfrm>
        </p:spPr>
        <p:txBody>
          <a:bodyPr/>
          <a:lstStyle/>
          <a:p>
            <a:pPr eaLnBrk="1" hangingPunct="1">
              <a:lnSpc>
                <a:spcPct val="90000"/>
              </a:lnSpc>
              <a:buFont typeface="Wingdings" panose="05000000000000000000" pitchFamily="2" charset="2"/>
              <a:buNone/>
            </a:pPr>
            <a:r>
              <a:rPr lang="zh-CN" altLang="en-US" sz="2000" dirty="0"/>
              <a:t>资源记录，大约</a:t>
            </a:r>
            <a:r>
              <a:rPr lang="en-US" altLang="zh-CN" sz="2000" dirty="0"/>
              <a:t>2 0</a:t>
            </a:r>
            <a:r>
              <a:rPr lang="zh-CN" altLang="en-US" sz="2000" dirty="0"/>
              <a:t>种不同类型的资源记录</a:t>
            </a:r>
            <a:endParaRPr lang="zh-CN" altLang="en-US" sz="2000" dirty="0"/>
          </a:p>
          <a:p>
            <a:pPr eaLnBrk="1" hangingPunct="1">
              <a:lnSpc>
                <a:spcPct val="90000"/>
              </a:lnSpc>
            </a:pPr>
            <a:r>
              <a:rPr lang="en-US" altLang="zh-CN" sz="2000" dirty="0"/>
              <a:t>A </a:t>
            </a:r>
            <a:r>
              <a:rPr lang="zh-CN" altLang="en-US" sz="2000" dirty="0"/>
              <a:t>地址 </a:t>
            </a:r>
            <a:r>
              <a:rPr lang="en-US" altLang="zh-CN" sz="2000" dirty="0"/>
              <a:t>(Type 1)</a:t>
            </a:r>
            <a:endParaRPr lang="en-US" altLang="zh-CN" sz="2000" dirty="0"/>
          </a:p>
          <a:p>
            <a:pPr lvl="1" eaLnBrk="1" hangingPunct="1">
              <a:lnSpc>
                <a:spcPct val="90000"/>
              </a:lnSpc>
              <a:buFont typeface="Wingdings" panose="05000000000000000000" pitchFamily="2" charset="2"/>
              <a:buChar char="u"/>
            </a:pPr>
            <a:r>
              <a:rPr lang="en-US" altLang="zh-CN" sz="2000" dirty="0"/>
              <a:t> </a:t>
            </a:r>
            <a:r>
              <a:rPr lang="zh-CN" altLang="en-US" sz="2000" dirty="0"/>
              <a:t>一个</a:t>
            </a:r>
            <a:r>
              <a:rPr lang="en-US" altLang="zh-CN" sz="2000" dirty="0"/>
              <a:t>A</a:t>
            </a:r>
            <a:r>
              <a:rPr lang="zh-CN" altLang="en-US" sz="2000" dirty="0"/>
              <a:t>记录定义了一个</a:t>
            </a:r>
            <a:r>
              <a:rPr lang="en-US" altLang="zh-CN" sz="2000" dirty="0"/>
              <a:t>IP</a:t>
            </a:r>
            <a:r>
              <a:rPr lang="zh-CN" altLang="en-US" sz="2000" dirty="0"/>
              <a:t>地址，它存储</a:t>
            </a:r>
            <a:r>
              <a:rPr lang="en-US" altLang="zh-CN" sz="2000" dirty="0"/>
              <a:t>32bit</a:t>
            </a:r>
            <a:r>
              <a:rPr lang="zh-CN" altLang="en-US" sz="2000" dirty="0"/>
              <a:t>的二进制数</a:t>
            </a:r>
            <a:endParaRPr lang="zh-CN" altLang="en-US" sz="2000" dirty="0"/>
          </a:p>
          <a:p>
            <a:pPr eaLnBrk="1" hangingPunct="1">
              <a:lnSpc>
                <a:spcPct val="90000"/>
              </a:lnSpc>
            </a:pPr>
            <a:r>
              <a:rPr lang="en-US" altLang="zh-CN" sz="2000" dirty="0"/>
              <a:t>AAAA  IPv6</a:t>
            </a:r>
            <a:r>
              <a:rPr lang="zh-CN" altLang="en-US" sz="2000" dirty="0"/>
              <a:t>地址 </a:t>
            </a:r>
            <a:r>
              <a:rPr lang="en-US" altLang="zh-CN" sz="2000" dirty="0"/>
              <a:t>(Type 28)</a:t>
            </a:r>
            <a:endParaRPr lang="en-US" altLang="zh-CN" sz="2000" dirty="0"/>
          </a:p>
          <a:p>
            <a:pPr lvl="1" eaLnBrk="1" hangingPunct="1">
              <a:lnSpc>
                <a:spcPct val="90000"/>
              </a:lnSpc>
              <a:buFont typeface="Wingdings" panose="05000000000000000000" pitchFamily="2" charset="2"/>
              <a:buChar char="u"/>
            </a:pPr>
            <a:r>
              <a:rPr lang="en-US" altLang="zh-CN" sz="2000" dirty="0"/>
              <a:t> </a:t>
            </a:r>
            <a:r>
              <a:rPr lang="zh-CN" altLang="en-US" sz="2000" dirty="0"/>
              <a:t>一个</a:t>
            </a:r>
            <a:r>
              <a:rPr lang="en-US" altLang="zh-CN" sz="2000" dirty="0"/>
              <a:t>AAAA</a:t>
            </a:r>
            <a:r>
              <a:rPr lang="zh-CN" altLang="en-US" sz="2000" dirty="0"/>
              <a:t>记录定义一个</a:t>
            </a:r>
            <a:r>
              <a:rPr lang="en-US" altLang="zh-CN" sz="2000" dirty="0"/>
              <a:t>IPv6</a:t>
            </a:r>
            <a:r>
              <a:rPr lang="zh-CN" altLang="en-US" sz="2000" dirty="0"/>
              <a:t>地址</a:t>
            </a:r>
            <a:endParaRPr lang="zh-CN" altLang="en-US" sz="2000" dirty="0"/>
          </a:p>
          <a:p>
            <a:pPr eaLnBrk="1" hangingPunct="1">
              <a:lnSpc>
                <a:spcPct val="90000"/>
              </a:lnSpc>
            </a:pPr>
            <a:r>
              <a:rPr lang="en-US" altLang="zh-CN" sz="2000" dirty="0"/>
              <a:t>PTR (Type 12)</a:t>
            </a:r>
            <a:endParaRPr lang="en-US" altLang="zh-CN" sz="2000" dirty="0"/>
          </a:p>
          <a:p>
            <a:pPr lvl="1" eaLnBrk="1" hangingPunct="1">
              <a:lnSpc>
                <a:spcPct val="90000"/>
              </a:lnSpc>
              <a:buFont typeface="Wingdings" panose="05000000000000000000" pitchFamily="2" charset="2"/>
              <a:buChar char="u"/>
            </a:pPr>
            <a:r>
              <a:rPr lang="zh-CN" altLang="en-US" sz="2000" dirty="0"/>
              <a:t>指针记录用于指针查询。</a:t>
            </a:r>
            <a:r>
              <a:rPr lang="en-US" altLang="zh-CN" sz="2000" dirty="0"/>
              <a:t>IP</a:t>
            </a:r>
            <a:r>
              <a:rPr lang="zh-CN" altLang="en-US" sz="2000" dirty="0"/>
              <a:t>地址被看作是</a:t>
            </a:r>
            <a:r>
              <a:rPr lang="en-US" altLang="zh-CN" sz="2000" dirty="0"/>
              <a:t>in-</a:t>
            </a:r>
            <a:r>
              <a:rPr lang="en-US" altLang="zh-CN" sz="2000" dirty="0" err="1"/>
              <a:t>addr.arpa</a:t>
            </a:r>
            <a:r>
              <a:rPr lang="zh-CN" altLang="en-US" sz="2000" dirty="0"/>
              <a:t>域下的一个域名（标识符串）</a:t>
            </a:r>
            <a:endParaRPr lang="zh-CN" altLang="en-US" sz="2000" dirty="0"/>
          </a:p>
          <a:p>
            <a:pPr eaLnBrk="1" hangingPunct="1">
              <a:lnSpc>
                <a:spcPct val="90000"/>
              </a:lnSpc>
            </a:pPr>
            <a:r>
              <a:rPr lang="en-US" altLang="zh-CN" sz="2000" dirty="0"/>
              <a:t>CNAME </a:t>
            </a:r>
            <a:r>
              <a:rPr lang="zh-CN" altLang="en-US" sz="2000" dirty="0"/>
              <a:t>规范名字</a:t>
            </a:r>
            <a:r>
              <a:rPr lang="en-US" altLang="zh-CN" sz="2000" dirty="0"/>
              <a:t>(canonical name) (Type 5)</a:t>
            </a:r>
            <a:endParaRPr lang="en-US" altLang="zh-CN" sz="2000" dirty="0"/>
          </a:p>
          <a:p>
            <a:pPr lvl="1" eaLnBrk="1" hangingPunct="1">
              <a:lnSpc>
                <a:spcPct val="90000"/>
              </a:lnSpc>
              <a:buFont typeface="Wingdings" panose="05000000000000000000" pitchFamily="2" charset="2"/>
              <a:buChar char="u"/>
            </a:pPr>
            <a:r>
              <a:rPr lang="zh-CN" altLang="en-US" sz="2000" dirty="0"/>
              <a:t>别名</a:t>
            </a:r>
            <a:r>
              <a:rPr lang="en-US" altLang="zh-CN" sz="2000" dirty="0"/>
              <a:t>alias </a:t>
            </a:r>
            <a:endParaRPr lang="en-US" altLang="zh-CN" sz="2000" dirty="0"/>
          </a:p>
          <a:p>
            <a:pPr eaLnBrk="1" hangingPunct="1">
              <a:lnSpc>
                <a:spcPct val="90000"/>
              </a:lnSpc>
            </a:pPr>
            <a:r>
              <a:rPr lang="en-US" altLang="zh-CN" sz="2000" dirty="0"/>
              <a:t>HINFO </a:t>
            </a:r>
            <a:r>
              <a:rPr lang="zh-CN" altLang="en-US" sz="2000" dirty="0"/>
              <a:t>主机信息</a:t>
            </a:r>
            <a:r>
              <a:rPr lang="en-US" altLang="zh-CN" sz="2000" dirty="0"/>
              <a:t>(Type 13)</a:t>
            </a:r>
            <a:endParaRPr lang="en-US" altLang="zh-CN" sz="2000" dirty="0"/>
          </a:p>
          <a:p>
            <a:pPr lvl="1" eaLnBrk="1" hangingPunct="1">
              <a:lnSpc>
                <a:spcPct val="90000"/>
              </a:lnSpc>
              <a:buFont typeface="Wingdings" panose="05000000000000000000" pitchFamily="2" charset="2"/>
              <a:buChar char="u"/>
            </a:pPr>
            <a:r>
              <a:rPr lang="zh-CN" altLang="en-US" sz="2000" dirty="0"/>
              <a:t>主机</a:t>
            </a:r>
            <a:r>
              <a:rPr lang="en-US" altLang="zh-CN" sz="2000" dirty="0"/>
              <a:t>CPU</a:t>
            </a:r>
            <a:r>
              <a:rPr lang="zh-CN" altLang="en-US" sz="2000" dirty="0"/>
              <a:t>和操作系统</a:t>
            </a:r>
            <a:endParaRPr lang="zh-CN" altLang="en-US" sz="2000" dirty="0"/>
          </a:p>
          <a:p>
            <a:pPr eaLnBrk="1" hangingPunct="1">
              <a:lnSpc>
                <a:spcPct val="90000"/>
              </a:lnSpc>
            </a:pPr>
            <a:r>
              <a:rPr lang="en-US" altLang="zh-CN" sz="2000" dirty="0"/>
              <a:t>MX </a:t>
            </a:r>
            <a:r>
              <a:rPr lang="zh-CN" altLang="en-US" sz="2000" dirty="0"/>
              <a:t>邮件交换 </a:t>
            </a:r>
            <a:r>
              <a:rPr lang="en-US" altLang="zh-CN" sz="2000" dirty="0"/>
              <a:t>(Type 15)</a:t>
            </a:r>
            <a:endParaRPr lang="en-US" altLang="zh-CN" sz="2000" dirty="0"/>
          </a:p>
          <a:p>
            <a:pPr lvl="1" eaLnBrk="1" hangingPunct="1">
              <a:lnSpc>
                <a:spcPct val="90000"/>
              </a:lnSpc>
              <a:buFont typeface="Wingdings" panose="05000000000000000000" pitchFamily="2" charset="2"/>
              <a:buChar char="u"/>
            </a:pPr>
            <a:r>
              <a:rPr lang="en-US" altLang="zh-CN" sz="2000" dirty="0"/>
              <a:t>16bit</a:t>
            </a:r>
            <a:r>
              <a:rPr lang="zh-CN" altLang="en-US" sz="2000" dirty="0"/>
              <a:t>整数优先值，以及域名</a:t>
            </a:r>
            <a:endParaRPr lang="zh-CN" altLang="en-US" sz="2000" dirty="0"/>
          </a:p>
          <a:p>
            <a:pPr lvl="1" eaLnBrk="1" hangingPunct="1">
              <a:lnSpc>
                <a:spcPct val="90000"/>
              </a:lnSpc>
              <a:buFont typeface="Wingdings" panose="05000000000000000000" pitchFamily="2" charset="2"/>
              <a:buChar char="u"/>
            </a:pPr>
            <a:r>
              <a:rPr lang="zh-CN" altLang="en-US" sz="2000" dirty="0"/>
              <a:t>如果一个目的主机有多个</a:t>
            </a:r>
            <a:r>
              <a:rPr lang="en-US" altLang="zh-CN" sz="2000" dirty="0"/>
              <a:t>MX</a:t>
            </a:r>
            <a:r>
              <a:rPr lang="zh-CN" altLang="en-US" sz="2000" dirty="0"/>
              <a:t>项，按优先值由小到大顺序使用</a:t>
            </a:r>
            <a:endParaRPr lang="zh-CN" altLang="en-US" sz="2000" dirty="0"/>
          </a:p>
          <a:p>
            <a:pPr eaLnBrk="1" hangingPunct="1">
              <a:lnSpc>
                <a:spcPct val="90000"/>
              </a:lnSpc>
            </a:pPr>
            <a:r>
              <a:rPr lang="en-US" altLang="zh-CN" sz="2000" dirty="0"/>
              <a:t>NS</a:t>
            </a:r>
            <a:r>
              <a:rPr lang="zh-CN" altLang="en-US" sz="2000" dirty="0"/>
              <a:t>名字服务器</a:t>
            </a:r>
            <a:r>
              <a:rPr lang="en-US" altLang="zh-CN" sz="2000" dirty="0"/>
              <a:t>(Type 2)</a:t>
            </a:r>
            <a:endParaRPr lang="en-US" altLang="zh-CN" sz="2000" dirty="0"/>
          </a:p>
          <a:p>
            <a:pPr lvl="1" eaLnBrk="1" hangingPunct="1">
              <a:lnSpc>
                <a:spcPct val="90000"/>
              </a:lnSpc>
              <a:buFont typeface="Wingdings" panose="05000000000000000000" pitchFamily="2" charset="2"/>
              <a:buChar char="u"/>
            </a:pPr>
            <a:r>
              <a:rPr lang="zh-CN" altLang="en-US" sz="2000" dirty="0"/>
              <a:t>说明域的权威名字服务器</a:t>
            </a:r>
            <a:endParaRPr lang="zh-CN" alt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a:t>报文例（</a:t>
            </a:r>
            <a:r>
              <a:rPr lang="en-US" altLang="zh-CN" sz="3600"/>
              <a:t>RFC1034  6.2.1</a:t>
            </a:r>
            <a:r>
              <a:rPr lang="zh-CN" altLang="en-US" sz="3600"/>
              <a:t>）</a:t>
            </a:r>
            <a:endParaRPr lang="zh-CN" altLang="en-US" sz="3600"/>
          </a:p>
        </p:txBody>
      </p:sp>
      <p:sp>
        <p:nvSpPr>
          <p:cNvPr id="15363" name="Rectangle 3"/>
          <p:cNvSpPr>
            <a:spLocks noGrp="1" noChangeArrowheads="1"/>
          </p:cNvSpPr>
          <p:nvPr>
            <p:ph type="body" idx="1"/>
          </p:nvPr>
        </p:nvSpPr>
        <p:spPr>
          <a:xfrm>
            <a:off x="685800" y="981075"/>
            <a:ext cx="7989888" cy="5543550"/>
          </a:xfrm>
        </p:spPr>
        <p:txBody>
          <a:bodyPr/>
          <a:lstStyle/>
          <a:p>
            <a:pPr eaLnBrk="1" hangingPunct="1">
              <a:lnSpc>
                <a:spcPct val="80000"/>
              </a:lnSpc>
              <a:buFont typeface="Wingdings" panose="05000000000000000000" pitchFamily="2" charset="2"/>
              <a:buNone/>
            </a:pPr>
            <a:r>
              <a:rPr lang="en-US" altLang="zh-CN" sz="1200">
                <a:solidFill>
                  <a:schemeClr val="tx1"/>
                </a:solidFill>
                <a:latin typeface="宋体" panose="02010600030101010101" pitchFamily="2" charset="-122"/>
                <a:ea typeface="宋体" panose="02010600030101010101" pitchFamily="2" charset="-122"/>
              </a:rPr>
              <a:t> </a:t>
            </a:r>
            <a:r>
              <a:rPr lang="en-US" altLang="zh-CN" sz="1800">
                <a:solidFill>
                  <a:schemeClr val="tx1"/>
                </a:solidFill>
                <a:latin typeface="宋体" panose="02010600030101010101" pitchFamily="2" charset="-122"/>
                <a:ea typeface="宋体" panose="02010600030101010101" pitchFamily="2" charset="-122"/>
              </a:rPr>
              <a:t>QNAME=SRI-NIC.ARPA, QTYPE=A</a:t>
            </a:r>
            <a:endParaRPr lang="en-US" altLang="zh-CN" sz="1800">
              <a:solidFill>
                <a:schemeClr val="tx1"/>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pPr>
            <a:endParaRPr lang="en-US" altLang="zh-CN" sz="1800">
              <a:solidFill>
                <a:schemeClr val="tx1"/>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pPr>
            <a:r>
              <a:rPr lang="en-US" altLang="zh-CN" sz="1800">
                <a:solidFill>
                  <a:schemeClr val="tx1"/>
                </a:solidFill>
                <a:latin typeface="宋体" panose="02010600030101010101" pitchFamily="2" charset="-122"/>
                <a:ea typeface="宋体" panose="02010600030101010101" pitchFamily="2" charset="-122"/>
              </a:rPr>
              <a:t>           +---------------------------------------------------+</a:t>
            </a:r>
            <a:endParaRPr lang="en-US" altLang="zh-CN" sz="1800">
              <a:solidFill>
                <a:schemeClr val="tx1"/>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pPr>
            <a:r>
              <a:rPr lang="en-US" altLang="zh-CN" sz="1800">
                <a:solidFill>
                  <a:schemeClr val="tx1"/>
                </a:solidFill>
                <a:latin typeface="宋体" panose="02010600030101010101" pitchFamily="2" charset="-122"/>
                <a:ea typeface="宋体" panose="02010600030101010101" pitchFamily="2" charset="-122"/>
              </a:rPr>
              <a:t>Header     | OPCODE=SQUERY, RESPONSE, AA                       |</a:t>
            </a:r>
            <a:endParaRPr lang="en-US" altLang="zh-CN" sz="1800">
              <a:solidFill>
                <a:schemeClr val="tx1"/>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pPr>
            <a:r>
              <a:rPr lang="en-US" altLang="zh-CN" sz="1800">
                <a:solidFill>
                  <a:schemeClr val="tx1"/>
                </a:solidFill>
                <a:latin typeface="宋体" panose="02010600030101010101" pitchFamily="2" charset="-122"/>
                <a:ea typeface="宋体" panose="02010600030101010101" pitchFamily="2" charset="-122"/>
              </a:rPr>
              <a:t>           +---------------------------------------------------+</a:t>
            </a:r>
            <a:endParaRPr lang="en-US" altLang="zh-CN" sz="1800">
              <a:solidFill>
                <a:schemeClr val="tx1"/>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pPr>
            <a:r>
              <a:rPr lang="en-US" altLang="zh-CN" sz="1800">
                <a:solidFill>
                  <a:schemeClr val="tx1"/>
                </a:solidFill>
                <a:latin typeface="宋体" panose="02010600030101010101" pitchFamily="2" charset="-122"/>
                <a:ea typeface="宋体" panose="02010600030101010101" pitchFamily="2" charset="-122"/>
              </a:rPr>
              <a:t>Question   | QNAME=SRI-NIC.ARPA., QCLASS=IN, QTYPE=A           |</a:t>
            </a:r>
            <a:endParaRPr lang="en-US" altLang="zh-CN" sz="1800">
              <a:solidFill>
                <a:schemeClr val="tx1"/>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pPr>
            <a:r>
              <a:rPr lang="en-US" altLang="zh-CN" sz="1800">
                <a:solidFill>
                  <a:schemeClr val="tx1"/>
                </a:solidFill>
                <a:latin typeface="宋体" panose="02010600030101010101" pitchFamily="2" charset="-122"/>
                <a:ea typeface="宋体" panose="02010600030101010101" pitchFamily="2" charset="-122"/>
              </a:rPr>
              <a:t>           +---------------------------------------------------+</a:t>
            </a:r>
            <a:endParaRPr lang="en-US" altLang="zh-CN" sz="1800">
              <a:solidFill>
                <a:schemeClr val="tx1"/>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pPr>
            <a:r>
              <a:rPr lang="en-US" altLang="zh-CN" sz="1800">
                <a:solidFill>
                  <a:schemeClr val="tx1"/>
                </a:solidFill>
                <a:latin typeface="宋体" panose="02010600030101010101" pitchFamily="2" charset="-122"/>
                <a:ea typeface="宋体" panose="02010600030101010101" pitchFamily="2" charset="-122"/>
              </a:rPr>
              <a:t>Answer     | SRI-NIC.ARPA. 86400 IN A 26.0.0.73                |</a:t>
            </a:r>
            <a:endParaRPr lang="en-US" altLang="zh-CN" sz="1800">
              <a:solidFill>
                <a:schemeClr val="tx1"/>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pPr>
            <a:r>
              <a:rPr lang="en-US" altLang="zh-CN" sz="1800">
                <a:solidFill>
                  <a:schemeClr val="tx1"/>
                </a:solidFill>
                <a:latin typeface="宋体" panose="02010600030101010101" pitchFamily="2" charset="-122"/>
                <a:ea typeface="宋体" panose="02010600030101010101" pitchFamily="2" charset="-122"/>
              </a:rPr>
              <a:t>           |               86400 IN A 10.0.0.51                |</a:t>
            </a:r>
            <a:endParaRPr lang="en-US" altLang="zh-CN" sz="1800">
              <a:solidFill>
                <a:schemeClr val="tx1"/>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pPr>
            <a:r>
              <a:rPr lang="en-US" altLang="zh-CN" sz="1800">
                <a:solidFill>
                  <a:schemeClr val="tx1"/>
                </a:solidFill>
                <a:latin typeface="宋体" panose="02010600030101010101" pitchFamily="2" charset="-122"/>
                <a:ea typeface="宋体" panose="02010600030101010101" pitchFamily="2" charset="-122"/>
              </a:rPr>
              <a:t>           +---------------------------------------------------+</a:t>
            </a:r>
            <a:endParaRPr lang="en-US" altLang="zh-CN" sz="1800">
              <a:solidFill>
                <a:schemeClr val="tx1"/>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pPr>
            <a:r>
              <a:rPr lang="en-US" altLang="zh-CN" sz="1800">
                <a:solidFill>
                  <a:schemeClr val="tx1"/>
                </a:solidFill>
                <a:latin typeface="宋体" panose="02010600030101010101" pitchFamily="2" charset="-122"/>
                <a:ea typeface="宋体" panose="02010600030101010101" pitchFamily="2" charset="-122"/>
              </a:rPr>
              <a:t>Authority  | &lt;empty&gt;                                           |</a:t>
            </a:r>
            <a:endParaRPr lang="en-US" altLang="zh-CN" sz="1800">
              <a:solidFill>
                <a:schemeClr val="tx1"/>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pPr>
            <a:r>
              <a:rPr lang="en-US" altLang="zh-CN" sz="1800">
                <a:solidFill>
                  <a:schemeClr val="tx1"/>
                </a:solidFill>
                <a:latin typeface="宋体" panose="02010600030101010101" pitchFamily="2" charset="-122"/>
                <a:ea typeface="宋体" panose="02010600030101010101" pitchFamily="2" charset="-122"/>
              </a:rPr>
              <a:t>           +---------------------------------------------------+</a:t>
            </a:r>
            <a:endParaRPr lang="en-US" altLang="zh-CN" sz="1800">
              <a:solidFill>
                <a:schemeClr val="tx1"/>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pPr>
            <a:r>
              <a:rPr lang="en-US" altLang="zh-CN" sz="1800">
                <a:solidFill>
                  <a:schemeClr val="tx1"/>
                </a:solidFill>
                <a:latin typeface="宋体" panose="02010600030101010101" pitchFamily="2" charset="-122"/>
                <a:ea typeface="宋体" panose="02010600030101010101" pitchFamily="2" charset="-122"/>
              </a:rPr>
              <a:t>Additional | &lt;empty&gt;                                           |</a:t>
            </a:r>
            <a:endParaRPr lang="en-US" altLang="zh-CN" sz="1800">
              <a:solidFill>
                <a:schemeClr val="tx1"/>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pPr>
            <a:r>
              <a:rPr lang="en-US" altLang="zh-CN" sz="1800">
                <a:solidFill>
                  <a:schemeClr val="tx1"/>
                </a:solidFill>
                <a:latin typeface="宋体" panose="02010600030101010101" pitchFamily="2" charset="-122"/>
                <a:ea typeface="宋体" panose="02010600030101010101" pitchFamily="2" charset="-122"/>
              </a:rPr>
              <a:t>           +---------------------------------------------------+</a:t>
            </a:r>
            <a:endParaRPr lang="en-US" altLang="zh-CN" sz="1800">
              <a:solidFill>
                <a:schemeClr val="tx1"/>
              </a:solidFill>
              <a:latin typeface="宋体" panose="02010600030101010101" pitchFamily="2" charset="-122"/>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z="3600"/>
              <a:t>报文例（</a:t>
            </a:r>
            <a:r>
              <a:rPr lang="en-US" altLang="zh-CN" sz="3600"/>
              <a:t>RFC1034  6.2.7</a:t>
            </a:r>
            <a:r>
              <a:rPr lang="zh-CN" altLang="en-US" sz="3600"/>
              <a:t>）</a:t>
            </a:r>
            <a:endParaRPr lang="zh-CN" altLang="en-US" sz="3600"/>
          </a:p>
        </p:txBody>
      </p:sp>
      <p:sp>
        <p:nvSpPr>
          <p:cNvPr id="16387"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zh-CN" sz="1800" dirty="0">
                <a:solidFill>
                  <a:schemeClr val="tx1"/>
                </a:solidFill>
                <a:latin typeface="宋体" panose="02010600030101010101" pitchFamily="2" charset="-122"/>
                <a:ea typeface="宋体" panose="02010600030101010101" pitchFamily="2" charset="-122"/>
              </a:rPr>
              <a:t> QNAME=USC-ISIC.ARPA, QTYPE=A</a:t>
            </a:r>
            <a:endParaRPr lang="en-US" altLang="zh-CN" sz="1800" dirty="0">
              <a:solidFill>
                <a:schemeClr val="tx1"/>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pPr>
            <a:endParaRPr lang="en-US" altLang="zh-CN" sz="1800" dirty="0">
              <a:solidFill>
                <a:schemeClr val="tx1"/>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solidFill>
                  <a:schemeClr val="tx1"/>
                </a:solidFill>
                <a:latin typeface="宋体" panose="02010600030101010101" pitchFamily="2" charset="-122"/>
                <a:ea typeface="宋体" panose="02010600030101010101" pitchFamily="2" charset="-122"/>
              </a:rPr>
              <a:t>           +---------------------------------------------------+</a:t>
            </a:r>
            <a:endParaRPr lang="en-US" altLang="zh-CN" sz="1800" dirty="0">
              <a:solidFill>
                <a:schemeClr val="tx1"/>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solidFill>
                  <a:schemeClr val="tx1"/>
                </a:solidFill>
                <a:latin typeface="宋体" panose="02010600030101010101" pitchFamily="2" charset="-122"/>
                <a:ea typeface="宋体" panose="02010600030101010101" pitchFamily="2" charset="-122"/>
              </a:rPr>
              <a:t>Header     | OPCODE=SQUERY, RESPONSE, AA                       |</a:t>
            </a:r>
            <a:endParaRPr lang="en-US" altLang="zh-CN" sz="1800" dirty="0">
              <a:solidFill>
                <a:schemeClr val="tx1"/>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solidFill>
                  <a:schemeClr val="tx1"/>
                </a:solidFill>
                <a:latin typeface="宋体" panose="02010600030101010101" pitchFamily="2" charset="-122"/>
                <a:ea typeface="宋体" panose="02010600030101010101" pitchFamily="2" charset="-122"/>
              </a:rPr>
              <a:t>           +---------------------------------------------------+</a:t>
            </a:r>
            <a:endParaRPr lang="en-US" altLang="zh-CN" sz="1800" dirty="0">
              <a:solidFill>
                <a:schemeClr val="tx1"/>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solidFill>
                  <a:schemeClr val="tx1"/>
                </a:solidFill>
                <a:latin typeface="宋体" panose="02010600030101010101" pitchFamily="2" charset="-122"/>
                <a:ea typeface="宋体" panose="02010600030101010101" pitchFamily="2" charset="-122"/>
              </a:rPr>
              <a:t>Question   | QNAME=USC-ISIC.ARPA., QCLASS=IN, QTYPE=A          |</a:t>
            </a:r>
            <a:endParaRPr lang="en-US" altLang="zh-CN" sz="1800" dirty="0">
              <a:solidFill>
                <a:schemeClr val="tx1"/>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solidFill>
                  <a:schemeClr val="tx1"/>
                </a:solidFill>
                <a:latin typeface="宋体" panose="02010600030101010101" pitchFamily="2" charset="-122"/>
                <a:ea typeface="宋体" panose="02010600030101010101" pitchFamily="2" charset="-122"/>
              </a:rPr>
              <a:t>           +---------------------------------------------------+</a:t>
            </a:r>
            <a:endParaRPr lang="en-US" altLang="zh-CN" sz="1800" dirty="0">
              <a:solidFill>
                <a:schemeClr val="tx1"/>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solidFill>
                  <a:schemeClr val="tx1"/>
                </a:solidFill>
                <a:latin typeface="宋体" panose="02010600030101010101" pitchFamily="2" charset="-122"/>
                <a:ea typeface="宋体" panose="02010600030101010101" pitchFamily="2" charset="-122"/>
              </a:rPr>
              <a:t>Answer     | USC-ISIC.ARPA.   86400 IN CNAME   C.ISI.EDU.      |</a:t>
            </a:r>
            <a:endParaRPr lang="en-US" altLang="zh-CN" sz="1800" dirty="0">
              <a:solidFill>
                <a:schemeClr val="tx1"/>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solidFill>
                  <a:schemeClr val="tx1"/>
                </a:solidFill>
                <a:latin typeface="宋体" panose="02010600030101010101" pitchFamily="2" charset="-122"/>
                <a:ea typeface="宋体" panose="02010600030101010101" pitchFamily="2" charset="-122"/>
              </a:rPr>
              <a:t>           +---------------------------------------------------+</a:t>
            </a:r>
            <a:endParaRPr lang="en-US" altLang="zh-CN" sz="1800" dirty="0">
              <a:solidFill>
                <a:schemeClr val="tx1"/>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solidFill>
                  <a:schemeClr val="tx1"/>
                </a:solidFill>
                <a:latin typeface="宋体" panose="02010600030101010101" pitchFamily="2" charset="-122"/>
                <a:ea typeface="宋体" panose="02010600030101010101" pitchFamily="2" charset="-122"/>
              </a:rPr>
              <a:t>Authority  | ISI.EDU.        172800 IN NS      VAXA.ISI.EDU.   |</a:t>
            </a:r>
            <a:endParaRPr lang="en-US" altLang="zh-CN" sz="1800" dirty="0">
              <a:solidFill>
                <a:schemeClr val="tx1"/>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solidFill>
                  <a:schemeClr val="tx1"/>
                </a:solidFill>
                <a:latin typeface="宋体" panose="02010600030101010101" pitchFamily="2" charset="-122"/>
                <a:ea typeface="宋体" panose="02010600030101010101" pitchFamily="2" charset="-122"/>
              </a:rPr>
              <a:t>           |                           NS      A.ISI.EDU.      |</a:t>
            </a:r>
            <a:endParaRPr lang="en-US" altLang="zh-CN" sz="1800" dirty="0">
              <a:solidFill>
                <a:schemeClr val="tx1"/>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solidFill>
                  <a:schemeClr val="tx1"/>
                </a:solidFill>
                <a:latin typeface="宋体" panose="02010600030101010101" pitchFamily="2" charset="-122"/>
                <a:ea typeface="宋体" panose="02010600030101010101" pitchFamily="2" charset="-122"/>
              </a:rPr>
              <a:t>           |                           NS      VENERA.ISI.EDU. |</a:t>
            </a:r>
            <a:endParaRPr lang="en-US" altLang="zh-CN" sz="1800" dirty="0">
              <a:solidFill>
                <a:schemeClr val="tx1"/>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solidFill>
                  <a:schemeClr val="tx1"/>
                </a:solidFill>
                <a:latin typeface="宋体" panose="02010600030101010101" pitchFamily="2" charset="-122"/>
                <a:ea typeface="宋体" panose="02010600030101010101" pitchFamily="2" charset="-122"/>
              </a:rPr>
              <a:t>           +---------------------------------------------------+</a:t>
            </a:r>
            <a:endParaRPr lang="en-US" altLang="zh-CN" sz="1800" dirty="0">
              <a:solidFill>
                <a:schemeClr val="tx1"/>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solidFill>
                  <a:schemeClr val="tx1"/>
                </a:solidFill>
                <a:latin typeface="宋体" panose="02010600030101010101" pitchFamily="2" charset="-122"/>
                <a:ea typeface="宋体" panose="02010600030101010101" pitchFamily="2" charset="-122"/>
              </a:rPr>
              <a:t>Additional | VAXA.ISI.EDU.   172800    A       10.2.0.27       |</a:t>
            </a:r>
            <a:endParaRPr lang="en-US" altLang="zh-CN" sz="1800" dirty="0">
              <a:solidFill>
                <a:schemeClr val="tx1"/>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solidFill>
                  <a:schemeClr val="tx1"/>
                </a:solidFill>
                <a:latin typeface="宋体" panose="02010600030101010101" pitchFamily="2" charset="-122"/>
                <a:ea typeface="宋体" panose="02010600030101010101" pitchFamily="2" charset="-122"/>
              </a:rPr>
              <a:t>           |                 172800    A       128.9.0.33      |</a:t>
            </a:r>
            <a:endParaRPr lang="en-US" altLang="zh-CN" sz="1800" dirty="0">
              <a:solidFill>
                <a:schemeClr val="tx1"/>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solidFill>
                  <a:schemeClr val="tx1"/>
                </a:solidFill>
                <a:latin typeface="宋体" panose="02010600030101010101" pitchFamily="2" charset="-122"/>
                <a:ea typeface="宋体" panose="02010600030101010101" pitchFamily="2" charset="-122"/>
              </a:rPr>
              <a:t>           | VENERA.ISI.EDU. 172800    A       10.1.0.52       |</a:t>
            </a:r>
            <a:endParaRPr lang="en-US" altLang="zh-CN" sz="1800" dirty="0">
              <a:solidFill>
                <a:schemeClr val="tx1"/>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solidFill>
                  <a:schemeClr val="tx1"/>
                </a:solidFill>
                <a:latin typeface="宋体" panose="02010600030101010101" pitchFamily="2" charset="-122"/>
                <a:ea typeface="宋体" panose="02010600030101010101" pitchFamily="2" charset="-122"/>
              </a:rPr>
              <a:t>           |                 172800    A       128.9.0.32      |</a:t>
            </a:r>
            <a:endParaRPr lang="en-US" altLang="zh-CN" sz="1800" dirty="0">
              <a:solidFill>
                <a:schemeClr val="tx1"/>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solidFill>
                  <a:schemeClr val="tx1"/>
                </a:solidFill>
                <a:latin typeface="宋体" panose="02010600030101010101" pitchFamily="2" charset="-122"/>
                <a:ea typeface="宋体" panose="02010600030101010101" pitchFamily="2" charset="-122"/>
              </a:rPr>
              <a:t>           | A.ISI.EDU.      172800    A       26.3.0.103      |</a:t>
            </a:r>
            <a:endParaRPr lang="en-US" altLang="zh-CN" sz="1800" dirty="0">
              <a:solidFill>
                <a:schemeClr val="tx1"/>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solidFill>
                  <a:schemeClr val="tx1"/>
                </a:solidFill>
                <a:latin typeface="宋体" panose="02010600030101010101" pitchFamily="2" charset="-122"/>
                <a:ea typeface="宋体" panose="02010600030101010101" pitchFamily="2" charset="-122"/>
              </a:rPr>
              <a:t>           +---------------------------------------------------+</a:t>
            </a:r>
            <a:endParaRPr lang="en-US" altLang="zh-CN" sz="1800" dirty="0">
              <a:solidFill>
                <a:schemeClr val="tx1"/>
              </a:solidFill>
              <a:latin typeface="宋体" panose="02010600030101010101" pitchFamily="2" charset="-122"/>
              <a:ea typeface="宋体" panose="02010600030101010101" pitchFamily="2" charset="-122"/>
            </a:endParaRPr>
          </a:p>
          <a:p>
            <a:pPr eaLnBrk="1" hangingPunct="1">
              <a:lnSpc>
                <a:spcPct val="80000"/>
              </a:lnSpc>
            </a:pPr>
            <a:endParaRPr lang="en-US" altLang="zh-CN" sz="1800" dirty="0">
              <a:solidFill>
                <a:schemeClr val="tx1"/>
              </a:solidFill>
              <a:latin typeface="宋体" panose="02010600030101010101" pitchFamily="2" charset="-122"/>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a:t>相关资料</a:t>
            </a:r>
            <a:endParaRPr lang="zh-CN" altLang="en-US"/>
          </a:p>
        </p:txBody>
      </p:sp>
      <p:sp>
        <p:nvSpPr>
          <p:cNvPr id="10243" name="Rectangle 3"/>
          <p:cNvSpPr>
            <a:spLocks noGrp="1" noChangeArrowheads="1"/>
          </p:cNvSpPr>
          <p:nvPr>
            <p:ph type="body" idx="1"/>
          </p:nvPr>
        </p:nvSpPr>
        <p:spPr/>
        <p:txBody>
          <a:bodyPr/>
          <a:lstStyle/>
          <a:p>
            <a:pPr eaLnBrk="1" hangingPunct="1"/>
            <a:r>
              <a:rPr lang="en-US" altLang="zh-CN" b="0">
                <a:solidFill>
                  <a:srgbClr val="000066"/>
                </a:solidFill>
              </a:rPr>
              <a:t>Socket</a:t>
            </a:r>
            <a:r>
              <a:rPr lang="zh-CN" altLang="en-US" b="0">
                <a:solidFill>
                  <a:srgbClr val="000066"/>
                </a:solidFill>
              </a:rPr>
              <a:t>编程</a:t>
            </a:r>
            <a:r>
              <a:rPr lang="en-US" altLang="zh-CN" b="0">
                <a:solidFill>
                  <a:srgbClr val="000066"/>
                </a:solidFill>
              </a:rPr>
              <a:t>(</a:t>
            </a:r>
            <a:r>
              <a:rPr lang="zh-CN" altLang="en-US" b="0">
                <a:solidFill>
                  <a:srgbClr val="000066"/>
                </a:solidFill>
              </a:rPr>
              <a:t>自己查找相应文献</a:t>
            </a:r>
            <a:r>
              <a:rPr lang="en-US" altLang="zh-CN" b="0">
                <a:solidFill>
                  <a:srgbClr val="000066"/>
                </a:solidFill>
              </a:rPr>
              <a:t>)</a:t>
            </a:r>
            <a:endParaRPr lang="en-US" altLang="zh-CN" b="0">
              <a:solidFill>
                <a:srgbClr val="000066"/>
              </a:solidFill>
            </a:endParaRPr>
          </a:p>
          <a:p>
            <a:pPr eaLnBrk="1" hangingPunct="1"/>
            <a:r>
              <a:rPr lang="en-US" altLang="zh-CN" b="0">
                <a:solidFill>
                  <a:srgbClr val="000066"/>
                </a:solidFill>
              </a:rPr>
              <a:t>RFC1305</a:t>
            </a:r>
            <a:r>
              <a:rPr lang="zh-CN" altLang="en-US" b="0">
                <a:solidFill>
                  <a:srgbClr val="000066"/>
                </a:solidFill>
              </a:rPr>
              <a:t>协议文本</a:t>
            </a:r>
            <a:endParaRPr lang="zh-CN" altLang="en-US" b="0">
              <a:solidFill>
                <a:srgbClr val="000066"/>
              </a:solidFill>
            </a:endParaRPr>
          </a:p>
          <a:p>
            <a:pPr eaLnBrk="1" hangingPunct="1"/>
            <a:r>
              <a:rPr lang="en-US" altLang="zh-CN" b="0">
                <a:solidFill>
                  <a:srgbClr val="000066"/>
                </a:solidFill>
                <a:latin typeface="Times New Roman" panose="02020603050405020304" pitchFamily="18" charset="0"/>
              </a:rPr>
              <a:t>http://en.wikipedia.org/wiki/Domain_Name_System</a:t>
            </a:r>
            <a:endParaRPr lang="en-US" altLang="zh-CN" b="0">
              <a:solidFill>
                <a:srgbClr val="000066"/>
              </a:solidFill>
              <a:latin typeface="Times New Roman" panose="02020603050405020304" pitchFamily="18" charset="0"/>
            </a:endParaRPr>
          </a:p>
          <a:p>
            <a:pPr eaLnBrk="1" hangingPunct="1"/>
            <a:r>
              <a:rPr lang="zh-CN" altLang="en-US" b="0">
                <a:solidFill>
                  <a:srgbClr val="000066"/>
                </a:solidFill>
              </a:rPr>
              <a:t>软件工具</a:t>
            </a:r>
            <a:r>
              <a:rPr lang="en-US" altLang="zh-CN" b="0">
                <a:solidFill>
                  <a:srgbClr val="000066"/>
                </a:solidFill>
              </a:rPr>
              <a:t>WireShark</a:t>
            </a:r>
            <a:endParaRPr lang="en-US" altLang="zh-CN" b="0">
              <a:solidFill>
                <a:srgbClr val="000066"/>
              </a:solidFill>
            </a:endParaRPr>
          </a:p>
          <a:p>
            <a:pPr eaLnBrk="1" hangingPunct="1"/>
            <a:endParaRPr lang="en-US" altLang="zh-CN" b="0">
              <a:solidFill>
                <a:srgbClr val="000066"/>
              </a:solidFill>
            </a:endParaRPr>
          </a:p>
          <a:p>
            <a:pPr eaLnBrk="1" hangingPunct="1"/>
            <a:endParaRPr lang="en-US" altLang="zh-CN" b="0"/>
          </a:p>
          <a:p>
            <a:pPr eaLnBrk="1" hangingPunct="1">
              <a:buFont typeface="Wingdings" panose="05000000000000000000" pitchFamily="2" charset="2"/>
              <a:buNone/>
            </a:pPr>
            <a:endParaRPr lang="en-US" altLang="zh-CN" b="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zh-CN" altLang="en-US" sz="6000" b="0" dirty="0">
                <a:solidFill>
                  <a:schemeClr val="accent2"/>
                </a:solidFill>
                <a:ea typeface="黑体" panose="02010609060101010101" pitchFamily="2" charset="-122"/>
              </a:rPr>
              <a:t>程序的设计和运行</a:t>
            </a:r>
            <a:endParaRPr lang="zh-CN" altLang="en-US" sz="6000" b="0" dirty="0">
              <a:solidFill>
                <a:schemeClr val="accent2"/>
              </a:solidFill>
              <a:ea typeface="黑体" panose="02010609060101010101" pitchFamily="2" charset="-122"/>
            </a:endParaRPr>
          </a:p>
        </p:txBody>
      </p:sp>
      <p:sp>
        <p:nvSpPr>
          <p:cNvPr id="24579" name="Line 3"/>
          <p:cNvSpPr>
            <a:spLocks noChangeShapeType="1"/>
          </p:cNvSpPr>
          <p:nvPr/>
        </p:nvSpPr>
        <p:spPr bwMode="auto">
          <a:xfrm>
            <a:off x="684213" y="908050"/>
            <a:ext cx="7775575" cy="0"/>
          </a:xfrm>
          <a:prstGeom prst="line">
            <a:avLst/>
          </a:prstGeom>
          <a:noFill/>
          <a:ln w="9525">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dirty="0"/>
              <a:t>题目：</a:t>
            </a:r>
            <a:r>
              <a:rPr lang="en-US" altLang="zh-CN" dirty="0"/>
              <a:t>DNS</a:t>
            </a:r>
            <a:r>
              <a:rPr lang="zh-CN" altLang="en-US" dirty="0"/>
              <a:t>中继服务器的实现</a:t>
            </a:r>
            <a:endParaRPr lang="zh-CN" altLang="en-US" dirty="0"/>
          </a:p>
        </p:txBody>
      </p:sp>
      <p:sp>
        <p:nvSpPr>
          <p:cNvPr id="5123" name="Rectangle 3"/>
          <p:cNvSpPr>
            <a:spLocks noGrp="1" noChangeArrowheads="1"/>
          </p:cNvSpPr>
          <p:nvPr>
            <p:ph type="body" idx="1"/>
          </p:nvPr>
        </p:nvSpPr>
        <p:spPr/>
        <p:txBody>
          <a:bodyPr/>
          <a:lstStyle/>
          <a:p>
            <a:pPr eaLnBrk="1" hangingPunct="1"/>
            <a:r>
              <a:rPr lang="zh-CN" altLang="en-US" dirty="0"/>
              <a:t>设计一个</a:t>
            </a:r>
            <a:r>
              <a:rPr lang="en-US" altLang="zh-CN" dirty="0"/>
              <a:t>DNS</a:t>
            </a:r>
            <a:r>
              <a:rPr lang="zh-CN" altLang="en-US" dirty="0"/>
              <a:t>服务器程序，读入</a:t>
            </a:r>
            <a:r>
              <a:rPr lang="zh-CN" altLang="en-US" dirty="0">
                <a:latin typeface="宋体" panose="02010600030101010101" pitchFamily="2" charset="-122"/>
                <a:ea typeface="宋体" panose="02010600030101010101" pitchFamily="2" charset="-122"/>
              </a:rPr>
              <a:t>“</a:t>
            </a:r>
            <a:r>
              <a:rPr lang="zh-CN" altLang="en-US" dirty="0"/>
              <a:t>域名</a:t>
            </a:r>
            <a:r>
              <a:rPr lang="en-US" altLang="zh-CN" dirty="0"/>
              <a:t>-IP</a:t>
            </a:r>
            <a:r>
              <a:rPr lang="zh-CN" altLang="en-US" dirty="0"/>
              <a:t>地址</a:t>
            </a:r>
            <a:r>
              <a:rPr lang="zh-CN" altLang="en-US" dirty="0">
                <a:latin typeface="宋体" panose="02010600030101010101" pitchFamily="2" charset="-122"/>
                <a:ea typeface="宋体" panose="02010600030101010101" pitchFamily="2" charset="-122"/>
              </a:rPr>
              <a:t>”</a:t>
            </a:r>
            <a:r>
              <a:rPr lang="zh-CN" altLang="en-US" dirty="0"/>
              <a:t>对照表（一个文件），当客户端查询域名对应的</a:t>
            </a:r>
            <a:r>
              <a:rPr lang="en-US" altLang="zh-CN" dirty="0"/>
              <a:t>IP</a:t>
            </a:r>
            <a:r>
              <a:rPr lang="zh-CN" altLang="en-US" dirty="0"/>
              <a:t>地址时，用域名检索该对照表，得到三种检索结果：</a:t>
            </a:r>
            <a:endParaRPr lang="zh-CN" altLang="en-US" dirty="0"/>
          </a:p>
          <a:p>
            <a:pPr lvl="1" eaLnBrk="1" hangingPunct="1">
              <a:buFont typeface="Wingdings" panose="05000000000000000000" pitchFamily="2" charset="2"/>
              <a:buChar char="u"/>
            </a:pPr>
            <a:r>
              <a:rPr lang="zh-CN" altLang="en-US" dirty="0"/>
              <a:t>检索结果为</a:t>
            </a:r>
            <a:r>
              <a:rPr lang="en-US" altLang="zh-CN" dirty="0" err="1"/>
              <a:t>ip</a:t>
            </a:r>
            <a:r>
              <a:rPr lang="zh-CN" altLang="en-US" dirty="0"/>
              <a:t>地址</a:t>
            </a:r>
            <a:r>
              <a:rPr lang="en-US" altLang="zh-CN" dirty="0"/>
              <a:t>0.0.0.0</a:t>
            </a:r>
            <a:r>
              <a:rPr lang="zh-CN" altLang="en-US" dirty="0"/>
              <a:t>，则向客户端返回</a:t>
            </a:r>
            <a:r>
              <a:rPr lang="zh-CN" altLang="en-US" dirty="0">
                <a:latin typeface="宋体" panose="02010600030101010101" pitchFamily="2" charset="-122"/>
                <a:ea typeface="宋体" panose="02010600030101010101" pitchFamily="2" charset="-122"/>
              </a:rPr>
              <a:t>“</a:t>
            </a:r>
            <a:r>
              <a:rPr lang="zh-CN" altLang="en-US" dirty="0"/>
              <a:t>域名不存在</a:t>
            </a:r>
            <a:r>
              <a:rPr lang="zh-CN" altLang="en-US" dirty="0">
                <a:latin typeface="宋体" panose="02010600030101010101" pitchFamily="2" charset="-122"/>
                <a:ea typeface="宋体" panose="02010600030101010101" pitchFamily="2" charset="-122"/>
              </a:rPr>
              <a:t>”</a:t>
            </a:r>
            <a:r>
              <a:rPr lang="zh-CN" altLang="en-US" dirty="0"/>
              <a:t>的报错消息（</a:t>
            </a:r>
            <a:r>
              <a:rPr lang="zh-CN" altLang="en-US" dirty="0">
                <a:solidFill>
                  <a:srgbClr val="800000"/>
                </a:solidFill>
              </a:rPr>
              <a:t>不良网站拦截功能</a:t>
            </a:r>
            <a:r>
              <a:rPr lang="zh-CN" altLang="en-US" dirty="0"/>
              <a:t>）</a:t>
            </a:r>
            <a:endParaRPr lang="zh-CN" altLang="en-US" dirty="0"/>
          </a:p>
          <a:p>
            <a:pPr lvl="1" eaLnBrk="1" hangingPunct="1">
              <a:buFont typeface="Wingdings" panose="05000000000000000000" pitchFamily="2" charset="2"/>
              <a:buChar char="u"/>
            </a:pPr>
            <a:r>
              <a:rPr lang="zh-CN" altLang="en-US" dirty="0"/>
              <a:t>检索结果为普通</a:t>
            </a:r>
            <a:r>
              <a:rPr lang="en-US" altLang="zh-CN" dirty="0"/>
              <a:t>IP</a:t>
            </a:r>
            <a:r>
              <a:rPr lang="zh-CN" altLang="en-US" dirty="0"/>
              <a:t>地址，则向客户返回这个地址（</a:t>
            </a:r>
            <a:r>
              <a:rPr lang="zh-CN" altLang="en-US" dirty="0">
                <a:solidFill>
                  <a:srgbClr val="800000"/>
                </a:solidFill>
              </a:rPr>
              <a:t>服务器功能</a:t>
            </a:r>
            <a:r>
              <a:rPr lang="zh-CN" altLang="en-US" dirty="0"/>
              <a:t>）</a:t>
            </a:r>
            <a:endParaRPr lang="zh-CN" altLang="en-US" dirty="0"/>
          </a:p>
          <a:p>
            <a:pPr lvl="1" eaLnBrk="1" hangingPunct="1">
              <a:buFont typeface="Wingdings" panose="05000000000000000000" pitchFamily="2" charset="2"/>
              <a:buChar char="u"/>
            </a:pPr>
            <a:r>
              <a:rPr lang="zh-CN" altLang="en-US" dirty="0"/>
              <a:t>表中未检到该域名，则向因特网</a:t>
            </a:r>
            <a:r>
              <a:rPr lang="en-US" altLang="zh-CN" dirty="0"/>
              <a:t>DNS</a:t>
            </a:r>
            <a:r>
              <a:rPr lang="zh-CN" altLang="en-US" dirty="0"/>
              <a:t>服务器发出查询，并将结果返给客户端（</a:t>
            </a:r>
            <a:r>
              <a:rPr lang="zh-CN" altLang="en-US" dirty="0">
                <a:solidFill>
                  <a:srgbClr val="800000"/>
                </a:solidFill>
              </a:rPr>
              <a:t>中继功能</a:t>
            </a:r>
            <a:r>
              <a:rPr lang="zh-CN" altLang="en-US" dirty="0"/>
              <a:t>）</a:t>
            </a:r>
            <a:endParaRPr lang="zh-CN" altLang="en-US" dirty="0"/>
          </a:p>
          <a:p>
            <a:pPr lvl="2" eaLnBrk="1" hangingPunct="1"/>
            <a:r>
              <a:rPr lang="zh-CN" altLang="en-US" dirty="0"/>
              <a:t>考虑多个计算机上的客户端会同时查询，需要进行消息</a:t>
            </a:r>
            <a:r>
              <a:rPr lang="en-US" altLang="zh-CN" dirty="0"/>
              <a:t>ID</a:t>
            </a:r>
            <a:r>
              <a:rPr lang="zh-CN" altLang="en-US" dirty="0"/>
              <a:t>的转换</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a:t>Socket</a:t>
            </a:r>
            <a:r>
              <a:rPr lang="zh-CN" altLang="en-US"/>
              <a:t>编程方面的小问题</a:t>
            </a:r>
            <a:endParaRPr lang="zh-CN" altLang="en-US"/>
          </a:p>
        </p:txBody>
      </p:sp>
      <p:sp>
        <p:nvSpPr>
          <p:cNvPr id="11267" name="Rectangle 3"/>
          <p:cNvSpPr>
            <a:spLocks noGrp="1" noChangeArrowheads="1"/>
          </p:cNvSpPr>
          <p:nvPr>
            <p:ph type="body" idx="1"/>
          </p:nvPr>
        </p:nvSpPr>
        <p:spPr>
          <a:xfrm>
            <a:off x="611188" y="981075"/>
            <a:ext cx="8061325" cy="5472113"/>
          </a:xfrm>
        </p:spPr>
        <p:txBody>
          <a:bodyPr/>
          <a:lstStyle/>
          <a:p>
            <a:pPr eaLnBrk="1" hangingPunct="1"/>
            <a:r>
              <a:rPr lang="zh-CN" altLang="en-US" dirty="0"/>
              <a:t>为使用</a:t>
            </a:r>
            <a:r>
              <a:rPr lang="en-US" altLang="zh-CN" dirty="0" err="1"/>
              <a:t>winsock</a:t>
            </a:r>
            <a:r>
              <a:rPr lang="zh-CN" altLang="en-US" dirty="0"/>
              <a:t>函数库，</a:t>
            </a:r>
            <a:r>
              <a:rPr lang="en-US" altLang="zh-CN" dirty="0" err="1"/>
              <a:t>vc</a:t>
            </a:r>
            <a:r>
              <a:rPr lang="zh-CN" altLang="en-US" dirty="0"/>
              <a:t>编程增加下面语句：</a:t>
            </a:r>
            <a:endParaRPr lang="zh-CN" altLang="en-US" dirty="0"/>
          </a:p>
          <a:p>
            <a:pPr lvl="1" eaLnBrk="1" hangingPunct="1"/>
            <a:r>
              <a:rPr lang="en-US" altLang="zh-CN" dirty="0"/>
              <a:t>#pragma comment(lib,"Ws2_32.lib")</a:t>
            </a:r>
            <a:endParaRPr lang="en-US" altLang="zh-CN" dirty="0"/>
          </a:p>
          <a:p>
            <a:pPr lvl="1" eaLnBrk="1" hangingPunct="1"/>
            <a:r>
              <a:rPr lang="zh-CN" altLang="en-US" dirty="0"/>
              <a:t>也可以不加此语句，但链接时必须增加</a:t>
            </a:r>
            <a:r>
              <a:rPr lang="en-US" altLang="zh-CN" dirty="0"/>
              <a:t>wsock32.lib</a:t>
            </a:r>
            <a:r>
              <a:rPr lang="zh-CN" altLang="en-US" dirty="0"/>
              <a:t>库</a:t>
            </a:r>
            <a:endParaRPr lang="zh-CN" altLang="en-US" dirty="0"/>
          </a:p>
          <a:p>
            <a:pPr eaLnBrk="1" hangingPunct="1"/>
            <a:r>
              <a:rPr lang="en-US" altLang="zh-CN" dirty="0"/>
              <a:t>UDP</a:t>
            </a:r>
            <a:r>
              <a:rPr lang="zh-CN" altLang="en-US" dirty="0"/>
              <a:t>接收</a:t>
            </a:r>
            <a:r>
              <a:rPr lang="en-US" altLang="zh-CN" dirty="0"/>
              <a:t>/</a:t>
            </a:r>
            <a:r>
              <a:rPr lang="zh-CN" altLang="en-US" dirty="0"/>
              <a:t>发送数据报，使用</a:t>
            </a:r>
            <a:r>
              <a:rPr lang="en-US" altLang="zh-CN" dirty="0" err="1"/>
              <a:t>recvfrom</a:t>
            </a:r>
            <a:r>
              <a:rPr lang="en-US" altLang="zh-CN" dirty="0"/>
              <a:t>/</a:t>
            </a:r>
            <a:r>
              <a:rPr lang="en-US" altLang="zh-CN" dirty="0" err="1"/>
              <a:t>sendto</a:t>
            </a:r>
            <a:r>
              <a:rPr lang="zh-CN" altLang="en-US" dirty="0"/>
              <a:t>函数</a:t>
            </a:r>
            <a:endParaRPr lang="zh-CN" altLang="en-US" dirty="0"/>
          </a:p>
          <a:p>
            <a:pPr eaLnBrk="1" hangingPunct="1"/>
            <a:r>
              <a:rPr lang="zh-CN" altLang="en-US" dirty="0"/>
              <a:t>字节顺序</a:t>
            </a:r>
            <a:endParaRPr lang="zh-CN" altLang="en-US" dirty="0"/>
          </a:p>
          <a:p>
            <a:pPr lvl="1" eaLnBrk="1" hangingPunct="1">
              <a:buFont typeface="Wingdings" panose="05000000000000000000" pitchFamily="2" charset="2"/>
              <a:buChar char="u"/>
            </a:pPr>
            <a:r>
              <a:rPr lang="en-US" altLang="zh-CN" sz="2000" dirty="0"/>
              <a:t>CPU</a:t>
            </a:r>
            <a:r>
              <a:rPr lang="zh-CN" altLang="en-US" sz="2000" dirty="0"/>
              <a:t>字节顺序</a:t>
            </a:r>
            <a:endParaRPr lang="zh-CN" altLang="en-US" sz="2000" dirty="0"/>
          </a:p>
          <a:p>
            <a:pPr lvl="2" eaLnBrk="1" hangingPunct="1"/>
            <a:r>
              <a:rPr lang="en-US" altLang="zh-CN" sz="1800" dirty="0">
                <a:latin typeface="Times New Roman" panose="02020603050405020304" pitchFamily="18" charset="0"/>
              </a:rPr>
              <a:t>Big Endian (</a:t>
            </a:r>
            <a:r>
              <a:rPr lang="zh-CN" altLang="en-US" sz="1800" dirty="0">
                <a:latin typeface="Times New Roman" panose="02020603050405020304" pitchFamily="18" charset="0"/>
              </a:rPr>
              <a:t>大尾</a:t>
            </a:r>
            <a:r>
              <a:rPr lang="en-US" altLang="zh-CN" sz="1800" dirty="0">
                <a:latin typeface="Times New Roman" panose="02020603050405020304" pitchFamily="18" charset="0"/>
              </a:rPr>
              <a:t>)</a:t>
            </a:r>
            <a:endParaRPr lang="en-US" altLang="zh-CN" sz="1800" dirty="0">
              <a:latin typeface="Times New Roman" panose="02020603050405020304" pitchFamily="18" charset="0"/>
            </a:endParaRPr>
          </a:p>
          <a:p>
            <a:pPr lvl="3" eaLnBrk="1" hangingPunct="1"/>
            <a:r>
              <a:rPr lang="en-US" altLang="zh-CN" sz="1600" dirty="0">
                <a:latin typeface="Times New Roman" panose="02020603050405020304" pitchFamily="18" charset="0"/>
              </a:rPr>
              <a:t>Power PC</a:t>
            </a:r>
            <a:r>
              <a:rPr lang="zh-CN" altLang="en-US" sz="1600" dirty="0">
                <a:latin typeface="Times New Roman" panose="02020603050405020304" pitchFamily="18" charset="0"/>
              </a:rPr>
              <a:t>，</a:t>
            </a:r>
            <a:r>
              <a:rPr lang="en-US" altLang="zh-CN" sz="1600" dirty="0">
                <a:latin typeface="Times New Roman" panose="02020603050405020304" pitchFamily="18" charset="0"/>
              </a:rPr>
              <a:t>SPARC</a:t>
            </a:r>
            <a:r>
              <a:rPr lang="zh-CN" altLang="en-US" sz="1600" dirty="0">
                <a:latin typeface="Times New Roman" panose="02020603050405020304" pitchFamily="18" charset="0"/>
              </a:rPr>
              <a:t>，</a:t>
            </a:r>
            <a:r>
              <a:rPr lang="en-US" altLang="zh-CN" sz="1600" dirty="0">
                <a:latin typeface="Times New Roman" panose="02020603050405020304" pitchFamily="18" charset="0"/>
              </a:rPr>
              <a:t>Motorola</a:t>
            </a:r>
            <a:endParaRPr lang="en-US" altLang="zh-CN" sz="1600" dirty="0">
              <a:latin typeface="Times New Roman" panose="02020603050405020304" pitchFamily="18" charset="0"/>
            </a:endParaRPr>
          </a:p>
          <a:p>
            <a:pPr lvl="2" eaLnBrk="1" hangingPunct="1"/>
            <a:r>
              <a:rPr lang="en-US" altLang="zh-CN" sz="1800" dirty="0">
                <a:latin typeface="Times New Roman" panose="02020603050405020304" pitchFamily="18" charset="0"/>
              </a:rPr>
              <a:t>Little Endian (</a:t>
            </a:r>
            <a:r>
              <a:rPr lang="zh-CN" altLang="en-US" sz="1800" dirty="0">
                <a:latin typeface="Times New Roman" panose="02020603050405020304" pitchFamily="18" charset="0"/>
              </a:rPr>
              <a:t>小尾</a:t>
            </a:r>
            <a:r>
              <a:rPr lang="en-US" altLang="zh-CN" sz="1800" dirty="0">
                <a:latin typeface="Times New Roman" panose="02020603050405020304" pitchFamily="18" charset="0"/>
              </a:rPr>
              <a:t>)</a:t>
            </a:r>
            <a:endParaRPr lang="en-US" altLang="zh-CN" sz="1800" dirty="0">
              <a:latin typeface="Times New Roman" panose="02020603050405020304" pitchFamily="18" charset="0"/>
            </a:endParaRPr>
          </a:p>
          <a:p>
            <a:pPr lvl="3" eaLnBrk="1" hangingPunct="1"/>
            <a:r>
              <a:rPr lang="en-US" altLang="zh-CN" sz="1600" dirty="0">
                <a:latin typeface="Times New Roman" panose="02020603050405020304" pitchFamily="18" charset="0"/>
              </a:rPr>
              <a:t>Intel X86</a:t>
            </a:r>
            <a:endParaRPr lang="en-US" altLang="zh-CN" sz="1600" dirty="0">
              <a:latin typeface="Times New Roman" panose="02020603050405020304" pitchFamily="18" charset="0"/>
            </a:endParaRPr>
          </a:p>
          <a:p>
            <a:pPr lvl="1" eaLnBrk="1" hangingPunct="1">
              <a:buFont typeface="Wingdings" panose="05000000000000000000" pitchFamily="2" charset="2"/>
              <a:buChar char="u"/>
            </a:pPr>
            <a:r>
              <a:rPr lang="en-US" altLang="zh-CN" sz="2000" dirty="0"/>
              <a:t> </a:t>
            </a:r>
            <a:r>
              <a:rPr lang="zh-CN" altLang="en-US" sz="2000" dirty="0"/>
              <a:t>网络字节顺序</a:t>
            </a:r>
            <a:endParaRPr lang="zh-CN" altLang="en-US" sz="2000" dirty="0"/>
          </a:p>
          <a:p>
            <a:pPr lvl="2" eaLnBrk="1" hangingPunct="1"/>
            <a:r>
              <a:rPr lang="zh-CN" altLang="en-US" sz="1800" dirty="0"/>
              <a:t>与</a:t>
            </a:r>
            <a:r>
              <a:rPr lang="en-US" altLang="zh-CN" sz="1800" dirty="0">
                <a:latin typeface="Times New Roman" panose="02020603050405020304" pitchFamily="18" charset="0"/>
              </a:rPr>
              <a:t>X86</a:t>
            </a:r>
            <a:r>
              <a:rPr lang="zh-CN" altLang="en-US" sz="1800" dirty="0"/>
              <a:t>相反</a:t>
            </a:r>
            <a:endParaRPr lang="zh-CN" altLang="en-US" sz="1800" dirty="0"/>
          </a:p>
          <a:p>
            <a:pPr lvl="1" eaLnBrk="1" hangingPunct="1">
              <a:buFont typeface="Wingdings" panose="05000000000000000000" pitchFamily="2" charset="2"/>
              <a:buChar char="u"/>
            </a:pPr>
            <a:r>
              <a:rPr lang="zh-CN" altLang="en-US" sz="2000" dirty="0"/>
              <a:t> 网络字节转换的库函数</a:t>
            </a:r>
            <a:endParaRPr lang="zh-CN" altLang="en-US" sz="2000" dirty="0"/>
          </a:p>
          <a:p>
            <a:pPr lvl="2" eaLnBrk="1" hangingPunct="1"/>
            <a:r>
              <a:rPr lang="en-US" altLang="zh-CN" sz="1800" dirty="0" err="1"/>
              <a:t>htonl</a:t>
            </a:r>
            <a:r>
              <a:rPr lang="en-US" altLang="zh-CN" sz="1800" dirty="0"/>
              <a:t> </a:t>
            </a:r>
            <a:r>
              <a:rPr lang="en-US" altLang="zh-CN" sz="1800" dirty="0" err="1"/>
              <a:t>ntohl</a:t>
            </a:r>
            <a:r>
              <a:rPr lang="en-US" altLang="zh-CN" sz="1800" dirty="0"/>
              <a:t>  </a:t>
            </a:r>
            <a:r>
              <a:rPr lang="zh-CN" altLang="en-US" sz="1800" dirty="0"/>
              <a:t>四字节</a:t>
            </a:r>
            <a:r>
              <a:rPr lang="zh-CN" altLang="en-US" sz="1800" dirty="0">
                <a:latin typeface="Times New Roman" panose="02020603050405020304" pitchFamily="18" charset="0"/>
              </a:rPr>
              <a:t>整数</a:t>
            </a:r>
            <a:r>
              <a:rPr lang="en-US" altLang="zh-CN" sz="1800" dirty="0">
                <a:latin typeface="Times New Roman" panose="02020603050405020304" pitchFamily="18" charset="0"/>
              </a:rPr>
              <a:t>(long)</a:t>
            </a:r>
            <a:endParaRPr lang="en-US" altLang="zh-CN" sz="1800" dirty="0">
              <a:latin typeface="Times New Roman" panose="02020603050405020304" pitchFamily="18" charset="0"/>
            </a:endParaRPr>
          </a:p>
          <a:p>
            <a:pPr lvl="2" eaLnBrk="1" hangingPunct="1"/>
            <a:r>
              <a:rPr lang="en-US" altLang="zh-CN" sz="1800" dirty="0" err="1"/>
              <a:t>htons</a:t>
            </a:r>
            <a:r>
              <a:rPr lang="en-US" altLang="zh-CN" sz="1800" dirty="0"/>
              <a:t> </a:t>
            </a:r>
            <a:r>
              <a:rPr lang="en-US" altLang="zh-CN" sz="1800" dirty="0" err="1"/>
              <a:t>ntohs</a:t>
            </a:r>
            <a:r>
              <a:rPr lang="en-US" altLang="zh-CN" sz="1800" dirty="0"/>
              <a:t> </a:t>
            </a:r>
            <a:r>
              <a:rPr lang="zh-CN" altLang="en-US" sz="1800" dirty="0"/>
              <a:t>两字节整数</a:t>
            </a:r>
            <a:r>
              <a:rPr lang="en-US" altLang="zh-CN" sz="1800" dirty="0">
                <a:latin typeface="Times New Roman" panose="02020603050405020304" pitchFamily="18" charset="0"/>
              </a:rPr>
              <a:t>(short)</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z="3600"/>
              <a:t>Windows</a:t>
            </a:r>
            <a:r>
              <a:rPr lang="zh-CN" altLang="en-US" sz="3600"/>
              <a:t>系统</a:t>
            </a:r>
            <a:r>
              <a:rPr lang="en-US" altLang="zh-CN" sz="3600"/>
              <a:t>DNS</a:t>
            </a:r>
            <a:r>
              <a:rPr lang="zh-CN" altLang="en-US" sz="3600"/>
              <a:t>中继服务器运行</a:t>
            </a:r>
            <a:endParaRPr lang="zh-CN" altLang="en-US" sz="3600"/>
          </a:p>
        </p:txBody>
      </p:sp>
      <p:sp>
        <p:nvSpPr>
          <p:cNvPr id="25603" name="Rectangle 3"/>
          <p:cNvSpPr>
            <a:spLocks noGrp="1" noChangeArrowheads="1"/>
          </p:cNvSpPr>
          <p:nvPr>
            <p:ph type="body" idx="1"/>
          </p:nvPr>
        </p:nvSpPr>
        <p:spPr>
          <a:xfrm>
            <a:off x="685800" y="981075"/>
            <a:ext cx="7631113" cy="5472113"/>
          </a:xfrm>
        </p:spPr>
        <p:txBody>
          <a:bodyPr/>
          <a:lstStyle/>
          <a:p>
            <a:pPr marL="381000" indent="-381000" eaLnBrk="1" hangingPunct="1">
              <a:lnSpc>
                <a:spcPct val="90000"/>
              </a:lnSpc>
            </a:pPr>
            <a:r>
              <a:rPr lang="zh-CN" altLang="en-US" sz="2000" dirty="0"/>
              <a:t>运行步骤</a:t>
            </a:r>
            <a:endParaRPr lang="zh-CN" altLang="en-US" sz="2000" dirty="0"/>
          </a:p>
          <a:p>
            <a:pPr marL="838200" lvl="1" indent="-381000" eaLnBrk="1" hangingPunct="1">
              <a:lnSpc>
                <a:spcPct val="90000"/>
              </a:lnSpc>
              <a:buFont typeface="Wingdings" panose="05000000000000000000" pitchFamily="2" charset="2"/>
              <a:buAutoNum type="arabicPeriod"/>
            </a:pPr>
            <a:r>
              <a:rPr lang="zh-CN" altLang="en-US" sz="2000" dirty="0"/>
              <a:t>使用</a:t>
            </a:r>
            <a:r>
              <a:rPr lang="en-US" altLang="zh-CN" sz="2000" dirty="0"/>
              <a:t>ipconfig/all,</a:t>
            </a:r>
            <a:r>
              <a:rPr lang="zh-CN" altLang="en-US" sz="2000" dirty="0"/>
              <a:t>记下当前</a:t>
            </a:r>
            <a:r>
              <a:rPr lang="en-US" altLang="zh-CN" sz="2000" dirty="0"/>
              <a:t>DNS</a:t>
            </a:r>
            <a:r>
              <a:rPr lang="zh-CN" altLang="en-US" sz="2000" dirty="0"/>
              <a:t>服务器</a:t>
            </a:r>
            <a:endParaRPr lang="zh-CN" altLang="en-US" sz="2000" dirty="0"/>
          </a:p>
          <a:p>
            <a:pPr marL="1257300" lvl="2" indent="-342900" eaLnBrk="1" hangingPunct="1">
              <a:lnSpc>
                <a:spcPct val="90000"/>
              </a:lnSpc>
            </a:pPr>
            <a:r>
              <a:rPr lang="zh-CN" altLang="en-US" sz="1800" dirty="0"/>
              <a:t>例如为</a:t>
            </a:r>
            <a:r>
              <a:rPr lang="en-US" altLang="zh-CN" sz="1800" dirty="0"/>
              <a:t>202.106.0.20</a:t>
            </a:r>
            <a:endParaRPr lang="en-US" altLang="zh-CN" sz="1800" dirty="0"/>
          </a:p>
          <a:p>
            <a:pPr marL="838200" lvl="1" indent="-381000" eaLnBrk="1" hangingPunct="1">
              <a:lnSpc>
                <a:spcPct val="90000"/>
              </a:lnSpc>
              <a:buFont typeface="Wingdings" panose="05000000000000000000" pitchFamily="2" charset="2"/>
              <a:buAutoNum type="arabicPeriod"/>
            </a:pPr>
            <a:r>
              <a:rPr lang="zh-CN" altLang="en-US" sz="2000" dirty="0"/>
              <a:t>使用下页的配置界面，将</a:t>
            </a:r>
            <a:r>
              <a:rPr lang="en-US" altLang="zh-CN" sz="2000" dirty="0"/>
              <a:t>DNS</a:t>
            </a:r>
            <a:r>
              <a:rPr lang="zh-CN" altLang="en-US" sz="2000" dirty="0"/>
              <a:t>设置为</a:t>
            </a:r>
            <a:r>
              <a:rPr lang="en-US" altLang="zh-CN" sz="2000" dirty="0"/>
              <a:t>127.0.0.1(</a:t>
            </a:r>
            <a:r>
              <a:rPr lang="zh-CN" altLang="en-US" sz="2000" dirty="0"/>
              <a:t>本地主机</a:t>
            </a:r>
            <a:r>
              <a:rPr lang="en-US" altLang="zh-CN" sz="2000" dirty="0"/>
              <a:t>)</a:t>
            </a:r>
            <a:endParaRPr lang="en-US" altLang="zh-CN" sz="2000" dirty="0"/>
          </a:p>
          <a:p>
            <a:pPr marL="838200" lvl="1" indent="-381000" eaLnBrk="1" hangingPunct="1">
              <a:lnSpc>
                <a:spcPct val="90000"/>
              </a:lnSpc>
              <a:buFont typeface="Wingdings" panose="05000000000000000000" pitchFamily="2" charset="2"/>
              <a:buAutoNum type="arabicPeriod"/>
            </a:pPr>
            <a:r>
              <a:rPr lang="zh-CN" altLang="en-US" sz="2000" dirty="0"/>
              <a:t>运行你的</a:t>
            </a:r>
            <a:r>
              <a:rPr lang="en-US" altLang="zh-CN" sz="2000" dirty="0" err="1"/>
              <a:t>dnsrelay</a:t>
            </a:r>
            <a:r>
              <a:rPr lang="zh-CN" altLang="en-US" sz="2000" dirty="0"/>
              <a:t>程序</a:t>
            </a:r>
            <a:r>
              <a:rPr lang="en-US" altLang="zh-CN" sz="2000" dirty="0"/>
              <a:t>(</a:t>
            </a:r>
            <a:r>
              <a:rPr lang="zh-CN" altLang="en-US" sz="2000" dirty="0"/>
              <a:t>在你的程序中把外部</a:t>
            </a:r>
            <a:r>
              <a:rPr lang="en-US" altLang="zh-CN" sz="2000" dirty="0" err="1"/>
              <a:t>dns</a:t>
            </a:r>
            <a:r>
              <a:rPr lang="zh-CN" altLang="en-US" sz="2000" dirty="0"/>
              <a:t>服务器设为前面记下的</a:t>
            </a:r>
            <a:r>
              <a:rPr lang="en-US" altLang="zh-CN" sz="2000" dirty="0"/>
              <a:t>202.106.0.20)</a:t>
            </a:r>
            <a:endParaRPr lang="en-US" altLang="zh-CN" sz="2000" dirty="0"/>
          </a:p>
          <a:p>
            <a:pPr marL="838200" lvl="1" indent="-381000" eaLnBrk="1" hangingPunct="1">
              <a:lnSpc>
                <a:spcPct val="90000"/>
              </a:lnSpc>
              <a:buFont typeface="Wingdings" panose="05000000000000000000" pitchFamily="2" charset="2"/>
              <a:buAutoNum type="arabicPeriod"/>
            </a:pPr>
            <a:r>
              <a:rPr kumimoji="0" lang="zh-CN" altLang="en-US" sz="2000" dirty="0"/>
              <a:t>正常使用</a:t>
            </a:r>
            <a:r>
              <a:rPr kumimoji="0" lang="en-US" altLang="zh-CN" sz="2000" dirty="0"/>
              <a:t>ping</a:t>
            </a:r>
            <a:r>
              <a:rPr kumimoji="0" lang="zh-CN" altLang="en-US" sz="2000" dirty="0"/>
              <a:t>，</a:t>
            </a:r>
            <a:r>
              <a:rPr kumimoji="0" lang="en-US" altLang="zh-CN" sz="2000" dirty="0"/>
              <a:t>ftp</a:t>
            </a:r>
            <a:r>
              <a:rPr kumimoji="0" lang="zh-CN" altLang="en-US" sz="2000" dirty="0"/>
              <a:t>，</a:t>
            </a:r>
            <a:r>
              <a:rPr kumimoji="0" lang="en-US" altLang="zh-CN" sz="2000" dirty="0"/>
              <a:t>IE</a:t>
            </a:r>
            <a:r>
              <a:rPr kumimoji="0" lang="zh-CN" altLang="en-US" sz="2000" dirty="0"/>
              <a:t>等，名字解析工作正常</a:t>
            </a:r>
            <a:endParaRPr kumimoji="0" lang="zh-CN" altLang="en-US" sz="2000" dirty="0"/>
          </a:p>
          <a:p>
            <a:pPr marL="838200" lvl="1" indent="-381000" eaLnBrk="1" hangingPunct="1">
              <a:lnSpc>
                <a:spcPct val="90000"/>
              </a:lnSpc>
              <a:buFont typeface="Wingdings" panose="05000000000000000000" pitchFamily="2" charset="2"/>
              <a:buAutoNum type="arabicPeriod"/>
            </a:pPr>
            <a:r>
              <a:rPr kumimoji="0" lang="zh-CN" altLang="en-US" sz="2000" dirty="0"/>
              <a:t>局域网上的其他计算机（</a:t>
            </a:r>
            <a:r>
              <a:rPr kumimoji="0" lang="en-US" altLang="zh-CN" sz="2000" dirty="0"/>
              <a:t>Windows</a:t>
            </a:r>
            <a:r>
              <a:rPr kumimoji="0" lang="zh-CN" altLang="en-US" sz="2000" dirty="0"/>
              <a:t>或</a:t>
            </a:r>
            <a:r>
              <a:rPr kumimoji="0" lang="en-US" altLang="zh-CN" sz="2000" dirty="0"/>
              <a:t>Linux</a:t>
            </a:r>
            <a:r>
              <a:rPr kumimoji="0" lang="zh-CN" altLang="en-US" sz="2000" dirty="0"/>
              <a:t>）将域名服务器指向</a:t>
            </a:r>
            <a:r>
              <a:rPr kumimoji="0" lang="en-US" altLang="zh-CN" sz="2000" dirty="0"/>
              <a:t>DNS</a:t>
            </a:r>
            <a:r>
              <a:rPr kumimoji="0" lang="zh-CN" altLang="en-US" sz="2000" dirty="0"/>
              <a:t>中继服务器的</a:t>
            </a:r>
            <a:r>
              <a:rPr kumimoji="0" lang="en-US" altLang="zh-CN" sz="2000" dirty="0"/>
              <a:t>IP</a:t>
            </a:r>
            <a:r>
              <a:rPr kumimoji="0" lang="zh-CN" altLang="en-US" sz="2000" dirty="0"/>
              <a:t>地址，</a:t>
            </a:r>
            <a:r>
              <a:rPr kumimoji="0" lang="en-US" altLang="zh-CN" sz="2000" dirty="0"/>
              <a:t>ftp, IE</a:t>
            </a:r>
            <a:r>
              <a:rPr kumimoji="0" lang="zh-CN" altLang="en-US" sz="2000" dirty="0"/>
              <a:t>等均能正常工作</a:t>
            </a:r>
            <a:endParaRPr kumimoji="0" lang="zh-CN" altLang="en-US" sz="2000" dirty="0"/>
          </a:p>
          <a:p>
            <a:pPr marL="381000" indent="-381000" eaLnBrk="1" hangingPunct="1">
              <a:lnSpc>
                <a:spcPct val="90000"/>
              </a:lnSpc>
            </a:pPr>
            <a:r>
              <a:rPr kumimoji="0" lang="zh-CN" altLang="en-US" sz="2000" dirty="0"/>
              <a:t>其它命令</a:t>
            </a:r>
            <a:endParaRPr kumimoji="0" lang="zh-CN" altLang="en-US" sz="2000" dirty="0"/>
          </a:p>
          <a:p>
            <a:pPr marL="838200" lvl="1" indent="-381000" eaLnBrk="1" hangingPunct="1">
              <a:lnSpc>
                <a:spcPct val="90000"/>
              </a:lnSpc>
              <a:buFont typeface="Wingdings" panose="05000000000000000000" pitchFamily="2" charset="2"/>
              <a:buChar char="u"/>
            </a:pPr>
            <a:r>
              <a:rPr lang="en-US" altLang="zh-CN" sz="2000" dirty="0" err="1"/>
              <a:t>nslookup</a:t>
            </a:r>
            <a:r>
              <a:rPr lang="en-US" altLang="zh-CN" sz="2000" dirty="0"/>
              <a:t> www.bupt.edu.cn</a:t>
            </a:r>
            <a:endParaRPr lang="en-US" altLang="zh-CN" sz="2000" dirty="0"/>
          </a:p>
          <a:p>
            <a:pPr marL="1257300" lvl="2" indent="-342900" eaLnBrk="1" hangingPunct="1">
              <a:lnSpc>
                <a:spcPct val="90000"/>
              </a:lnSpc>
            </a:pPr>
            <a:r>
              <a:rPr lang="zh-CN" altLang="en-US" sz="1800" dirty="0"/>
              <a:t>向名字服务器询问名字</a:t>
            </a:r>
            <a:r>
              <a:rPr lang="en-US" altLang="zh-CN" sz="1800" dirty="0"/>
              <a:t>www.bupt.edu.cn</a:t>
            </a:r>
            <a:r>
              <a:rPr lang="zh-CN" altLang="en-US" sz="1800" dirty="0"/>
              <a:t>的地址</a:t>
            </a:r>
            <a:endParaRPr lang="zh-CN" altLang="en-US" sz="1800" dirty="0"/>
          </a:p>
          <a:p>
            <a:pPr marL="838200" lvl="1" indent="-381000" eaLnBrk="1" hangingPunct="1">
              <a:lnSpc>
                <a:spcPct val="90000"/>
              </a:lnSpc>
              <a:buFont typeface="Wingdings" panose="05000000000000000000" pitchFamily="2" charset="2"/>
              <a:buChar char="u"/>
            </a:pPr>
            <a:r>
              <a:rPr lang="en-US" altLang="zh-CN" sz="2000" dirty="0"/>
              <a:t>ipconfig/</a:t>
            </a:r>
            <a:r>
              <a:rPr lang="en-US" altLang="zh-CN" sz="2000" dirty="0" err="1"/>
              <a:t>displaydns</a:t>
            </a:r>
            <a:endParaRPr lang="en-US" altLang="zh-CN" sz="2000" dirty="0"/>
          </a:p>
          <a:p>
            <a:pPr marL="1257300" lvl="2" indent="-342900" eaLnBrk="1" hangingPunct="1">
              <a:lnSpc>
                <a:spcPct val="90000"/>
              </a:lnSpc>
            </a:pPr>
            <a:r>
              <a:rPr lang="zh-CN" altLang="en-US" sz="1800" dirty="0"/>
              <a:t>察看当前</a:t>
            </a:r>
            <a:r>
              <a:rPr lang="en-US" altLang="zh-CN" sz="1800" dirty="0" err="1"/>
              <a:t>dns</a:t>
            </a:r>
            <a:r>
              <a:rPr lang="en-US" altLang="zh-CN" sz="1800" dirty="0"/>
              <a:t> cache</a:t>
            </a:r>
            <a:r>
              <a:rPr lang="zh-CN" altLang="en-US" sz="1800" dirty="0"/>
              <a:t>的内容以确认程序执行结果的正确性</a:t>
            </a:r>
            <a:endParaRPr lang="zh-CN" altLang="en-US" sz="1800" dirty="0"/>
          </a:p>
          <a:p>
            <a:pPr marL="838200" lvl="1" indent="-381000" eaLnBrk="1" hangingPunct="1">
              <a:lnSpc>
                <a:spcPct val="90000"/>
              </a:lnSpc>
              <a:buFont typeface="Wingdings" panose="05000000000000000000" pitchFamily="2" charset="2"/>
              <a:buChar char="u"/>
            </a:pPr>
            <a:r>
              <a:rPr lang="en-US" altLang="zh-CN" sz="2000" dirty="0"/>
              <a:t>ipconfig/</a:t>
            </a:r>
            <a:r>
              <a:rPr lang="en-US" altLang="zh-CN" sz="2000" dirty="0" err="1"/>
              <a:t>flushdns</a:t>
            </a:r>
            <a:endParaRPr lang="en-US" altLang="zh-CN" sz="2000" dirty="0"/>
          </a:p>
          <a:p>
            <a:pPr marL="1257300" lvl="2" indent="-342900" eaLnBrk="1" hangingPunct="1">
              <a:lnSpc>
                <a:spcPct val="90000"/>
              </a:lnSpc>
            </a:pPr>
            <a:r>
              <a:rPr lang="zh-CN" altLang="en-US" sz="1800" dirty="0"/>
              <a:t>清除</a:t>
            </a:r>
            <a:r>
              <a:rPr lang="en-US" altLang="zh-CN" sz="1800" dirty="0" err="1"/>
              <a:t>dns</a:t>
            </a:r>
            <a:r>
              <a:rPr lang="en-US" altLang="zh-CN" sz="1800" dirty="0"/>
              <a:t> cache</a:t>
            </a:r>
            <a:r>
              <a:rPr lang="zh-CN" altLang="en-US" sz="1800" dirty="0"/>
              <a:t>中缓存的所有</a:t>
            </a:r>
            <a:r>
              <a:rPr lang="en-US" altLang="zh-CN" sz="1800" dirty="0"/>
              <a:t>DNS</a:t>
            </a:r>
            <a:r>
              <a:rPr lang="zh-CN" altLang="en-US" sz="1800" dirty="0"/>
              <a:t>记录</a:t>
            </a:r>
            <a:endParaRPr lang="zh-CN" altLang="en-US"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z="3600"/>
              <a:t>将</a:t>
            </a:r>
            <a:r>
              <a:rPr lang="en-US" altLang="zh-CN" sz="3600"/>
              <a:t>DNS</a:t>
            </a:r>
            <a:r>
              <a:rPr lang="zh-CN" altLang="en-US" sz="3600"/>
              <a:t>服务器指向本地自设计的程序</a:t>
            </a:r>
            <a:endParaRPr lang="zh-CN" altLang="en-US" sz="3600"/>
          </a:p>
        </p:txBody>
      </p:sp>
      <p:pic>
        <p:nvPicPr>
          <p:cNvPr id="2" name="图片 1"/>
          <p:cNvPicPr>
            <a:picLocks noChangeAspect="1"/>
          </p:cNvPicPr>
          <p:nvPr>
            <p:custDataLst>
              <p:tags r:id="rId1"/>
            </p:custDataLst>
          </p:nvPr>
        </p:nvPicPr>
        <p:blipFill>
          <a:blip r:embed="rId2"/>
          <a:stretch>
            <a:fillRect/>
          </a:stretch>
        </p:blipFill>
        <p:spPr>
          <a:xfrm>
            <a:off x="251645" y="836294"/>
            <a:ext cx="9712911" cy="601569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z="3600"/>
              <a:t>所设计的程序必须要考虑的两个问题</a:t>
            </a:r>
            <a:endParaRPr lang="zh-CN" altLang="en-US" sz="3600"/>
          </a:p>
        </p:txBody>
      </p:sp>
      <p:sp>
        <p:nvSpPr>
          <p:cNvPr id="27651" name="Rectangle 3"/>
          <p:cNvSpPr>
            <a:spLocks noGrp="1" noChangeArrowheads="1"/>
          </p:cNvSpPr>
          <p:nvPr>
            <p:ph type="body" idx="1"/>
          </p:nvPr>
        </p:nvSpPr>
        <p:spPr>
          <a:xfrm>
            <a:off x="685800" y="981075"/>
            <a:ext cx="7631113" cy="5472113"/>
          </a:xfrm>
        </p:spPr>
        <p:txBody>
          <a:bodyPr/>
          <a:lstStyle/>
          <a:p>
            <a:pPr marL="381000" indent="-381000" eaLnBrk="1" hangingPunct="1"/>
            <a:r>
              <a:rPr lang="zh-CN" altLang="en-US" sz="2000"/>
              <a:t>多客户端并发</a:t>
            </a:r>
            <a:endParaRPr lang="zh-CN" altLang="en-US" sz="2000"/>
          </a:p>
          <a:p>
            <a:pPr marL="838200" lvl="1" indent="-381000" eaLnBrk="1" hangingPunct="1">
              <a:buFont typeface="Wingdings" panose="05000000000000000000" pitchFamily="2" charset="2"/>
              <a:buChar char="u"/>
            </a:pPr>
            <a:r>
              <a:rPr lang="zh-CN" altLang="en-US" sz="2000"/>
              <a:t>允许多个客户端（可能会位于不同的多个计算机）的并发查询，即：允许第一个查询尚未得到答案前就启动处理另外一个客户端查询请求（</a:t>
            </a:r>
            <a:r>
              <a:rPr lang="en-US" altLang="zh-CN" sz="2000"/>
              <a:t>DNS</a:t>
            </a:r>
            <a:r>
              <a:rPr lang="zh-CN" altLang="en-US" sz="2000"/>
              <a:t>协议头中</a:t>
            </a:r>
            <a:r>
              <a:rPr lang="en-US" altLang="zh-CN" sz="2000"/>
              <a:t>ID</a:t>
            </a:r>
            <a:r>
              <a:rPr lang="zh-CN" altLang="en-US" sz="2000"/>
              <a:t>字段的作用）</a:t>
            </a:r>
            <a:endParaRPr lang="zh-CN" altLang="en-US" sz="2000"/>
          </a:p>
          <a:p>
            <a:pPr marL="381000" indent="-381000" eaLnBrk="1" hangingPunct="1"/>
            <a:r>
              <a:rPr kumimoji="0" lang="zh-CN" altLang="en-US" sz="2000"/>
              <a:t>超时处理</a:t>
            </a:r>
            <a:endParaRPr kumimoji="0" lang="zh-CN" altLang="en-US" sz="2000"/>
          </a:p>
          <a:p>
            <a:pPr marL="838200" lvl="1" indent="-381000" eaLnBrk="1" hangingPunct="1">
              <a:buFont typeface="Wingdings" panose="05000000000000000000" pitchFamily="2" charset="2"/>
              <a:buChar char="u"/>
            </a:pPr>
            <a:r>
              <a:rPr lang="zh-CN" altLang="en-US" sz="2000"/>
              <a:t>由于</a:t>
            </a:r>
            <a:r>
              <a:rPr lang="en-US" altLang="zh-CN" sz="2000"/>
              <a:t>UDP</a:t>
            </a:r>
            <a:r>
              <a:rPr lang="zh-CN" altLang="en-US" sz="2000"/>
              <a:t>的不可靠性，考虑求助外部</a:t>
            </a:r>
            <a:r>
              <a:rPr lang="en-US" altLang="zh-CN" sz="2000"/>
              <a:t>DNS</a:t>
            </a:r>
            <a:r>
              <a:rPr lang="zh-CN" altLang="en-US" sz="2000"/>
              <a:t>服务器（中继）却不能得到应答或者收到迟到应答的情形</a:t>
            </a:r>
            <a:endParaRPr lang="zh-CN" altLang="en-US"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z="3600"/>
              <a:t>ID</a:t>
            </a:r>
            <a:r>
              <a:rPr lang="zh-CN" altLang="en-US" sz="3600"/>
              <a:t>转换问题</a:t>
            </a:r>
            <a:endParaRPr lang="zh-CN" altLang="en-US" sz="3600"/>
          </a:p>
        </p:txBody>
      </p:sp>
      <p:graphicFrame>
        <p:nvGraphicFramePr>
          <p:cNvPr id="28675" name="Object 5"/>
          <p:cNvGraphicFramePr>
            <a:graphicFrameLocks noGrp="1" noChangeAspect="1"/>
          </p:cNvGraphicFramePr>
          <p:nvPr>
            <p:ph type="body" idx="1"/>
          </p:nvPr>
        </p:nvGraphicFramePr>
        <p:xfrm>
          <a:off x="684213" y="981075"/>
          <a:ext cx="7772400" cy="4065588"/>
        </p:xfrm>
        <a:graphic>
          <a:graphicData uri="http://schemas.openxmlformats.org/presentationml/2006/ole">
            <mc:AlternateContent xmlns:mc="http://schemas.openxmlformats.org/markup-compatibility/2006">
              <mc:Choice xmlns:v="urn:schemas-microsoft-com:vml" Requires="v">
                <p:oleObj spid="_x0000_s28712" name="Visio" r:id="rId1" imgW="0" imgH="0" progId="Visio.Drawing.11">
                  <p:embed/>
                </p:oleObj>
              </mc:Choice>
              <mc:Fallback>
                <p:oleObj name="Visio" r:id="rId1" imgW="0" imgH="0" progId="Visio.Drawing.11">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981075"/>
                        <a:ext cx="7772400" cy="4065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8676" name="Text Box 6"/>
          <p:cNvSpPr txBox="1">
            <a:spLocks noChangeArrowheads="1"/>
          </p:cNvSpPr>
          <p:nvPr/>
        </p:nvSpPr>
        <p:spPr bwMode="auto">
          <a:xfrm>
            <a:off x="1042988" y="5229225"/>
            <a:ext cx="292735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kumimoji="1" sz="1500">
                <a:solidFill>
                  <a:schemeClr val="tx1"/>
                </a:solidFill>
                <a:latin typeface="Lucida Console" panose="020B0609040504020204" pitchFamily="49" charset="0"/>
                <a:ea typeface="楷体_GB2312" pitchFamily="49" charset="-122"/>
              </a:defRPr>
            </a:lvl1pPr>
            <a:lvl2pPr marL="742950" indent="-285750" eaLnBrk="0" hangingPunct="0">
              <a:defRPr kumimoji="1" sz="1500">
                <a:solidFill>
                  <a:schemeClr val="tx1"/>
                </a:solidFill>
                <a:latin typeface="Lucida Console" panose="020B0609040504020204" pitchFamily="49" charset="0"/>
                <a:ea typeface="楷体_GB2312" pitchFamily="49" charset="-122"/>
              </a:defRPr>
            </a:lvl2pPr>
            <a:lvl3pPr marL="1143000" indent="-228600" eaLnBrk="0" hangingPunct="0">
              <a:defRPr kumimoji="1" sz="1500">
                <a:solidFill>
                  <a:schemeClr val="tx1"/>
                </a:solidFill>
                <a:latin typeface="Lucida Console" panose="020B0609040504020204" pitchFamily="49" charset="0"/>
                <a:ea typeface="楷体_GB2312" pitchFamily="49" charset="-122"/>
              </a:defRPr>
            </a:lvl3pPr>
            <a:lvl4pPr marL="1600200" indent="-228600" eaLnBrk="0" hangingPunct="0">
              <a:defRPr kumimoji="1" sz="1500">
                <a:solidFill>
                  <a:schemeClr val="tx1"/>
                </a:solidFill>
                <a:latin typeface="Lucida Console" panose="020B0609040504020204" pitchFamily="49" charset="0"/>
                <a:ea typeface="楷体_GB2312" pitchFamily="49" charset="-122"/>
              </a:defRPr>
            </a:lvl4pPr>
            <a:lvl5pPr marL="2057400" indent="-228600" eaLnBrk="0" hangingPunct="0">
              <a:defRPr kumimoji="1" sz="1500">
                <a:solidFill>
                  <a:schemeClr val="tx1"/>
                </a:solidFill>
                <a:latin typeface="Lucida Console" panose="020B0609040504020204" pitchFamily="49" charset="0"/>
                <a:ea typeface="楷体_GB2312" pitchFamily="49" charset="-122"/>
              </a:defRPr>
            </a:lvl5pPr>
            <a:lvl6pPr marL="2514600" indent="-228600" eaLnBrk="0" fontAlgn="base" hangingPunct="0">
              <a:lnSpc>
                <a:spcPct val="85000"/>
              </a:lnSpc>
              <a:spcBef>
                <a:spcPct val="0"/>
              </a:spcBef>
              <a:spcAft>
                <a:spcPct val="0"/>
              </a:spcAft>
              <a:defRPr kumimoji="1" sz="1500">
                <a:solidFill>
                  <a:schemeClr val="tx1"/>
                </a:solidFill>
                <a:latin typeface="Lucida Console" panose="020B0609040504020204" pitchFamily="49" charset="0"/>
                <a:ea typeface="楷体_GB2312" pitchFamily="49" charset="-122"/>
              </a:defRPr>
            </a:lvl6pPr>
            <a:lvl7pPr marL="2971800" indent="-228600" eaLnBrk="0" fontAlgn="base" hangingPunct="0">
              <a:lnSpc>
                <a:spcPct val="85000"/>
              </a:lnSpc>
              <a:spcBef>
                <a:spcPct val="0"/>
              </a:spcBef>
              <a:spcAft>
                <a:spcPct val="0"/>
              </a:spcAft>
              <a:defRPr kumimoji="1" sz="1500">
                <a:solidFill>
                  <a:schemeClr val="tx1"/>
                </a:solidFill>
                <a:latin typeface="Lucida Console" panose="020B0609040504020204" pitchFamily="49" charset="0"/>
                <a:ea typeface="楷体_GB2312" pitchFamily="49" charset="-122"/>
              </a:defRPr>
            </a:lvl7pPr>
            <a:lvl8pPr marL="3429000" indent="-228600" eaLnBrk="0" fontAlgn="base" hangingPunct="0">
              <a:lnSpc>
                <a:spcPct val="85000"/>
              </a:lnSpc>
              <a:spcBef>
                <a:spcPct val="0"/>
              </a:spcBef>
              <a:spcAft>
                <a:spcPct val="0"/>
              </a:spcAft>
              <a:defRPr kumimoji="1" sz="1500">
                <a:solidFill>
                  <a:schemeClr val="tx1"/>
                </a:solidFill>
                <a:latin typeface="Lucida Console" panose="020B0609040504020204" pitchFamily="49" charset="0"/>
                <a:ea typeface="楷体_GB2312" pitchFamily="49" charset="-122"/>
              </a:defRPr>
            </a:lvl8pPr>
            <a:lvl9pPr marL="3886200" indent="-228600" eaLnBrk="0" fontAlgn="base" hangingPunct="0">
              <a:lnSpc>
                <a:spcPct val="85000"/>
              </a:lnSpc>
              <a:spcBef>
                <a:spcPct val="0"/>
              </a:spcBef>
              <a:spcAft>
                <a:spcPct val="0"/>
              </a:spcAft>
              <a:defRPr kumimoji="1" sz="1500">
                <a:solidFill>
                  <a:schemeClr val="tx1"/>
                </a:solidFill>
                <a:latin typeface="Lucida Console" panose="020B0609040504020204" pitchFamily="49" charset="0"/>
                <a:ea typeface="楷体_GB2312" pitchFamily="49" charset="-122"/>
              </a:defRPr>
            </a:lvl9pPr>
          </a:lstStyle>
          <a:p>
            <a:pPr eaLnBrk="1" hangingPunct="1"/>
            <a:r>
              <a:rPr lang="en-US" altLang="zh-CN"/>
              <a:t>Q1457:Question (ID 1457)</a:t>
            </a:r>
            <a:endParaRPr lang="en-US" altLang="zh-CN"/>
          </a:p>
          <a:p>
            <a:pPr eaLnBrk="1" hangingPunct="1"/>
            <a:r>
              <a:rPr lang="en-US" altLang="zh-CN"/>
              <a:t>R1457:Response (ID 1457)</a:t>
            </a:r>
            <a:endParaRPr lang="en-US" altLang="zh-CN"/>
          </a:p>
        </p:txBody>
      </p:sp>
      <p:graphicFrame>
        <p:nvGraphicFramePr>
          <p:cNvPr id="2" name="Object 5"/>
          <p:cNvGraphicFramePr>
            <a:graphicFrameLocks noGrp="1" noChangeAspect="1"/>
          </p:cNvGraphicFramePr>
          <p:nvPr>
            <p:custDataLst>
              <p:tags r:id="rId3"/>
            </p:custDataLst>
          </p:nvPr>
        </p:nvGraphicFramePr>
        <p:xfrm>
          <a:off x="611505" y="1005840"/>
          <a:ext cx="7712075" cy="4065588"/>
        </p:xfrm>
        <a:graphic>
          <a:graphicData uri="http://schemas.openxmlformats.org/presentationml/2006/ole">
            <mc:AlternateContent xmlns:mc="http://schemas.openxmlformats.org/markup-compatibility/2006">
              <mc:Choice xmlns:v="urn:schemas-microsoft-com:vml" Requires="v">
                <p:oleObj spid="_x0000_s28740" name="Visio" r:id="rId4" imgW="4000500" imgH="2114550" progId="Visio.Drawing.11">
                  <p:embed/>
                </p:oleObj>
              </mc:Choice>
              <mc:Fallback>
                <p:oleObj name="Visio" r:id="rId4" imgW="4000500" imgH="2114550" progId="Visio.Drawing.11">
                  <p:embed/>
                  <p:pic>
                    <p:nvPicPr>
                      <p:cNvPr id="0" name="Object 5"/>
                      <p:cNvPicPr>
                        <a:picLocks noChangeAspect="1" noChangeArrowheads="1"/>
                      </p:cNvPicPr>
                      <p:nvPr/>
                    </p:nvPicPr>
                    <p:blipFill>
                      <a:blip r:embed="rId5"/>
                      <a:srcRect/>
                      <a:stretch>
                        <a:fillRect/>
                      </a:stretch>
                    </p:blipFill>
                    <p:spPr bwMode="auto">
                      <a:xfrm>
                        <a:off x="611505" y="1005840"/>
                        <a:ext cx="7712075" cy="4065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zh-CN" altLang="en-US" sz="6000" b="0" dirty="0">
                <a:solidFill>
                  <a:schemeClr val="accent2"/>
                </a:solidFill>
                <a:ea typeface="黑体" panose="02010609060101010101" pitchFamily="2" charset="-122"/>
              </a:rPr>
              <a:t>参考实现</a:t>
            </a:r>
            <a:endParaRPr lang="zh-CN" altLang="en-US" sz="6000" b="0" dirty="0">
              <a:solidFill>
                <a:schemeClr val="accent2"/>
              </a:solidFill>
              <a:ea typeface="黑体" panose="02010609060101010101" pitchFamily="2" charset="-122"/>
            </a:endParaRPr>
          </a:p>
        </p:txBody>
      </p:sp>
      <p:sp>
        <p:nvSpPr>
          <p:cNvPr id="12291" name="Line 3"/>
          <p:cNvSpPr>
            <a:spLocks noChangeShapeType="1"/>
          </p:cNvSpPr>
          <p:nvPr/>
        </p:nvSpPr>
        <p:spPr bwMode="auto">
          <a:xfrm>
            <a:off x="684213" y="908050"/>
            <a:ext cx="7775575" cy="0"/>
          </a:xfrm>
          <a:prstGeom prst="line">
            <a:avLst/>
          </a:prstGeom>
          <a:noFill/>
          <a:ln w="9525">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3600"/>
              <a:t>参考实现</a:t>
            </a:r>
            <a:endParaRPr lang="zh-CN" altLang="en-US" sz="3600"/>
          </a:p>
        </p:txBody>
      </p:sp>
      <p:sp>
        <p:nvSpPr>
          <p:cNvPr id="30723" name="Rectangle 3"/>
          <p:cNvSpPr>
            <a:spLocks noGrp="1" noChangeArrowheads="1"/>
          </p:cNvSpPr>
          <p:nvPr>
            <p:ph type="body" idx="1"/>
          </p:nvPr>
        </p:nvSpPr>
        <p:spPr>
          <a:xfrm>
            <a:off x="468313" y="981075"/>
            <a:ext cx="8064500" cy="5472113"/>
          </a:xfrm>
        </p:spPr>
        <p:txBody>
          <a:bodyPr/>
          <a:lstStyle/>
          <a:p>
            <a:pPr marL="381000" indent="-381000" eaLnBrk="1" hangingPunct="1">
              <a:lnSpc>
                <a:spcPct val="90000"/>
              </a:lnSpc>
            </a:pPr>
            <a:r>
              <a:rPr lang="zh-CN" altLang="da-DK" dirty="0"/>
              <a:t>命令语法 </a:t>
            </a:r>
            <a:endParaRPr lang="zh-CN" altLang="da-DK" dirty="0"/>
          </a:p>
          <a:p>
            <a:pPr marL="381000" indent="-381000" eaLnBrk="1" hangingPunct="1">
              <a:lnSpc>
                <a:spcPct val="90000"/>
              </a:lnSpc>
              <a:buFont typeface="Wingdings" panose="05000000000000000000" pitchFamily="2" charset="2"/>
              <a:buNone/>
            </a:pPr>
            <a:r>
              <a:rPr lang="da-DK" altLang="zh-CN" dirty="0"/>
              <a:t>    dnsrelay</a:t>
            </a:r>
            <a:r>
              <a:rPr lang="da-DK" altLang="zh-CN" b="0" dirty="0">
                <a:latin typeface="Times" pitchFamily="18" charset="0"/>
              </a:rPr>
              <a:t> </a:t>
            </a:r>
            <a:r>
              <a:rPr lang="da-DK" altLang="zh-CN" b="0" dirty="0">
                <a:latin typeface="仿宋_GB2312" pitchFamily="49" charset="-122"/>
                <a:ea typeface="仿宋_GB2312" pitchFamily="49" charset="-122"/>
              </a:rPr>
              <a:t>[</a:t>
            </a:r>
            <a:r>
              <a:rPr lang="da-DK" altLang="zh-CN" dirty="0"/>
              <a:t>-d</a:t>
            </a:r>
            <a:r>
              <a:rPr lang="da-DK" altLang="zh-CN" b="0" dirty="0">
                <a:latin typeface="Times" pitchFamily="18" charset="0"/>
              </a:rPr>
              <a:t> </a:t>
            </a:r>
            <a:r>
              <a:rPr lang="da-DK" altLang="zh-CN" b="0" dirty="0">
                <a:latin typeface="仿宋_GB2312" pitchFamily="49" charset="-122"/>
                <a:ea typeface="仿宋_GB2312" pitchFamily="49" charset="-122"/>
              </a:rPr>
              <a:t>|</a:t>
            </a:r>
            <a:r>
              <a:rPr lang="da-DK" altLang="zh-CN" b="0" dirty="0">
                <a:latin typeface="Times" pitchFamily="18" charset="0"/>
              </a:rPr>
              <a:t> </a:t>
            </a:r>
            <a:r>
              <a:rPr lang="da-DK" altLang="zh-CN" dirty="0"/>
              <a:t>-dd</a:t>
            </a:r>
            <a:r>
              <a:rPr lang="da-DK" altLang="zh-CN" b="0" dirty="0">
                <a:latin typeface="仿宋_GB2312" pitchFamily="49" charset="-122"/>
                <a:ea typeface="仿宋_GB2312" pitchFamily="49" charset="-122"/>
              </a:rPr>
              <a:t>] [</a:t>
            </a:r>
            <a:r>
              <a:rPr lang="da-DK" altLang="zh-CN" sz="2600" i="1" u="sng" dirty="0">
                <a:latin typeface="Times New Roman" panose="02020603050405020304" pitchFamily="18" charset="0"/>
              </a:rPr>
              <a:t>dns-server-ipaddr</a:t>
            </a:r>
            <a:r>
              <a:rPr lang="da-DK" altLang="zh-CN" b="0" dirty="0">
                <a:latin typeface="仿宋_GB2312" pitchFamily="49" charset="-122"/>
                <a:ea typeface="仿宋_GB2312" pitchFamily="49" charset="-122"/>
              </a:rPr>
              <a:t>] [</a:t>
            </a:r>
            <a:r>
              <a:rPr lang="da-DK" altLang="zh-CN" sz="2600" i="1" u="sng" dirty="0">
                <a:latin typeface="Times New Roman" panose="02020603050405020304" pitchFamily="18" charset="0"/>
              </a:rPr>
              <a:t>filename</a:t>
            </a:r>
            <a:r>
              <a:rPr lang="da-DK" altLang="zh-CN" b="0" dirty="0">
                <a:latin typeface="仿宋_GB2312" pitchFamily="49" charset="-122"/>
                <a:ea typeface="仿宋_GB2312" pitchFamily="49" charset="-122"/>
              </a:rPr>
              <a:t>]</a:t>
            </a:r>
            <a:endParaRPr lang="en-US" altLang="zh-CN" sz="2000" b="0" dirty="0">
              <a:latin typeface="仿宋_GB2312" pitchFamily="49" charset="-122"/>
              <a:ea typeface="仿宋_GB2312" pitchFamily="49" charset="-122"/>
            </a:endParaRPr>
          </a:p>
          <a:p>
            <a:pPr marL="381000" indent="-381000" eaLnBrk="1" hangingPunct="1">
              <a:lnSpc>
                <a:spcPct val="90000"/>
              </a:lnSpc>
            </a:pPr>
            <a:r>
              <a:rPr lang="en-US" altLang="zh-CN" sz="2000" dirty="0" err="1"/>
              <a:t>dnsrelay</a:t>
            </a:r>
            <a:r>
              <a:rPr lang="en-US" altLang="zh-CN" sz="2000" dirty="0"/>
              <a:t> </a:t>
            </a:r>
            <a:endParaRPr lang="en-US" altLang="zh-CN" sz="2000" dirty="0"/>
          </a:p>
          <a:p>
            <a:pPr marL="838200" lvl="1" indent="-381000" eaLnBrk="1" hangingPunct="1">
              <a:lnSpc>
                <a:spcPct val="90000"/>
              </a:lnSpc>
              <a:buFont typeface="Wingdings" panose="05000000000000000000" pitchFamily="2" charset="2"/>
              <a:buChar char="u"/>
            </a:pPr>
            <a:r>
              <a:rPr lang="zh-CN" altLang="en-US" sz="2000" dirty="0"/>
              <a:t>无调试信息输出</a:t>
            </a:r>
            <a:endParaRPr lang="zh-CN" altLang="en-US" sz="2000" dirty="0"/>
          </a:p>
          <a:p>
            <a:pPr marL="838200" lvl="1" indent="-381000" eaLnBrk="1" hangingPunct="1">
              <a:lnSpc>
                <a:spcPct val="90000"/>
              </a:lnSpc>
              <a:buFont typeface="Wingdings" panose="05000000000000000000" pitchFamily="2" charset="2"/>
              <a:buChar char="u"/>
            </a:pPr>
            <a:r>
              <a:rPr lang="zh-CN" altLang="en-US" sz="2000" dirty="0"/>
              <a:t>使用默认名字服务器</a:t>
            </a:r>
            <a:r>
              <a:rPr lang="en-US" altLang="zh-CN" sz="2000" dirty="0"/>
              <a:t>202.106.0.20</a:t>
            </a:r>
            <a:endParaRPr lang="en-US" altLang="zh-CN" sz="2000" dirty="0"/>
          </a:p>
          <a:p>
            <a:pPr marL="838200" lvl="1" indent="-381000" eaLnBrk="1" hangingPunct="1">
              <a:lnSpc>
                <a:spcPct val="90000"/>
              </a:lnSpc>
              <a:buFont typeface="Wingdings" panose="05000000000000000000" pitchFamily="2" charset="2"/>
              <a:buChar char="u"/>
            </a:pPr>
            <a:r>
              <a:rPr lang="zh-CN" altLang="en-US" sz="2000" dirty="0"/>
              <a:t>使用默认配置文件</a:t>
            </a:r>
            <a:r>
              <a:rPr lang="en-US" altLang="zh-CN" sz="2000" dirty="0"/>
              <a:t>(</a:t>
            </a:r>
            <a:r>
              <a:rPr lang="zh-CN" altLang="en-US" sz="2000" dirty="0"/>
              <a:t>当前目录下</a:t>
            </a:r>
            <a:r>
              <a:rPr lang="en-US" altLang="zh-CN" sz="2000" dirty="0"/>
              <a:t>dnsrelay.txt)</a:t>
            </a:r>
            <a:endParaRPr lang="en-US" altLang="zh-CN" sz="2000" dirty="0"/>
          </a:p>
          <a:p>
            <a:pPr marL="381000" indent="-381000" eaLnBrk="1" hangingPunct="1">
              <a:lnSpc>
                <a:spcPct val="90000"/>
              </a:lnSpc>
            </a:pPr>
            <a:r>
              <a:rPr lang="en-US" altLang="zh-CN" sz="2000" dirty="0" err="1"/>
              <a:t>dnsrelay</a:t>
            </a:r>
            <a:r>
              <a:rPr lang="en-US" altLang="zh-CN" sz="2000" dirty="0"/>
              <a:t> –d  192.168.0.1  c:\dns-table.txt</a:t>
            </a:r>
            <a:endParaRPr lang="en-US" altLang="zh-CN" sz="2000" dirty="0"/>
          </a:p>
          <a:p>
            <a:pPr marL="838200" lvl="1" indent="-381000" eaLnBrk="1" hangingPunct="1">
              <a:lnSpc>
                <a:spcPct val="90000"/>
              </a:lnSpc>
              <a:buFont typeface="Wingdings" panose="05000000000000000000" pitchFamily="2" charset="2"/>
              <a:buChar char="u"/>
            </a:pPr>
            <a:r>
              <a:rPr lang="zh-CN" altLang="en-US" sz="2000" dirty="0"/>
              <a:t>调试信息级别</a:t>
            </a:r>
            <a:r>
              <a:rPr lang="en-US" altLang="zh-CN" sz="2000" dirty="0"/>
              <a:t>1</a:t>
            </a:r>
            <a:r>
              <a:rPr lang="zh-CN" altLang="en-US" sz="2000" dirty="0"/>
              <a:t>（仅输出时间坐标，序号，客户端</a:t>
            </a:r>
            <a:r>
              <a:rPr lang="en-US" altLang="zh-CN" sz="2000" dirty="0"/>
              <a:t>IP</a:t>
            </a:r>
            <a:r>
              <a:rPr lang="zh-CN" altLang="en-US" sz="2000" dirty="0"/>
              <a:t>地址，查询的域名</a:t>
            </a:r>
            <a:r>
              <a:rPr lang="en-US" altLang="zh-CN" sz="2000" dirty="0"/>
              <a:t>)</a:t>
            </a:r>
            <a:endParaRPr lang="en-US" altLang="zh-CN" sz="2000" dirty="0"/>
          </a:p>
          <a:p>
            <a:pPr marL="838200" lvl="1" indent="-381000" eaLnBrk="1" hangingPunct="1">
              <a:lnSpc>
                <a:spcPct val="90000"/>
              </a:lnSpc>
              <a:buFont typeface="Wingdings" panose="05000000000000000000" pitchFamily="2" charset="2"/>
              <a:buChar char="u"/>
            </a:pPr>
            <a:r>
              <a:rPr lang="zh-CN" altLang="en-US" sz="2000" dirty="0"/>
              <a:t>使用指定的名字服务器</a:t>
            </a:r>
            <a:r>
              <a:rPr lang="en-US" altLang="zh-CN" sz="2000" dirty="0"/>
              <a:t>192.168.0.1</a:t>
            </a:r>
            <a:endParaRPr lang="en-US" altLang="zh-CN" sz="2000" dirty="0"/>
          </a:p>
          <a:p>
            <a:pPr marL="838200" lvl="1" indent="-381000" eaLnBrk="1" hangingPunct="1">
              <a:lnSpc>
                <a:spcPct val="90000"/>
              </a:lnSpc>
              <a:buFont typeface="Wingdings" panose="05000000000000000000" pitchFamily="2" charset="2"/>
              <a:buChar char="u"/>
            </a:pPr>
            <a:r>
              <a:rPr lang="zh-CN" altLang="en-US" sz="2000" dirty="0"/>
              <a:t>使用指定的配置文件</a:t>
            </a:r>
            <a:r>
              <a:rPr lang="en-US" altLang="zh-CN" sz="2000" dirty="0"/>
              <a:t>c:\dns-table.txt</a:t>
            </a:r>
            <a:endParaRPr lang="en-US" altLang="zh-CN" sz="2000" dirty="0"/>
          </a:p>
          <a:p>
            <a:pPr marL="381000" indent="-381000" eaLnBrk="1" hangingPunct="1">
              <a:lnSpc>
                <a:spcPct val="90000"/>
              </a:lnSpc>
            </a:pPr>
            <a:r>
              <a:rPr lang="en-US" altLang="zh-CN" sz="2000" dirty="0" err="1"/>
              <a:t>dnsrelay</a:t>
            </a:r>
            <a:r>
              <a:rPr lang="en-US" altLang="zh-CN" sz="2000" dirty="0"/>
              <a:t> –dd  202.99.96.68 </a:t>
            </a:r>
            <a:endParaRPr lang="en-US" altLang="zh-CN" sz="2000" dirty="0"/>
          </a:p>
          <a:p>
            <a:pPr marL="838200" lvl="1" indent="-381000" eaLnBrk="1" hangingPunct="1">
              <a:lnSpc>
                <a:spcPct val="90000"/>
              </a:lnSpc>
              <a:buFont typeface="Wingdings" panose="05000000000000000000" pitchFamily="2" charset="2"/>
              <a:buChar char="u"/>
            </a:pPr>
            <a:r>
              <a:rPr lang="zh-CN" altLang="en-US" sz="2000" dirty="0"/>
              <a:t>调试信息级别</a:t>
            </a:r>
            <a:r>
              <a:rPr lang="en-US" altLang="zh-CN" sz="2000" dirty="0"/>
              <a:t>2(</a:t>
            </a:r>
            <a:r>
              <a:rPr lang="zh-CN" altLang="en-US" sz="2000" dirty="0"/>
              <a:t>输出冗长的调试信息</a:t>
            </a:r>
            <a:r>
              <a:rPr lang="en-US" altLang="zh-CN" sz="2000" dirty="0"/>
              <a:t>)</a:t>
            </a:r>
            <a:endParaRPr lang="en-US" altLang="zh-CN" sz="2000" dirty="0"/>
          </a:p>
          <a:p>
            <a:pPr marL="838200" lvl="1" indent="-381000" eaLnBrk="1" hangingPunct="1">
              <a:lnSpc>
                <a:spcPct val="90000"/>
              </a:lnSpc>
              <a:buFont typeface="Wingdings" panose="05000000000000000000" pitchFamily="2" charset="2"/>
              <a:buChar char="u"/>
            </a:pPr>
            <a:r>
              <a:rPr lang="zh-CN" altLang="en-US" sz="2000" dirty="0"/>
              <a:t>使用指定的名字服务器</a:t>
            </a:r>
            <a:r>
              <a:rPr lang="en-US" altLang="zh-CN" sz="2000" dirty="0"/>
              <a:t>202.99.96.68</a:t>
            </a:r>
            <a:endParaRPr lang="en-US" altLang="zh-CN" sz="2000" dirty="0"/>
          </a:p>
          <a:p>
            <a:pPr marL="838200" lvl="1" indent="-381000" eaLnBrk="1" hangingPunct="1">
              <a:lnSpc>
                <a:spcPct val="90000"/>
              </a:lnSpc>
              <a:buFont typeface="Wingdings" panose="05000000000000000000" pitchFamily="2" charset="2"/>
              <a:buChar char="u"/>
            </a:pPr>
            <a:r>
              <a:rPr lang="zh-CN" altLang="en-US" sz="2000" dirty="0"/>
              <a:t>使用默认配置文件</a:t>
            </a:r>
            <a:r>
              <a:rPr lang="en-US" altLang="zh-CN" sz="2000" dirty="0"/>
              <a:t>(</a:t>
            </a:r>
            <a:r>
              <a:rPr lang="zh-CN" altLang="en-US" sz="2000" dirty="0"/>
              <a:t>当前目录下</a:t>
            </a:r>
            <a:r>
              <a:rPr lang="en-US" altLang="zh-CN" sz="2000" dirty="0"/>
              <a:t>dnsrelay.txt)</a:t>
            </a:r>
            <a:endParaRPr lang="en-US" altLang="zh-C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a:t>关于自选题目</a:t>
            </a:r>
            <a:endParaRPr lang="zh-CN" altLang="en-US"/>
          </a:p>
        </p:txBody>
      </p:sp>
      <p:sp>
        <p:nvSpPr>
          <p:cNvPr id="7171" name="Rectangle 3"/>
          <p:cNvSpPr>
            <a:spLocks noGrp="1" noChangeArrowheads="1"/>
          </p:cNvSpPr>
          <p:nvPr>
            <p:ph type="body" idx="1"/>
          </p:nvPr>
        </p:nvSpPr>
        <p:spPr>
          <a:xfrm>
            <a:off x="685800" y="981075"/>
            <a:ext cx="7772400" cy="5616575"/>
          </a:xfrm>
        </p:spPr>
        <p:txBody>
          <a:bodyPr/>
          <a:lstStyle/>
          <a:p>
            <a:pPr eaLnBrk="1" hangingPunct="1"/>
            <a:r>
              <a:rPr lang="zh-CN" altLang="en-US" dirty="0"/>
              <a:t>自选题目提前备案</a:t>
            </a:r>
            <a:endParaRPr lang="zh-CN" altLang="en-US" dirty="0"/>
          </a:p>
          <a:p>
            <a:pPr lvl="1" eaLnBrk="1" hangingPunct="1">
              <a:buFont typeface="Wingdings" panose="05000000000000000000" pitchFamily="2" charset="2"/>
              <a:buChar char="u"/>
            </a:pPr>
            <a:r>
              <a:rPr lang="zh-CN" altLang="en-US" dirty="0"/>
              <a:t>通过</a:t>
            </a:r>
            <a:r>
              <a:rPr lang="en-US" altLang="zh-CN" dirty="0"/>
              <a:t>QQ</a:t>
            </a:r>
            <a:r>
              <a:rPr lang="zh-CN" altLang="en-US" dirty="0"/>
              <a:t>群在第</a:t>
            </a:r>
            <a:r>
              <a:rPr lang="en-US" altLang="zh-CN" dirty="0"/>
              <a:t>6-7</a:t>
            </a:r>
            <a:r>
              <a:rPr lang="zh-CN" altLang="en-US" dirty="0"/>
              <a:t>周公开报上题目，批准后可以不做指定题目</a:t>
            </a:r>
            <a:endParaRPr lang="en-US" altLang="zh-CN" dirty="0"/>
          </a:p>
          <a:p>
            <a:pPr lvl="1" eaLnBrk="1" hangingPunct="1">
              <a:buFont typeface="Wingdings" panose="05000000000000000000" pitchFamily="2" charset="2"/>
              <a:buChar char="u"/>
            </a:pPr>
            <a:r>
              <a:rPr lang="zh-CN" altLang="en-US" dirty="0"/>
              <a:t>自选题目总数不超过</a:t>
            </a:r>
            <a:r>
              <a:rPr lang="en-US" altLang="zh-CN" dirty="0"/>
              <a:t>3</a:t>
            </a:r>
            <a:r>
              <a:rPr lang="zh-CN" altLang="en-US" dirty="0"/>
              <a:t>题，先到先得，并在</a:t>
            </a:r>
            <a:r>
              <a:rPr lang="en-US" altLang="zh-CN" dirty="0"/>
              <a:t>QQ</a:t>
            </a:r>
            <a:r>
              <a:rPr lang="zh-CN" altLang="en-US" dirty="0"/>
              <a:t>群上公开审批结果</a:t>
            </a:r>
            <a:endParaRPr lang="en-US" altLang="zh-CN" dirty="0"/>
          </a:p>
          <a:p>
            <a:pPr lvl="1" eaLnBrk="1" hangingPunct="1">
              <a:buFont typeface="Wingdings" panose="05000000000000000000" pitchFamily="2" charset="2"/>
              <a:buChar char="u"/>
            </a:pPr>
            <a:r>
              <a:rPr lang="zh-CN" altLang="en-US" dirty="0"/>
              <a:t>除提出题目者以外，不超过</a:t>
            </a:r>
            <a:r>
              <a:rPr lang="en-US" altLang="zh-CN" dirty="0"/>
              <a:t>2</a:t>
            </a:r>
            <a:r>
              <a:rPr lang="zh-CN" altLang="en-US" dirty="0"/>
              <a:t>组同学可申请同一道自选题目，先到先得</a:t>
            </a:r>
            <a:endParaRPr lang="en-US" altLang="zh-CN" dirty="0"/>
          </a:p>
          <a:p>
            <a:pPr eaLnBrk="1" hangingPunct="1"/>
            <a:r>
              <a:rPr lang="zh-CN" altLang="en-US" dirty="0"/>
              <a:t>自选题目必须是</a:t>
            </a:r>
            <a:r>
              <a:rPr lang="zh-CN" altLang="en-US" dirty="0">
                <a:latin typeface="宋体" panose="02010600030101010101" pitchFamily="2" charset="-122"/>
                <a:ea typeface="宋体" panose="02010600030101010101" pitchFamily="2" charset="-122"/>
              </a:rPr>
              <a:t>“</a:t>
            </a:r>
            <a:r>
              <a:rPr lang="zh-CN" altLang="en-US" dirty="0"/>
              <a:t>计算机网络协议</a:t>
            </a:r>
            <a:r>
              <a:rPr lang="zh-CN" altLang="en-US" dirty="0">
                <a:latin typeface="宋体" panose="02010600030101010101" pitchFamily="2" charset="-122"/>
                <a:ea typeface="宋体" panose="02010600030101010101" pitchFamily="2" charset="-122"/>
              </a:rPr>
              <a:t>”</a:t>
            </a:r>
            <a:r>
              <a:rPr lang="zh-CN" altLang="en-US" dirty="0"/>
              <a:t>相关内容（不要把精力过分用在花梢的界面上）。例如：</a:t>
            </a:r>
            <a:endParaRPr lang="zh-CN" altLang="en-US" dirty="0"/>
          </a:p>
          <a:p>
            <a:pPr lvl="1" eaLnBrk="1" hangingPunct="1">
              <a:buFont typeface="Wingdings" panose="05000000000000000000" pitchFamily="2" charset="2"/>
              <a:buChar char="u"/>
            </a:pPr>
            <a:r>
              <a:rPr kumimoji="0" lang="zh-CN" altLang="en-US" dirty="0"/>
              <a:t>通过程序发送和接收</a:t>
            </a:r>
            <a:r>
              <a:rPr kumimoji="0" lang="en-US" altLang="zh-CN" dirty="0"/>
              <a:t>E-mail</a:t>
            </a:r>
            <a:endParaRPr kumimoji="0" lang="en-US" altLang="zh-CN" dirty="0"/>
          </a:p>
          <a:p>
            <a:pPr lvl="1" eaLnBrk="1" hangingPunct="1">
              <a:buFont typeface="Wingdings" panose="05000000000000000000" pitchFamily="2" charset="2"/>
              <a:buChar char="u"/>
            </a:pPr>
            <a:r>
              <a:rPr lang="en-US" altLang="zh-CN" dirty="0"/>
              <a:t>FTP Server/Client (YACC</a:t>
            </a:r>
            <a:r>
              <a:rPr lang="zh-CN" altLang="en-US" dirty="0"/>
              <a:t>命令分析？）</a:t>
            </a:r>
            <a:endParaRPr lang="en-US" altLang="zh-CN" dirty="0"/>
          </a:p>
          <a:p>
            <a:pPr lvl="1" eaLnBrk="1" hangingPunct="1">
              <a:buFont typeface="Wingdings" panose="05000000000000000000" pitchFamily="2" charset="2"/>
              <a:buChar char="u"/>
            </a:pPr>
            <a:r>
              <a:rPr kumimoji="0" lang="zh-CN" altLang="en-US" dirty="0"/>
              <a:t>网络流量嗅探，</a:t>
            </a:r>
            <a:r>
              <a:rPr kumimoji="0" lang="en-US" altLang="zh-CN" dirty="0"/>
              <a:t>ARP</a:t>
            </a:r>
            <a:r>
              <a:rPr kumimoji="0" lang="zh-CN" altLang="en-US" dirty="0"/>
              <a:t>欺骗</a:t>
            </a:r>
            <a:endParaRPr kumimoji="0" lang="en-US" altLang="zh-CN" dirty="0"/>
          </a:p>
          <a:p>
            <a:pPr lvl="1" eaLnBrk="1" hangingPunct="1">
              <a:buFont typeface="Wingdings" panose="05000000000000000000" pitchFamily="2" charset="2"/>
              <a:buChar char="u"/>
            </a:pPr>
            <a:r>
              <a:rPr kumimoji="0" lang="zh-CN" altLang="en-US" dirty="0"/>
              <a:t>分析与计算机网络相关的开源软件</a:t>
            </a:r>
            <a:endParaRPr kumimoji="0"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zh-CN" altLang="en-US" sz="6000" b="0" dirty="0">
                <a:solidFill>
                  <a:schemeClr val="accent2"/>
                </a:solidFill>
                <a:ea typeface="黑体" panose="02010609060101010101" pitchFamily="2" charset="-122"/>
              </a:rPr>
              <a:t>课程组织</a:t>
            </a:r>
            <a:endParaRPr lang="zh-CN" altLang="en-US" sz="6000" b="0" dirty="0">
              <a:solidFill>
                <a:schemeClr val="accent2"/>
              </a:solidFill>
              <a:ea typeface="黑体" panose="02010609060101010101" pitchFamily="2" charset="-122"/>
            </a:endParaRPr>
          </a:p>
        </p:txBody>
      </p:sp>
      <p:sp>
        <p:nvSpPr>
          <p:cNvPr id="12291" name="Line 3"/>
          <p:cNvSpPr>
            <a:spLocks noChangeShapeType="1"/>
          </p:cNvSpPr>
          <p:nvPr/>
        </p:nvSpPr>
        <p:spPr bwMode="auto">
          <a:xfrm>
            <a:off x="684213" y="908050"/>
            <a:ext cx="7775575" cy="0"/>
          </a:xfrm>
          <a:prstGeom prst="line">
            <a:avLst/>
          </a:prstGeom>
          <a:noFill/>
          <a:ln w="9525">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课程安排</a:t>
            </a:r>
            <a:endParaRPr lang="zh-CN" altLang="en-US" dirty="0"/>
          </a:p>
        </p:txBody>
      </p:sp>
      <p:sp>
        <p:nvSpPr>
          <p:cNvPr id="3" name="Content Placeholder 2"/>
          <p:cNvSpPr>
            <a:spLocks noGrp="1"/>
          </p:cNvSpPr>
          <p:nvPr>
            <p:ph idx="1"/>
          </p:nvPr>
        </p:nvSpPr>
        <p:spPr/>
        <p:txBody>
          <a:bodyPr/>
          <a:lstStyle/>
          <a:p>
            <a:r>
              <a:rPr lang="zh-CN" altLang="en-US" dirty="0"/>
              <a:t>分组</a:t>
            </a:r>
            <a:endParaRPr lang="en-US" altLang="zh-CN" dirty="0"/>
          </a:p>
          <a:p>
            <a:pPr lvl="1" eaLnBrk="1" hangingPunct="1">
              <a:buFont typeface="Wingdings" panose="05000000000000000000" pitchFamily="2" charset="2"/>
              <a:buChar char="u"/>
            </a:pPr>
            <a:r>
              <a:rPr lang="zh-CN" altLang="en-US" dirty="0"/>
              <a:t>指定题目</a:t>
            </a:r>
            <a:r>
              <a:rPr lang="en-US" altLang="zh-CN" dirty="0"/>
              <a:t>1-3</a:t>
            </a:r>
            <a:r>
              <a:rPr lang="zh-CN" altLang="en-US" dirty="0"/>
              <a:t>人一组。</a:t>
            </a:r>
            <a:endParaRPr lang="en-US" altLang="zh-CN" dirty="0"/>
          </a:p>
          <a:p>
            <a:pPr lvl="1" eaLnBrk="1" hangingPunct="1">
              <a:buFont typeface="Wingdings" panose="05000000000000000000" pitchFamily="2" charset="2"/>
              <a:buChar char="u"/>
            </a:pPr>
            <a:r>
              <a:rPr lang="zh-CN" altLang="en-US" dirty="0"/>
              <a:t>自选题目</a:t>
            </a:r>
            <a:r>
              <a:rPr lang="en-US" altLang="zh-CN" dirty="0"/>
              <a:t>2-5</a:t>
            </a:r>
            <a:r>
              <a:rPr lang="zh-CN" altLang="en-US" dirty="0"/>
              <a:t>人一组。</a:t>
            </a:r>
            <a:endParaRPr lang="en-US" altLang="zh-CN" dirty="0"/>
          </a:p>
          <a:p>
            <a:pPr lvl="1" eaLnBrk="1" hangingPunct="1">
              <a:buFont typeface="Wingdings" panose="05000000000000000000" pitchFamily="2" charset="2"/>
              <a:buChar char="u"/>
            </a:pPr>
            <a:r>
              <a:rPr lang="zh-CN" altLang="en-US" dirty="0"/>
              <a:t>提交的程序必须是小组所有同学都能消化的部分，能经得起质疑。</a:t>
            </a:r>
            <a:endParaRPr lang="zh-CN" altLang="en-US" dirty="0"/>
          </a:p>
          <a:p>
            <a:pPr marL="0" indent="0">
              <a:buNone/>
            </a:pPr>
            <a:endParaRPr lang="en-US" altLang="zh-CN" dirty="0"/>
          </a:p>
          <a:p>
            <a:r>
              <a:rPr lang="zh-CN" altLang="en-US" dirty="0"/>
              <a:t>课程资料</a:t>
            </a:r>
            <a:endParaRPr lang="en-US" altLang="zh-CN" dirty="0"/>
          </a:p>
          <a:p>
            <a:pPr lvl="1"/>
            <a:r>
              <a:rPr lang="zh-CN" altLang="en-US" dirty="0"/>
              <a:t>内容：课件、</a:t>
            </a:r>
            <a:r>
              <a:rPr lang="en-US" altLang="zh-CN" dirty="0"/>
              <a:t>RFC</a:t>
            </a:r>
            <a:r>
              <a:rPr lang="zh-CN" altLang="en-US" dirty="0"/>
              <a:t>文档等资料、分组名单样例、实验报告模板及实验报告提交模板。</a:t>
            </a:r>
            <a:endParaRPr lang="en-US" altLang="zh-CN" dirty="0"/>
          </a:p>
          <a:p>
            <a:pPr lvl="1"/>
            <a:r>
              <a:rPr lang="zh-CN" altLang="en-US" dirty="0"/>
              <a:t>百度网盘：</a:t>
            </a:r>
            <a:endParaRPr lang="en-US" altLang="zh-CN" dirty="0"/>
          </a:p>
          <a:p>
            <a:pPr lvl="1"/>
            <a:r>
              <a:rPr lang="en-US" altLang="zh-CN" dirty="0">
                <a:solidFill>
                  <a:srgbClr val="FF0000"/>
                </a:solidFill>
              </a:rPr>
              <a:t>https://pan.baidu.com/s/1PaWo_P7mu0Iz5ORQIRgyQQ?pwd=F12M </a:t>
            </a:r>
            <a:endParaRPr lang="en-US" altLang="zh-CN" dirty="0">
              <a:solidFill>
                <a:srgbClr val="FF0000"/>
              </a:solidFill>
            </a:endParaRPr>
          </a:p>
          <a:p>
            <a:pPr lvl="1"/>
            <a:r>
              <a:rPr lang="zh-CN" altLang="en-US" dirty="0">
                <a:solidFill>
                  <a:srgbClr val="FF0000"/>
                </a:solidFill>
              </a:rPr>
              <a:t>提取码：</a:t>
            </a:r>
            <a:r>
              <a:rPr lang="en-US" altLang="zh-CN" dirty="0">
                <a:solidFill>
                  <a:srgbClr val="FF0000"/>
                </a:solidFill>
              </a:rPr>
              <a:t>F12M</a:t>
            </a:r>
            <a:endParaRPr lang="en-US" altLang="zh-CN"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dirty="0"/>
              <a:t>课程安排</a:t>
            </a:r>
            <a:endParaRPr lang="zh-CN" altLang="en-US" dirty="0"/>
          </a:p>
        </p:txBody>
      </p:sp>
      <p:sp>
        <p:nvSpPr>
          <p:cNvPr id="6147" name="Rectangle 3"/>
          <p:cNvSpPr>
            <a:spLocks noGrp="1" noChangeArrowheads="1"/>
          </p:cNvSpPr>
          <p:nvPr>
            <p:ph type="body" idx="1"/>
          </p:nvPr>
        </p:nvSpPr>
        <p:spPr>
          <a:xfrm>
            <a:off x="611560" y="980728"/>
            <a:ext cx="7772400" cy="5472113"/>
          </a:xfrm>
        </p:spPr>
        <p:txBody>
          <a:bodyPr/>
          <a:lstStyle/>
          <a:p>
            <a:pPr eaLnBrk="1" hangingPunct="1"/>
            <a:r>
              <a:rPr lang="zh-CN" altLang="en-US" dirty="0"/>
              <a:t>时间安排</a:t>
            </a:r>
            <a:endParaRPr lang="en-US" altLang="zh-CN" dirty="0"/>
          </a:p>
          <a:p>
            <a:pPr lvl="1" eaLnBrk="1" hangingPunct="1">
              <a:buFont typeface="Wingdings" panose="05000000000000000000" pitchFamily="2" charset="2"/>
              <a:buChar char="u"/>
            </a:pPr>
            <a:r>
              <a:rPr lang="zh-CN" altLang="en-US" dirty="0"/>
              <a:t>课堂讲解</a:t>
            </a:r>
            <a:r>
              <a:rPr lang="en-US" altLang="zh-CN" dirty="0"/>
              <a:t>1</a:t>
            </a:r>
            <a:r>
              <a:rPr lang="zh-CN" altLang="en-US" dirty="0"/>
              <a:t>次</a:t>
            </a:r>
            <a:endParaRPr lang="en-US" altLang="zh-CN" dirty="0"/>
          </a:p>
          <a:p>
            <a:pPr lvl="1" eaLnBrk="1" hangingPunct="1">
              <a:buFont typeface="Wingdings" panose="05000000000000000000" pitchFamily="2" charset="2"/>
              <a:buChar char="u"/>
            </a:pPr>
            <a:r>
              <a:rPr lang="zh-CN" altLang="en-US" dirty="0"/>
              <a:t>其他时间自己编程实现</a:t>
            </a:r>
            <a:endParaRPr lang="en-US" altLang="zh-CN" dirty="0"/>
          </a:p>
          <a:p>
            <a:pPr eaLnBrk="1" hangingPunct="1"/>
            <a:r>
              <a:rPr lang="zh-CN" altLang="en-US" dirty="0"/>
              <a:t>实验环境</a:t>
            </a:r>
            <a:endParaRPr lang="zh-CN" altLang="en-US" dirty="0"/>
          </a:p>
          <a:p>
            <a:pPr lvl="1" eaLnBrk="1" hangingPunct="1">
              <a:buFont typeface="Wingdings" panose="05000000000000000000" pitchFamily="2" charset="2"/>
              <a:buChar char="u"/>
            </a:pPr>
            <a:r>
              <a:rPr lang="zh-CN" altLang="en-US" dirty="0"/>
              <a:t>操作系统</a:t>
            </a:r>
            <a:r>
              <a:rPr lang="en-US" altLang="zh-CN" dirty="0"/>
              <a:t>Windows</a:t>
            </a:r>
            <a:r>
              <a:rPr lang="zh-CN" altLang="en-US" dirty="0"/>
              <a:t>，</a:t>
            </a:r>
            <a:r>
              <a:rPr lang="en-US" altLang="zh-CN" dirty="0"/>
              <a:t>Ubuntu</a:t>
            </a:r>
            <a:r>
              <a:rPr lang="zh-CN" altLang="en-US" dirty="0"/>
              <a:t>，</a:t>
            </a:r>
            <a:r>
              <a:rPr lang="en-US" altLang="zh-CN" dirty="0"/>
              <a:t>…</a:t>
            </a:r>
            <a:endParaRPr lang="en-US" altLang="zh-CN" dirty="0"/>
          </a:p>
          <a:p>
            <a:pPr lvl="1" eaLnBrk="1" hangingPunct="1">
              <a:buFont typeface="Wingdings" panose="05000000000000000000" pitchFamily="2" charset="2"/>
              <a:buChar char="u"/>
            </a:pPr>
            <a:r>
              <a:rPr lang="zh-CN" altLang="en-US" dirty="0"/>
              <a:t>编程语言</a:t>
            </a:r>
            <a:r>
              <a:rPr lang="en-US" altLang="zh-CN" dirty="0"/>
              <a:t>C</a:t>
            </a:r>
            <a:r>
              <a:rPr lang="zh-CN" altLang="en-US" dirty="0"/>
              <a:t>（只可使用</a:t>
            </a:r>
            <a:r>
              <a:rPr lang="en-US" altLang="zh-CN" dirty="0"/>
              <a:t>C</a:t>
            </a:r>
            <a:r>
              <a:rPr lang="zh-CN" altLang="en-US" dirty="0"/>
              <a:t>标准库和</a:t>
            </a:r>
            <a:r>
              <a:rPr lang="en-US" altLang="zh-CN" dirty="0"/>
              <a:t>Socket</a:t>
            </a:r>
            <a:r>
              <a:rPr lang="zh-CN" altLang="en-US" dirty="0"/>
              <a:t>库，其它任何需要，如</a:t>
            </a:r>
            <a:r>
              <a:rPr lang="en-US" altLang="zh-CN" dirty="0"/>
              <a:t>LRU</a:t>
            </a:r>
            <a:r>
              <a:rPr lang="zh-CN" altLang="en-US" dirty="0"/>
              <a:t>或者字典操作等都自己编程实现）</a:t>
            </a:r>
            <a:endParaRPr lang="en-US" altLang="zh-CN" dirty="0"/>
          </a:p>
          <a:p>
            <a:pPr eaLnBrk="1" hangingPunct="1"/>
            <a:r>
              <a:rPr lang="zh-CN" altLang="en-US" dirty="0"/>
              <a:t>答疑</a:t>
            </a:r>
            <a:endParaRPr lang="en-US" altLang="zh-CN" dirty="0"/>
          </a:p>
          <a:p>
            <a:pPr marL="800100" lvl="1" indent="-342900" eaLnBrk="1" hangingPunct="1">
              <a:buFont typeface="Wingdings" panose="05000000000000000000" pitchFamily="2" charset="2"/>
              <a:buChar char="u"/>
            </a:pPr>
            <a:r>
              <a:rPr lang="zh-CN" altLang="en-US" dirty="0"/>
              <a:t>时间地点：</a:t>
            </a:r>
            <a:r>
              <a:rPr lang="en-US" altLang="zh-CN" dirty="0"/>
              <a:t>QQ</a:t>
            </a:r>
            <a:r>
              <a:rPr lang="zh-CN" altLang="en-US" dirty="0"/>
              <a:t>、电话、短信或邮件预约</a:t>
            </a:r>
            <a:endParaRPr lang="en-US" altLang="zh-CN" dirty="0"/>
          </a:p>
          <a:p>
            <a:pPr marL="800100" lvl="1" indent="-342900" eaLnBrk="1" hangingPunct="1">
              <a:buFont typeface="Wingdings" panose="05000000000000000000" pitchFamily="2" charset="2"/>
              <a:buChar char="u"/>
            </a:pPr>
            <a:r>
              <a:rPr lang="zh-CN" altLang="en-US" dirty="0"/>
              <a:t>注意事项：提前规划好如何展示你程序开发环境和程序</a:t>
            </a:r>
            <a:endParaRPr lang="en-US" altLang="zh-CN" dirty="0"/>
          </a:p>
          <a:p>
            <a:pPr marL="400050" eaLnBrk="1" hangingPunct="1"/>
            <a:r>
              <a:rPr lang="zh-CN" altLang="en-US" dirty="0"/>
              <a:t>联系方式</a:t>
            </a:r>
            <a:endParaRPr lang="en-US" altLang="zh-CN" dirty="0"/>
          </a:p>
          <a:p>
            <a:pPr marL="800100" lvl="1" indent="-342900" eaLnBrk="1" hangingPunct="1">
              <a:buFont typeface="Wingdings" panose="05000000000000000000" pitchFamily="2" charset="2"/>
              <a:buChar char="u"/>
            </a:pPr>
            <a:r>
              <a:rPr lang="en-US" altLang="zh-CN" dirty="0"/>
              <a:t>QQ</a:t>
            </a:r>
            <a:r>
              <a:rPr lang="zh-CN" altLang="en-US" dirty="0"/>
              <a:t>群</a:t>
            </a:r>
            <a:endParaRPr lang="en-US" altLang="zh-CN" dirty="0"/>
          </a:p>
          <a:p>
            <a:pPr marL="800100" lvl="1" indent="-342900" eaLnBrk="1" hangingPunct="1">
              <a:buFont typeface="Wingdings" panose="05000000000000000000" pitchFamily="2" charset="2"/>
              <a:buChar char="u"/>
            </a:pPr>
            <a:r>
              <a:rPr lang="zh-CN" altLang="en-US" dirty="0"/>
              <a:t>电话及</a:t>
            </a:r>
            <a:r>
              <a:rPr lang="en-US" altLang="zh-CN" dirty="0"/>
              <a:t>Email</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a:t>提交内容</a:t>
            </a:r>
            <a:endParaRPr lang="zh-CN" altLang="en-US" dirty="0"/>
          </a:p>
        </p:txBody>
      </p:sp>
      <p:sp>
        <p:nvSpPr>
          <p:cNvPr id="9219" name="Rectangle 3"/>
          <p:cNvSpPr>
            <a:spLocks noGrp="1" noChangeArrowheads="1"/>
          </p:cNvSpPr>
          <p:nvPr>
            <p:ph type="body" idx="1"/>
          </p:nvPr>
        </p:nvSpPr>
        <p:spPr/>
        <p:txBody>
          <a:bodyPr/>
          <a:lstStyle/>
          <a:p>
            <a:pPr eaLnBrk="1" hangingPunct="1"/>
            <a:r>
              <a:rPr lang="zh-CN" altLang="en-US" dirty="0"/>
              <a:t>电子版</a:t>
            </a:r>
            <a:endParaRPr lang="zh-CN" altLang="en-US" dirty="0"/>
          </a:p>
          <a:p>
            <a:pPr lvl="1" eaLnBrk="1" hangingPunct="1">
              <a:buFont typeface="Wingdings" panose="05000000000000000000" pitchFamily="2" charset="2"/>
              <a:buChar char="u"/>
            </a:pPr>
            <a:r>
              <a:rPr lang="zh-CN" altLang="en-US" sz="2000" dirty="0"/>
              <a:t>源代码</a:t>
            </a:r>
            <a:r>
              <a:rPr lang="en-US" altLang="zh-CN" sz="2000" dirty="0"/>
              <a:t>+</a:t>
            </a:r>
            <a:r>
              <a:rPr lang="zh-CN" altLang="en-US" sz="2000" dirty="0"/>
              <a:t>实验报告（ 实验报告必须是</a:t>
            </a:r>
            <a:r>
              <a:rPr lang="en-US" altLang="zh-CN" sz="2000" dirty="0"/>
              <a:t>Word</a:t>
            </a:r>
            <a:r>
              <a:rPr lang="zh-CN" altLang="en-US" sz="2000" dirty="0"/>
              <a:t>格式）</a:t>
            </a:r>
            <a:endParaRPr lang="zh-CN" altLang="en-US" sz="2000" dirty="0"/>
          </a:p>
          <a:p>
            <a:pPr eaLnBrk="1" hangingPunct="1"/>
            <a:r>
              <a:rPr lang="zh-CN" altLang="en-US" dirty="0"/>
              <a:t>收集方式</a:t>
            </a:r>
            <a:endParaRPr lang="zh-CN" altLang="en-US" dirty="0"/>
          </a:p>
          <a:p>
            <a:pPr lvl="1" eaLnBrk="1" hangingPunct="1">
              <a:buFont typeface="Wingdings" panose="05000000000000000000" pitchFamily="2" charset="2"/>
              <a:buChar char="u"/>
            </a:pPr>
            <a:r>
              <a:rPr lang="zh-CN" altLang="en-US" sz="2000" dirty="0"/>
              <a:t>由大班学习委员将全班同学的电子版资料收齐，通过百度网盘等给我。</a:t>
            </a:r>
            <a:endParaRPr lang="zh-CN" altLang="en-US" sz="2000" dirty="0"/>
          </a:p>
          <a:p>
            <a:pPr lvl="1" eaLnBrk="1" hangingPunct="1">
              <a:buFont typeface="Wingdings" panose="05000000000000000000" pitchFamily="2" charset="2"/>
              <a:buChar char="u"/>
            </a:pPr>
            <a:r>
              <a:rPr lang="zh-CN" altLang="en-US" sz="2000" dirty="0"/>
              <a:t>一组同学一个子目录，目录名样式为：</a:t>
            </a:r>
            <a:endParaRPr lang="zh-CN" altLang="en-US" sz="2000" dirty="0"/>
          </a:p>
          <a:p>
            <a:pPr lvl="2" algn="just" eaLnBrk="1" hangingPunct="1"/>
            <a:r>
              <a:rPr lang="en-US" altLang="zh-CN" dirty="0">
                <a:solidFill>
                  <a:srgbClr val="FF0000"/>
                </a:solidFill>
              </a:rPr>
              <a:t>0617-</a:t>
            </a:r>
            <a:r>
              <a:rPr lang="zh-CN" altLang="en-US" dirty="0">
                <a:solidFill>
                  <a:srgbClr val="FF0000"/>
                </a:solidFill>
              </a:rPr>
              <a:t>张三</a:t>
            </a:r>
            <a:r>
              <a:rPr lang="en-US" altLang="zh-CN" dirty="0">
                <a:solidFill>
                  <a:srgbClr val="FF0000"/>
                </a:solidFill>
              </a:rPr>
              <a:t>-1309-</a:t>
            </a:r>
            <a:r>
              <a:rPr lang="zh-CN" altLang="en-US" dirty="0">
                <a:solidFill>
                  <a:srgbClr val="FF0000"/>
                </a:solidFill>
              </a:rPr>
              <a:t>李四</a:t>
            </a:r>
            <a:endParaRPr lang="zh-CN" altLang="en-US" dirty="0">
              <a:solidFill>
                <a:srgbClr val="FF0000"/>
              </a:solidFill>
            </a:endParaRPr>
          </a:p>
          <a:p>
            <a:pPr lvl="2" eaLnBrk="1" hangingPunct="1">
              <a:buFont typeface="Wingdings" panose="05000000000000000000" pitchFamily="2" charset="2"/>
              <a:buNone/>
            </a:pPr>
            <a:r>
              <a:rPr lang="zh-CN" altLang="en-US" dirty="0"/>
              <a:t>（解释为：</a:t>
            </a:r>
            <a:r>
              <a:rPr lang="en-US" altLang="zh-CN" dirty="0"/>
              <a:t>06</a:t>
            </a:r>
            <a:r>
              <a:rPr lang="zh-CN" altLang="en-US" dirty="0"/>
              <a:t>班班内学号</a:t>
            </a:r>
            <a:r>
              <a:rPr lang="en-US" altLang="zh-CN" dirty="0"/>
              <a:t>17</a:t>
            </a:r>
            <a:r>
              <a:rPr lang="zh-CN" altLang="en-US" dirty="0"/>
              <a:t>名字张三，</a:t>
            </a:r>
            <a:r>
              <a:rPr lang="en-US" altLang="zh-CN" dirty="0"/>
              <a:t>13</a:t>
            </a:r>
            <a:r>
              <a:rPr lang="zh-CN" altLang="en-US" dirty="0"/>
              <a:t>班班内学号</a:t>
            </a:r>
            <a:r>
              <a:rPr lang="en-US" altLang="zh-CN" dirty="0"/>
              <a:t>9</a:t>
            </a:r>
            <a:r>
              <a:rPr lang="zh-CN" altLang="en-US" dirty="0"/>
              <a:t>名字李四，还可以有更多人一组，也可以一人一组）</a:t>
            </a:r>
            <a:endParaRPr lang="zh-CN" altLang="en-US" dirty="0"/>
          </a:p>
          <a:p>
            <a:pPr lvl="2" eaLnBrk="1" hangingPunct="1"/>
            <a:r>
              <a:rPr lang="zh-CN" altLang="en-US" dirty="0">
                <a:solidFill>
                  <a:srgbClr val="FF3300"/>
                </a:solidFill>
              </a:rPr>
              <a:t>务必删除</a:t>
            </a:r>
            <a:r>
              <a:rPr lang="en-US" altLang="zh-CN" dirty="0">
                <a:solidFill>
                  <a:srgbClr val="FF3300"/>
                </a:solidFill>
              </a:rPr>
              <a:t>Debug</a:t>
            </a:r>
            <a:r>
              <a:rPr lang="zh-CN" altLang="en-US" dirty="0">
                <a:solidFill>
                  <a:srgbClr val="FF3300"/>
                </a:solidFill>
              </a:rPr>
              <a:t>目录和中间生成的文件</a:t>
            </a:r>
            <a:r>
              <a:rPr lang="en-US" altLang="zh-CN" dirty="0">
                <a:solidFill>
                  <a:srgbClr val="FF3300"/>
                </a:solidFill>
              </a:rPr>
              <a:t>(OBJ/EXE/PCH</a:t>
            </a:r>
            <a:r>
              <a:rPr lang="zh-CN" altLang="en-US" dirty="0">
                <a:solidFill>
                  <a:srgbClr val="FF3300"/>
                </a:solidFill>
              </a:rPr>
              <a:t>等</a:t>
            </a:r>
            <a:r>
              <a:rPr lang="en-US" altLang="zh-CN" dirty="0">
                <a:solidFill>
                  <a:srgbClr val="FF3300"/>
                </a:solidFill>
              </a:rPr>
              <a:t>)</a:t>
            </a:r>
            <a:r>
              <a:rPr lang="zh-CN" altLang="en-US" dirty="0">
                <a:solidFill>
                  <a:srgbClr val="FF3300"/>
                </a:solidFill>
              </a:rPr>
              <a:t>，仅保留源代码文件及诸如测试用例等辅助成分</a:t>
            </a:r>
            <a:endParaRPr lang="zh-CN" altLang="en-US" dirty="0">
              <a:solidFill>
                <a:srgbClr val="FF3300"/>
              </a:solidFill>
            </a:endParaRPr>
          </a:p>
          <a:p>
            <a:pPr lvl="2" eaLnBrk="1" hangingPunct="1"/>
            <a:r>
              <a:rPr lang="zh-CN" altLang="en-US" dirty="0"/>
              <a:t>多个同学一组时，子目录命名按</a:t>
            </a:r>
            <a:r>
              <a:rPr lang="zh-CN" altLang="en-US" dirty="0">
                <a:latin typeface="宋体" panose="02010600030101010101" pitchFamily="2" charset="-122"/>
                <a:ea typeface="宋体" panose="02010600030101010101" pitchFamily="2" charset="-122"/>
              </a:rPr>
              <a:t>“</a:t>
            </a:r>
            <a:r>
              <a:rPr lang="zh-CN" altLang="en-US" dirty="0"/>
              <a:t>班号</a:t>
            </a:r>
            <a:r>
              <a:rPr lang="en-US" altLang="zh-CN" dirty="0"/>
              <a:t>+</a:t>
            </a:r>
            <a:r>
              <a:rPr lang="zh-CN" altLang="en-US" dirty="0"/>
              <a:t>序号</a:t>
            </a:r>
            <a:r>
              <a:rPr lang="zh-CN" altLang="en-US" dirty="0">
                <a:latin typeface="宋体" panose="02010600030101010101" pitchFamily="2" charset="-122"/>
                <a:ea typeface="宋体" panose="02010600030101010101" pitchFamily="2" charset="-122"/>
              </a:rPr>
              <a:t>”</a:t>
            </a:r>
            <a:r>
              <a:rPr lang="zh-CN" altLang="en-US" dirty="0"/>
              <a:t>排序取名；跨班合作，只加入班号最小者的班内汇总资料</a:t>
            </a:r>
            <a:endParaRPr lang="en-US" altLang="zh-CN" dirty="0"/>
          </a:p>
          <a:p>
            <a:pPr lvl="2" eaLnBrk="1" hangingPunct="1"/>
            <a:r>
              <a:rPr lang="zh-CN" altLang="en-US" dirty="0"/>
              <a:t>学习委员务必将目录名按照上述要求规范化</a:t>
            </a:r>
            <a:endParaRPr lang="en-US" altLang="zh-CN" dirty="0"/>
          </a:p>
          <a:p>
            <a:pPr marL="800100" lvl="1" indent="-342900" eaLnBrk="1" hangingPunct="1">
              <a:buFont typeface="Wingdings" panose="05000000000000000000" pitchFamily="2" charset="2"/>
              <a:buChar char="u"/>
            </a:pPr>
            <a:r>
              <a:rPr lang="zh-CN" altLang="en-US" sz="2000" dirty="0"/>
              <a:t>实验报告放在子目录内，并且与子目录同名</a:t>
            </a:r>
            <a:endParaRPr lang="en-US" altLang="zh-CN" sz="2000" dirty="0"/>
          </a:p>
          <a:p>
            <a:pPr marL="457200" lvl="1" indent="0" eaLnBrk="1" hangingPunct="1">
              <a:buClr>
                <a:schemeClr val="accent2">
                  <a:lumMod val="60000"/>
                  <a:lumOff val="40000"/>
                </a:schemeClr>
              </a:buClr>
            </a:pPr>
            <a:r>
              <a:rPr lang="en-US" altLang="zh-CN" sz="2000" dirty="0"/>
              <a:t>	</a:t>
            </a:r>
            <a:r>
              <a:rPr lang="en-US" altLang="zh-CN" sz="2000" dirty="0">
                <a:solidFill>
                  <a:srgbClr val="FF0000"/>
                </a:solidFill>
              </a:rPr>
              <a:t> </a:t>
            </a:r>
            <a:r>
              <a:rPr lang="zh-CN" altLang="en-US" sz="2000" dirty="0">
                <a:solidFill>
                  <a:srgbClr val="FF0000"/>
                </a:solidFill>
              </a:rPr>
              <a:t>例如</a:t>
            </a:r>
            <a:r>
              <a:rPr lang="en-US" altLang="zh-CN" sz="2000" dirty="0">
                <a:solidFill>
                  <a:srgbClr val="FF0000"/>
                </a:solidFill>
              </a:rPr>
              <a:t>0617-</a:t>
            </a:r>
            <a:r>
              <a:rPr lang="zh-CN" altLang="en-US" sz="2000" dirty="0">
                <a:solidFill>
                  <a:srgbClr val="FF0000"/>
                </a:solidFill>
              </a:rPr>
              <a:t>张三</a:t>
            </a:r>
            <a:r>
              <a:rPr lang="en-US" altLang="zh-CN" sz="2000" dirty="0">
                <a:solidFill>
                  <a:srgbClr val="FF0000"/>
                </a:solidFill>
              </a:rPr>
              <a:t>-1309-</a:t>
            </a:r>
            <a:r>
              <a:rPr lang="zh-CN" altLang="en-US" sz="2000" dirty="0">
                <a:solidFill>
                  <a:srgbClr val="FF0000"/>
                </a:solidFill>
              </a:rPr>
              <a:t>李四</a:t>
            </a:r>
            <a:r>
              <a:rPr lang="en-US" altLang="zh-CN" sz="2000" dirty="0">
                <a:solidFill>
                  <a:srgbClr val="FF0000"/>
                </a:solidFill>
              </a:rPr>
              <a:t>.docx</a:t>
            </a:r>
            <a:endParaRPr lang="zh-CN"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marL="1117600" indent="-1117600" eaLnBrk="1" hangingPunct="1"/>
            <a:r>
              <a:rPr lang="zh-CN" altLang="en-US" dirty="0"/>
              <a:t>课程设计报告内容</a:t>
            </a:r>
            <a:endParaRPr lang="zh-CN" altLang="en-US" dirty="0"/>
          </a:p>
        </p:txBody>
      </p:sp>
      <p:sp>
        <p:nvSpPr>
          <p:cNvPr id="8195" name="Rectangle 3"/>
          <p:cNvSpPr>
            <a:spLocks noGrp="1" noChangeArrowheads="1"/>
          </p:cNvSpPr>
          <p:nvPr>
            <p:ph type="body" idx="1"/>
          </p:nvPr>
        </p:nvSpPr>
        <p:spPr/>
        <p:txBody>
          <a:bodyPr/>
          <a:lstStyle/>
          <a:p>
            <a:pPr eaLnBrk="1" hangingPunct="1"/>
            <a:r>
              <a:rPr lang="zh-CN" altLang="en-US" b="0" dirty="0">
                <a:solidFill>
                  <a:srgbClr val="000066"/>
                </a:solidFill>
              </a:rPr>
              <a:t>系统的功能设计</a:t>
            </a:r>
            <a:endParaRPr lang="zh-CN" altLang="en-US" b="0" dirty="0">
              <a:solidFill>
                <a:srgbClr val="000066"/>
              </a:solidFill>
            </a:endParaRPr>
          </a:p>
          <a:p>
            <a:pPr eaLnBrk="1" hangingPunct="1"/>
            <a:r>
              <a:rPr lang="zh-CN" altLang="en-US" b="0" dirty="0">
                <a:solidFill>
                  <a:srgbClr val="000066"/>
                </a:solidFill>
              </a:rPr>
              <a:t>模块划分</a:t>
            </a:r>
            <a:endParaRPr lang="zh-CN" altLang="en-US" b="0" dirty="0">
              <a:solidFill>
                <a:srgbClr val="000066"/>
              </a:solidFill>
            </a:endParaRPr>
          </a:p>
          <a:p>
            <a:pPr eaLnBrk="1" hangingPunct="1"/>
            <a:r>
              <a:rPr lang="zh-CN" altLang="en-US" b="0" dirty="0">
                <a:solidFill>
                  <a:srgbClr val="000066"/>
                </a:solidFill>
              </a:rPr>
              <a:t>软件流程图</a:t>
            </a:r>
            <a:endParaRPr lang="zh-CN" altLang="en-US" b="0" dirty="0">
              <a:solidFill>
                <a:srgbClr val="000066"/>
              </a:solidFill>
            </a:endParaRPr>
          </a:p>
          <a:p>
            <a:pPr eaLnBrk="1" hangingPunct="1"/>
            <a:r>
              <a:rPr lang="zh-CN" altLang="en-US" b="0" dirty="0">
                <a:solidFill>
                  <a:srgbClr val="000066"/>
                </a:solidFill>
              </a:rPr>
              <a:t>测试用例以及运行结果</a:t>
            </a:r>
            <a:endParaRPr lang="zh-CN" altLang="en-US" b="0" dirty="0">
              <a:solidFill>
                <a:srgbClr val="000066"/>
              </a:solidFill>
            </a:endParaRPr>
          </a:p>
          <a:p>
            <a:pPr eaLnBrk="1" hangingPunct="1"/>
            <a:r>
              <a:rPr lang="zh-CN" altLang="en-US" b="0" dirty="0">
                <a:solidFill>
                  <a:srgbClr val="000066"/>
                </a:solidFill>
              </a:rPr>
              <a:t>调试中遇到并解决的问题</a:t>
            </a:r>
            <a:endParaRPr lang="zh-CN" altLang="en-US" b="0" dirty="0">
              <a:solidFill>
                <a:srgbClr val="000066"/>
              </a:solidFill>
            </a:endParaRPr>
          </a:p>
          <a:p>
            <a:pPr eaLnBrk="1" hangingPunct="1"/>
            <a:r>
              <a:rPr lang="zh-CN" altLang="en-US" b="0" dirty="0">
                <a:solidFill>
                  <a:srgbClr val="000066"/>
                </a:solidFill>
              </a:rPr>
              <a:t>心得体会</a:t>
            </a:r>
            <a:endParaRPr lang="zh-CN" altLang="en-US" b="0" dirty="0">
              <a:solidFill>
                <a:srgbClr val="000066"/>
              </a:solidFill>
            </a:endParaRPr>
          </a:p>
          <a:p>
            <a:pPr eaLnBrk="1" hangingPunct="1"/>
            <a:endParaRPr lang="en-US" altLang="zh-CN" b="0" dirty="0">
              <a:solidFill>
                <a:srgbClr val="000066"/>
              </a:solidFill>
            </a:endParaRPr>
          </a:p>
        </p:txBody>
      </p:sp>
    </p:spTree>
  </p:cSld>
  <p:clrMapOvr>
    <a:masterClrMapping/>
  </p:clrMapOvr>
</p:sld>
</file>

<file path=ppt/tags/tag1.xml><?xml version="1.0" encoding="utf-8"?>
<p:tagLst xmlns:p="http://schemas.openxmlformats.org/presentationml/2006/main">
  <p:tag name="KSO_WM_UNIT_PLACING_PICTURE_USER_VIEWPORT" val="{&quot;height&quot;:5955,&quot;width&quot;:12825}"/>
</p:tagLst>
</file>

<file path=ppt/tags/tag2.xml><?xml version="1.0" encoding="utf-8"?>
<p:tagLst xmlns:p="http://schemas.openxmlformats.org/presentationml/2006/main">
  <p:tag name="KSO_WM_UNIT_PLACING_PICTURE_USER_VIEWPORT" val="{&quot;height&quot;:9473.533858267716,&quot;width&quot;:15295.92283464567}"/>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PP_MARK_KEY" val="c3fe7cf5-acf4-415a-b412-4e099fc41a53"/>
  <p:tag name="COMMONDATA" val="eyJoZGlkIjoiZGU0MmQ1NmYwZjFiZmI2YTUyZjM0MTk4NGYyOTEzNjUifQ=="/>
</p:tagLst>
</file>

<file path=ppt/theme/theme1.xml><?xml version="1.0" encoding="utf-8"?>
<a:theme xmlns:a="http://schemas.openxmlformats.org/drawingml/2006/main" name="空演示文稿">
  <a:themeElements>
    <a:clrScheme name="">
      <a:dk1>
        <a:srgbClr val="000000"/>
      </a:dk1>
      <a:lt1>
        <a:srgbClr val="FF9900"/>
      </a:lt1>
      <a:dk2>
        <a:srgbClr val="FF9900"/>
      </a:dk2>
      <a:lt2>
        <a:srgbClr val="969696"/>
      </a:lt2>
      <a:accent1>
        <a:srgbClr val="00CC99"/>
      </a:accent1>
      <a:accent2>
        <a:srgbClr val="3333CC"/>
      </a:accent2>
      <a:accent3>
        <a:srgbClr val="FFCAAA"/>
      </a:accent3>
      <a:accent4>
        <a:srgbClr val="000000"/>
      </a:accent4>
      <a:accent5>
        <a:srgbClr val="AAE2CA"/>
      </a:accent5>
      <a:accent6>
        <a:srgbClr val="2D2DB9"/>
      </a:accent6>
      <a:hlink>
        <a:srgbClr val="CCCCFF"/>
      </a:hlink>
      <a:folHlink>
        <a:srgbClr val="B2B2B2"/>
      </a:folHlink>
    </a:clrScheme>
    <a:fontScheme name="空演示文稿.pot">
      <a:majorFont>
        <a:latin typeface="Times New Roman"/>
        <a:ea typeface="楷体_GB2312"/>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85000"/>
          </a:lnSpc>
          <a:spcBef>
            <a:spcPct val="0"/>
          </a:spcBef>
          <a:spcAft>
            <a:spcPct val="0"/>
          </a:spcAft>
          <a:buClrTx/>
          <a:buSzTx/>
          <a:buFontTx/>
          <a:buNone/>
          <a:defRPr kumimoji="1" lang="zh-CN" altLang="en-US" sz="1500" b="0" i="0" u="none" strike="noStrike" cap="none" normalizeH="0" baseline="0" smtClean="0">
            <a:ln>
              <a:noFill/>
            </a:ln>
            <a:solidFill>
              <a:schemeClr val="tx1"/>
            </a:solidFill>
            <a:effectLst/>
            <a:latin typeface="Lucida Console" panose="020B0609040504020204" pitchFamily="49" charset="0"/>
            <a:ea typeface="楷体_GB2312" pitchFamily="49" charset="-122"/>
          </a:defRPr>
        </a:defPPr>
      </a:lstStyle>
    </a:spDef>
    <a:lnDef>
      <a:spPr bwMode="auto">
        <a:xfrm>
          <a:off x="0" y="0"/>
          <a:ext cx="1" cy="1"/>
        </a:xfrm>
        <a:custGeom>
          <a:avLst/>
          <a:gdLst/>
          <a:ahLst/>
          <a:cxnLst/>
          <a:rect l="0" t="0" r="0" b="0"/>
          <a:pathLst/>
        </a:custGeom>
        <a:solidFill>
          <a:srgbClr val="FFFFFF"/>
        </a:solid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85000"/>
          </a:lnSpc>
          <a:spcBef>
            <a:spcPct val="0"/>
          </a:spcBef>
          <a:spcAft>
            <a:spcPct val="0"/>
          </a:spcAft>
          <a:buClrTx/>
          <a:buSzTx/>
          <a:buFontTx/>
          <a:buNone/>
          <a:defRPr kumimoji="1" lang="zh-CN" altLang="en-US" sz="1500" b="0" i="0" u="none" strike="noStrike" cap="none" normalizeH="0" baseline="0" smtClean="0">
            <a:ln>
              <a:noFill/>
            </a:ln>
            <a:solidFill>
              <a:schemeClr val="tx1"/>
            </a:solidFill>
            <a:effectLst/>
            <a:latin typeface="Lucida Console" panose="020B0609040504020204" pitchFamily="49" charset="0"/>
            <a:ea typeface="楷体_GB2312" pitchFamily="49" charset="-122"/>
          </a:defRPr>
        </a:defPPr>
      </a:lstStyle>
    </a:lnDef>
  </a:objectDefaults>
  <a:extraClrSchemeLst>
    <a:extraClrScheme>
      <a:clrScheme name="空演示文稿.po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pot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pot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pot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pot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pot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Office\Templates\空演示文稿.pot</Template>
  <TotalTime>0</TotalTime>
  <Words>7100</Words>
  <Application>WPS 演示</Application>
  <PresentationFormat>全屏显示(4:3)</PresentationFormat>
  <Paragraphs>366</Paragraphs>
  <Slides>36</Slides>
  <Notes>6</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36</vt:i4>
      </vt:variant>
    </vt:vector>
  </HeadingPairs>
  <TitlesOfParts>
    <vt:vector size="55" baseType="lpstr">
      <vt:lpstr>Arial</vt:lpstr>
      <vt:lpstr>宋体</vt:lpstr>
      <vt:lpstr>Wingdings</vt:lpstr>
      <vt:lpstr>Lucida Console</vt:lpstr>
      <vt:lpstr>楷体_GB2312</vt:lpstr>
      <vt:lpstr>新宋体</vt:lpstr>
      <vt:lpstr>Times New Roman</vt:lpstr>
      <vt:lpstr>仿宋_GB2312</vt:lpstr>
      <vt:lpstr>仿宋</vt:lpstr>
      <vt:lpstr>Verdana</vt:lpstr>
      <vt:lpstr>Batang</vt:lpstr>
      <vt:lpstr>Constantia</vt:lpstr>
      <vt:lpstr>黑体</vt:lpstr>
      <vt:lpstr>微软雅黑</vt:lpstr>
      <vt:lpstr>Arial Unicode MS</vt:lpstr>
      <vt:lpstr>Times</vt:lpstr>
      <vt:lpstr>空演示文稿</vt:lpstr>
      <vt:lpstr>Visio.Drawing.11</vt:lpstr>
      <vt:lpstr>Visio.Drawing.11</vt:lpstr>
      <vt:lpstr>《计算机网络》课程设计  蒋砚军、吴起凡  Email: qfwu@bupt.edu.cn  </vt:lpstr>
      <vt:lpstr>课程题目</vt:lpstr>
      <vt:lpstr>题目：DNS中继服务器的实现</vt:lpstr>
      <vt:lpstr>关于自选题目</vt:lpstr>
      <vt:lpstr>课程组织</vt:lpstr>
      <vt:lpstr>课程安排</vt:lpstr>
      <vt:lpstr>课程安排</vt:lpstr>
      <vt:lpstr>提交内容</vt:lpstr>
      <vt:lpstr>课程设计报告内容</vt:lpstr>
      <vt:lpstr>成绩评定</vt:lpstr>
      <vt:lpstr>DNS协议简介</vt:lpstr>
      <vt:lpstr>DNS协议的位置</vt:lpstr>
      <vt:lpstr>DNS的树形结构</vt:lpstr>
      <vt:lpstr>用户程序如何使用DNS</vt:lpstr>
      <vt:lpstr>  DNS查询过程</vt:lpstr>
      <vt:lpstr>  DNS查询过程</vt:lpstr>
      <vt:lpstr>  DNS的报文构成(RFC1035 4.1)</vt:lpstr>
      <vt:lpstr>  DNS的报文格式</vt:lpstr>
      <vt:lpstr>Header Section Format (4.1.1)</vt:lpstr>
      <vt:lpstr>报头字段(1)</vt:lpstr>
      <vt:lpstr>报头字段(2)</vt:lpstr>
      <vt:lpstr>Question Section Format  (RFC1035 4.1.2)</vt:lpstr>
      <vt:lpstr>Resource Record Format  (RFC1035  4.1.3)</vt:lpstr>
      <vt:lpstr>Resource Record Format </vt:lpstr>
      <vt:lpstr>Resource Record Data  (RFC1035 3.3 &amp; 3.4)</vt:lpstr>
      <vt:lpstr>报文例（RFC1034  6.2.1）</vt:lpstr>
      <vt:lpstr>报文例（RFC1034  6.2.7）</vt:lpstr>
      <vt:lpstr>相关资料</vt:lpstr>
      <vt:lpstr>程序的设计和运行</vt:lpstr>
      <vt:lpstr>Socket编程方面的小问题</vt:lpstr>
      <vt:lpstr>Windows系统DNS中继服务器运行</vt:lpstr>
      <vt:lpstr>将DNS服务器指向本地自设计的程序</vt:lpstr>
      <vt:lpstr>所设计的程序必须要考虑的两个问题</vt:lpstr>
      <vt:lpstr>ID转换问题</vt:lpstr>
      <vt:lpstr>参考实现</vt:lpstr>
      <vt:lpstr>参考实现</vt:lpstr>
    </vt:vector>
  </TitlesOfParts>
  <Company>北京邮电大学 计算机学院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绪论</dc:title>
  <dc:creator>蒋砚军　jiangy@public3.bta.net.cn</dc:creator>
  <cp:lastModifiedBy>Sober</cp:lastModifiedBy>
  <cp:revision>623</cp:revision>
  <dcterms:created xsi:type="dcterms:W3CDTF">2001-09-25T00:57:00Z</dcterms:created>
  <dcterms:modified xsi:type="dcterms:W3CDTF">2023-03-26T14:44:21Z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54AC8794144F4004B1D1DA994425A0CE</vt:lpwstr>
  </property>
  <property fmtid="{D5CDD505-2E9C-101B-9397-08002B2CF9AE}" pid="3" name="KSOProductBuildVer">
    <vt:lpwstr>2052-11.1.0.13703</vt:lpwstr>
  </property>
</Properties>
</file>