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8" r:id="rId6"/>
    <p:sldId id="267" r:id="rId7"/>
    <p:sldId id="266" r:id="rId8"/>
    <p:sldId id="270" r:id="rId9"/>
    <p:sldId id="271" r:id="rId10"/>
    <p:sldId id="277" r:id="rId11"/>
    <p:sldId id="278" r:id="rId12"/>
    <p:sldId id="272" r:id="rId13"/>
    <p:sldId id="274" r:id="rId14"/>
    <p:sldId id="273" r:id="rId15"/>
    <p:sldId id="276" r:id="rId16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46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16" y="7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FB8017-A178-5FAF-E450-E3C7E991D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BA3625A-F313-9D31-127E-718B58126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A0A06CF-AA7E-FA71-D5E2-EDF536B1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650A-9FF6-430F-BC53-19B19A025AAA}" type="datetimeFigureOut">
              <a:rPr lang="en-IL" smtClean="0"/>
              <a:t>9/2/22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DC95B7A-94B2-A0A5-496C-7F3F3C61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7E19F4-FC41-BFF0-3F97-EB3B113D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85D6-29E7-4009-813C-6F7A8A8D0D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988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AE1C13-EE31-00C2-817B-8EBADB2F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B7A770A-7A9D-A91A-13E6-393E85CF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A32ED0-B3E4-D168-3CF7-93E3CD5C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650A-9FF6-430F-BC53-19B19A025AAA}" type="datetimeFigureOut">
              <a:rPr lang="en-IL" smtClean="0"/>
              <a:t>9/2/22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84FD5D-DABA-EA3A-F0E1-C0963CD9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868807-08EC-4336-A1D0-77D2D3A4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85D6-29E7-4009-813C-6F7A8A8D0D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78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B5CF012-5550-545E-BC43-E1B078D98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AC42FD1-26B1-DBF5-0A9A-29B968323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31CD73-C585-3DD3-8310-90CC4BFB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650A-9FF6-430F-BC53-19B19A025AAA}" type="datetimeFigureOut">
              <a:rPr lang="en-IL" smtClean="0"/>
              <a:t>9/2/22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8FC25BE-2607-095A-A163-E43ACCB1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7BD67F-D989-B819-9464-82F86AA6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85D6-29E7-4009-813C-6F7A8A8D0D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39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49BE8D-A068-A101-A1AB-463B2632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B4F59D-C827-93D9-6AD6-DC0BA61C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2BC446F-529C-5EC6-FC7B-D5BF5E7A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650A-9FF6-430F-BC53-19B19A025AAA}" type="datetimeFigureOut">
              <a:rPr lang="en-IL" smtClean="0"/>
              <a:t>9/2/22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E7A50D-48E8-D3E5-7114-7FD83A7F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ABF481-4A48-E095-E065-CBE32DFE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85D6-29E7-4009-813C-6F7A8A8D0D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268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82D481-12CB-BDCC-738A-3FCA4581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E0F9EAF-CEB5-C33E-8351-C68F11E08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39AD2A-8516-E85C-89DA-20BF2CA0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650A-9FF6-430F-BC53-19B19A025AAA}" type="datetimeFigureOut">
              <a:rPr lang="en-IL" smtClean="0"/>
              <a:t>9/2/22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883A85-CC77-174D-CE67-27EA9C11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1D999F4-FBF7-2544-94F1-CE13596F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85D6-29E7-4009-813C-6F7A8A8D0D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662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1F292D-1B61-9C1C-3251-43565C22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12155C2-52A9-3A1E-E573-9CB9FFB16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4D65995-81CB-C08F-CB10-553952C17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DDF2EE4-10EF-BCA8-7678-C0132537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650A-9FF6-430F-BC53-19B19A025AAA}" type="datetimeFigureOut">
              <a:rPr lang="en-IL" smtClean="0"/>
              <a:t>9/2/22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2ABDE67-0C77-1528-8B06-DC05B75C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02A4218-F57F-E345-4B04-1BD5617C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85D6-29E7-4009-813C-6F7A8A8D0D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494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A99F6F-E9A3-5E6A-43EC-EE2CACB1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F87CAC-BACC-2499-BFD9-9AB93B4E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1195CA5-71BD-1895-F40D-0C1DD34B4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31A990C-0D9A-5F01-4D17-012BEA3C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6D0B4ED-1AE7-0CD4-88BF-47E5B75FD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416C291-7777-8F3E-6255-3B2F461B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650A-9FF6-430F-BC53-19B19A025AAA}" type="datetimeFigureOut">
              <a:rPr lang="en-IL" smtClean="0"/>
              <a:t>9/2/22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748A64B-76FD-4C78-0B4D-3D805162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0B09876-460E-545A-384F-2CAEB749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85D6-29E7-4009-813C-6F7A8A8D0D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131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59D284-604A-8ABA-9965-3D34C42B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B5EE794-3488-5013-F16D-AE92C822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650A-9FF6-430F-BC53-19B19A025AAA}" type="datetimeFigureOut">
              <a:rPr lang="en-IL" smtClean="0"/>
              <a:t>9/2/22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509165E-57C4-9295-954A-C454CB86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A81855-A442-88CA-D22B-F9EF51E9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85D6-29E7-4009-813C-6F7A8A8D0D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208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5274A85-EA32-BD60-FDF6-38058AC8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650A-9FF6-430F-BC53-19B19A025AAA}" type="datetimeFigureOut">
              <a:rPr lang="en-IL" smtClean="0"/>
              <a:t>9/2/22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24185AC-A420-EAE6-5E14-47D771A9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8F5376B-27B1-8EBE-1BB7-818E1EB3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85D6-29E7-4009-813C-6F7A8A8D0D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926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BB6CC4-709B-5701-90D0-5E682068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321205-ECAC-FE8E-5A25-6D9AE1E23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4790CBE-346A-8129-5A41-CF89B8A61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6585743-C281-5590-7AB0-9B12645D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650A-9FF6-430F-BC53-19B19A025AAA}" type="datetimeFigureOut">
              <a:rPr lang="en-IL" smtClean="0"/>
              <a:t>9/2/22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283432C-CAB7-0D94-450D-C726C17B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2693EB6-1610-5324-7440-DFA2EF73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85D6-29E7-4009-813C-6F7A8A8D0D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931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F0E626-20AB-9F45-EFD9-8810CBAC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C4921DC-2A08-8E3E-ED5A-00DDE9C68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48C2D97-9E15-09A8-497C-2CD831EC7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7E27882-E03C-668D-AB40-30F4BCC9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650A-9FF6-430F-BC53-19B19A025AAA}" type="datetimeFigureOut">
              <a:rPr lang="en-IL" smtClean="0"/>
              <a:t>9/2/22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ED11D62-F71D-4756-3F6B-91BE945F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706128E-3270-79FF-B838-3D5C1992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85D6-29E7-4009-813C-6F7A8A8D0D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812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45A1338-006B-31B9-EC90-C3C7E67A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4DD9B6E-2E21-004F-293E-EFA9CDBDE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AE951C-D544-8488-6E65-851B4F2F2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0650A-9FF6-430F-BC53-19B19A025AAA}" type="datetimeFigureOut">
              <a:rPr lang="en-IL" smtClean="0"/>
              <a:t>9/2/22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1CBC465-C9B7-3815-48AE-287066EFC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655A5B-C6AE-9F41-1FB5-3C9BF01B3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585D6-29E7-4009-813C-6F7A8A8D0D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3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41333E9C-3B6B-D4A2-36E4-FD6BD2FDF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81" b="9090"/>
          <a:stretch/>
        </p:blipFill>
        <p:spPr>
          <a:xfrm>
            <a:off x="4939066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497B785-85BA-A77A-B4B0-C8EFDF9EE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711" y="1063833"/>
            <a:ext cx="4023359" cy="3039941"/>
          </a:xfrm>
        </p:spPr>
        <p:txBody>
          <a:bodyPr anchor="b">
            <a:normAutofit fontScale="90000"/>
          </a:bodyPr>
          <a:lstStyle/>
          <a:p>
            <a:r>
              <a:rPr lang="en-GB" sz="4800" dirty="0"/>
              <a:t>Entropy-</a:t>
            </a:r>
            <a:r>
              <a:rPr lang="he-IL" sz="4800" dirty="0"/>
              <a:t>S</a:t>
            </a:r>
            <a:r>
              <a:rPr lang="en-GB" sz="4800" dirty="0"/>
              <a:t>core:</a:t>
            </a:r>
            <a:br>
              <a:rPr lang="en-GB" sz="4800" dirty="0"/>
            </a:br>
            <a:r>
              <a:rPr lang="en-GB" sz="4800" dirty="0"/>
              <a:t>A Method to Detect DDoS Attack</a:t>
            </a:r>
            <a:br>
              <a:rPr lang="en-GB" sz="4800" dirty="0"/>
            </a:br>
            <a:r>
              <a:rPr lang="en-GB" sz="4800" dirty="0"/>
              <a:t>and Flash Crowd</a:t>
            </a:r>
            <a:endParaRPr lang="en-IL" sz="48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9663DAC-7DDD-91AF-C83C-54199EF1B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Saar Ben Yochana - ********* </a:t>
            </a:r>
          </a:p>
          <a:p>
            <a:r>
              <a:rPr lang="en-US" sz="2000" dirty="0"/>
              <a:t>Efi Korenfeld - ********* </a:t>
            </a:r>
            <a:endParaRPr lang="en-IL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AC7FFF5-D99B-525A-C54A-D2142B1A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0" y="463790"/>
            <a:ext cx="1028700" cy="438150"/>
          </a:xfrm>
          <a:prstGeom prst="rect">
            <a:avLst/>
          </a:prstGeom>
        </p:spPr>
      </p:pic>
      <p:pic>
        <p:nvPicPr>
          <p:cNvPr id="10" name="Picture 2" descr="Ben-Gurion University of the Negev - Wikipedia">
            <a:extLst>
              <a:ext uri="{FF2B5EF4-FFF2-40B4-BE49-F238E27FC236}">
                <a16:creationId xmlns:a16="http://schemas.microsoft.com/office/drawing/2014/main" id="{03F4A918-A11A-EDD9-E44A-22A71E3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120" y="6081063"/>
            <a:ext cx="693799" cy="69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907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מציין מיקום תוכן 22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50498258-0B3C-4CF3-83F0-F36B066FF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0"/>
            <a:ext cx="12191997" cy="6857990"/>
          </a:xfrm>
          <a:prstGeom prst="rect">
            <a:avLst/>
          </a:prstGeom>
        </p:spPr>
      </p:pic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08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8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95" name="Content Placeholder 1080">
            <a:extLst>
              <a:ext uri="{FF2B5EF4-FFF2-40B4-BE49-F238E27FC236}">
                <a16:creationId xmlns:a16="http://schemas.microsoft.com/office/drawing/2014/main" id="{5A54AA93-44D3-9465-392C-F42919622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3" y="2538731"/>
            <a:ext cx="11053011" cy="2839428"/>
          </a:xfrm>
        </p:spPr>
        <p:txBody>
          <a:bodyPr>
            <a:normAutofit/>
          </a:bodyPr>
          <a:lstStyle/>
          <a:p>
            <a:pPr algn="l" rtl="0"/>
            <a:r>
              <a:rPr lang="en-US" sz="2400" b="1" u="sng" dirty="0"/>
              <a:t>Second Phase - DDoS Attack</a:t>
            </a:r>
            <a:r>
              <a:rPr lang="en-US" sz="2400" b="1" dirty="0"/>
              <a:t>:</a:t>
            </a:r>
            <a:r>
              <a:rPr lang="en-US" sz="2400" dirty="0"/>
              <a:t> 15 DDoS clients generate requests towards the server.                                                                                                                                       At the end of this phase , we calculated and recorded the system’s entropy value and packet score values for each DDoS group</a:t>
            </a:r>
          </a:p>
          <a:p>
            <a:pPr marL="0" indent="0" algn="l" rtl="0">
              <a:buNone/>
            </a:pPr>
            <a:endParaRPr lang="en-US" sz="2400" dirty="0"/>
          </a:p>
          <a:p>
            <a:pPr algn="l" rtl="0"/>
            <a:r>
              <a:rPr lang="en-US" sz="2400" b="1" u="sng" dirty="0"/>
              <a:t>Third Phase - FC Scenario</a:t>
            </a:r>
            <a:r>
              <a:rPr lang="en-US" sz="2400" b="1" dirty="0"/>
              <a:t>:</a:t>
            </a:r>
            <a:r>
              <a:rPr lang="en-US" sz="2400" dirty="0"/>
              <a:t>  40 FC clients generate requests towards the server.                                             At the end of this phase, we calculated and recorded the system’s entropy value and packet score values for each FC group</a:t>
            </a:r>
          </a:p>
          <a:p>
            <a:pPr algn="l" rtl="0"/>
            <a:endParaRPr lang="en-US" sz="2000" dirty="0"/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7F67207D-9F5E-D80E-F44E-72D3B4B6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The Simulation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2086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מציין מיקום תוכן 22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50498258-0B3C-4CF3-83F0-F36B066FF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25007"/>
            <a:ext cx="12191997" cy="6857990"/>
          </a:xfrm>
          <a:prstGeom prst="rect">
            <a:avLst/>
          </a:prstGeom>
        </p:spPr>
      </p:pic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08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8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95" name="Content Placeholder 1080">
            <a:extLst>
              <a:ext uri="{FF2B5EF4-FFF2-40B4-BE49-F238E27FC236}">
                <a16:creationId xmlns:a16="http://schemas.microsoft.com/office/drawing/2014/main" id="{5A54AA93-44D3-9465-392C-F42919622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3" y="2525116"/>
            <a:ext cx="11053011" cy="2651169"/>
          </a:xfrm>
        </p:spPr>
        <p:txBody>
          <a:bodyPr>
            <a:normAutofit/>
          </a:bodyPr>
          <a:lstStyle/>
          <a:p>
            <a:pPr algn="l" rtl="0"/>
            <a:r>
              <a:rPr lang="en-US" sz="2400" b="1" u="sng" dirty="0"/>
              <a:t>Classification</a:t>
            </a:r>
            <a:r>
              <a:rPr lang="en-US" sz="2400" b="1" dirty="0"/>
              <a:t>: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Each group is classified according to the algorithm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Correctness is verified by comparing the classification tag versus the pre-defined group type</a:t>
            </a:r>
          </a:p>
          <a:p>
            <a:pPr marL="0" indent="0" algn="l" rtl="0">
              <a:buNone/>
            </a:pPr>
            <a:endParaRPr lang="en-US" sz="1800" dirty="0"/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7F67207D-9F5E-D80E-F44E-72D3B4B6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The Simulation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81570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מציין מיקום תוכן 22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50498258-0B3C-4CF3-83F0-F36B066FF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0886"/>
            <a:ext cx="12191997" cy="6857990"/>
          </a:xfrm>
          <a:prstGeom prst="rect">
            <a:avLst/>
          </a:prstGeom>
        </p:spPr>
      </p:pic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08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8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כותרת 2">
            <a:extLst>
              <a:ext uri="{FF2B5EF4-FFF2-40B4-BE49-F238E27FC236}">
                <a16:creationId xmlns:a16="http://schemas.microsoft.com/office/drawing/2014/main" id="{CF729A7E-88B7-EC1E-C0DB-FE4A70EB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Results</a:t>
            </a:r>
            <a:endParaRPr lang="he-IL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98931AAF-A45D-0EEA-8868-2A570F520EFF}"/>
              </a:ext>
            </a:extLst>
          </p:cNvPr>
          <p:cNvGrpSpPr/>
          <p:nvPr/>
        </p:nvGrpSpPr>
        <p:grpSpPr>
          <a:xfrm>
            <a:off x="2184400" y="1358105"/>
            <a:ext cx="7846386" cy="5381908"/>
            <a:chOff x="2184400" y="1387601"/>
            <a:chExt cx="7846386" cy="5346220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D36BED11-1A3A-3C7C-B187-805BF77C9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400" y="1387602"/>
              <a:ext cx="3914322" cy="2732400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0BCBECCE-E7FE-175E-D77D-4E885F7E2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400" y="4130018"/>
              <a:ext cx="3911600" cy="2603500"/>
            </a:xfrm>
            <a:prstGeom prst="rect">
              <a:avLst/>
            </a:prstGeom>
          </p:spPr>
        </p:pic>
        <p:pic>
          <p:nvPicPr>
            <p:cNvPr id="20" name="תמונה 19">
              <a:extLst>
                <a:ext uri="{FF2B5EF4-FFF2-40B4-BE49-F238E27FC236}">
                  <a16:creationId xmlns:a16="http://schemas.microsoft.com/office/drawing/2014/main" id="{E6C6EC7F-D3D1-3490-D20A-480501582D92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7586" y="1387601"/>
              <a:ext cx="3913200" cy="273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919ADE20-AE34-18A9-DFA8-CC51FC3F37C5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7586" y="4131021"/>
              <a:ext cx="3913200" cy="260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0EC48371-F8D1-9822-9D8A-7DB1BAFA41FB}"/>
              </a:ext>
            </a:extLst>
          </p:cNvPr>
          <p:cNvSpPr txBox="1"/>
          <p:nvPr/>
        </p:nvSpPr>
        <p:spPr>
          <a:xfrm>
            <a:off x="10603423" y="2602563"/>
            <a:ext cx="8701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Our Results</a:t>
            </a:r>
            <a:endParaRPr lang="he-IL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F5AC4A9E-C7BB-7740-E97D-6EFA334521EE}"/>
              </a:ext>
            </a:extLst>
          </p:cNvPr>
          <p:cNvSpPr txBox="1"/>
          <p:nvPr/>
        </p:nvSpPr>
        <p:spPr>
          <a:xfrm>
            <a:off x="624182" y="2600506"/>
            <a:ext cx="10188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Article’s Results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0584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מציין מיקום תוכן 22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50498258-0B3C-4CF3-83F0-F36B066FF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-3862"/>
            <a:ext cx="12191997" cy="6857990"/>
          </a:xfrm>
          <a:prstGeom prst="rect">
            <a:avLst/>
          </a:prstGeom>
        </p:spPr>
      </p:pic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08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8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כותרת 2">
            <a:extLst>
              <a:ext uri="{FF2B5EF4-FFF2-40B4-BE49-F238E27FC236}">
                <a16:creationId xmlns:a16="http://schemas.microsoft.com/office/drawing/2014/main" id="{CF729A7E-88B7-EC1E-C0DB-FE4A70EB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Results</a:t>
            </a:r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33E46F2D-D2AE-CEF1-346D-230A22B2BD24}"/>
              </a:ext>
            </a:extLst>
          </p:cNvPr>
          <p:cNvGrpSpPr/>
          <p:nvPr/>
        </p:nvGrpSpPr>
        <p:grpSpPr>
          <a:xfrm>
            <a:off x="2225538" y="1371600"/>
            <a:ext cx="7804363" cy="5372340"/>
            <a:chOff x="2225538" y="1441320"/>
            <a:chExt cx="7804363" cy="5095772"/>
          </a:xfrm>
        </p:grpSpPr>
        <p:grpSp>
          <p:nvGrpSpPr>
            <p:cNvPr id="2" name="קבוצה 1">
              <a:extLst>
                <a:ext uri="{FF2B5EF4-FFF2-40B4-BE49-F238E27FC236}">
                  <a16:creationId xmlns:a16="http://schemas.microsoft.com/office/drawing/2014/main" id="{88F154DE-2EC4-9CC5-EC61-9D7EC8858007}"/>
                </a:ext>
              </a:extLst>
            </p:cNvPr>
            <p:cNvGrpSpPr/>
            <p:nvPr/>
          </p:nvGrpSpPr>
          <p:grpSpPr>
            <a:xfrm>
              <a:off x="2228078" y="1441320"/>
              <a:ext cx="7798012" cy="2587950"/>
              <a:chOff x="2419805" y="1509608"/>
              <a:chExt cx="6435923" cy="1487380"/>
            </a:xfrm>
          </p:grpSpPr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B59122BE-719C-1D07-2C13-D7D6581ADD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9805" y="1510500"/>
                <a:ext cx="3209925" cy="14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תמונה 10">
                <a:extLst>
                  <a:ext uri="{FF2B5EF4-FFF2-40B4-BE49-F238E27FC236}">
                    <a16:creationId xmlns:a16="http://schemas.microsoft.com/office/drawing/2014/main" id="{8E964EF2-E223-1C3F-354B-712A21385521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6850" y="1509608"/>
                <a:ext cx="3208878" cy="14861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4FAA3A2A-3E79-F4FE-86F4-E166E42BB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5538" y="4039878"/>
              <a:ext cx="3891810" cy="24972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תמונה 13">
              <a:extLst>
                <a:ext uri="{FF2B5EF4-FFF2-40B4-BE49-F238E27FC236}">
                  <a16:creationId xmlns:a16="http://schemas.microsoft.com/office/drawing/2014/main" id="{9DBE8D76-D531-5C52-E83F-92FFAA539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8090" y="4039878"/>
              <a:ext cx="3891811" cy="24972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9F6C81FC-B1FF-D822-9069-E39294D42DE6}"/>
              </a:ext>
            </a:extLst>
          </p:cNvPr>
          <p:cNvSpPr txBox="1"/>
          <p:nvPr/>
        </p:nvSpPr>
        <p:spPr>
          <a:xfrm>
            <a:off x="10603423" y="2602563"/>
            <a:ext cx="8701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Our Results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C899DD7E-E9AC-DBB4-A8A7-CFBD861C5F88}"/>
              </a:ext>
            </a:extLst>
          </p:cNvPr>
          <p:cNvSpPr txBox="1"/>
          <p:nvPr/>
        </p:nvSpPr>
        <p:spPr>
          <a:xfrm>
            <a:off x="624182" y="2600506"/>
            <a:ext cx="10188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Article’s Results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7706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מציין מיקום תוכן 22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50498258-0B3C-4CF3-83F0-F36B066FF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-11289"/>
            <a:ext cx="12191997" cy="6857990"/>
          </a:xfrm>
          <a:prstGeom prst="rect">
            <a:avLst/>
          </a:prstGeom>
        </p:spPr>
      </p:pic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08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8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95" name="Content Placeholder 1080">
            <a:extLst>
              <a:ext uri="{FF2B5EF4-FFF2-40B4-BE49-F238E27FC236}">
                <a16:creationId xmlns:a16="http://schemas.microsoft.com/office/drawing/2014/main" id="{5A54AA93-44D3-9465-392C-F42919622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51" y="2179916"/>
            <a:ext cx="10984285" cy="4230280"/>
          </a:xfrm>
        </p:spPr>
        <p:txBody>
          <a:bodyPr>
            <a:normAutofit/>
          </a:bodyPr>
          <a:lstStyle/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The algorithm method seems to be efficient and correct 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In order to implement the algorithm correctly, it is required to know the system’s normal behavior and to set the right threshold parameters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In real time scenario the algorithm can detect DDoS attacks in a relatively short time interval and can be used to prevent it without blocking FC traffic</a:t>
            </a:r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F8556854-72AB-625F-04F6-57EAB868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4335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מציין מיקום תוכן 22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50498258-0B3C-4CF3-83F0-F36B066FF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2361" y="-68612"/>
            <a:ext cx="12191997" cy="6857990"/>
          </a:xfrm>
          <a:prstGeom prst="rect">
            <a:avLst/>
          </a:prstGeom>
        </p:spPr>
      </p:pic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08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8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כותרת 4">
            <a:extLst>
              <a:ext uri="{FF2B5EF4-FFF2-40B4-BE49-F238E27FC236}">
                <a16:creationId xmlns:a16="http://schemas.microsoft.com/office/drawing/2014/main" id="{F8556854-72AB-625F-04F6-57EAB868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Thank You!</a:t>
            </a:r>
            <a:endParaRPr lang="he-IL" dirty="0"/>
          </a:p>
        </p:txBody>
      </p:sp>
      <p:pic>
        <p:nvPicPr>
          <p:cNvPr id="14" name="תמונה 13" descr="תמונה שמכילה שולחן, מקורה, מסודר&#10;&#10;התיאור נוצר באופן אוטומטי">
            <a:extLst>
              <a:ext uri="{FF2B5EF4-FFF2-40B4-BE49-F238E27FC236}">
                <a16:creationId xmlns:a16="http://schemas.microsoft.com/office/drawing/2014/main" id="{2C4B4CD0-C0EE-1A45-D5F2-2A0925E4E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33" y="1777773"/>
            <a:ext cx="7654356" cy="43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47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מציין מיקום תוכן 22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50498258-0B3C-4CF3-83F0-F36B066FF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9861"/>
            <a:ext cx="12191997" cy="6857990"/>
          </a:xfrm>
          <a:prstGeom prst="rect">
            <a:avLst/>
          </a:prstGeom>
        </p:spPr>
      </p:pic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08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8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95" name="Content Placeholder 1080">
            <a:extLst>
              <a:ext uri="{FF2B5EF4-FFF2-40B4-BE49-F238E27FC236}">
                <a16:creationId xmlns:a16="http://schemas.microsoft.com/office/drawing/2014/main" id="{5A54AA93-44D3-9465-392C-F42919622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52" y="2264199"/>
            <a:ext cx="11199636" cy="423028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GB" sz="2400" dirty="0"/>
          </a:p>
          <a:p>
            <a:pPr marL="0" indent="0" algn="l" rtl="0">
              <a:buNone/>
            </a:pPr>
            <a:endParaRPr lang="en-GB" sz="2400" dirty="0"/>
          </a:p>
          <a:p>
            <a:pPr algn="l" rtl="0"/>
            <a:r>
              <a:rPr lang="en-GB" sz="2400" u="sng" dirty="0"/>
              <a:t>DDoS Attack </a:t>
            </a:r>
            <a:r>
              <a:rPr lang="en-GB" sz="2400" dirty="0"/>
              <a:t>– Distributed Denial of Service Attack is a cyber-attack in which the attacker can make the server unavailable for serving legitimate clients by flooding </a:t>
            </a:r>
            <a:r>
              <a:rPr lang="he-IL" sz="2400" dirty="0"/>
              <a:t> requests </a:t>
            </a:r>
            <a:r>
              <a:rPr lang="en-GB" sz="2400" dirty="0"/>
              <a:t>from multiple sources</a:t>
            </a:r>
          </a:p>
          <a:p>
            <a:pPr algn="l" rtl="0"/>
            <a:endParaRPr lang="en-GB" sz="2400" dirty="0"/>
          </a:p>
          <a:p>
            <a:pPr algn="l" rtl="0"/>
            <a:r>
              <a:rPr lang="en-GB" sz="2400" u="sng" dirty="0"/>
              <a:t>Flash Crowd </a:t>
            </a:r>
            <a:r>
              <a:rPr lang="en-GB" sz="2400" dirty="0"/>
              <a:t>– An increase in traffic to a particular server causing a dramatic growth in load and service time </a:t>
            </a:r>
            <a:r>
              <a:rPr lang="he-IL" sz="2400" dirty="0"/>
              <a:t>                                                                                        </a:t>
            </a:r>
            <a:r>
              <a:rPr lang="en-GB" sz="2400" dirty="0"/>
              <a:t>Usually occurs when a new launched feature is causing worldwide interest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64319E0-A462-5997-C6A6-3E7BD7819A24}"/>
              </a:ext>
            </a:extLst>
          </p:cNvPr>
          <p:cNvSpPr txBox="1"/>
          <p:nvPr/>
        </p:nvSpPr>
        <p:spPr>
          <a:xfrm>
            <a:off x="2130356" y="1636100"/>
            <a:ext cx="88383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>
              <a:buNone/>
            </a:pPr>
            <a:r>
              <a:rPr lang="en-GB" sz="2400" dirty="0"/>
              <a:t>Many popular servers are constantly facing the inability to distinguish between Normal Operations, Flash Crowd traffic and  DDoS Attacks</a:t>
            </a:r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954B23F7-BC37-E5FE-5E03-175C970B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Overview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6697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מציין מיקום תוכן 22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50498258-0B3C-4CF3-83F0-F36B066FF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-10876"/>
            <a:ext cx="12191997" cy="6857990"/>
          </a:xfrm>
          <a:prstGeom prst="rect">
            <a:avLst/>
          </a:prstGeom>
        </p:spPr>
      </p:pic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08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8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95" name="Content Placeholder 1080">
            <a:extLst>
              <a:ext uri="{FF2B5EF4-FFF2-40B4-BE49-F238E27FC236}">
                <a16:creationId xmlns:a16="http://schemas.microsoft.com/office/drawing/2014/main" id="{5A54AA93-44D3-9465-392C-F42919622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1924335"/>
            <a:ext cx="9758151" cy="851522"/>
          </a:xfrm>
        </p:spPr>
        <p:txBody>
          <a:bodyPr>
            <a:normAutofit/>
          </a:bodyPr>
          <a:lstStyle/>
          <a:p>
            <a:pPr algn="l" rtl="0"/>
            <a:r>
              <a:rPr lang="en-US" sz="2400" u="sng" dirty="0"/>
              <a:t>Entropy</a:t>
            </a:r>
            <a:r>
              <a:rPr lang="en-US" sz="2400" dirty="0"/>
              <a:t> - </a:t>
            </a:r>
            <a:r>
              <a:rPr lang="en-GB" sz="2400" dirty="0"/>
              <a:t>Measurable property that describes the degree of disorder, randomness or uncertainty of the system</a:t>
            </a:r>
          </a:p>
          <a:p>
            <a:pPr marL="0" indent="0" algn="l" rtl="0">
              <a:buNone/>
            </a:pPr>
            <a:endParaRPr lang="en-US" sz="2400" dirty="0"/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53D0F47B-A6D0-9111-721A-E1B33199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Overview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71ECD11-B7F7-4F1C-114B-BF3E329DA5E2}"/>
              </a:ext>
            </a:extLst>
          </p:cNvPr>
          <p:cNvSpPr txBox="1"/>
          <p:nvPr/>
        </p:nvSpPr>
        <p:spPr>
          <a:xfrm>
            <a:off x="1022232" y="3153957"/>
            <a:ext cx="105155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>
              <a:buNone/>
            </a:pPr>
            <a:r>
              <a:rPr lang="en-US" sz="2400" dirty="0"/>
              <a:t>Entropy based solutions are available today, but they cannot distinguish between flash crowd and DDoS attack</a:t>
            </a:r>
            <a:endParaRPr lang="he-IL" sz="2400" dirty="0"/>
          </a:p>
          <a:p>
            <a:pPr marL="0" indent="0" algn="l" rtl="0">
              <a:buNone/>
            </a:pPr>
            <a:endParaRPr lang="en-GB" sz="2400" dirty="0"/>
          </a:p>
          <a:p>
            <a:pPr marL="0" indent="0" algn="l" rtl="0">
              <a:buNone/>
            </a:pPr>
            <a:r>
              <a:rPr lang="en-GB" sz="2400" dirty="0"/>
              <a:t>The article proposes a combined method consisting of packet scoring and entropy calculation, to distinguish between malicious network traffic and mass crowd traffic</a:t>
            </a:r>
          </a:p>
        </p:txBody>
      </p:sp>
    </p:spTree>
    <p:extLst>
      <p:ext uri="{BB962C8B-B14F-4D97-AF65-F5344CB8AC3E}">
        <p14:creationId xmlns:p14="http://schemas.microsoft.com/office/powerpoint/2010/main" val="1808833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מציין מיקום תוכן 22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50498258-0B3C-4CF3-83F0-F36B066FF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697" y="26221"/>
            <a:ext cx="12191997" cy="6857990"/>
          </a:xfrm>
          <a:prstGeom prst="rect">
            <a:avLst/>
          </a:prstGeom>
        </p:spPr>
      </p:pic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08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8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5" name="Content Placeholder 1080">
                <a:extLst>
                  <a:ext uri="{FF2B5EF4-FFF2-40B4-BE49-F238E27FC236}">
                    <a16:creationId xmlns:a16="http://schemas.microsoft.com/office/drawing/2014/main" id="{5A54AA93-44D3-9465-392C-F42919622E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0031" y="4287811"/>
                <a:ext cx="9758151" cy="2257424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1400" b="1" u="sng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Miriam" panose="020B0502050101010101" pitchFamily="34" charset="-79"/>
                  </a:rPr>
                  <a:t>Phase 1:</a:t>
                </a:r>
                <a:r>
                  <a:rPr lang="en-US" sz="14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Miriam" panose="020B0502050101010101" pitchFamily="34" charset="-79"/>
                  </a:rPr>
                  <a:t> Packets will be divided into groups according to 'Distance' parameter and their IP address</a:t>
                </a:r>
              </a:p>
              <a:p>
                <a:pPr marL="0" indent="0" algn="l" rtl="0">
                  <a:buNone/>
                </a:pPr>
                <a:endParaRPr lang="en-US" sz="1400" dirty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Miriam" panose="020B0502050101010101" pitchFamily="34" charset="-79"/>
                </a:endParaRPr>
              </a:p>
              <a:p>
                <a:pPr algn="l" rtl="0"/>
                <a:r>
                  <a:rPr lang="en-US" sz="1400" b="1" u="sng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Miriam" panose="020B0502050101010101" pitchFamily="34" charset="-79"/>
                  </a:rPr>
                  <a:t>Phase 2:</a:t>
                </a:r>
                <a:r>
                  <a:rPr lang="en-US" sz="14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Miriam" panose="020B0502050101010101" pitchFamily="34" charset="-79"/>
                  </a:rPr>
                  <a:t> Entropy calculation of the system which is done by Equation 1. In the article:</a:t>
                </a:r>
                <a:endParaRPr lang="he-IL" sz="1400" dirty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Miriam" panose="020B0502050101010101" pitchFamily="34" charset="-79"/>
                </a:endParaRPr>
              </a:p>
              <a:p>
                <a:pPr algn="l" rtl="0"/>
                <a:endParaRPr lang="en-US" sz="1400" dirty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Miriam" panose="020B0502050101010101" pitchFamily="34" charset="-79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iriam" panose="020B0502050101010101" pitchFamily="34" charset="-79"/>
                        </a:rPr>
                        <m:t>𝐸𝑛𝑡𝑟𝑜𝑝𝑦</m:t>
                      </m:r>
                      <m:d>
                        <m:d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iriam" panose="020B0502050101010101" pitchFamily="34" charset="-79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iriam" panose="020B0502050101010101" pitchFamily="34" charset="-79"/>
                            </a:rPr>
                            <m:t>𝐻</m:t>
                          </m:r>
                        </m:e>
                      </m:d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iriam" panose="020B0502050101010101" pitchFamily="34" charset="-79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cs typeface="Miriam" panose="020B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cs typeface="Miriam" panose="020B0502050101010101" pitchFamily="34" charset="-79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  <a:cs typeface="Miriam" panose="020B0502050101010101" pitchFamily="34" charset="-79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effectLst/>
                                          <a:latin typeface="Cambria Math" panose="02040503050406030204" pitchFamily="18" charset="0"/>
                                          <a:cs typeface="Miriam" panose="020B0502050101010101" pitchFamily="34" charset="-79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effectLst/>
                                          <a:latin typeface="Cambria Math" panose="02040503050406030204" pitchFamily="18" charset="0"/>
                                          <a:cs typeface="Miriam" panose="020B0502050101010101" pitchFamily="34" charset="-79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effectLst/>
                                          <a:latin typeface="Cambria Math" panose="02040503050406030204" pitchFamily="18" charset="0"/>
                                          <a:cs typeface="Miriam" panose="020B0502050101010101" pitchFamily="34" charset="-79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  <a:cs typeface="Miriam" panose="020B05020501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  <a:cs typeface="Miriam" panose="020B0502050101010101" pitchFamily="34" charset="-79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  <a:cs typeface="Miriam" panose="020B0502050101010101" pitchFamily="34" charset="-79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  <a:cs typeface="Miriam" panose="020B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  <a:cs typeface="Miriam" panose="020B0502050101010101" pitchFamily="34" charset="-79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effectLst/>
                                          <a:latin typeface="Cambria Math" panose="02040503050406030204" pitchFamily="18" charset="0"/>
                                          <a:cs typeface="Miriam" panose="020B0502050101010101" pitchFamily="34" charset="-79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cs typeface="Miriam" panose="020B0502050101010101" pitchFamily="34" charset="-79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cs typeface="Miriam" panose="020B0502050101010101" pitchFamily="34" charset="-79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cs typeface="Miriam" panose="020B0502050101010101" pitchFamily="34" charset="-79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>
                  <a:latin typeface="Century Schoolbook" panose="02040604050505020304" pitchFamily="18" charset="0"/>
                  <a:ea typeface="Times New Roman" panose="02020603050405020304" pitchFamily="18" charset="0"/>
                  <a:cs typeface="Miriam" panose="020B0502050101010101" pitchFamily="34" charset="-79"/>
                </a:endParaRPr>
              </a:p>
              <a:p>
                <a:pPr marL="0" indent="0" algn="l" rtl="0">
                  <a:buNone/>
                </a:pPr>
                <a:r>
                  <a:rPr lang="en-US" sz="140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Miriam" panose="020B0502050101010101" pitchFamily="34" charset="-79"/>
                  </a:rPr>
                  <a:t>    </a:t>
                </a:r>
                <a:r>
                  <a:rPr lang="en-US" sz="120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Miriam" panose="020B0502050101010101" pitchFamily="34" charset="-79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Miriam" panose="020B0502050101010101" pitchFamily="34" charset="-79"/>
                      </a:rPr>
                      <m:t>𝑋</m:t>
                    </m:r>
                  </m:oMath>
                </a14:m>
                <a:r>
                  <a:rPr lang="en-US" sz="120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Miriam" panose="020B0502050101010101" pitchFamily="34" charset="-79"/>
                  </a:rPr>
                  <a:t> is the total sample space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cs typeface="Miriam" panose="020B0502050101010101" pitchFamily="34" charset="-79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effectLst/>
                                <a:latin typeface="Cambria Math" panose="02040503050406030204" pitchFamily="18" charset="0"/>
                                <a:cs typeface="Miriam" panose="020B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effectLst/>
                                <a:latin typeface="Cambria Math" panose="02040503050406030204" pitchFamily="18" charset="0"/>
                                <a:cs typeface="Miriam" panose="020B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effectLst/>
                                <a:latin typeface="Cambria Math" panose="02040503050406030204" pitchFamily="18" charset="0"/>
                                <a:cs typeface="Miriam" panose="020B0502050101010101" pitchFamily="34" charset="-79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Miriam" panose="020B0502050101010101" pitchFamily="34" charset="-79"/>
                  </a:rPr>
                  <a:t> is the probability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dirty="0" smtClean="0"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  <m:t>𝑖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20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Miriam" panose="020B0502050101010101" pitchFamily="34" charset="-79"/>
                  </a:rPr>
                  <a:t> sample occurrence</a:t>
                </a:r>
              </a:p>
              <a:p>
                <a:pPr marL="0" indent="0" algn="l" rtl="0">
                  <a:buNone/>
                </a:pPr>
                <a:endParaRPr lang="en-US" sz="1800" dirty="0">
                  <a:latin typeface="Century Schoolbook" panose="02040604050505020304" pitchFamily="18" charset="0"/>
                  <a:ea typeface="Times New Roman" panose="02020603050405020304" pitchFamily="18" charset="0"/>
                  <a:cs typeface="Miriam" panose="020B0502050101010101" pitchFamily="34" charset="-79"/>
                </a:endParaRPr>
              </a:p>
            </p:txBody>
          </p:sp>
        </mc:Choice>
        <mc:Fallback xmlns="">
          <p:sp>
            <p:nvSpPr>
              <p:cNvPr id="1095" name="Content Placeholder 1080">
                <a:extLst>
                  <a:ext uri="{FF2B5EF4-FFF2-40B4-BE49-F238E27FC236}">
                    <a16:creationId xmlns:a16="http://schemas.microsoft.com/office/drawing/2014/main" id="{5A54AA93-44D3-9465-392C-F42919622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0031" y="4287811"/>
                <a:ext cx="9758151" cy="2257424"/>
              </a:xfrm>
              <a:blipFill>
                <a:blip r:embed="rId3"/>
                <a:stretch>
                  <a:fillRect l="-62" t="-1078" b="-215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0C653EE2-2D90-B405-9F06-A5786D58B12D}"/>
              </a:ext>
            </a:extLst>
          </p:cNvPr>
          <p:cNvCxnSpPr>
            <a:cxnSpLocks/>
          </p:cNvCxnSpPr>
          <p:nvPr/>
        </p:nvCxnSpPr>
        <p:spPr>
          <a:xfrm>
            <a:off x="1770726" y="2231573"/>
            <a:ext cx="991926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הליך חלופי 10">
                <a:extLst>
                  <a:ext uri="{FF2B5EF4-FFF2-40B4-BE49-F238E27FC236}">
                    <a16:creationId xmlns:a16="http://schemas.microsoft.com/office/drawing/2014/main" id="{13C47341-6276-F6BB-6073-E700E77CAA80}"/>
                  </a:ext>
                </a:extLst>
              </p:cNvPr>
              <p:cNvSpPr/>
              <p:nvPr/>
            </p:nvSpPr>
            <p:spPr>
              <a:xfrm>
                <a:off x="2762652" y="1914499"/>
                <a:ext cx="1581605" cy="630806"/>
              </a:xfrm>
              <a:prstGeom prst="flowChartAlternate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𝑃𝑎𝑐𝑘𝑒𝑡𝑠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𝑎𝑟𝑒</m:t>
                      </m:r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𝑝𝑙𝑎𝑐𝑒𝑑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𝑔𝑟𝑜𝑢𝑝𝑠</m:t>
                      </m:r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2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1" name="תהליך חלופי 10">
                <a:extLst>
                  <a:ext uri="{FF2B5EF4-FFF2-40B4-BE49-F238E27FC236}">
                    <a16:creationId xmlns:a16="http://schemas.microsoft.com/office/drawing/2014/main" id="{13C47341-6276-F6BB-6073-E700E77CA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52" y="1914499"/>
                <a:ext cx="1581605" cy="630806"/>
              </a:xfrm>
              <a:prstGeom prst="flowChartAlternateProcess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114EB13F-9ED5-34CF-4549-5C5B1F676C96}"/>
              </a:ext>
            </a:extLst>
          </p:cNvPr>
          <p:cNvCxnSpPr>
            <a:cxnSpLocks/>
          </p:cNvCxnSpPr>
          <p:nvPr/>
        </p:nvCxnSpPr>
        <p:spPr>
          <a:xfrm>
            <a:off x="4344257" y="2233244"/>
            <a:ext cx="680937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תהליך חלופי 21">
                <a:extLst>
                  <a:ext uri="{FF2B5EF4-FFF2-40B4-BE49-F238E27FC236}">
                    <a16:creationId xmlns:a16="http://schemas.microsoft.com/office/drawing/2014/main" id="{AF9A464A-A5BB-EF10-A01F-3EF4E18F5A1A}"/>
                  </a:ext>
                </a:extLst>
              </p:cNvPr>
              <p:cNvSpPr/>
              <p:nvPr/>
            </p:nvSpPr>
            <p:spPr>
              <a:xfrm>
                <a:off x="5025194" y="1916170"/>
                <a:ext cx="1581605" cy="630806"/>
              </a:xfrm>
              <a:prstGeom prst="flowChartAlternate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𝐶𝑎𝑙𝑐𝑢𝑙𝑎𝑡𝑖𝑜𝑛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2" name="תהליך חלופי 21">
                <a:extLst>
                  <a:ext uri="{FF2B5EF4-FFF2-40B4-BE49-F238E27FC236}">
                    <a16:creationId xmlns:a16="http://schemas.microsoft.com/office/drawing/2014/main" id="{AF9A464A-A5BB-EF10-A01F-3EF4E18F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194" y="1916170"/>
                <a:ext cx="1581605" cy="630806"/>
              </a:xfrm>
              <a:prstGeom prst="flowChartAlternate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FA383B33-089F-A02A-4F8F-4750095DFC9D}"/>
                  </a:ext>
                </a:extLst>
              </p:cNvPr>
              <p:cNvSpPr txBox="1"/>
              <p:nvPr/>
            </p:nvSpPr>
            <p:spPr>
              <a:xfrm>
                <a:off x="1770726" y="1750831"/>
                <a:ext cx="99504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𝐼𝑛𝑐𝑜𝑚𝑖𝑛𝑔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𝑃𝑎𝑐𝑘𝑒𝑡𝑠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FA383B33-089F-A02A-4F8F-4750095DF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26" y="1750831"/>
                <a:ext cx="995047" cy="461665"/>
              </a:xfrm>
              <a:prstGeom prst="rect">
                <a:avLst/>
              </a:prstGeom>
              <a:blipFill>
                <a:blip r:embed="rId9"/>
                <a:stretch>
                  <a:fillRect r="-8861" b="-78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כותרת 2">
            <a:extLst>
              <a:ext uri="{FF2B5EF4-FFF2-40B4-BE49-F238E27FC236}">
                <a16:creationId xmlns:a16="http://schemas.microsoft.com/office/drawing/2014/main" id="{7CB460A4-3856-B431-FFFF-9EFB3BCF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Detection Algorithm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0793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מציין מיקום תוכן 22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50498258-0B3C-4CF3-83F0-F36B066FF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697" y="38253"/>
            <a:ext cx="12191997" cy="6857990"/>
          </a:xfrm>
          <a:prstGeom prst="rect">
            <a:avLst/>
          </a:prstGeom>
        </p:spPr>
      </p:pic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08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8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95" name="Content Placeholder 1080">
            <a:extLst>
              <a:ext uri="{FF2B5EF4-FFF2-40B4-BE49-F238E27FC236}">
                <a16:creationId xmlns:a16="http://schemas.microsoft.com/office/drawing/2014/main" id="{5A54AA93-44D3-9465-392C-F42919622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031" y="4287811"/>
            <a:ext cx="9758151" cy="2257424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GB" sz="1800" b="1" u="sng" dirty="0">
                <a:latin typeface="Times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rPr>
              <a:t>Phase 3:</a:t>
            </a:r>
            <a:r>
              <a:rPr lang="en-GB" sz="1800" b="1" dirty="0">
                <a:latin typeface="Times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rPr>
              <a:t>  </a:t>
            </a:r>
            <a:r>
              <a:rPr lang="en-GB" sz="1800" dirty="0">
                <a:latin typeface="Times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rPr>
              <a:t>Compare entropy value versus the threshold:</a:t>
            </a:r>
          </a:p>
          <a:p>
            <a:pPr algn="l" rtl="0"/>
            <a:r>
              <a:rPr lang="en-GB" sz="1800" dirty="0">
                <a:latin typeface="Times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rPr>
              <a:t>	If the entropy is less than the threshold, then traffic is classified as normal</a:t>
            </a:r>
          </a:p>
          <a:p>
            <a:pPr algn="l" rtl="0"/>
            <a:r>
              <a:rPr lang="en-GB" sz="1800" dirty="0">
                <a:latin typeface="Times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rPr>
              <a:t>	Else, further distinguishing between DDoS and FC traffic is required</a:t>
            </a:r>
          </a:p>
          <a:p>
            <a:pPr marL="0" indent="0" algn="l" rtl="0">
              <a:buNone/>
            </a:pPr>
            <a:endParaRPr lang="en-US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Miriam" panose="020B0502050101010101" pitchFamily="34" charset="-79"/>
            </a:endParaRPr>
          </a:p>
          <a:p>
            <a:pPr algn="l" rtl="0"/>
            <a:r>
              <a:rPr lang="en-US" sz="1800" b="1" u="sng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rPr>
              <a:t>Phase 4:</a:t>
            </a:r>
            <a:r>
              <a:rPr lang="en-US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rPr>
              <a:t> Score of each group is calculated and compared with Packet Score Threshold (T):</a:t>
            </a:r>
          </a:p>
          <a:p>
            <a:pPr algn="l" rtl="0"/>
            <a:r>
              <a:rPr lang="en-GB" sz="1800" dirty="0">
                <a:latin typeface="Times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rPr>
              <a:t>	If the score is less than the threshold, then traffic is classified as Flash Crowd</a:t>
            </a:r>
          </a:p>
          <a:p>
            <a:pPr algn="l" rtl="0"/>
            <a:r>
              <a:rPr lang="en-GB" sz="1800" dirty="0">
                <a:latin typeface="Times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rPr>
              <a:t>	Else, traffic is classified as DDoS Attack</a:t>
            </a:r>
          </a:p>
          <a:p>
            <a:pPr marL="0" indent="0" algn="l" rtl="0">
              <a:buNone/>
            </a:pPr>
            <a:r>
              <a:rPr lang="en-US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rPr>
              <a:t> </a:t>
            </a:r>
            <a:endParaRPr lang="he-IL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Miriam" panose="020B0502050101010101" pitchFamily="34" charset="-79"/>
            </a:endParaRPr>
          </a:p>
          <a:p>
            <a:pPr algn="l" rtl="0"/>
            <a:endParaRPr lang="en-US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Miriam" panose="020B0502050101010101" pitchFamily="34" charset="-79"/>
            </a:endParaRPr>
          </a:p>
          <a:p>
            <a:pPr marL="0" indent="0" algn="l" rtl="0">
              <a:buNone/>
            </a:pPr>
            <a:endParaRPr lang="en-US" sz="1800" dirty="0">
              <a:latin typeface="Century Schoolbook" panose="02040604050505020304" pitchFamily="18" charset="0"/>
              <a:ea typeface="Times New Roman" panose="02020603050405020304" pitchFamily="18" charset="0"/>
              <a:cs typeface="Miriam" panose="020B0502050101010101" pitchFamily="34" charset="-79"/>
            </a:endParaRP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0C653EE2-2D90-B405-9F06-A5786D58B12D}"/>
              </a:ext>
            </a:extLst>
          </p:cNvPr>
          <p:cNvCxnSpPr>
            <a:cxnSpLocks/>
          </p:cNvCxnSpPr>
          <p:nvPr/>
        </p:nvCxnSpPr>
        <p:spPr>
          <a:xfrm>
            <a:off x="1770726" y="2231573"/>
            <a:ext cx="991926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הליך חלופי 10">
                <a:extLst>
                  <a:ext uri="{FF2B5EF4-FFF2-40B4-BE49-F238E27FC236}">
                    <a16:creationId xmlns:a16="http://schemas.microsoft.com/office/drawing/2014/main" id="{13C47341-6276-F6BB-6073-E700E77CAA80}"/>
                  </a:ext>
                </a:extLst>
              </p:cNvPr>
              <p:cNvSpPr/>
              <p:nvPr/>
            </p:nvSpPr>
            <p:spPr>
              <a:xfrm>
                <a:off x="2762652" y="1914499"/>
                <a:ext cx="1581605" cy="630806"/>
              </a:xfrm>
              <a:prstGeom prst="flowChartAlternate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𝑃𝑎𝑐𝑘𝑒𝑡𝑠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𝑎𝑟𝑒</m:t>
                      </m:r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𝑝𝑙𝑎𝑐𝑒𝑑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𝑔𝑟𝑜𝑢𝑝𝑠</m:t>
                      </m:r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2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1" name="תהליך חלופי 10">
                <a:extLst>
                  <a:ext uri="{FF2B5EF4-FFF2-40B4-BE49-F238E27FC236}">
                    <a16:creationId xmlns:a16="http://schemas.microsoft.com/office/drawing/2014/main" id="{13C47341-6276-F6BB-6073-E700E77CA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52" y="1914499"/>
                <a:ext cx="1581605" cy="630806"/>
              </a:xfrm>
              <a:prstGeom prst="flowChartAlternateProcess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114EB13F-9ED5-34CF-4549-5C5B1F676C96}"/>
              </a:ext>
            </a:extLst>
          </p:cNvPr>
          <p:cNvCxnSpPr>
            <a:cxnSpLocks/>
          </p:cNvCxnSpPr>
          <p:nvPr/>
        </p:nvCxnSpPr>
        <p:spPr>
          <a:xfrm>
            <a:off x="4344257" y="2233244"/>
            <a:ext cx="680937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תהליך חלופי 21">
                <a:extLst>
                  <a:ext uri="{FF2B5EF4-FFF2-40B4-BE49-F238E27FC236}">
                    <a16:creationId xmlns:a16="http://schemas.microsoft.com/office/drawing/2014/main" id="{AF9A464A-A5BB-EF10-A01F-3EF4E18F5A1A}"/>
                  </a:ext>
                </a:extLst>
              </p:cNvPr>
              <p:cNvSpPr/>
              <p:nvPr/>
            </p:nvSpPr>
            <p:spPr>
              <a:xfrm>
                <a:off x="5025194" y="1916170"/>
                <a:ext cx="1581605" cy="630806"/>
              </a:xfrm>
              <a:prstGeom prst="flowChartAlternate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𝐶𝑎𝑙𝑐𝑢𝑙𝑎𝑡𝑖𝑜𝑛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2" name="תהליך חלופי 21">
                <a:extLst>
                  <a:ext uri="{FF2B5EF4-FFF2-40B4-BE49-F238E27FC236}">
                    <a16:creationId xmlns:a16="http://schemas.microsoft.com/office/drawing/2014/main" id="{AF9A464A-A5BB-EF10-A01F-3EF4E18F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194" y="1916170"/>
                <a:ext cx="1581605" cy="630806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D1CE6857-29AF-0211-D363-235C073D1718}"/>
              </a:ext>
            </a:extLst>
          </p:cNvPr>
          <p:cNvCxnSpPr>
            <a:cxnSpLocks/>
          </p:cNvCxnSpPr>
          <p:nvPr/>
        </p:nvCxnSpPr>
        <p:spPr>
          <a:xfrm>
            <a:off x="6624409" y="2231573"/>
            <a:ext cx="680937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תהליך חלופי 24">
                <a:extLst>
                  <a:ext uri="{FF2B5EF4-FFF2-40B4-BE49-F238E27FC236}">
                    <a16:creationId xmlns:a16="http://schemas.microsoft.com/office/drawing/2014/main" id="{B8E0ED12-7516-63CD-C8AF-A8E106456A7F}"/>
                  </a:ext>
                </a:extLst>
              </p:cNvPr>
              <p:cNvSpPr/>
              <p:nvPr/>
            </p:nvSpPr>
            <p:spPr>
              <a:xfrm>
                <a:off x="7305346" y="1914499"/>
                <a:ext cx="1581605" cy="630806"/>
              </a:xfrm>
              <a:prstGeom prst="flowChartAlternate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𝐶𝑜𝑚𝑝𝑎𝑟𝑒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𝑝𝑟𝑒𝑑𝑒𝑓𝑖𝑛𝑒𝑑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𝑇h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5" name="תהליך חלופי 24">
                <a:extLst>
                  <a:ext uri="{FF2B5EF4-FFF2-40B4-BE49-F238E27FC236}">
                    <a16:creationId xmlns:a16="http://schemas.microsoft.com/office/drawing/2014/main" id="{B8E0ED12-7516-63CD-C8AF-A8E106456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346" y="1914499"/>
                <a:ext cx="1581605" cy="630806"/>
              </a:xfrm>
              <a:prstGeom prst="flowChartAlternateProcess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AFEA3D0B-0CD9-862F-9660-DD8C171BE5CC}"/>
              </a:ext>
            </a:extLst>
          </p:cNvPr>
          <p:cNvCxnSpPr>
            <a:cxnSpLocks/>
          </p:cNvCxnSpPr>
          <p:nvPr/>
        </p:nvCxnSpPr>
        <p:spPr>
          <a:xfrm>
            <a:off x="8869530" y="2233244"/>
            <a:ext cx="680937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תהליך חלופי 26">
                <a:extLst>
                  <a:ext uri="{FF2B5EF4-FFF2-40B4-BE49-F238E27FC236}">
                    <a16:creationId xmlns:a16="http://schemas.microsoft.com/office/drawing/2014/main" id="{05C8E2D2-560A-C375-4BAB-4F734B4C0638}"/>
                  </a:ext>
                </a:extLst>
              </p:cNvPr>
              <p:cNvSpPr/>
              <p:nvPr/>
            </p:nvSpPr>
            <p:spPr>
              <a:xfrm>
                <a:off x="9570833" y="1831595"/>
                <a:ext cx="1485257" cy="804605"/>
              </a:xfrm>
              <a:prstGeom prst="flowChartAlternate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𝑔𝑟𝑜𝑢𝑝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𝑐𝑎𝑙𝑐𝑢𝑙𝑎𝑡𝑒𝑑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𝑐𝑜𝑚𝑝𝑎𝑟𝑒𝑑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𝑡h𝑟𝑒𝑠h𝑜𝑙</m:t>
                      </m:r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27" name="תהליך חלופי 26">
                <a:extLst>
                  <a:ext uri="{FF2B5EF4-FFF2-40B4-BE49-F238E27FC236}">
                    <a16:creationId xmlns:a16="http://schemas.microsoft.com/office/drawing/2014/main" id="{05C8E2D2-560A-C375-4BAB-4F734B4C0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833" y="1831595"/>
                <a:ext cx="1485257" cy="804605"/>
              </a:xfrm>
              <a:prstGeom prst="flowChartAlternateProcess">
                <a:avLst/>
              </a:prstGeom>
              <a:blipFill>
                <a:blip r:embed="rId6"/>
                <a:stretch>
                  <a:fillRect r="-1626" b="-373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E2DFF3C0-8705-A395-2111-39E68932C043}"/>
              </a:ext>
            </a:extLst>
          </p:cNvPr>
          <p:cNvCxnSpPr>
            <a:cxnSpLocks/>
          </p:cNvCxnSpPr>
          <p:nvPr/>
        </p:nvCxnSpPr>
        <p:spPr>
          <a:xfrm>
            <a:off x="8040645" y="2545305"/>
            <a:ext cx="0" cy="723189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תהליך חלופי 28">
                <a:extLst>
                  <a:ext uri="{FF2B5EF4-FFF2-40B4-BE49-F238E27FC236}">
                    <a16:creationId xmlns:a16="http://schemas.microsoft.com/office/drawing/2014/main" id="{82E6AC11-548C-A624-4F7F-E4C9D771D23A}"/>
                  </a:ext>
                </a:extLst>
              </p:cNvPr>
              <p:cNvSpPr/>
              <p:nvPr/>
            </p:nvSpPr>
            <p:spPr>
              <a:xfrm>
                <a:off x="7252704" y="3288693"/>
                <a:ext cx="1581605" cy="757725"/>
              </a:xfrm>
              <a:prstGeom prst="flowChartAlternate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𝑒𝑎𝑐h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𝑔𝑟𝑜𝑢𝑝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𝑐𝑎𝑙𝑐𝑢𝑙𝑎𝑡𝑒𝑑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𝑠𝑡𝑜𝑟𝑒𝑑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algn="just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𝑏𝑜𝑜𝑘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9" name="תהליך חלופי 28">
                <a:extLst>
                  <a:ext uri="{FF2B5EF4-FFF2-40B4-BE49-F238E27FC236}">
                    <a16:creationId xmlns:a16="http://schemas.microsoft.com/office/drawing/2014/main" id="{82E6AC11-548C-A624-4F7F-E4C9D771D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704" y="3288693"/>
                <a:ext cx="1581605" cy="757725"/>
              </a:xfrm>
              <a:prstGeom prst="flowChartAlternate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FA383B33-089F-A02A-4F8F-4750095DFC9D}"/>
                  </a:ext>
                </a:extLst>
              </p:cNvPr>
              <p:cNvSpPr txBox="1"/>
              <p:nvPr/>
            </p:nvSpPr>
            <p:spPr>
              <a:xfrm>
                <a:off x="1770726" y="1750831"/>
                <a:ext cx="99504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𝐼𝑛𝑐𝑜𝑚𝑖𝑛𝑔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𝑃𝑎𝑐𝑘𝑒𝑡𝑠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FA383B33-089F-A02A-4F8F-4750095DF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26" y="1750831"/>
                <a:ext cx="995047" cy="461665"/>
              </a:xfrm>
              <a:prstGeom prst="rect">
                <a:avLst/>
              </a:prstGeom>
              <a:blipFill>
                <a:blip r:embed="rId8"/>
                <a:stretch>
                  <a:fillRect r="-3049" b="-52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תיבת טקסט 31">
                <a:extLst>
                  <a:ext uri="{FF2B5EF4-FFF2-40B4-BE49-F238E27FC236}">
                    <a16:creationId xmlns:a16="http://schemas.microsoft.com/office/drawing/2014/main" id="{B55B7C0E-6726-E77A-9CBE-5FF82BDFA07B}"/>
                  </a:ext>
                </a:extLst>
              </p:cNvPr>
              <p:cNvSpPr txBox="1"/>
              <p:nvPr/>
            </p:nvSpPr>
            <p:spPr>
              <a:xfrm>
                <a:off x="7972548" y="2725226"/>
                <a:ext cx="732434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𝑇h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32" name="תיבת טקסט 31">
                <a:extLst>
                  <a:ext uri="{FF2B5EF4-FFF2-40B4-BE49-F238E27FC236}">
                    <a16:creationId xmlns:a16="http://schemas.microsoft.com/office/drawing/2014/main" id="{B55B7C0E-6726-E77A-9CBE-5FF82BDFA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548" y="2725226"/>
                <a:ext cx="73243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תיבת טקסט 32">
                <a:extLst>
                  <a:ext uri="{FF2B5EF4-FFF2-40B4-BE49-F238E27FC236}">
                    <a16:creationId xmlns:a16="http://schemas.microsoft.com/office/drawing/2014/main" id="{5177ABD0-2356-F747-AFDE-7DDFE7758C9A}"/>
                  </a:ext>
                </a:extLst>
              </p:cNvPr>
              <p:cNvSpPr txBox="1"/>
              <p:nvPr/>
            </p:nvSpPr>
            <p:spPr>
              <a:xfrm>
                <a:off x="8851913" y="1925769"/>
                <a:ext cx="754884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𝑇h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33" name="תיבת טקסט 32">
                <a:extLst>
                  <a:ext uri="{FF2B5EF4-FFF2-40B4-BE49-F238E27FC236}">
                    <a16:creationId xmlns:a16="http://schemas.microsoft.com/office/drawing/2014/main" id="{5177ABD0-2356-F747-AFDE-7DDFE7758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13" y="1925769"/>
                <a:ext cx="7548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930BFCDD-96AC-1A92-15DA-8F080DE3BDF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1074472" y="2239727"/>
            <a:ext cx="262910" cy="2586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תיבת טקסט 36">
                <a:extLst>
                  <a:ext uri="{FF2B5EF4-FFF2-40B4-BE49-F238E27FC236}">
                    <a16:creationId xmlns:a16="http://schemas.microsoft.com/office/drawing/2014/main" id="{30E637C4-9081-E836-7E46-D4C47DA82B10}"/>
                  </a:ext>
                </a:extLst>
              </p:cNvPr>
              <p:cNvSpPr txBox="1"/>
              <p:nvPr/>
            </p:nvSpPr>
            <p:spPr>
              <a:xfrm>
                <a:off x="11337382" y="1919147"/>
                <a:ext cx="75488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𝐷𝐷𝑜𝑆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𝐴𝑡𝑡𝑎𝑐𝑘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𝐷𝑒𝑡𝑒𝑐𝑡𝑒𝑑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37" name="תיבת טקסט 36">
                <a:extLst>
                  <a:ext uri="{FF2B5EF4-FFF2-40B4-BE49-F238E27FC236}">
                    <a16:creationId xmlns:a16="http://schemas.microsoft.com/office/drawing/2014/main" id="{30E637C4-9081-E836-7E46-D4C47DA82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82" y="1919147"/>
                <a:ext cx="754884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תיבת טקסט 38">
                <a:extLst>
                  <a:ext uri="{FF2B5EF4-FFF2-40B4-BE49-F238E27FC236}">
                    <a16:creationId xmlns:a16="http://schemas.microsoft.com/office/drawing/2014/main" id="{A7EFB03B-9148-ECC8-BD69-686DAA8662E6}"/>
                  </a:ext>
                </a:extLst>
              </p:cNvPr>
              <p:cNvSpPr txBox="1"/>
              <p:nvPr/>
            </p:nvSpPr>
            <p:spPr>
              <a:xfrm>
                <a:off x="9797819" y="3420894"/>
                <a:ext cx="103128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𝐹𝑙𝑎𝑠h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𝐶𝑟𝑜𝑤𝑑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𝐷𝑒𝑡𝑒𝑐𝑡𝑒𝑑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39" name="תיבת טקסט 38">
                <a:extLst>
                  <a:ext uri="{FF2B5EF4-FFF2-40B4-BE49-F238E27FC236}">
                    <a16:creationId xmlns:a16="http://schemas.microsoft.com/office/drawing/2014/main" id="{A7EFB03B-9148-ECC8-BD69-686DAA866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819" y="3420894"/>
                <a:ext cx="103128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59E945CA-335E-E059-D44A-292B11DA7F0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 flipH="1">
            <a:off x="10313461" y="2636200"/>
            <a:ext cx="1" cy="784694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תיבת טקסט 29">
                <a:extLst>
                  <a:ext uri="{FF2B5EF4-FFF2-40B4-BE49-F238E27FC236}">
                    <a16:creationId xmlns:a16="http://schemas.microsoft.com/office/drawing/2014/main" id="{D9F0E956-2744-AA09-6AED-45C6BAAEA0B8}"/>
                  </a:ext>
                </a:extLst>
              </p:cNvPr>
              <p:cNvSpPr txBox="1"/>
              <p:nvPr/>
            </p:nvSpPr>
            <p:spPr>
              <a:xfrm>
                <a:off x="10211215" y="2826256"/>
                <a:ext cx="732434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30" name="תיבת טקסט 29">
                <a:extLst>
                  <a:ext uri="{FF2B5EF4-FFF2-40B4-BE49-F238E27FC236}">
                    <a16:creationId xmlns:a16="http://schemas.microsoft.com/office/drawing/2014/main" id="{D9F0E956-2744-AA09-6AED-45C6BAAEA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1215" y="2826256"/>
                <a:ext cx="73243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תיבת טקסט 30">
                <a:extLst>
                  <a:ext uri="{FF2B5EF4-FFF2-40B4-BE49-F238E27FC236}">
                    <a16:creationId xmlns:a16="http://schemas.microsoft.com/office/drawing/2014/main" id="{055E4742-5A41-9A4A-CF7E-3DFBC4A4D48B}"/>
                  </a:ext>
                </a:extLst>
              </p:cNvPr>
              <p:cNvSpPr txBox="1"/>
              <p:nvPr/>
            </p:nvSpPr>
            <p:spPr>
              <a:xfrm>
                <a:off x="10829102" y="1541485"/>
                <a:ext cx="754884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31" name="תיבת טקסט 30">
                <a:extLst>
                  <a:ext uri="{FF2B5EF4-FFF2-40B4-BE49-F238E27FC236}">
                    <a16:creationId xmlns:a16="http://schemas.microsoft.com/office/drawing/2014/main" id="{055E4742-5A41-9A4A-CF7E-3DFBC4A4D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102" y="1541485"/>
                <a:ext cx="75488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כותרת 2">
            <a:extLst>
              <a:ext uri="{FF2B5EF4-FFF2-40B4-BE49-F238E27FC236}">
                <a16:creationId xmlns:a16="http://schemas.microsoft.com/office/drawing/2014/main" id="{F25736FC-6A34-598A-83CF-F8EF0897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Detection Algorithm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1080">
                <a:extLst>
                  <a:ext uri="{FF2B5EF4-FFF2-40B4-BE49-F238E27FC236}">
                    <a16:creationId xmlns:a16="http://schemas.microsoft.com/office/drawing/2014/main" id="{4A222310-7941-CA78-A023-56AC7BA66B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3454" y="2934872"/>
                <a:ext cx="5122724" cy="112299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iriam" panose="020B0502050101010101" pitchFamily="34" charset="-79"/>
                        </a:rPr>
                        <m:t>𝐼𝑛𝑠𝑖𝑔h𝑡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iriam" panose="020B0502050101010101" pitchFamily="34" charset="-79"/>
                        </a:rPr>
                        <m:t>: 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Times New Roman" panose="02020603050405020304" pitchFamily="18" charset="0"/>
                  <a:cs typeface="Miriam" panose="020B0502050101010101" pitchFamily="34" charset="-79"/>
                </a:endParaRPr>
              </a:p>
              <a:p>
                <a:pPr marL="0" indent="0" algn="ctr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  <m:t>𝑛𝑜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  <m:t>𝑎𝑡𝑡𝑎𝑐𝑘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Miriam" panose="020B0502050101010101" pitchFamily="34" charset="-79"/>
                      </a:rPr>
                      <m:t>&lt;</m:t>
                    </m:r>
                  </m:oMath>
                </a14:m>
                <a:r>
                  <a:rPr lang="en-US" sz="1800" dirty="0">
                    <a:cs typeface="Miriam" panose="020B0502050101010101" pitchFamily="34" charset="-79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  <m:t>𝐷𝐷𝑜𝑆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  <m:t>𝑎𝑡𝑡𝑎𝑐𝑘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Miriam" panose="020B0502050101010101" pitchFamily="34" charset="-79"/>
                      </a:rPr>
                      <m:t>&lt;</m:t>
                    </m:r>
                  </m:oMath>
                </a14:m>
                <a:r>
                  <a:rPr lang="en-US" sz="1800" dirty="0">
                    <a:cs typeface="Miriam" panose="020B0502050101010101" pitchFamily="34" charset="-79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  <m:t>𝐹𝑙𝑎𝑠h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Miriam" panose="020B0502050101010101" pitchFamily="34" charset="-79"/>
                          </a:rPr>
                          <m:t>𝑐𝑟𝑜𝑤𝑑</m:t>
                        </m:r>
                      </m:sub>
                    </m:sSub>
                  </m:oMath>
                </a14:m>
                <a:endParaRPr lang="en-US" sz="1800" dirty="0">
                  <a:cs typeface="Miriam" panose="020B0502050101010101" pitchFamily="34" charset="-79"/>
                </a:endParaRPr>
              </a:p>
              <a:p>
                <a:pPr marL="0" indent="0" algn="ctr" rtl="0">
                  <a:buNone/>
                </a:pPr>
                <a:r>
                  <a:rPr lang="en-US" sz="180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Miriam" panose="020B0502050101010101" pitchFamily="34" charset="-79"/>
                  </a:rPr>
                  <a:t>Means that IP addresses scattering is the lowest for Normal Operations and highest for Flash Crowd</a:t>
                </a:r>
              </a:p>
            </p:txBody>
          </p:sp>
        </mc:Choice>
        <mc:Fallback xmlns="">
          <p:sp>
            <p:nvSpPr>
              <p:cNvPr id="34" name="Content Placeholder 1080">
                <a:extLst>
                  <a:ext uri="{FF2B5EF4-FFF2-40B4-BE49-F238E27FC236}">
                    <a16:creationId xmlns:a16="http://schemas.microsoft.com/office/drawing/2014/main" id="{4A222310-7941-CA78-A023-56AC7BA66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454" y="2934872"/>
                <a:ext cx="5122724" cy="1122998"/>
              </a:xfrm>
              <a:prstGeom prst="rect">
                <a:avLst/>
              </a:prstGeom>
              <a:blipFill>
                <a:blip r:embed="rId15"/>
                <a:stretch>
                  <a:fillRect b="-32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4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00"/>
                                        <p:tgtEl>
                                          <p:spTgt spid="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  <p:bldP spid="32" grpId="0"/>
      <p:bldP spid="33" grpId="0"/>
      <p:bldP spid="37" grpId="0" animBg="1"/>
      <p:bldP spid="39" grpId="0" animBg="1"/>
      <p:bldP spid="30" grpId="0"/>
      <p:bldP spid="31" grpId="0"/>
      <p:bldP spid="34" grpId="1" animBg="1"/>
      <p:bldP spid="34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מציין מיקום תוכן 22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50498258-0B3C-4CF3-83F0-F36B066FF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20624"/>
            <a:ext cx="12191997" cy="6857990"/>
          </a:xfrm>
          <a:prstGeom prst="rect">
            <a:avLst/>
          </a:prstGeom>
        </p:spPr>
      </p:pic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08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8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95" name="Content Placeholder 1080">
            <a:extLst>
              <a:ext uri="{FF2B5EF4-FFF2-40B4-BE49-F238E27FC236}">
                <a16:creationId xmlns:a16="http://schemas.microsoft.com/office/drawing/2014/main" id="{5A54AA93-44D3-9465-392C-F42919622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249" y="2405431"/>
            <a:ext cx="9789501" cy="13255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GB" dirty="0"/>
              <a:t>The main goal of the simulation is to test the correctness and efficiency of the suggested method to differentiate between DDoS Attack and Flash Crowd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6EE78522-DE32-1E13-30CF-2F92B4558B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2"/>
          <a:stretch/>
        </p:blipFill>
        <p:spPr>
          <a:xfrm>
            <a:off x="2640552" y="3973387"/>
            <a:ext cx="6910893" cy="1594802"/>
          </a:xfrm>
          <a:prstGeom prst="rect">
            <a:avLst/>
          </a:prstGeom>
        </p:spPr>
      </p:pic>
      <p:sp>
        <p:nvSpPr>
          <p:cNvPr id="3" name="כותרת 2">
            <a:extLst>
              <a:ext uri="{FF2B5EF4-FFF2-40B4-BE49-F238E27FC236}">
                <a16:creationId xmlns:a16="http://schemas.microsoft.com/office/drawing/2014/main" id="{469F6B72-FE0E-D48B-971E-EEDAB887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Simulation Goal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354A98E-ADCB-7A43-E5E0-F7E46EFB3C96}"/>
              </a:ext>
            </a:extLst>
          </p:cNvPr>
          <p:cNvSpPr txBox="1"/>
          <p:nvPr/>
        </p:nvSpPr>
        <p:spPr>
          <a:xfrm>
            <a:off x="2640552" y="5715000"/>
            <a:ext cx="14364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IP addresses</a:t>
            </a: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03290394-92CA-5043-FF97-C8B8B3F0DED4}"/>
              </a:ext>
            </a:extLst>
          </p:cNvPr>
          <p:cNvSpPr txBox="1"/>
          <p:nvPr/>
        </p:nvSpPr>
        <p:spPr>
          <a:xfrm>
            <a:off x="4283839" y="5715000"/>
            <a:ext cx="14364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Distance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139777-F1BE-FDE0-6851-51F6C89F3A8B}"/>
              </a:ext>
            </a:extLst>
          </p:cNvPr>
          <p:cNvSpPr txBox="1"/>
          <p:nvPr/>
        </p:nvSpPr>
        <p:spPr>
          <a:xfrm>
            <a:off x="6113096" y="5724653"/>
            <a:ext cx="14364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Thresholds</a:t>
            </a:r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1709DD74-A3E1-7C99-90F5-4F84AD9802D8}"/>
              </a:ext>
            </a:extLst>
          </p:cNvPr>
          <p:cNvSpPr txBox="1"/>
          <p:nvPr/>
        </p:nvSpPr>
        <p:spPr>
          <a:xfrm>
            <a:off x="8050752" y="5736697"/>
            <a:ext cx="143645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Pre-defined Types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3681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מציין מיקום תוכן 22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50498258-0B3C-4CF3-83F0-F36B066FF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0"/>
            <a:ext cx="12191997" cy="6857990"/>
          </a:xfrm>
          <a:prstGeom prst="rect">
            <a:avLst/>
          </a:prstGeom>
        </p:spPr>
      </p:pic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08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8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95" name="Content Placeholder 1080">
            <a:extLst>
              <a:ext uri="{FF2B5EF4-FFF2-40B4-BE49-F238E27FC236}">
                <a16:creationId xmlns:a16="http://schemas.microsoft.com/office/drawing/2014/main" id="{5A54AA93-44D3-9465-392C-F42919622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859" y="1683035"/>
            <a:ext cx="9758151" cy="4230280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Network:</a:t>
            </a:r>
            <a:endParaRPr lang="en-GB" sz="2400" dirty="0"/>
          </a:p>
          <a:p>
            <a:pPr marL="0" indent="0" algn="l" rtl="0">
              <a:buNone/>
            </a:pPr>
            <a:endParaRPr lang="en-US" sz="24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236DDC0-1FFE-1CF1-4C99-9DD6AC3B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370" y="2313808"/>
            <a:ext cx="6935929" cy="4242816"/>
          </a:xfrm>
          <a:prstGeom prst="rect">
            <a:avLst/>
          </a:prstGeom>
        </p:spPr>
      </p:pic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D3E90355-E63F-ECB2-9CD1-6511B7CDA2C6}"/>
              </a:ext>
            </a:extLst>
          </p:cNvPr>
          <p:cNvGrpSpPr/>
          <p:nvPr/>
        </p:nvGrpSpPr>
        <p:grpSpPr>
          <a:xfrm>
            <a:off x="2817669" y="2313808"/>
            <a:ext cx="6974029" cy="4248802"/>
            <a:chOff x="6494625" y="2253719"/>
            <a:chExt cx="5367605" cy="3170230"/>
          </a:xfrm>
        </p:grpSpPr>
        <p:pic>
          <p:nvPicPr>
            <p:cNvPr id="3" name="תמונה 2">
              <a:extLst>
                <a:ext uri="{FF2B5EF4-FFF2-40B4-BE49-F238E27FC236}">
                  <a16:creationId xmlns:a16="http://schemas.microsoft.com/office/drawing/2014/main" id="{7D594F0E-C804-0D96-273F-3BEB413C9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4625" y="2253719"/>
              <a:ext cx="5367605" cy="3170230"/>
            </a:xfrm>
            <a:prstGeom prst="rect">
              <a:avLst/>
            </a:prstGeom>
          </p:spPr>
        </p:pic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60DB0B9E-56F2-C726-4E76-F36F6BFFC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52530" y="2253719"/>
              <a:ext cx="1409700" cy="261167"/>
            </a:xfrm>
            <a:prstGeom prst="rect">
              <a:avLst/>
            </a:prstGeom>
          </p:spPr>
        </p:pic>
      </p:grpSp>
      <p:sp>
        <p:nvSpPr>
          <p:cNvPr id="4" name="כותרת 3">
            <a:extLst>
              <a:ext uri="{FF2B5EF4-FFF2-40B4-BE49-F238E27FC236}">
                <a16:creationId xmlns:a16="http://schemas.microsoft.com/office/drawing/2014/main" id="{A8BCD255-2F13-2943-F041-90B16E7D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Our Implementation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826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מציין מיקום תוכן 22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50498258-0B3C-4CF3-83F0-F36B066FF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25770"/>
            <a:ext cx="12191997" cy="6857990"/>
          </a:xfrm>
          <a:prstGeom prst="rect">
            <a:avLst/>
          </a:prstGeom>
        </p:spPr>
      </p:pic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08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8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95" name="Content Placeholder 1080">
            <a:extLst>
              <a:ext uri="{FF2B5EF4-FFF2-40B4-BE49-F238E27FC236}">
                <a16:creationId xmlns:a16="http://schemas.microsoft.com/office/drawing/2014/main" id="{5A54AA93-44D3-9465-392C-F42919622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859" y="1683035"/>
            <a:ext cx="9758151" cy="4380881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200" u="sng" dirty="0"/>
              <a:t>Assumptions:</a:t>
            </a:r>
            <a:endParaRPr lang="en-US" sz="2200" dirty="0"/>
          </a:p>
          <a:p>
            <a:pPr algn="l" rtl="0">
              <a:lnSpc>
                <a:spcPts val="3500"/>
              </a:lnSpc>
            </a:pPr>
            <a:r>
              <a:rPr lang="en-US" sz="2200" dirty="0"/>
              <a:t>IP addresses are scattered randomly according to article’s insight</a:t>
            </a:r>
          </a:p>
          <a:p>
            <a:pPr algn="l" rtl="0">
              <a:lnSpc>
                <a:spcPts val="3500"/>
              </a:lnSpc>
            </a:pPr>
            <a:r>
              <a:rPr lang="en-US" sz="2200" dirty="0"/>
              <a:t>Center of each group is calculated dynamically per insertion</a:t>
            </a:r>
          </a:p>
          <a:p>
            <a:pPr algn="l" rtl="0">
              <a:lnSpc>
                <a:spcPts val="3500"/>
              </a:lnSpc>
            </a:pPr>
            <a:r>
              <a:rPr lang="en-US" sz="2200" dirty="0"/>
              <a:t>Distance parameter was statically defined (29)</a:t>
            </a:r>
          </a:p>
          <a:p>
            <a:pPr algn="l" rtl="0">
              <a:lnSpc>
                <a:spcPts val="3500"/>
              </a:lnSpc>
            </a:pPr>
            <a:r>
              <a:rPr lang="en-US" sz="2200" dirty="0"/>
              <a:t>Entropy threshold was </a:t>
            </a:r>
            <a:r>
              <a:rPr lang="en-GB" sz="2200" dirty="0"/>
              <a:t>set as the upper bound entropy value for the number of normal groups created</a:t>
            </a:r>
          </a:p>
          <a:p>
            <a:pPr algn="l" rtl="0">
              <a:lnSpc>
                <a:spcPts val="3500"/>
              </a:lnSpc>
            </a:pPr>
            <a:r>
              <a:rPr lang="en-GB" sz="2200" dirty="0"/>
              <a:t>Packet Score Threshold was statically set as 15 according to article’s results</a:t>
            </a:r>
          </a:p>
          <a:p>
            <a:pPr algn="l" rtl="0">
              <a:lnSpc>
                <a:spcPts val="3500"/>
              </a:lnSpc>
            </a:pPr>
            <a:r>
              <a:rPr lang="en-GB" sz="2200" dirty="0"/>
              <a:t>Number of requests for each client - according to article described experiment</a:t>
            </a:r>
            <a:endParaRPr lang="en-US" sz="2200" dirty="0"/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B9836EB0-782A-6191-DD0F-6528D8AB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Implementation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9601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מציין מיקום תוכן 22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50498258-0B3C-4CF3-83F0-F36B066FF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8965"/>
            <a:ext cx="12191997" cy="6857990"/>
          </a:xfrm>
          <a:prstGeom prst="rect">
            <a:avLst/>
          </a:prstGeom>
        </p:spPr>
      </p:pic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08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8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95" name="Content Placeholder 1080">
            <a:extLst>
              <a:ext uri="{FF2B5EF4-FFF2-40B4-BE49-F238E27FC236}">
                <a16:creationId xmlns:a16="http://schemas.microsoft.com/office/drawing/2014/main" id="{5A54AA93-44D3-9465-392C-F42919622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3" y="2558985"/>
            <a:ext cx="11053011" cy="2400157"/>
          </a:xfrm>
        </p:spPr>
        <p:txBody>
          <a:bodyPr>
            <a:normAutofit/>
          </a:bodyPr>
          <a:lstStyle/>
          <a:p>
            <a:pPr algn="l" rtl="0"/>
            <a:r>
              <a:rPr lang="en-US" sz="2400" b="1" u="sng" dirty="0"/>
              <a:t>Initialization</a:t>
            </a:r>
            <a:r>
              <a:rPr lang="en-US" sz="2400" b="1" dirty="0"/>
              <a:t>: </a:t>
            </a:r>
            <a:r>
              <a:rPr lang="en-US" sz="2400" dirty="0"/>
              <a:t>Clients are divided to three different types – Normal, DDoS and FC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b="1" u="sng" dirty="0"/>
              <a:t>First Phase - Normal Operation</a:t>
            </a:r>
            <a:r>
              <a:rPr lang="en-US" sz="2400" b="1" dirty="0"/>
              <a:t>:</a:t>
            </a:r>
            <a:r>
              <a:rPr lang="en-US" sz="2400" dirty="0"/>
              <a:t>  50 normal clients generate requests towards the server causing dynamic groups creation</a:t>
            </a:r>
            <a:r>
              <a:rPr lang="he-IL" sz="2400" dirty="0"/>
              <a:t> </a:t>
            </a:r>
            <a:r>
              <a:rPr lang="en-US" sz="2400" dirty="0"/>
              <a:t>                                                                                At the end of this phase, the system’s entropy value is calculated and recorded, then the entropy threshold is set</a:t>
            </a:r>
          </a:p>
          <a:p>
            <a:pPr algn="l" rtl="0"/>
            <a:endParaRPr lang="en-US" sz="2000" dirty="0"/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7F67207D-9F5E-D80E-F44E-72D3B4B6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The Simulation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5664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791</Words>
  <Application>Microsoft Macintosh PowerPoint</Application>
  <PresentationFormat>מסך רחב</PresentationFormat>
  <Paragraphs>112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Century Schoolbook</vt:lpstr>
      <vt:lpstr>Times</vt:lpstr>
      <vt:lpstr>ערכת נושא Office</vt:lpstr>
      <vt:lpstr>Entropy-Score: A Method to Detect DDoS Attack and Flash Crowd</vt:lpstr>
      <vt:lpstr>Overview</vt:lpstr>
      <vt:lpstr>Overview</vt:lpstr>
      <vt:lpstr>Detection Algorithm</vt:lpstr>
      <vt:lpstr>Detection Algorithm</vt:lpstr>
      <vt:lpstr>Simulation Goal</vt:lpstr>
      <vt:lpstr>Our Implementation</vt:lpstr>
      <vt:lpstr>Our Implementation</vt:lpstr>
      <vt:lpstr>The Simulation</vt:lpstr>
      <vt:lpstr>The Simulation</vt:lpstr>
      <vt:lpstr>The Simulation</vt:lpstr>
      <vt:lpstr>Results</vt:lpstr>
      <vt:lpstr>Results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Entropy-score: A Method to Detect DDoS Attack and Flash Crowd</dc:title>
  <dc:creator>אפי קורנפלד</dc:creator>
  <cp:lastModifiedBy>Microsoft Office User</cp:lastModifiedBy>
  <cp:revision>31</cp:revision>
  <dcterms:created xsi:type="dcterms:W3CDTF">2022-06-22T11:49:35Z</dcterms:created>
  <dcterms:modified xsi:type="dcterms:W3CDTF">2022-09-01T22:50:45Z</dcterms:modified>
</cp:coreProperties>
</file>