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57" r:id="rId4"/>
    <p:sldId id="258" r:id="rId5"/>
    <p:sldId id="267" r:id="rId6"/>
    <p:sldId id="259" r:id="rId7"/>
    <p:sldId id="268" r:id="rId8"/>
    <p:sldId id="269" r:id="rId9"/>
    <p:sldId id="272" r:id="rId10"/>
    <p:sldId id="273" r:id="rId11"/>
    <p:sldId id="270" r:id="rId12"/>
    <p:sldId id="271" r:id="rId13"/>
    <p:sldId id="260" r:id="rId14"/>
    <p:sldId id="261" r:id="rId15"/>
    <p:sldId id="262" r:id="rId16"/>
    <p:sldId id="263" r:id="rId17"/>
    <p:sldId id="264" r:id="rId18"/>
    <p:sldId id="26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39" d="100"/>
          <a:sy n="39" d="100"/>
        </p:scale>
        <p:origin x="60"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BF4720-BB30-4ED8-BF12-1A7B228C0F53}" type="doc">
      <dgm:prSet loTypeId="urn:microsoft.com/office/officeart/2005/8/layout/process1" loCatId="process" qsTypeId="urn:microsoft.com/office/officeart/2005/8/quickstyle/3d5" qsCatId="3D" csTypeId="urn:microsoft.com/office/officeart/2005/8/colors/accent1_2" csCatId="accent1" phldr="1"/>
      <dgm:spPr/>
    </dgm:pt>
    <dgm:pt modelId="{FB68D487-503E-4243-A610-978597E40BF7}">
      <dgm:prSet phldrT="[Text]" custT="1"/>
      <dgm:spPr/>
      <dgm:t>
        <a:bodyPr/>
        <a:lstStyle/>
        <a:p>
          <a:r>
            <a:rPr lang="en-IN" sz="1800" dirty="0"/>
            <a:t>Project </a:t>
          </a:r>
          <a:r>
            <a:rPr lang="en-IN" sz="1600" dirty="0"/>
            <a:t>Initiation</a:t>
          </a:r>
          <a:endParaRPr lang="en-IN" sz="1800" dirty="0"/>
        </a:p>
      </dgm:t>
    </dgm:pt>
    <dgm:pt modelId="{CC082C7C-5E0F-4143-A697-91DA50D6CDDE}" type="parTrans" cxnId="{844B12CC-FC76-49FA-9380-4A1B9A03C379}">
      <dgm:prSet/>
      <dgm:spPr/>
      <dgm:t>
        <a:bodyPr/>
        <a:lstStyle/>
        <a:p>
          <a:endParaRPr lang="en-IN"/>
        </a:p>
      </dgm:t>
    </dgm:pt>
    <dgm:pt modelId="{FBC5FBC3-A5F7-4F4C-A3C7-B6333C046C88}" type="sibTrans" cxnId="{844B12CC-FC76-49FA-9380-4A1B9A03C379}">
      <dgm:prSet/>
      <dgm:spPr/>
      <dgm:t>
        <a:bodyPr/>
        <a:lstStyle/>
        <a:p>
          <a:endParaRPr lang="en-IN"/>
        </a:p>
      </dgm:t>
    </dgm:pt>
    <dgm:pt modelId="{8E31B35D-F676-4B30-B4B8-38F777283054}">
      <dgm:prSet phldrT="[Text]" custT="1"/>
      <dgm:spPr/>
      <dgm:t>
        <a:bodyPr/>
        <a:lstStyle/>
        <a:p>
          <a:r>
            <a:rPr lang="en-IN" sz="1600" dirty="0"/>
            <a:t>Literature Review</a:t>
          </a:r>
        </a:p>
      </dgm:t>
    </dgm:pt>
    <dgm:pt modelId="{68BBF88C-029F-4253-8B03-9110AFC497D4}" type="parTrans" cxnId="{EAD6D874-D60A-4A57-B1B2-7764FA6A738F}">
      <dgm:prSet/>
      <dgm:spPr/>
      <dgm:t>
        <a:bodyPr/>
        <a:lstStyle/>
        <a:p>
          <a:endParaRPr lang="en-IN"/>
        </a:p>
      </dgm:t>
    </dgm:pt>
    <dgm:pt modelId="{DF3B4F23-86C5-427F-852C-1A5DE4BA7593}" type="sibTrans" cxnId="{EAD6D874-D60A-4A57-B1B2-7764FA6A738F}">
      <dgm:prSet/>
      <dgm:spPr/>
      <dgm:t>
        <a:bodyPr/>
        <a:lstStyle/>
        <a:p>
          <a:endParaRPr lang="en-IN"/>
        </a:p>
      </dgm:t>
    </dgm:pt>
    <dgm:pt modelId="{C98386CC-849B-4B3E-9E30-C01C14160695}">
      <dgm:prSet phldrT="[Text]" custT="1"/>
      <dgm:spPr/>
      <dgm:t>
        <a:bodyPr/>
        <a:lstStyle/>
        <a:p>
          <a:r>
            <a:rPr lang="en-IN" sz="1600" dirty="0"/>
            <a:t>Data Collection and Analysis</a:t>
          </a:r>
        </a:p>
      </dgm:t>
    </dgm:pt>
    <dgm:pt modelId="{4C580180-B97D-4F48-96D7-55C548F47B8F}" type="parTrans" cxnId="{59093638-7E60-477C-B592-0B7F2948A962}">
      <dgm:prSet/>
      <dgm:spPr/>
      <dgm:t>
        <a:bodyPr/>
        <a:lstStyle/>
        <a:p>
          <a:endParaRPr lang="en-IN"/>
        </a:p>
      </dgm:t>
    </dgm:pt>
    <dgm:pt modelId="{F4268252-296B-4179-84C4-97A94AA88ED6}" type="sibTrans" cxnId="{59093638-7E60-477C-B592-0B7F2948A962}">
      <dgm:prSet/>
      <dgm:spPr/>
      <dgm:t>
        <a:bodyPr/>
        <a:lstStyle/>
        <a:p>
          <a:endParaRPr lang="en-IN"/>
        </a:p>
      </dgm:t>
    </dgm:pt>
    <dgm:pt modelId="{4D4712B1-B04B-4326-BC48-6338371F77ED}">
      <dgm:prSet phldrT="[Text]" custT="1"/>
      <dgm:spPr/>
      <dgm:t>
        <a:bodyPr/>
        <a:lstStyle/>
        <a:p>
          <a:r>
            <a:rPr lang="en-IN" sz="1600" dirty="0"/>
            <a:t>Develop Methodology</a:t>
          </a:r>
        </a:p>
      </dgm:t>
    </dgm:pt>
    <dgm:pt modelId="{43DF63BE-8F31-4FCA-A4D7-44F9A6481FD0}" type="parTrans" cxnId="{F7BD5FC4-5204-4A32-A7F5-572A0E8D7BE7}">
      <dgm:prSet/>
      <dgm:spPr/>
      <dgm:t>
        <a:bodyPr/>
        <a:lstStyle/>
        <a:p>
          <a:endParaRPr lang="en-IN"/>
        </a:p>
      </dgm:t>
    </dgm:pt>
    <dgm:pt modelId="{52EC968A-0860-402B-93C4-9C94A57094AB}" type="sibTrans" cxnId="{F7BD5FC4-5204-4A32-A7F5-572A0E8D7BE7}">
      <dgm:prSet/>
      <dgm:spPr/>
      <dgm:t>
        <a:bodyPr/>
        <a:lstStyle/>
        <a:p>
          <a:endParaRPr lang="en-IN"/>
        </a:p>
      </dgm:t>
    </dgm:pt>
    <dgm:pt modelId="{C53D1361-65D6-4EA6-9167-A200D14C1BF1}">
      <dgm:prSet phldrT="[Text]" custT="1"/>
      <dgm:spPr/>
      <dgm:t>
        <a:bodyPr/>
        <a:lstStyle/>
        <a:p>
          <a:r>
            <a:rPr lang="en-IN" sz="1600" dirty="0"/>
            <a:t>Project Implementation</a:t>
          </a:r>
        </a:p>
      </dgm:t>
    </dgm:pt>
    <dgm:pt modelId="{80E34CE1-D6ED-4F84-A079-AAB97A2842CC}" type="parTrans" cxnId="{B5C2339A-4600-40BF-B08A-7651AB23D4E6}">
      <dgm:prSet/>
      <dgm:spPr/>
      <dgm:t>
        <a:bodyPr/>
        <a:lstStyle/>
        <a:p>
          <a:endParaRPr lang="en-IN"/>
        </a:p>
      </dgm:t>
    </dgm:pt>
    <dgm:pt modelId="{E2AEEC7E-CFBE-46E5-9E9B-7123EBDD3825}" type="sibTrans" cxnId="{B5C2339A-4600-40BF-B08A-7651AB23D4E6}">
      <dgm:prSet/>
      <dgm:spPr/>
      <dgm:t>
        <a:bodyPr/>
        <a:lstStyle/>
        <a:p>
          <a:endParaRPr lang="en-IN"/>
        </a:p>
      </dgm:t>
    </dgm:pt>
    <dgm:pt modelId="{F15BE6E6-04A8-4136-8633-F0820C299DB0}">
      <dgm:prSet phldrT="[Text]" custT="1"/>
      <dgm:spPr/>
      <dgm:t>
        <a:bodyPr/>
        <a:lstStyle/>
        <a:p>
          <a:r>
            <a:rPr lang="en-IN" sz="1600" dirty="0"/>
            <a:t>Results and Recommendations</a:t>
          </a:r>
        </a:p>
      </dgm:t>
    </dgm:pt>
    <dgm:pt modelId="{7ED8BB88-78CA-4545-B02D-1F6A692BD0B9}" type="parTrans" cxnId="{095F43D4-5411-4D12-99D7-CD8094E6E190}">
      <dgm:prSet/>
      <dgm:spPr/>
      <dgm:t>
        <a:bodyPr/>
        <a:lstStyle/>
        <a:p>
          <a:endParaRPr lang="en-IN"/>
        </a:p>
      </dgm:t>
    </dgm:pt>
    <dgm:pt modelId="{CB310456-4487-48BE-BCED-AAF299E61600}" type="sibTrans" cxnId="{095F43D4-5411-4D12-99D7-CD8094E6E190}">
      <dgm:prSet/>
      <dgm:spPr/>
      <dgm:t>
        <a:bodyPr/>
        <a:lstStyle/>
        <a:p>
          <a:endParaRPr lang="en-IN"/>
        </a:p>
      </dgm:t>
    </dgm:pt>
    <dgm:pt modelId="{EE0254E9-9A36-47F3-9890-3136F8855A5E}">
      <dgm:prSet phldrT="[Text]" custT="1"/>
      <dgm:spPr/>
      <dgm:t>
        <a:bodyPr/>
        <a:lstStyle/>
        <a:p>
          <a:r>
            <a:rPr lang="en-IN" sz="1600" dirty="0"/>
            <a:t>Final Presentation</a:t>
          </a:r>
        </a:p>
      </dgm:t>
    </dgm:pt>
    <dgm:pt modelId="{EDE30AA6-0CC6-4596-8BB9-E57146D85A6F}" type="parTrans" cxnId="{19D07B45-A00B-4144-9B7E-6E7C3D63F4F4}">
      <dgm:prSet/>
      <dgm:spPr/>
      <dgm:t>
        <a:bodyPr/>
        <a:lstStyle/>
        <a:p>
          <a:endParaRPr lang="en-IN"/>
        </a:p>
      </dgm:t>
    </dgm:pt>
    <dgm:pt modelId="{55746F5A-AE82-46E4-AA6C-823DD8133FA7}" type="sibTrans" cxnId="{19D07B45-A00B-4144-9B7E-6E7C3D63F4F4}">
      <dgm:prSet/>
      <dgm:spPr/>
      <dgm:t>
        <a:bodyPr/>
        <a:lstStyle/>
        <a:p>
          <a:endParaRPr lang="en-IN"/>
        </a:p>
      </dgm:t>
    </dgm:pt>
    <dgm:pt modelId="{EF41F708-3BD7-4F64-BDC5-E2D6A599344F}" type="pres">
      <dgm:prSet presAssocID="{2ABF4720-BB30-4ED8-BF12-1A7B228C0F53}" presName="Name0" presStyleCnt="0">
        <dgm:presLayoutVars>
          <dgm:dir/>
          <dgm:resizeHandles val="exact"/>
        </dgm:presLayoutVars>
      </dgm:prSet>
      <dgm:spPr/>
    </dgm:pt>
    <dgm:pt modelId="{065F3FC7-55EB-4A20-B9F9-6D0A657DA43C}" type="pres">
      <dgm:prSet presAssocID="{FB68D487-503E-4243-A610-978597E40BF7}" presName="node" presStyleLbl="node1" presStyleIdx="0" presStyleCnt="7" custScaleY="109225" custLinFactNeighborX="-2311" custLinFactNeighborY="-2967">
        <dgm:presLayoutVars>
          <dgm:bulletEnabled val="1"/>
        </dgm:presLayoutVars>
      </dgm:prSet>
      <dgm:spPr/>
    </dgm:pt>
    <dgm:pt modelId="{20238E2D-AE4F-4A4C-BC80-AB2B9902E51B}" type="pres">
      <dgm:prSet presAssocID="{FBC5FBC3-A5F7-4F4C-A3C7-B6333C046C88}" presName="sibTrans" presStyleLbl="sibTrans2D1" presStyleIdx="0" presStyleCnt="6"/>
      <dgm:spPr/>
    </dgm:pt>
    <dgm:pt modelId="{D6748EFF-64F4-4A63-8959-1CEEA2204B8F}" type="pres">
      <dgm:prSet presAssocID="{FBC5FBC3-A5F7-4F4C-A3C7-B6333C046C88}" presName="connectorText" presStyleLbl="sibTrans2D1" presStyleIdx="0" presStyleCnt="6"/>
      <dgm:spPr/>
    </dgm:pt>
    <dgm:pt modelId="{75E3478A-46FF-434D-BD71-BD3E00A9E1DD}" type="pres">
      <dgm:prSet presAssocID="{8E31B35D-F676-4B30-B4B8-38F777283054}" presName="node" presStyleLbl="node1" presStyleIdx="1" presStyleCnt="7" custScaleX="96367" custScaleY="103809">
        <dgm:presLayoutVars>
          <dgm:bulletEnabled val="1"/>
        </dgm:presLayoutVars>
      </dgm:prSet>
      <dgm:spPr/>
    </dgm:pt>
    <dgm:pt modelId="{C26E1160-D872-418B-A51B-9FE827CAFC20}" type="pres">
      <dgm:prSet presAssocID="{DF3B4F23-86C5-427F-852C-1A5DE4BA7593}" presName="sibTrans" presStyleLbl="sibTrans2D1" presStyleIdx="1" presStyleCnt="6"/>
      <dgm:spPr/>
    </dgm:pt>
    <dgm:pt modelId="{E02CC3C1-3952-4E8A-B736-64D52F1AFB7A}" type="pres">
      <dgm:prSet presAssocID="{DF3B4F23-86C5-427F-852C-1A5DE4BA7593}" presName="connectorText" presStyleLbl="sibTrans2D1" presStyleIdx="1" presStyleCnt="6"/>
      <dgm:spPr/>
    </dgm:pt>
    <dgm:pt modelId="{9F4156A3-CEA2-4937-AC00-C41031D6E85D}" type="pres">
      <dgm:prSet presAssocID="{C98386CC-849B-4B3E-9E30-C01C14160695}" presName="node" presStyleLbl="node1" presStyleIdx="2" presStyleCnt="7">
        <dgm:presLayoutVars>
          <dgm:bulletEnabled val="1"/>
        </dgm:presLayoutVars>
      </dgm:prSet>
      <dgm:spPr/>
    </dgm:pt>
    <dgm:pt modelId="{0481887E-A6DB-4539-8E1A-95D1E62B1141}" type="pres">
      <dgm:prSet presAssocID="{F4268252-296B-4179-84C4-97A94AA88ED6}" presName="sibTrans" presStyleLbl="sibTrans2D1" presStyleIdx="2" presStyleCnt="6"/>
      <dgm:spPr/>
    </dgm:pt>
    <dgm:pt modelId="{0E3B3774-F98C-4886-822A-A3A2DA84A264}" type="pres">
      <dgm:prSet presAssocID="{F4268252-296B-4179-84C4-97A94AA88ED6}" presName="connectorText" presStyleLbl="sibTrans2D1" presStyleIdx="2" presStyleCnt="6"/>
      <dgm:spPr/>
    </dgm:pt>
    <dgm:pt modelId="{29AA079C-0717-4978-AD25-94565B6AAED0}" type="pres">
      <dgm:prSet presAssocID="{4D4712B1-B04B-4326-BC48-6338371F77ED}" presName="node" presStyleLbl="node1" presStyleIdx="3" presStyleCnt="7">
        <dgm:presLayoutVars>
          <dgm:bulletEnabled val="1"/>
        </dgm:presLayoutVars>
      </dgm:prSet>
      <dgm:spPr/>
    </dgm:pt>
    <dgm:pt modelId="{1461F5C5-9325-4BAD-9D2F-652830F8AF32}" type="pres">
      <dgm:prSet presAssocID="{52EC968A-0860-402B-93C4-9C94A57094AB}" presName="sibTrans" presStyleLbl="sibTrans2D1" presStyleIdx="3" presStyleCnt="6"/>
      <dgm:spPr/>
    </dgm:pt>
    <dgm:pt modelId="{6B7AEAB0-742F-4D12-BDB0-8A6DCFC49C7A}" type="pres">
      <dgm:prSet presAssocID="{52EC968A-0860-402B-93C4-9C94A57094AB}" presName="connectorText" presStyleLbl="sibTrans2D1" presStyleIdx="3" presStyleCnt="6"/>
      <dgm:spPr/>
    </dgm:pt>
    <dgm:pt modelId="{5149718F-1FEB-4D4C-9BAB-CA9625517CCE}" type="pres">
      <dgm:prSet presAssocID="{C53D1361-65D6-4EA6-9167-A200D14C1BF1}" presName="node" presStyleLbl="node1" presStyleIdx="4" presStyleCnt="7">
        <dgm:presLayoutVars>
          <dgm:bulletEnabled val="1"/>
        </dgm:presLayoutVars>
      </dgm:prSet>
      <dgm:spPr/>
    </dgm:pt>
    <dgm:pt modelId="{BDFA6BF8-6D7A-4C59-9F85-127E38DB78AF}" type="pres">
      <dgm:prSet presAssocID="{E2AEEC7E-CFBE-46E5-9E9B-7123EBDD3825}" presName="sibTrans" presStyleLbl="sibTrans2D1" presStyleIdx="4" presStyleCnt="6"/>
      <dgm:spPr/>
    </dgm:pt>
    <dgm:pt modelId="{150EDBEF-5295-43C8-B627-DDFBB9CA0D61}" type="pres">
      <dgm:prSet presAssocID="{E2AEEC7E-CFBE-46E5-9E9B-7123EBDD3825}" presName="connectorText" presStyleLbl="sibTrans2D1" presStyleIdx="4" presStyleCnt="6"/>
      <dgm:spPr/>
    </dgm:pt>
    <dgm:pt modelId="{D88E85E2-575C-4ED1-AACA-DE88BD795D73}" type="pres">
      <dgm:prSet presAssocID="{F15BE6E6-04A8-4136-8633-F0820C299DB0}" presName="node" presStyleLbl="node1" presStyleIdx="5" presStyleCnt="7">
        <dgm:presLayoutVars>
          <dgm:bulletEnabled val="1"/>
        </dgm:presLayoutVars>
      </dgm:prSet>
      <dgm:spPr/>
    </dgm:pt>
    <dgm:pt modelId="{29BED67A-4C5D-438D-93AA-B41303D29D8C}" type="pres">
      <dgm:prSet presAssocID="{CB310456-4487-48BE-BCED-AAF299E61600}" presName="sibTrans" presStyleLbl="sibTrans2D1" presStyleIdx="5" presStyleCnt="6"/>
      <dgm:spPr/>
    </dgm:pt>
    <dgm:pt modelId="{BD04083B-0CC8-4B39-8972-F612527642B0}" type="pres">
      <dgm:prSet presAssocID="{CB310456-4487-48BE-BCED-AAF299E61600}" presName="connectorText" presStyleLbl="sibTrans2D1" presStyleIdx="5" presStyleCnt="6"/>
      <dgm:spPr/>
    </dgm:pt>
    <dgm:pt modelId="{D5B79BBB-2E02-406E-9343-40AE5E73C928}" type="pres">
      <dgm:prSet presAssocID="{EE0254E9-9A36-47F3-9890-3136F8855A5E}" presName="node" presStyleLbl="node1" presStyleIdx="6" presStyleCnt="7">
        <dgm:presLayoutVars>
          <dgm:bulletEnabled val="1"/>
        </dgm:presLayoutVars>
      </dgm:prSet>
      <dgm:spPr/>
    </dgm:pt>
  </dgm:ptLst>
  <dgm:cxnLst>
    <dgm:cxn modelId="{3D9E0100-B9E1-499E-A303-BE4F2AEE1747}" type="presOf" srcId="{FB68D487-503E-4243-A610-978597E40BF7}" destId="{065F3FC7-55EB-4A20-B9F9-6D0A657DA43C}" srcOrd="0" destOrd="0" presId="urn:microsoft.com/office/officeart/2005/8/layout/process1"/>
    <dgm:cxn modelId="{6DF6C303-85EC-4011-B78E-486402A41E09}" type="presOf" srcId="{CB310456-4487-48BE-BCED-AAF299E61600}" destId="{BD04083B-0CC8-4B39-8972-F612527642B0}" srcOrd="1" destOrd="0" presId="urn:microsoft.com/office/officeart/2005/8/layout/process1"/>
    <dgm:cxn modelId="{84BDA30F-1E08-409A-9191-BA97C02FFE60}" type="presOf" srcId="{8E31B35D-F676-4B30-B4B8-38F777283054}" destId="{75E3478A-46FF-434D-BD71-BD3E00A9E1DD}" srcOrd="0" destOrd="0" presId="urn:microsoft.com/office/officeart/2005/8/layout/process1"/>
    <dgm:cxn modelId="{DB5EE623-A17E-4DC7-A2AA-B5521C8A2435}" type="presOf" srcId="{4D4712B1-B04B-4326-BC48-6338371F77ED}" destId="{29AA079C-0717-4978-AD25-94565B6AAED0}" srcOrd="0" destOrd="0" presId="urn:microsoft.com/office/officeart/2005/8/layout/process1"/>
    <dgm:cxn modelId="{59093638-7E60-477C-B592-0B7F2948A962}" srcId="{2ABF4720-BB30-4ED8-BF12-1A7B228C0F53}" destId="{C98386CC-849B-4B3E-9E30-C01C14160695}" srcOrd="2" destOrd="0" parTransId="{4C580180-B97D-4F48-96D7-55C548F47B8F}" sibTransId="{F4268252-296B-4179-84C4-97A94AA88ED6}"/>
    <dgm:cxn modelId="{25985B64-D303-4246-9674-31181AF57B34}" type="presOf" srcId="{F15BE6E6-04A8-4136-8633-F0820C299DB0}" destId="{D88E85E2-575C-4ED1-AACA-DE88BD795D73}" srcOrd="0" destOrd="0" presId="urn:microsoft.com/office/officeart/2005/8/layout/process1"/>
    <dgm:cxn modelId="{F6445A45-88A5-48BD-9678-F00EC317AF17}" type="presOf" srcId="{2ABF4720-BB30-4ED8-BF12-1A7B228C0F53}" destId="{EF41F708-3BD7-4F64-BDC5-E2D6A599344F}" srcOrd="0" destOrd="0" presId="urn:microsoft.com/office/officeart/2005/8/layout/process1"/>
    <dgm:cxn modelId="{19D07B45-A00B-4144-9B7E-6E7C3D63F4F4}" srcId="{2ABF4720-BB30-4ED8-BF12-1A7B228C0F53}" destId="{EE0254E9-9A36-47F3-9890-3136F8855A5E}" srcOrd="6" destOrd="0" parTransId="{EDE30AA6-0CC6-4596-8BB9-E57146D85A6F}" sibTransId="{55746F5A-AE82-46E4-AA6C-823DD8133FA7}"/>
    <dgm:cxn modelId="{726D1E6D-6276-4564-A0FB-F9BBE9021D02}" type="presOf" srcId="{FBC5FBC3-A5F7-4F4C-A3C7-B6333C046C88}" destId="{D6748EFF-64F4-4A63-8959-1CEEA2204B8F}" srcOrd="1" destOrd="0" presId="urn:microsoft.com/office/officeart/2005/8/layout/process1"/>
    <dgm:cxn modelId="{43C51750-7254-4079-A95B-C3D8BE5EF61E}" type="presOf" srcId="{FBC5FBC3-A5F7-4F4C-A3C7-B6333C046C88}" destId="{20238E2D-AE4F-4A4C-BC80-AB2B9902E51B}" srcOrd="0" destOrd="0" presId="urn:microsoft.com/office/officeart/2005/8/layout/process1"/>
    <dgm:cxn modelId="{FD873172-719D-484A-B7FA-F3FC70F48EE6}" type="presOf" srcId="{C98386CC-849B-4B3E-9E30-C01C14160695}" destId="{9F4156A3-CEA2-4937-AC00-C41031D6E85D}" srcOrd="0" destOrd="0" presId="urn:microsoft.com/office/officeart/2005/8/layout/process1"/>
    <dgm:cxn modelId="{EAD6D874-D60A-4A57-B1B2-7764FA6A738F}" srcId="{2ABF4720-BB30-4ED8-BF12-1A7B228C0F53}" destId="{8E31B35D-F676-4B30-B4B8-38F777283054}" srcOrd="1" destOrd="0" parTransId="{68BBF88C-029F-4253-8B03-9110AFC497D4}" sibTransId="{DF3B4F23-86C5-427F-852C-1A5DE4BA7593}"/>
    <dgm:cxn modelId="{654FDE5A-8E2E-4DDA-9785-6FFFCB620ED6}" type="presOf" srcId="{52EC968A-0860-402B-93C4-9C94A57094AB}" destId="{1461F5C5-9325-4BAD-9D2F-652830F8AF32}" srcOrd="0" destOrd="0" presId="urn:microsoft.com/office/officeart/2005/8/layout/process1"/>
    <dgm:cxn modelId="{4F683092-BECE-4B6B-AC17-434B483C699B}" type="presOf" srcId="{F4268252-296B-4179-84C4-97A94AA88ED6}" destId="{0E3B3774-F98C-4886-822A-A3A2DA84A264}" srcOrd="1" destOrd="0" presId="urn:microsoft.com/office/officeart/2005/8/layout/process1"/>
    <dgm:cxn modelId="{94886092-72A3-43DF-98AD-7F2FA4F88DC1}" type="presOf" srcId="{52EC968A-0860-402B-93C4-9C94A57094AB}" destId="{6B7AEAB0-742F-4D12-BDB0-8A6DCFC49C7A}" srcOrd="1" destOrd="0" presId="urn:microsoft.com/office/officeart/2005/8/layout/process1"/>
    <dgm:cxn modelId="{540D6894-F0D6-4173-862C-F5D4E505D489}" type="presOf" srcId="{C53D1361-65D6-4EA6-9167-A200D14C1BF1}" destId="{5149718F-1FEB-4D4C-9BAB-CA9625517CCE}" srcOrd="0" destOrd="0" presId="urn:microsoft.com/office/officeart/2005/8/layout/process1"/>
    <dgm:cxn modelId="{377A8E95-4E7E-4B98-9B47-342503C59667}" type="presOf" srcId="{E2AEEC7E-CFBE-46E5-9E9B-7123EBDD3825}" destId="{150EDBEF-5295-43C8-B627-DDFBB9CA0D61}" srcOrd="1" destOrd="0" presId="urn:microsoft.com/office/officeart/2005/8/layout/process1"/>
    <dgm:cxn modelId="{B5C2339A-4600-40BF-B08A-7651AB23D4E6}" srcId="{2ABF4720-BB30-4ED8-BF12-1A7B228C0F53}" destId="{C53D1361-65D6-4EA6-9167-A200D14C1BF1}" srcOrd="4" destOrd="0" parTransId="{80E34CE1-D6ED-4F84-A079-AAB97A2842CC}" sibTransId="{E2AEEC7E-CFBE-46E5-9E9B-7123EBDD3825}"/>
    <dgm:cxn modelId="{DCE39BA7-0A20-4DCA-AE06-7644288E0137}" type="presOf" srcId="{DF3B4F23-86C5-427F-852C-1A5DE4BA7593}" destId="{C26E1160-D872-418B-A51B-9FE827CAFC20}" srcOrd="0" destOrd="0" presId="urn:microsoft.com/office/officeart/2005/8/layout/process1"/>
    <dgm:cxn modelId="{F7BD5FC4-5204-4A32-A7F5-572A0E8D7BE7}" srcId="{2ABF4720-BB30-4ED8-BF12-1A7B228C0F53}" destId="{4D4712B1-B04B-4326-BC48-6338371F77ED}" srcOrd="3" destOrd="0" parTransId="{43DF63BE-8F31-4FCA-A4D7-44F9A6481FD0}" sibTransId="{52EC968A-0860-402B-93C4-9C94A57094AB}"/>
    <dgm:cxn modelId="{E598A8C4-7F61-456B-A6F9-CBE68FFC7A8F}" type="presOf" srcId="{DF3B4F23-86C5-427F-852C-1A5DE4BA7593}" destId="{E02CC3C1-3952-4E8A-B736-64D52F1AFB7A}" srcOrd="1" destOrd="0" presId="urn:microsoft.com/office/officeart/2005/8/layout/process1"/>
    <dgm:cxn modelId="{C3B806C6-629C-4EC2-993B-82589439EB50}" type="presOf" srcId="{F4268252-296B-4179-84C4-97A94AA88ED6}" destId="{0481887E-A6DB-4539-8E1A-95D1E62B1141}" srcOrd="0" destOrd="0" presId="urn:microsoft.com/office/officeart/2005/8/layout/process1"/>
    <dgm:cxn modelId="{844B12CC-FC76-49FA-9380-4A1B9A03C379}" srcId="{2ABF4720-BB30-4ED8-BF12-1A7B228C0F53}" destId="{FB68D487-503E-4243-A610-978597E40BF7}" srcOrd="0" destOrd="0" parTransId="{CC082C7C-5E0F-4143-A697-91DA50D6CDDE}" sibTransId="{FBC5FBC3-A5F7-4F4C-A3C7-B6333C046C88}"/>
    <dgm:cxn modelId="{095F43D4-5411-4D12-99D7-CD8094E6E190}" srcId="{2ABF4720-BB30-4ED8-BF12-1A7B228C0F53}" destId="{F15BE6E6-04A8-4136-8633-F0820C299DB0}" srcOrd="5" destOrd="0" parTransId="{7ED8BB88-78CA-4545-B02D-1F6A692BD0B9}" sibTransId="{CB310456-4487-48BE-BCED-AAF299E61600}"/>
    <dgm:cxn modelId="{EAE394DD-3B4C-4609-B7B4-D2AD7F1DCE90}" type="presOf" srcId="{CB310456-4487-48BE-BCED-AAF299E61600}" destId="{29BED67A-4C5D-438D-93AA-B41303D29D8C}" srcOrd="0" destOrd="0" presId="urn:microsoft.com/office/officeart/2005/8/layout/process1"/>
    <dgm:cxn modelId="{9BDDB9F3-B7A7-433A-9F7C-A4F9DA9358A4}" type="presOf" srcId="{EE0254E9-9A36-47F3-9890-3136F8855A5E}" destId="{D5B79BBB-2E02-406E-9343-40AE5E73C928}" srcOrd="0" destOrd="0" presId="urn:microsoft.com/office/officeart/2005/8/layout/process1"/>
    <dgm:cxn modelId="{47829BF5-D2D7-44B8-BD9D-275EC0DB8A62}" type="presOf" srcId="{E2AEEC7E-CFBE-46E5-9E9B-7123EBDD3825}" destId="{BDFA6BF8-6D7A-4C59-9F85-127E38DB78AF}" srcOrd="0" destOrd="0" presId="urn:microsoft.com/office/officeart/2005/8/layout/process1"/>
    <dgm:cxn modelId="{0194D3D2-8A17-4326-ACD9-51BA46F606A4}" type="presParOf" srcId="{EF41F708-3BD7-4F64-BDC5-E2D6A599344F}" destId="{065F3FC7-55EB-4A20-B9F9-6D0A657DA43C}" srcOrd="0" destOrd="0" presId="urn:microsoft.com/office/officeart/2005/8/layout/process1"/>
    <dgm:cxn modelId="{17B41F4F-46CA-491A-8F16-6FCC240BB4E1}" type="presParOf" srcId="{EF41F708-3BD7-4F64-BDC5-E2D6A599344F}" destId="{20238E2D-AE4F-4A4C-BC80-AB2B9902E51B}" srcOrd="1" destOrd="0" presId="urn:microsoft.com/office/officeart/2005/8/layout/process1"/>
    <dgm:cxn modelId="{61252A7C-90ED-46C5-A774-4D59BB988414}" type="presParOf" srcId="{20238E2D-AE4F-4A4C-BC80-AB2B9902E51B}" destId="{D6748EFF-64F4-4A63-8959-1CEEA2204B8F}" srcOrd="0" destOrd="0" presId="urn:microsoft.com/office/officeart/2005/8/layout/process1"/>
    <dgm:cxn modelId="{09F90DAB-0A4A-4A1F-A063-0A1FF126FD69}" type="presParOf" srcId="{EF41F708-3BD7-4F64-BDC5-E2D6A599344F}" destId="{75E3478A-46FF-434D-BD71-BD3E00A9E1DD}" srcOrd="2" destOrd="0" presId="urn:microsoft.com/office/officeart/2005/8/layout/process1"/>
    <dgm:cxn modelId="{2FAA6C86-1A70-42F0-A5B1-F2E05F00D320}" type="presParOf" srcId="{EF41F708-3BD7-4F64-BDC5-E2D6A599344F}" destId="{C26E1160-D872-418B-A51B-9FE827CAFC20}" srcOrd="3" destOrd="0" presId="urn:microsoft.com/office/officeart/2005/8/layout/process1"/>
    <dgm:cxn modelId="{24084DBF-C573-4B11-8C6A-8CFE84804201}" type="presParOf" srcId="{C26E1160-D872-418B-A51B-9FE827CAFC20}" destId="{E02CC3C1-3952-4E8A-B736-64D52F1AFB7A}" srcOrd="0" destOrd="0" presId="urn:microsoft.com/office/officeart/2005/8/layout/process1"/>
    <dgm:cxn modelId="{98FC1B7E-717A-4512-A710-549EF31D8523}" type="presParOf" srcId="{EF41F708-3BD7-4F64-BDC5-E2D6A599344F}" destId="{9F4156A3-CEA2-4937-AC00-C41031D6E85D}" srcOrd="4" destOrd="0" presId="urn:microsoft.com/office/officeart/2005/8/layout/process1"/>
    <dgm:cxn modelId="{6D420B27-3040-459B-AD1B-C44D2460BA07}" type="presParOf" srcId="{EF41F708-3BD7-4F64-BDC5-E2D6A599344F}" destId="{0481887E-A6DB-4539-8E1A-95D1E62B1141}" srcOrd="5" destOrd="0" presId="urn:microsoft.com/office/officeart/2005/8/layout/process1"/>
    <dgm:cxn modelId="{AC0531B1-7948-4F58-BF7E-3AA2FA1B8D68}" type="presParOf" srcId="{0481887E-A6DB-4539-8E1A-95D1E62B1141}" destId="{0E3B3774-F98C-4886-822A-A3A2DA84A264}" srcOrd="0" destOrd="0" presId="urn:microsoft.com/office/officeart/2005/8/layout/process1"/>
    <dgm:cxn modelId="{C3CE73F4-CC33-4F64-BF9D-C67D01463A34}" type="presParOf" srcId="{EF41F708-3BD7-4F64-BDC5-E2D6A599344F}" destId="{29AA079C-0717-4978-AD25-94565B6AAED0}" srcOrd="6" destOrd="0" presId="urn:microsoft.com/office/officeart/2005/8/layout/process1"/>
    <dgm:cxn modelId="{6799D5F4-C8CB-4C3C-8EDB-B4231F0179FA}" type="presParOf" srcId="{EF41F708-3BD7-4F64-BDC5-E2D6A599344F}" destId="{1461F5C5-9325-4BAD-9D2F-652830F8AF32}" srcOrd="7" destOrd="0" presId="urn:microsoft.com/office/officeart/2005/8/layout/process1"/>
    <dgm:cxn modelId="{5FD2654D-E38B-4700-A4D9-947E11E3180B}" type="presParOf" srcId="{1461F5C5-9325-4BAD-9D2F-652830F8AF32}" destId="{6B7AEAB0-742F-4D12-BDB0-8A6DCFC49C7A}" srcOrd="0" destOrd="0" presId="urn:microsoft.com/office/officeart/2005/8/layout/process1"/>
    <dgm:cxn modelId="{B7EF11A4-B49B-4F00-BBC2-04E630EC837A}" type="presParOf" srcId="{EF41F708-3BD7-4F64-BDC5-E2D6A599344F}" destId="{5149718F-1FEB-4D4C-9BAB-CA9625517CCE}" srcOrd="8" destOrd="0" presId="urn:microsoft.com/office/officeart/2005/8/layout/process1"/>
    <dgm:cxn modelId="{BFBA9620-F241-45D3-A448-AA99856EEB3D}" type="presParOf" srcId="{EF41F708-3BD7-4F64-BDC5-E2D6A599344F}" destId="{BDFA6BF8-6D7A-4C59-9F85-127E38DB78AF}" srcOrd="9" destOrd="0" presId="urn:microsoft.com/office/officeart/2005/8/layout/process1"/>
    <dgm:cxn modelId="{B6D00F6B-43CF-4C54-8DE2-5DAC62E01B73}" type="presParOf" srcId="{BDFA6BF8-6D7A-4C59-9F85-127E38DB78AF}" destId="{150EDBEF-5295-43C8-B627-DDFBB9CA0D61}" srcOrd="0" destOrd="0" presId="urn:microsoft.com/office/officeart/2005/8/layout/process1"/>
    <dgm:cxn modelId="{78D9BA21-3442-48DC-B3AE-8F6B3443FE60}" type="presParOf" srcId="{EF41F708-3BD7-4F64-BDC5-E2D6A599344F}" destId="{D88E85E2-575C-4ED1-AACA-DE88BD795D73}" srcOrd="10" destOrd="0" presId="urn:microsoft.com/office/officeart/2005/8/layout/process1"/>
    <dgm:cxn modelId="{019FD987-A3B3-46E0-8647-D0747DE7D967}" type="presParOf" srcId="{EF41F708-3BD7-4F64-BDC5-E2D6A599344F}" destId="{29BED67A-4C5D-438D-93AA-B41303D29D8C}" srcOrd="11" destOrd="0" presId="urn:microsoft.com/office/officeart/2005/8/layout/process1"/>
    <dgm:cxn modelId="{B2D2B186-4875-4508-AA3B-BE4FB7FB7CD3}" type="presParOf" srcId="{29BED67A-4C5D-438D-93AA-B41303D29D8C}" destId="{BD04083B-0CC8-4B39-8972-F612527642B0}" srcOrd="0" destOrd="0" presId="urn:microsoft.com/office/officeart/2005/8/layout/process1"/>
    <dgm:cxn modelId="{8259B349-C789-4949-9F4F-57E66B2A8DA5}" type="presParOf" srcId="{EF41F708-3BD7-4F64-BDC5-E2D6A599344F}" destId="{D5B79BBB-2E02-406E-9343-40AE5E73C928}"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F3FC7-55EB-4A20-B9F9-6D0A657DA43C}">
      <dsp:nvSpPr>
        <dsp:cNvPr id="0" name=""/>
        <dsp:cNvSpPr/>
      </dsp:nvSpPr>
      <dsp:spPr>
        <a:xfrm>
          <a:off x="1" y="1890831"/>
          <a:ext cx="1171362" cy="1163473"/>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Project </a:t>
          </a:r>
          <a:r>
            <a:rPr lang="en-IN" sz="1600" kern="1200" dirty="0"/>
            <a:t>Initiation</a:t>
          </a:r>
          <a:endParaRPr lang="en-IN" sz="1800" kern="1200" dirty="0"/>
        </a:p>
      </dsp:txBody>
      <dsp:txXfrm>
        <a:off x="34078" y="1924908"/>
        <a:ext cx="1103208" cy="1095319"/>
      </dsp:txXfrm>
    </dsp:sp>
    <dsp:sp modelId="{20238E2D-AE4F-4A4C-BC80-AB2B9902E51B}">
      <dsp:nvSpPr>
        <dsp:cNvPr id="0" name=""/>
        <dsp:cNvSpPr/>
      </dsp:nvSpPr>
      <dsp:spPr>
        <a:xfrm rot="66670">
          <a:off x="1291183" y="2343466"/>
          <a:ext cx="254115" cy="290497"/>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1291190" y="2400826"/>
        <a:ext cx="177881" cy="174299"/>
      </dsp:txXfrm>
    </dsp:sp>
    <dsp:sp modelId="{75E3478A-46FF-434D-BD71-BD3E00A9E1DD}">
      <dsp:nvSpPr>
        <dsp:cNvPr id="0" name=""/>
        <dsp:cNvSpPr/>
      </dsp:nvSpPr>
      <dsp:spPr>
        <a:xfrm>
          <a:off x="1650736" y="1951281"/>
          <a:ext cx="1128807" cy="1105781"/>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Literature Review</a:t>
          </a:r>
        </a:p>
      </dsp:txBody>
      <dsp:txXfrm>
        <a:off x="1683123" y="1983668"/>
        <a:ext cx="1064033" cy="1041007"/>
      </dsp:txXfrm>
    </dsp:sp>
    <dsp:sp modelId="{C26E1160-D872-418B-A51B-9FE827CAFC20}">
      <dsp:nvSpPr>
        <dsp:cNvPr id="0" name=""/>
        <dsp:cNvSpPr/>
      </dsp:nvSpPr>
      <dsp:spPr>
        <a:xfrm>
          <a:off x="2896680" y="2358923"/>
          <a:ext cx="248328" cy="290497"/>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2896680" y="2417022"/>
        <a:ext cx="173830" cy="174299"/>
      </dsp:txXfrm>
    </dsp:sp>
    <dsp:sp modelId="{9F4156A3-CEA2-4937-AC00-C41031D6E85D}">
      <dsp:nvSpPr>
        <dsp:cNvPr id="0" name=""/>
        <dsp:cNvSpPr/>
      </dsp:nvSpPr>
      <dsp:spPr>
        <a:xfrm>
          <a:off x="3248089" y="1971568"/>
          <a:ext cx="1171362" cy="1065207"/>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Data Collection and Analysis</a:t>
          </a:r>
        </a:p>
      </dsp:txBody>
      <dsp:txXfrm>
        <a:off x="3279288" y="2002767"/>
        <a:ext cx="1108964" cy="1002809"/>
      </dsp:txXfrm>
    </dsp:sp>
    <dsp:sp modelId="{0481887E-A6DB-4539-8E1A-95D1E62B1141}">
      <dsp:nvSpPr>
        <dsp:cNvPr id="0" name=""/>
        <dsp:cNvSpPr/>
      </dsp:nvSpPr>
      <dsp:spPr>
        <a:xfrm>
          <a:off x="4536588" y="2358923"/>
          <a:ext cx="248328" cy="290497"/>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4536588" y="2417022"/>
        <a:ext cx="173830" cy="174299"/>
      </dsp:txXfrm>
    </dsp:sp>
    <dsp:sp modelId="{29AA079C-0717-4978-AD25-94565B6AAED0}">
      <dsp:nvSpPr>
        <dsp:cNvPr id="0" name=""/>
        <dsp:cNvSpPr/>
      </dsp:nvSpPr>
      <dsp:spPr>
        <a:xfrm>
          <a:off x="4887996" y="1971568"/>
          <a:ext cx="1171362" cy="1065207"/>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Develop Methodology</a:t>
          </a:r>
        </a:p>
      </dsp:txBody>
      <dsp:txXfrm>
        <a:off x="4919195" y="2002767"/>
        <a:ext cx="1108964" cy="1002809"/>
      </dsp:txXfrm>
    </dsp:sp>
    <dsp:sp modelId="{1461F5C5-9325-4BAD-9D2F-652830F8AF32}">
      <dsp:nvSpPr>
        <dsp:cNvPr id="0" name=""/>
        <dsp:cNvSpPr/>
      </dsp:nvSpPr>
      <dsp:spPr>
        <a:xfrm>
          <a:off x="6176495" y="2358923"/>
          <a:ext cx="248328" cy="290497"/>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6176495" y="2417022"/>
        <a:ext cx="173830" cy="174299"/>
      </dsp:txXfrm>
    </dsp:sp>
    <dsp:sp modelId="{5149718F-1FEB-4D4C-9BAB-CA9625517CCE}">
      <dsp:nvSpPr>
        <dsp:cNvPr id="0" name=""/>
        <dsp:cNvSpPr/>
      </dsp:nvSpPr>
      <dsp:spPr>
        <a:xfrm>
          <a:off x="6527904" y="1971568"/>
          <a:ext cx="1171362" cy="1065207"/>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Project Implementation</a:t>
          </a:r>
        </a:p>
      </dsp:txBody>
      <dsp:txXfrm>
        <a:off x="6559103" y="2002767"/>
        <a:ext cx="1108964" cy="1002809"/>
      </dsp:txXfrm>
    </dsp:sp>
    <dsp:sp modelId="{BDFA6BF8-6D7A-4C59-9F85-127E38DB78AF}">
      <dsp:nvSpPr>
        <dsp:cNvPr id="0" name=""/>
        <dsp:cNvSpPr/>
      </dsp:nvSpPr>
      <dsp:spPr>
        <a:xfrm>
          <a:off x="7816403" y="2358923"/>
          <a:ext cx="248328" cy="290497"/>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7816403" y="2417022"/>
        <a:ext cx="173830" cy="174299"/>
      </dsp:txXfrm>
    </dsp:sp>
    <dsp:sp modelId="{D88E85E2-575C-4ED1-AACA-DE88BD795D73}">
      <dsp:nvSpPr>
        <dsp:cNvPr id="0" name=""/>
        <dsp:cNvSpPr/>
      </dsp:nvSpPr>
      <dsp:spPr>
        <a:xfrm>
          <a:off x="8167812" y="1971568"/>
          <a:ext cx="1171362" cy="1065207"/>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Results and Recommendations</a:t>
          </a:r>
        </a:p>
      </dsp:txBody>
      <dsp:txXfrm>
        <a:off x="8199011" y="2002767"/>
        <a:ext cx="1108964" cy="1002809"/>
      </dsp:txXfrm>
    </dsp:sp>
    <dsp:sp modelId="{29BED67A-4C5D-438D-93AA-B41303D29D8C}">
      <dsp:nvSpPr>
        <dsp:cNvPr id="0" name=""/>
        <dsp:cNvSpPr/>
      </dsp:nvSpPr>
      <dsp:spPr>
        <a:xfrm>
          <a:off x="9456311" y="2358923"/>
          <a:ext cx="248328" cy="290497"/>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9456311" y="2417022"/>
        <a:ext cx="173830" cy="174299"/>
      </dsp:txXfrm>
    </dsp:sp>
    <dsp:sp modelId="{D5B79BBB-2E02-406E-9343-40AE5E73C928}">
      <dsp:nvSpPr>
        <dsp:cNvPr id="0" name=""/>
        <dsp:cNvSpPr/>
      </dsp:nvSpPr>
      <dsp:spPr>
        <a:xfrm>
          <a:off x="9807720" y="1971568"/>
          <a:ext cx="1171362" cy="1065207"/>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Final Presentation</a:t>
          </a:r>
        </a:p>
      </dsp:txBody>
      <dsp:txXfrm>
        <a:off x="9838919" y="2002767"/>
        <a:ext cx="1108964" cy="100280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03/12/2023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03/12/2023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03/12/2023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03/12/2023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03/12/2023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03/12/2023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03/12/2023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t>PROJECT TITLE: Protecting Patient Medical Data</a:t>
            </a:r>
          </a:p>
        </p:txBody>
      </p:sp>
      <p:sp>
        <p:nvSpPr>
          <p:cNvPr id="3" name="Subtitle 2"/>
          <p:cNvSpPr>
            <a:spLocks noGrp="1"/>
          </p:cNvSpPr>
          <p:nvPr>
            <p:ph type="subTitle" idx="1"/>
          </p:nvPr>
        </p:nvSpPr>
        <p:spPr>
          <a:xfrm>
            <a:off x="790469" y="2721956"/>
            <a:ext cx="3970594" cy="552184"/>
          </a:xfrm>
        </p:spPr>
        <p:txBody>
          <a:bodyPr>
            <a:normAutofit/>
          </a:bodyPr>
          <a:lstStyle/>
          <a:p>
            <a:pPr algn="l"/>
            <a:r>
              <a:rPr lang="en-GB" dirty="0"/>
              <a:t>Batch Number: G66</a:t>
            </a:r>
          </a:p>
        </p:txBody>
      </p:sp>
      <p:graphicFrame>
        <p:nvGraphicFramePr>
          <p:cNvPr id="4" name="Table 3"/>
          <p:cNvGraphicFramePr>
            <a:graphicFrameLocks noGrp="1"/>
          </p:cNvGraphicFramePr>
          <p:nvPr>
            <p:extLst>
              <p:ext uri="{D42A27DB-BD31-4B8C-83A1-F6EECF244321}">
                <p14:modId xmlns:p14="http://schemas.microsoft.com/office/powerpoint/2010/main" val="2080048669"/>
              </p:ext>
            </p:extLst>
          </p:nvPr>
        </p:nvGraphicFramePr>
        <p:xfrm>
          <a:off x="630904" y="3274141"/>
          <a:ext cx="5418666" cy="249428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20201CSE0370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a:t>Bysani</a:t>
                      </a:r>
                      <a:r>
                        <a:rPr lang="en-GB" dirty="0"/>
                        <a:t> Lakshmi Narasimha Sai Lahari</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20201CSE0386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SD </a:t>
                      </a:r>
                      <a:r>
                        <a:rPr lang="en-GB" dirty="0" err="1"/>
                        <a:t>Amruthavalli</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20201CSE0416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a:t>Lingutla</a:t>
                      </a:r>
                      <a:r>
                        <a:rPr lang="en-GB" dirty="0"/>
                        <a:t> </a:t>
                      </a:r>
                      <a:r>
                        <a:rPr lang="en-GB" dirty="0" err="1"/>
                        <a:t>Thanusha</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a:t>           </a:t>
            </a:r>
            <a:r>
              <a:rPr lang="en-GB" sz="1700" dirty="0" err="1"/>
              <a:t>Dr.</a:t>
            </a:r>
            <a:r>
              <a:rPr lang="en-GB" sz="1700" dirty="0"/>
              <a:t> Prakash </a:t>
            </a:r>
            <a:r>
              <a:rPr lang="en-GB" sz="1700" dirty="0" err="1"/>
              <a:t>Shanmurthy</a:t>
            </a:r>
            <a:endParaRPr lang="en-GB" sz="1700" dirty="0"/>
          </a:p>
          <a:p>
            <a:pPr algn="l"/>
            <a:r>
              <a:rPr lang="en-GB" sz="1700" dirty="0"/>
              <a:t>           Assistant Professor</a:t>
            </a:r>
          </a:p>
          <a:p>
            <a:pPr algn="l"/>
            <a:r>
              <a:rPr lang="en-GB" sz="1700" dirty="0"/>
              <a:t>School of Computer Science &amp; Engineering</a:t>
            </a:r>
          </a:p>
          <a:p>
            <a:pPr algn="l"/>
            <a:r>
              <a:rPr lang="en-GB" sz="1700" dirty="0"/>
              <a:t>          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5CFA-EF63-CB97-3FAC-2E4BB9B9C01F}"/>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27C03348-5ABF-A708-9B43-544046CAB32C}"/>
              </a:ext>
            </a:extLst>
          </p:cNvPr>
          <p:cNvSpPr>
            <a:spLocks noGrp="1"/>
          </p:cNvSpPr>
          <p:nvPr>
            <p:ph idx="1"/>
          </p:nvPr>
        </p:nvSpPr>
        <p:spPr/>
        <p:txBody>
          <a:bodyPr/>
          <a:lstStyle/>
          <a:p>
            <a:pPr marL="0" lvl="0" indent="0" algn="just">
              <a:lnSpc>
                <a:spcPct val="150000"/>
              </a:lnSpc>
              <a:buNone/>
            </a:pPr>
            <a:r>
              <a:rPr lang="en-US" b="1" dirty="0">
                <a:solidFill>
                  <a:srgbClr val="000000"/>
                </a:solidFill>
                <a:effectLst/>
                <a:latin typeface="Roboto" panose="02000000000000000000" pitchFamily="2" charset="0"/>
                <a:ea typeface="Roboto" panose="02000000000000000000" pitchFamily="2" charset="0"/>
                <a:cs typeface="Roboto" panose="02000000000000000000" pitchFamily="2" charset="0"/>
              </a:rPr>
              <a:t>PROXY SERVER:</a:t>
            </a:r>
            <a:endParaRPr lang="en-IN"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b="1" dirty="0">
                <a:solidFill>
                  <a:srgbClr val="000000"/>
                </a:solidFill>
                <a:effectLst/>
                <a:latin typeface="Roboto" panose="02000000000000000000" pitchFamily="2" charset="0"/>
                <a:ea typeface="Roboto" panose="02000000000000000000" pitchFamily="2" charset="0"/>
                <a:cs typeface="Roboto" panose="02000000000000000000" pitchFamily="2" charset="0"/>
              </a:rPr>
              <a:t>Login: </a:t>
            </a:r>
            <a:r>
              <a:rPr lang="en-US" dirty="0">
                <a:solidFill>
                  <a:srgbClr val="000000"/>
                </a:solidFill>
                <a:effectLst/>
                <a:latin typeface="Roboto" panose="02000000000000000000" pitchFamily="2" charset="0"/>
                <a:ea typeface="Roboto" panose="02000000000000000000" pitchFamily="2" charset="0"/>
                <a:cs typeface="Roboto" panose="02000000000000000000" pitchFamily="2" charset="0"/>
              </a:rPr>
              <a:t>Authority will login with default details </a:t>
            </a:r>
            <a:endParaRPr lang="en-IN"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b="1" dirty="0">
                <a:solidFill>
                  <a:srgbClr val="000000"/>
                </a:solidFill>
                <a:effectLst/>
                <a:latin typeface="Roboto" panose="02000000000000000000" pitchFamily="2" charset="0"/>
                <a:ea typeface="Roboto" panose="02000000000000000000" pitchFamily="2" charset="0"/>
                <a:cs typeface="Roboto" panose="02000000000000000000" pitchFamily="2" charset="0"/>
              </a:rPr>
              <a:t>View Request: </a:t>
            </a:r>
            <a:r>
              <a:rPr lang="en-US" dirty="0">
                <a:solidFill>
                  <a:srgbClr val="000000"/>
                </a:solidFill>
                <a:effectLst/>
                <a:latin typeface="Roboto" panose="02000000000000000000" pitchFamily="2" charset="0"/>
                <a:ea typeface="Roboto" panose="02000000000000000000" pitchFamily="2" charset="0"/>
                <a:cs typeface="Roboto" panose="02000000000000000000" pitchFamily="2" charset="0"/>
              </a:rPr>
              <a:t>View all requests from Doctors.</a:t>
            </a:r>
            <a:endParaRPr lang="en-IN"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b="1" dirty="0">
                <a:solidFill>
                  <a:srgbClr val="000000"/>
                </a:solidFill>
                <a:effectLst/>
                <a:latin typeface="Roboto" panose="02000000000000000000" pitchFamily="2" charset="0"/>
                <a:ea typeface="Roboto" panose="02000000000000000000" pitchFamily="2" charset="0"/>
                <a:cs typeface="Roboto" panose="02000000000000000000" pitchFamily="2" charset="0"/>
              </a:rPr>
              <a:t>Send Request: </a:t>
            </a:r>
            <a:r>
              <a:rPr lang="en-US" dirty="0">
                <a:solidFill>
                  <a:srgbClr val="000000"/>
                </a:solidFill>
                <a:effectLst/>
                <a:latin typeface="Roboto" panose="02000000000000000000" pitchFamily="2" charset="0"/>
                <a:ea typeface="Roboto" panose="02000000000000000000" pitchFamily="2" charset="0"/>
                <a:cs typeface="Roboto" panose="02000000000000000000" pitchFamily="2" charset="0"/>
              </a:rPr>
              <a:t>Pass requests to the authority</a:t>
            </a:r>
            <a:endParaRPr lang="en-IN"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spcAft>
                <a:spcPts val="1000"/>
              </a:spcAft>
            </a:pPr>
            <a:r>
              <a:rPr lang="en-US" b="1" dirty="0">
                <a:solidFill>
                  <a:srgbClr val="000000"/>
                </a:solidFill>
                <a:effectLst/>
                <a:latin typeface="Roboto" panose="02000000000000000000" pitchFamily="2" charset="0"/>
                <a:ea typeface="Roboto" panose="02000000000000000000" pitchFamily="2" charset="0"/>
                <a:cs typeface="Roboto" panose="02000000000000000000" pitchFamily="2" charset="0"/>
              </a:rPr>
              <a:t>Logout: </a:t>
            </a:r>
            <a:r>
              <a:rPr lang="en-IN" dirty="0">
                <a:effectLst/>
                <a:latin typeface="Roboto" panose="02000000000000000000" pitchFamily="2" charset="0"/>
                <a:ea typeface="Roboto" panose="02000000000000000000" pitchFamily="2" charset="0"/>
                <a:cs typeface="Roboto" panose="02000000000000000000" pitchFamily="2" charset="0"/>
              </a:rPr>
              <a:t>Finally logout from the system.</a:t>
            </a:r>
          </a:p>
          <a:p>
            <a:pPr marL="0" indent="0">
              <a:buNone/>
            </a:pPr>
            <a:endParaRPr lang="en-IN" dirty="0"/>
          </a:p>
        </p:txBody>
      </p:sp>
    </p:spTree>
    <p:extLst>
      <p:ext uri="{BB962C8B-B14F-4D97-AF65-F5344CB8AC3E}">
        <p14:creationId xmlns:p14="http://schemas.microsoft.com/office/powerpoint/2010/main" val="2016944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00ADF-5723-0924-D4E8-D586B427A556}"/>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F4C85C93-C32B-E065-FB51-B8BCB2CB686D}"/>
              </a:ext>
            </a:extLst>
          </p:cNvPr>
          <p:cNvSpPr>
            <a:spLocks noGrp="1"/>
          </p:cNvSpPr>
          <p:nvPr>
            <p:ph idx="1"/>
          </p:nvPr>
        </p:nvSpPr>
        <p:spPr/>
        <p:txBody>
          <a:bodyPr>
            <a:normAutofit fontScale="25000" lnSpcReduction="20000"/>
          </a:bodyPr>
          <a:lstStyle/>
          <a:p>
            <a:pPr marL="0" lvl="0" indent="0" algn="just">
              <a:lnSpc>
                <a:spcPct val="150000"/>
              </a:lnSpc>
              <a:buNone/>
            </a:pPr>
            <a:r>
              <a:rPr lang="en-US" sz="8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b="1" dirty="0">
                <a:solidFill>
                  <a:srgbClr val="000000"/>
                </a:solidFill>
                <a:effectLst/>
                <a:latin typeface="Roboto" panose="02000000000000000000" pitchFamily="2" charset="0"/>
                <a:ea typeface="Roboto" panose="02000000000000000000" pitchFamily="2" charset="0"/>
                <a:cs typeface="Roboto" panose="02000000000000000000" pitchFamily="2" charset="0"/>
              </a:rPr>
              <a:t>DOCTOR:</a:t>
            </a:r>
            <a:endParaRPr lang="en-IN" sz="9600"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sz="8800" b="1" dirty="0">
                <a:solidFill>
                  <a:srgbClr val="000000"/>
                </a:solidFill>
                <a:effectLst/>
                <a:latin typeface="Roboto" panose="02000000000000000000" pitchFamily="2" charset="0"/>
                <a:ea typeface="Roboto" panose="02000000000000000000" pitchFamily="2" charset="0"/>
                <a:cs typeface="Roboto" panose="02000000000000000000" pitchFamily="2" charset="0"/>
              </a:rPr>
              <a:t>Login: </a:t>
            </a:r>
            <a:r>
              <a:rPr lang="en-US" sz="8800" dirty="0">
                <a:solidFill>
                  <a:srgbClr val="000000"/>
                </a:solidFill>
                <a:effectLst/>
                <a:latin typeface="Roboto" panose="02000000000000000000" pitchFamily="2" charset="0"/>
                <a:ea typeface="Roboto" panose="02000000000000000000" pitchFamily="2" charset="0"/>
                <a:cs typeface="Roboto" panose="02000000000000000000" pitchFamily="2" charset="0"/>
              </a:rPr>
              <a:t>Doctor has to login with valid details which are used in his / her   Registration</a:t>
            </a:r>
            <a:endParaRPr lang="en-IN" sz="8800"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sz="8800" b="1" dirty="0">
                <a:solidFill>
                  <a:srgbClr val="000000"/>
                </a:solidFill>
                <a:effectLst/>
                <a:latin typeface="Roboto" panose="02000000000000000000" pitchFamily="2" charset="0"/>
                <a:ea typeface="Roboto" panose="02000000000000000000" pitchFamily="2" charset="0"/>
                <a:cs typeface="Roboto" panose="02000000000000000000" pitchFamily="2" charset="0"/>
              </a:rPr>
              <a:t>Register: </a:t>
            </a:r>
            <a:r>
              <a:rPr lang="en-US" sz="8800" dirty="0">
                <a:solidFill>
                  <a:srgbClr val="000000"/>
                </a:solidFill>
                <a:effectLst/>
                <a:latin typeface="Roboto" panose="02000000000000000000" pitchFamily="2" charset="0"/>
                <a:ea typeface="Roboto" panose="02000000000000000000" pitchFamily="2" charset="0"/>
                <a:cs typeface="Roboto" panose="02000000000000000000" pitchFamily="2" charset="0"/>
              </a:rPr>
              <a:t>Each </a:t>
            </a:r>
            <a:r>
              <a:rPr lang="en-IN" sz="8800" dirty="0">
                <a:effectLst/>
                <a:latin typeface="Roboto" panose="02000000000000000000" pitchFamily="2" charset="0"/>
                <a:ea typeface="Roboto" panose="02000000000000000000" pitchFamily="2" charset="0"/>
                <a:cs typeface="Roboto" panose="02000000000000000000" pitchFamily="2" charset="0"/>
              </a:rPr>
              <a:t>and every patient has to register and management has to accept request.  </a:t>
            </a:r>
          </a:p>
          <a:p>
            <a:pPr marL="457200" algn="just">
              <a:lnSpc>
                <a:spcPct val="150000"/>
              </a:lnSpc>
            </a:pPr>
            <a:r>
              <a:rPr lang="en-US" sz="8800" b="1" dirty="0">
                <a:solidFill>
                  <a:srgbClr val="000000"/>
                </a:solidFill>
                <a:effectLst/>
                <a:latin typeface="Roboto" panose="02000000000000000000" pitchFamily="2" charset="0"/>
                <a:ea typeface="Roboto" panose="02000000000000000000" pitchFamily="2" charset="0"/>
                <a:cs typeface="Roboto" panose="02000000000000000000" pitchFamily="2" charset="0"/>
              </a:rPr>
              <a:t>View Appointment: </a:t>
            </a:r>
            <a:r>
              <a:rPr lang="en-US" sz="8800" dirty="0">
                <a:solidFill>
                  <a:srgbClr val="000000"/>
                </a:solidFill>
                <a:effectLst/>
                <a:latin typeface="Roboto" panose="02000000000000000000" pitchFamily="2" charset="0"/>
                <a:ea typeface="Roboto" panose="02000000000000000000" pitchFamily="2" charset="0"/>
                <a:cs typeface="Roboto" panose="02000000000000000000" pitchFamily="2" charset="0"/>
              </a:rPr>
              <a:t>View all the appointments</a:t>
            </a:r>
            <a:endParaRPr lang="en-IN" sz="8800"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sz="8800" b="1" dirty="0">
                <a:solidFill>
                  <a:srgbClr val="000000"/>
                </a:solidFill>
                <a:effectLst/>
                <a:latin typeface="Roboto" panose="02000000000000000000" pitchFamily="2" charset="0"/>
                <a:ea typeface="Roboto" panose="02000000000000000000" pitchFamily="2" charset="0"/>
                <a:cs typeface="Roboto" panose="02000000000000000000" pitchFamily="2" charset="0"/>
              </a:rPr>
              <a:t>Upload Report: </a:t>
            </a:r>
            <a:r>
              <a:rPr lang="en-US" sz="8800" dirty="0">
                <a:solidFill>
                  <a:srgbClr val="000000"/>
                </a:solidFill>
                <a:effectLst/>
                <a:latin typeface="Roboto" panose="02000000000000000000" pitchFamily="2" charset="0"/>
                <a:ea typeface="Roboto" panose="02000000000000000000" pitchFamily="2" charset="0"/>
                <a:cs typeface="Roboto" panose="02000000000000000000" pitchFamily="2" charset="0"/>
              </a:rPr>
              <a:t> Uploads report.</a:t>
            </a:r>
            <a:endParaRPr lang="en-IN" sz="8800"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sz="8800" b="1" dirty="0">
                <a:solidFill>
                  <a:srgbClr val="000000"/>
                </a:solidFill>
                <a:effectLst/>
                <a:latin typeface="Roboto" panose="02000000000000000000" pitchFamily="2" charset="0"/>
                <a:ea typeface="Roboto" panose="02000000000000000000" pitchFamily="2" charset="0"/>
                <a:cs typeface="Roboto" panose="02000000000000000000" pitchFamily="2" charset="0"/>
              </a:rPr>
              <a:t>Send File:</a:t>
            </a:r>
            <a:r>
              <a:rPr lang="en-US" sz="8800" dirty="0">
                <a:solidFill>
                  <a:srgbClr val="000000"/>
                </a:solidFill>
                <a:effectLst/>
                <a:latin typeface="Roboto" panose="02000000000000000000" pitchFamily="2" charset="0"/>
                <a:ea typeface="Roboto" panose="02000000000000000000" pitchFamily="2" charset="0"/>
                <a:cs typeface="Roboto" panose="02000000000000000000" pitchFamily="2" charset="0"/>
              </a:rPr>
              <a:t> Send’s file to the proxy</a:t>
            </a:r>
            <a:endParaRPr lang="en-IN" sz="8800"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sz="8800" b="1" dirty="0">
                <a:solidFill>
                  <a:srgbClr val="000000"/>
                </a:solidFill>
                <a:effectLst/>
                <a:latin typeface="Roboto" panose="02000000000000000000" pitchFamily="2" charset="0"/>
                <a:ea typeface="Roboto" panose="02000000000000000000" pitchFamily="2" charset="0"/>
                <a:cs typeface="Roboto" panose="02000000000000000000" pitchFamily="2" charset="0"/>
              </a:rPr>
              <a:t>View Patient Report:</a:t>
            </a:r>
            <a:r>
              <a:rPr lang="en-US" sz="8800" dirty="0">
                <a:solidFill>
                  <a:srgbClr val="000000"/>
                </a:solidFill>
                <a:effectLst/>
                <a:latin typeface="Roboto" panose="02000000000000000000" pitchFamily="2" charset="0"/>
                <a:ea typeface="Roboto" panose="02000000000000000000" pitchFamily="2" charset="0"/>
                <a:cs typeface="Roboto" panose="02000000000000000000" pitchFamily="2" charset="0"/>
              </a:rPr>
              <a:t> patient will view all the reports of the patient.</a:t>
            </a:r>
            <a:endParaRPr lang="en-IN" sz="8800"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spcAft>
                <a:spcPts val="1000"/>
              </a:spcAft>
            </a:pPr>
            <a:r>
              <a:rPr lang="en-US" sz="8800" b="1" dirty="0">
                <a:solidFill>
                  <a:srgbClr val="000000"/>
                </a:solidFill>
                <a:effectLst/>
                <a:latin typeface="Roboto" panose="02000000000000000000" pitchFamily="2" charset="0"/>
                <a:ea typeface="Roboto" panose="02000000000000000000" pitchFamily="2" charset="0"/>
                <a:cs typeface="Roboto" panose="02000000000000000000" pitchFamily="2" charset="0"/>
              </a:rPr>
              <a:t>Logout: </a:t>
            </a:r>
            <a:r>
              <a:rPr lang="en-US" sz="8800" dirty="0">
                <a:solidFill>
                  <a:srgbClr val="000000"/>
                </a:solidFill>
                <a:effectLst/>
                <a:latin typeface="Roboto" panose="02000000000000000000" pitchFamily="2" charset="0"/>
                <a:ea typeface="Roboto" panose="02000000000000000000" pitchFamily="2" charset="0"/>
                <a:cs typeface="Roboto" panose="02000000000000000000" pitchFamily="2" charset="0"/>
              </a:rPr>
              <a:t>Finally,</a:t>
            </a:r>
            <a:r>
              <a:rPr lang="en-IN" sz="8800" dirty="0">
                <a:effectLst/>
                <a:latin typeface="Roboto" panose="02000000000000000000" pitchFamily="2" charset="0"/>
                <a:ea typeface="Roboto" panose="02000000000000000000" pitchFamily="2" charset="0"/>
                <a:cs typeface="Roboto" panose="02000000000000000000" pitchFamily="2" charset="0"/>
              </a:rPr>
              <a:t> logout from the system.</a:t>
            </a:r>
          </a:p>
          <a:p>
            <a:pPr marL="0" indent="0">
              <a:buNone/>
            </a:pPr>
            <a:endParaRPr lang="en-IN" dirty="0"/>
          </a:p>
        </p:txBody>
      </p:sp>
    </p:spTree>
    <p:extLst>
      <p:ext uri="{BB962C8B-B14F-4D97-AF65-F5344CB8AC3E}">
        <p14:creationId xmlns:p14="http://schemas.microsoft.com/office/powerpoint/2010/main" val="1449913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6934F-BC99-F065-E1DD-57600593D229}"/>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23288D09-A82B-2461-09FD-1AB871C2F61A}"/>
              </a:ext>
            </a:extLst>
          </p:cNvPr>
          <p:cNvSpPr>
            <a:spLocks noGrp="1"/>
          </p:cNvSpPr>
          <p:nvPr>
            <p:ph idx="1"/>
          </p:nvPr>
        </p:nvSpPr>
        <p:spPr/>
        <p:txBody>
          <a:bodyPr>
            <a:normAutofit lnSpcReduction="10000"/>
          </a:bodyPr>
          <a:lstStyle/>
          <a:p>
            <a:pPr marL="0" lvl="0" indent="0" algn="just">
              <a:lnSpc>
                <a:spcPct val="150000"/>
              </a:lnSpc>
              <a:buNone/>
            </a:pPr>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HOSPITAL MANAGEMENT: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US" b="1" dirty="0">
                <a:solidFill>
                  <a:srgbClr val="000000"/>
                </a:solidFill>
                <a:effectLst/>
                <a:latin typeface="Roboto" panose="02000000000000000000" pitchFamily="2" charset="0"/>
                <a:ea typeface="Roboto" panose="02000000000000000000" pitchFamily="2" charset="0"/>
                <a:cs typeface="Roboto" panose="02000000000000000000" pitchFamily="2" charset="0"/>
              </a:rPr>
              <a:t>Login: </a:t>
            </a:r>
            <a:r>
              <a:rPr lang="en-US" dirty="0">
                <a:solidFill>
                  <a:srgbClr val="000000"/>
                </a:solidFill>
                <a:effectLst/>
                <a:latin typeface="Roboto" panose="02000000000000000000" pitchFamily="2" charset="0"/>
                <a:ea typeface="Roboto" panose="02000000000000000000" pitchFamily="2" charset="0"/>
                <a:cs typeface="Roboto" panose="02000000000000000000" pitchFamily="2" charset="0"/>
              </a:rPr>
              <a:t>Management will login with default details, they can view the patients’ medical details without any key.</a:t>
            </a:r>
            <a:endParaRPr lang="en-IN"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b="1" dirty="0">
                <a:solidFill>
                  <a:srgbClr val="000000"/>
                </a:solidFill>
                <a:effectLst/>
                <a:latin typeface="Roboto" panose="02000000000000000000" pitchFamily="2" charset="0"/>
                <a:ea typeface="Roboto" panose="02000000000000000000" pitchFamily="2" charset="0"/>
                <a:cs typeface="Roboto" panose="02000000000000000000" pitchFamily="2" charset="0"/>
              </a:rPr>
              <a:t>Appointment: </a:t>
            </a:r>
            <a:r>
              <a:rPr lang="en-US" dirty="0">
                <a:solidFill>
                  <a:srgbClr val="000000"/>
                </a:solidFill>
                <a:effectLst/>
                <a:latin typeface="Roboto" panose="02000000000000000000" pitchFamily="2" charset="0"/>
                <a:ea typeface="Roboto" panose="02000000000000000000" pitchFamily="2" charset="0"/>
                <a:cs typeface="Roboto" panose="02000000000000000000" pitchFamily="2" charset="0"/>
              </a:rPr>
              <a:t>Views all the appointments requests from the Patients</a:t>
            </a:r>
            <a:endParaRPr lang="en-IN"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b="1" dirty="0">
                <a:solidFill>
                  <a:srgbClr val="000000"/>
                </a:solidFill>
                <a:effectLst/>
                <a:latin typeface="Roboto" panose="02000000000000000000" pitchFamily="2" charset="0"/>
                <a:ea typeface="Roboto" panose="02000000000000000000" pitchFamily="2" charset="0"/>
                <a:cs typeface="Roboto" panose="02000000000000000000" pitchFamily="2" charset="0"/>
              </a:rPr>
              <a:t>View Doctor Request: </a:t>
            </a:r>
            <a:r>
              <a:rPr lang="en-US" dirty="0">
                <a:solidFill>
                  <a:srgbClr val="000000"/>
                </a:solidFill>
                <a:effectLst/>
                <a:latin typeface="Roboto" panose="02000000000000000000" pitchFamily="2" charset="0"/>
                <a:ea typeface="Roboto" panose="02000000000000000000" pitchFamily="2" charset="0"/>
                <a:cs typeface="Roboto" panose="02000000000000000000" pitchFamily="2" charset="0"/>
              </a:rPr>
              <a:t>View all the doctor requests who are registered.</a:t>
            </a:r>
            <a:endParaRPr lang="en-IN"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b="1" dirty="0">
                <a:solidFill>
                  <a:srgbClr val="000000"/>
                </a:solidFill>
                <a:effectLst/>
                <a:latin typeface="Roboto" panose="02000000000000000000" pitchFamily="2" charset="0"/>
                <a:ea typeface="Roboto" panose="02000000000000000000" pitchFamily="2" charset="0"/>
                <a:cs typeface="Roboto" panose="02000000000000000000" pitchFamily="2" charset="0"/>
              </a:rPr>
              <a:t>Send Information: </a:t>
            </a:r>
            <a:r>
              <a:rPr lang="en-US" dirty="0">
                <a:solidFill>
                  <a:srgbClr val="000000"/>
                </a:solidFill>
                <a:effectLst/>
                <a:latin typeface="Roboto" panose="02000000000000000000" pitchFamily="2" charset="0"/>
                <a:ea typeface="Roboto" panose="02000000000000000000" pitchFamily="2" charset="0"/>
                <a:cs typeface="Roboto" panose="02000000000000000000" pitchFamily="2" charset="0"/>
              </a:rPr>
              <a:t> Patient request will be passed to doctor</a:t>
            </a:r>
            <a:endParaRPr lang="en-IN"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b="1" dirty="0">
                <a:solidFill>
                  <a:srgbClr val="000000"/>
                </a:solidFill>
                <a:effectLst/>
                <a:latin typeface="Roboto" panose="02000000000000000000" pitchFamily="2" charset="0"/>
                <a:ea typeface="Roboto" panose="02000000000000000000" pitchFamily="2" charset="0"/>
                <a:cs typeface="Roboto" panose="02000000000000000000" pitchFamily="2" charset="0"/>
              </a:rPr>
              <a:t>View Report :</a:t>
            </a:r>
            <a:r>
              <a:rPr lang="en-US" dirty="0">
                <a:solidFill>
                  <a:srgbClr val="000000"/>
                </a:solidFill>
                <a:effectLst/>
                <a:latin typeface="Roboto" panose="02000000000000000000" pitchFamily="2" charset="0"/>
                <a:ea typeface="Roboto" panose="02000000000000000000" pitchFamily="2" charset="0"/>
                <a:cs typeface="Roboto" panose="02000000000000000000" pitchFamily="2" charset="0"/>
              </a:rPr>
              <a:t>View Patient Report in Emergency cases. </a:t>
            </a:r>
            <a:endParaRPr lang="en-IN"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spcAft>
                <a:spcPts val="1000"/>
              </a:spcAft>
            </a:pPr>
            <a:r>
              <a:rPr lang="en-US" b="1" dirty="0">
                <a:solidFill>
                  <a:srgbClr val="000000"/>
                </a:solidFill>
                <a:effectLst/>
                <a:latin typeface="Roboto" panose="02000000000000000000" pitchFamily="2" charset="0"/>
                <a:ea typeface="Roboto" panose="02000000000000000000" pitchFamily="2" charset="0"/>
                <a:cs typeface="Roboto" panose="02000000000000000000" pitchFamily="2" charset="0"/>
              </a:rPr>
              <a:t>Logout: </a:t>
            </a:r>
            <a:r>
              <a:rPr lang="en-IN" dirty="0">
                <a:effectLst/>
                <a:latin typeface="Roboto" panose="02000000000000000000" pitchFamily="2" charset="0"/>
                <a:ea typeface="Roboto" panose="02000000000000000000" pitchFamily="2" charset="0"/>
                <a:cs typeface="Roboto" panose="02000000000000000000" pitchFamily="2" charset="0"/>
              </a:rPr>
              <a:t>Finally logout from the system.</a:t>
            </a:r>
          </a:p>
          <a:p>
            <a:pPr marL="0" indent="0">
              <a:buNone/>
            </a:pPr>
            <a:endParaRPr lang="en-IN" dirty="0"/>
          </a:p>
        </p:txBody>
      </p:sp>
    </p:spTree>
    <p:extLst>
      <p:ext uri="{BB962C8B-B14F-4D97-AF65-F5344CB8AC3E}">
        <p14:creationId xmlns:p14="http://schemas.microsoft.com/office/powerpoint/2010/main" val="3134554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800" b="0" i="0" dirty="0">
                <a:solidFill>
                  <a:srgbClr val="374151"/>
                </a:solidFill>
                <a:effectLst/>
                <a:latin typeface="Roboto" panose="02000000000000000000" pitchFamily="2" charset="0"/>
              </a:rPr>
              <a:t>Protect patient data from unauthorized access.</a:t>
            </a:r>
            <a:endParaRPr lang="en-US" sz="2800" dirty="0">
              <a:solidFill>
                <a:srgbClr val="374151"/>
              </a:solidFill>
              <a:latin typeface="Roboto" panose="02000000000000000000" pitchFamily="2" charset="0"/>
            </a:endParaRPr>
          </a:p>
          <a:p>
            <a:pPr>
              <a:buFont typeface="Wingdings" panose="05000000000000000000" pitchFamily="2" charset="2"/>
              <a:buChar char="q"/>
            </a:pPr>
            <a:r>
              <a:rPr lang="en-US" sz="2800" b="0" i="0" dirty="0">
                <a:solidFill>
                  <a:srgbClr val="374151"/>
                </a:solidFill>
                <a:effectLst/>
                <a:latin typeface="Roboto" panose="02000000000000000000" pitchFamily="2" charset="0"/>
              </a:rPr>
              <a:t>Maintain confidentiality and trust with patients.</a:t>
            </a:r>
            <a:endParaRPr lang="en-US" sz="2800" dirty="0">
              <a:solidFill>
                <a:srgbClr val="374151"/>
              </a:solidFill>
              <a:latin typeface="Roboto" panose="02000000000000000000" pitchFamily="2" charset="0"/>
            </a:endParaRPr>
          </a:p>
          <a:p>
            <a:pPr>
              <a:buFont typeface="Wingdings" panose="05000000000000000000" pitchFamily="2" charset="2"/>
              <a:buChar char="q"/>
            </a:pPr>
            <a:r>
              <a:rPr lang="en-US" sz="2800" b="0" i="0" dirty="0">
                <a:solidFill>
                  <a:srgbClr val="374151"/>
                </a:solidFill>
                <a:effectLst/>
                <a:latin typeface="Roboto" panose="02000000000000000000" pitchFamily="2" charset="0"/>
              </a:rPr>
              <a:t>Monitor record access to ensure data security.</a:t>
            </a:r>
          </a:p>
        </p:txBody>
      </p:sp>
    </p:spTree>
    <p:extLst>
      <p:ext uri="{BB962C8B-B14F-4D97-AF65-F5344CB8AC3E}">
        <p14:creationId xmlns:p14="http://schemas.microsoft.com/office/powerpoint/2010/main" val="2666729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lnSpcReduction="10000"/>
          </a:bodyPr>
          <a:lstStyle/>
          <a:p>
            <a:r>
              <a:rPr lang="en-US" sz="2800" b="0" i="0" dirty="0">
                <a:solidFill>
                  <a:srgbClr val="343541"/>
                </a:solidFill>
                <a:effectLst/>
                <a:latin typeface="Roboto" panose="02000000000000000000" pitchFamily="2" charset="0"/>
              </a:rPr>
              <a:t>Our methodology for safeguarding patient medical records is straightforward. It starts with following healthcare data privacy regulations, like GDPR to stay legally compliant.</a:t>
            </a:r>
          </a:p>
          <a:p>
            <a:r>
              <a:rPr lang="en-US" sz="2800" b="0" i="0" dirty="0">
                <a:solidFill>
                  <a:srgbClr val="343541"/>
                </a:solidFill>
                <a:effectLst/>
                <a:latin typeface="Roboto" panose="02000000000000000000" pitchFamily="2" charset="0"/>
              </a:rPr>
              <a:t>Our approach includes strong data encryption, access controls, and real-time monitoring to ensure records security. </a:t>
            </a:r>
          </a:p>
          <a:p>
            <a:r>
              <a:rPr lang="en-US" sz="2800" b="0" i="0" dirty="0">
                <a:solidFill>
                  <a:srgbClr val="343541"/>
                </a:solidFill>
                <a:effectLst/>
                <a:latin typeface="Roboto" panose="02000000000000000000" pitchFamily="2" charset="0"/>
              </a:rPr>
              <a:t>We also focus on educating healthcare staff and patients on best practices for data protection. Ongoing compliance checks and regular system maintenance keep everything up-to-date and secure.</a:t>
            </a:r>
          </a:p>
          <a:p>
            <a:r>
              <a:rPr lang="en-US" sz="2800" b="0" i="0" dirty="0">
                <a:solidFill>
                  <a:srgbClr val="343541"/>
                </a:solidFill>
                <a:effectLst/>
                <a:latin typeface="Roboto" panose="02000000000000000000" pitchFamily="2" charset="0"/>
              </a:rPr>
              <a:t>This method aims to build trust, prevent data breaches, and adhere to legal and ethical standards in healthcare</a:t>
            </a:r>
            <a:r>
              <a:rPr lang="en-US" b="0" i="0" dirty="0">
                <a:solidFill>
                  <a:srgbClr val="343541"/>
                </a:solidFill>
                <a:effectLst/>
                <a:latin typeface="Roboto" panose="02000000000000000000" pitchFamily="2" charset="0"/>
              </a:rPr>
              <a:t>.</a:t>
            </a:r>
            <a:endParaRPr lang="en-GB" dirty="0"/>
          </a:p>
        </p:txBody>
      </p:sp>
    </p:spTree>
    <p:extLst>
      <p:ext uri="{BB962C8B-B14F-4D97-AF65-F5344CB8AC3E}">
        <p14:creationId xmlns:p14="http://schemas.microsoft.com/office/powerpoint/2010/main" val="231494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aphicFrame>
        <p:nvGraphicFramePr>
          <p:cNvPr id="5" name="Content Placeholder 4">
            <a:extLst>
              <a:ext uri="{FF2B5EF4-FFF2-40B4-BE49-F238E27FC236}">
                <a16:creationId xmlns:a16="http://schemas.microsoft.com/office/drawing/2014/main" id="{322DB92B-7A54-3B8C-12A2-607B24965F57}"/>
              </a:ext>
            </a:extLst>
          </p:cNvPr>
          <p:cNvGraphicFramePr>
            <a:graphicFrameLocks noGrp="1"/>
          </p:cNvGraphicFramePr>
          <p:nvPr>
            <p:ph idx="1"/>
            <p:extLst>
              <p:ext uri="{D42A27DB-BD31-4B8C-83A1-F6EECF244321}">
                <p14:modId xmlns:p14="http://schemas.microsoft.com/office/powerpoint/2010/main" val="3179982361"/>
              </p:ext>
            </p:extLst>
          </p:nvPr>
        </p:nvGraphicFramePr>
        <p:xfrm>
          <a:off x="490888" y="1087655"/>
          <a:ext cx="10989912" cy="5008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733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5" name="Content Placeholder 4">
            <a:extLst>
              <a:ext uri="{FF2B5EF4-FFF2-40B4-BE49-F238E27FC236}">
                <a16:creationId xmlns:a16="http://schemas.microsoft.com/office/drawing/2014/main" id="{04D29948-F539-0F61-0218-6E6E75411AF5}"/>
              </a:ext>
            </a:extLst>
          </p:cNvPr>
          <p:cNvSpPr>
            <a:spLocks noGrp="1"/>
          </p:cNvSpPr>
          <p:nvPr>
            <p:ph idx="1"/>
          </p:nvPr>
        </p:nvSpPr>
        <p:spPr/>
        <p:txBody>
          <a:bodyPr>
            <a:normAutofit/>
          </a:bodyPr>
          <a:lstStyle/>
          <a:p>
            <a:pPr>
              <a:lnSpc>
                <a:spcPct val="150000"/>
              </a:lnSpc>
              <a:buFont typeface="Wingdings" panose="05000000000000000000" pitchFamily="2" charset="2"/>
              <a:buChar char="q"/>
            </a:pPr>
            <a:r>
              <a:rPr lang="en-US" sz="2800" b="0" i="0" dirty="0">
                <a:solidFill>
                  <a:srgbClr val="374151"/>
                </a:solidFill>
                <a:effectLst/>
                <a:latin typeface="Söhne"/>
              </a:rPr>
              <a:t>Enhanced data security for patient records.</a:t>
            </a:r>
          </a:p>
          <a:p>
            <a:pPr>
              <a:lnSpc>
                <a:spcPct val="150000"/>
              </a:lnSpc>
              <a:buFont typeface="Wingdings" panose="05000000000000000000" pitchFamily="2" charset="2"/>
              <a:buChar char="q"/>
            </a:pPr>
            <a:r>
              <a:rPr lang="en-US" sz="2800" b="0" i="0" dirty="0">
                <a:solidFill>
                  <a:srgbClr val="374151"/>
                </a:solidFill>
                <a:effectLst/>
                <a:latin typeface="Söhne"/>
              </a:rPr>
              <a:t>Improved awareness of data security best practices among users.</a:t>
            </a:r>
            <a:endParaRPr lang="en-US" sz="2800" dirty="0">
              <a:solidFill>
                <a:srgbClr val="374151"/>
              </a:solidFill>
              <a:latin typeface="Söhne"/>
            </a:endParaRPr>
          </a:p>
          <a:p>
            <a:pPr>
              <a:lnSpc>
                <a:spcPct val="150000"/>
              </a:lnSpc>
              <a:buFont typeface="Wingdings" panose="05000000000000000000" pitchFamily="2" charset="2"/>
              <a:buChar char="q"/>
            </a:pPr>
            <a:r>
              <a:rPr lang="en-US" sz="2800" b="0" i="0" dirty="0">
                <a:solidFill>
                  <a:srgbClr val="374151"/>
                </a:solidFill>
                <a:effectLst/>
                <a:latin typeface="Söhne"/>
              </a:rPr>
              <a:t>Reduction in unauthorized access and costs related to data security.</a:t>
            </a:r>
          </a:p>
          <a:p>
            <a:pPr marL="0" indent="0">
              <a:lnSpc>
                <a:spcPct val="150000"/>
              </a:lnSpc>
              <a:buNone/>
            </a:pPr>
            <a:endParaRPr lang="en-US" sz="2800" dirty="0">
              <a:solidFill>
                <a:srgbClr val="374151"/>
              </a:solidFill>
              <a:latin typeface="Söhne"/>
            </a:endParaRPr>
          </a:p>
        </p:txBody>
      </p:sp>
    </p:spTree>
    <p:extLst>
      <p:ext uri="{BB962C8B-B14F-4D97-AF65-F5344CB8AC3E}">
        <p14:creationId xmlns:p14="http://schemas.microsoft.com/office/powerpoint/2010/main" val="1923928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sz="2800" b="0" i="0" dirty="0">
                <a:solidFill>
                  <a:srgbClr val="343541"/>
                </a:solidFill>
                <a:effectLst/>
                <a:latin typeface="Roboto" panose="02000000000000000000" pitchFamily="2" charset="0"/>
              </a:rPr>
              <a:t>In our project,  focused on securing patient medical records. We've emphasized compliance with regulations, robust security, education, and continuous monitoring. </a:t>
            </a:r>
          </a:p>
          <a:p>
            <a:r>
              <a:rPr lang="en-US" sz="2800" dirty="0">
                <a:solidFill>
                  <a:srgbClr val="343541"/>
                </a:solidFill>
                <a:latin typeface="Roboto" panose="02000000000000000000" pitchFamily="2" charset="0"/>
              </a:rPr>
              <a:t>This</a:t>
            </a:r>
            <a:r>
              <a:rPr lang="en-US" sz="2800" b="0" i="0" dirty="0">
                <a:solidFill>
                  <a:srgbClr val="343541"/>
                </a:solidFill>
                <a:effectLst/>
                <a:latin typeface="Roboto" panose="02000000000000000000" pitchFamily="2" charset="0"/>
              </a:rPr>
              <a:t> project aims to ensure data safety, patient trust, and legal adherence. We look forward to upholding these principles and making a positive impact on healthcare.</a:t>
            </a:r>
            <a:endParaRPr lang="en-GB" sz="2800" dirty="0"/>
          </a:p>
        </p:txBody>
      </p:sp>
    </p:spTree>
    <p:extLst>
      <p:ext uri="{BB962C8B-B14F-4D97-AF65-F5344CB8AC3E}">
        <p14:creationId xmlns:p14="http://schemas.microsoft.com/office/powerpoint/2010/main" val="2238571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r>
              <a:rPr lang="en-US"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Barrows RC Jr, Clayton PD. Privacy, confidentiality, and electronic medical records. </a:t>
            </a:r>
            <a:r>
              <a:rPr lang="en-US" b="0" i="1" dirty="0">
                <a:solidFill>
                  <a:srgbClr val="000000"/>
                </a:solidFill>
                <a:effectLst/>
                <a:latin typeface="Roboto" panose="02000000000000000000" pitchFamily="2" charset="0"/>
                <a:ea typeface="Roboto" panose="02000000000000000000" pitchFamily="2" charset="0"/>
                <a:cs typeface="Roboto" panose="02000000000000000000" pitchFamily="2" charset="0"/>
              </a:rPr>
              <a:t>J Am Med Inform Assoc</a:t>
            </a:r>
            <a:r>
              <a:rPr lang="en-US"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1996;3:139–148.</a:t>
            </a:r>
          </a:p>
          <a:p>
            <a:r>
              <a:rPr lang="en-IN" dirty="0">
                <a:latin typeface="Roboto" panose="02000000000000000000" pitchFamily="2" charset="0"/>
                <a:ea typeface="Roboto" panose="02000000000000000000" pitchFamily="2" charset="0"/>
                <a:cs typeface="Roboto" panose="02000000000000000000" pitchFamily="2" charset="0"/>
              </a:rPr>
              <a:t>Y. Kawai, ‘‘Outsourcing the re-encryption key generation: Flexible ciphertext-policy attribute-based proxy re-encryption,’’ in Proc. Int. Conf. Inf. </a:t>
            </a:r>
            <a:r>
              <a:rPr lang="en-IN" dirty="0" err="1">
                <a:latin typeface="Roboto" panose="02000000000000000000" pitchFamily="2" charset="0"/>
                <a:ea typeface="Roboto" panose="02000000000000000000" pitchFamily="2" charset="0"/>
                <a:cs typeface="Roboto" panose="02000000000000000000" pitchFamily="2" charset="0"/>
              </a:rPr>
              <a:t>Secur</a:t>
            </a:r>
            <a:r>
              <a:rPr lang="en-IN" dirty="0">
                <a:latin typeface="Roboto" panose="02000000000000000000" pitchFamily="2" charset="0"/>
                <a:ea typeface="Roboto" panose="02000000000000000000" pitchFamily="2" charset="0"/>
                <a:cs typeface="Roboto" panose="02000000000000000000" pitchFamily="2" charset="0"/>
              </a:rPr>
              <a:t>. </a:t>
            </a:r>
            <a:r>
              <a:rPr lang="en-IN" dirty="0" err="1">
                <a:latin typeface="Roboto" panose="02000000000000000000" pitchFamily="2" charset="0"/>
                <a:ea typeface="Roboto" panose="02000000000000000000" pitchFamily="2" charset="0"/>
                <a:cs typeface="Roboto" panose="02000000000000000000" pitchFamily="2" charset="0"/>
              </a:rPr>
              <a:t>Pract</a:t>
            </a:r>
            <a:r>
              <a:rPr lang="en-IN" dirty="0">
                <a:latin typeface="Roboto" panose="02000000000000000000" pitchFamily="2" charset="0"/>
                <a:ea typeface="Roboto" panose="02000000000000000000" pitchFamily="2" charset="0"/>
                <a:cs typeface="Roboto" panose="02000000000000000000" pitchFamily="2" charset="0"/>
              </a:rPr>
              <a:t>. </a:t>
            </a:r>
            <a:r>
              <a:rPr lang="en-IN" dirty="0" err="1">
                <a:latin typeface="Roboto" panose="02000000000000000000" pitchFamily="2" charset="0"/>
                <a:ea typeface="Roboto" panose="02000000000000000000" pitchFamily="2" charset="0"/>
                <a:cs typeface="Roboto" panose="02000000000000000000" pitchFamily="2" charset="0"/>
              </a:rPr>
              <a:t>Exper</a:t>
            </a:r>
            <a:r>
              <a:rPr lang="en-IN" dirty="0">
                <a:latin typeface="Roboto" panose="02000000000000000000" pitchFamily="2" charset="0"/>
                <a:ea typeface="Roboto" panose="02000000000000000000" pitchFamily="2" charset="0"/>
                <a:cs typeface="Roboto" panose="02000000000000000000" pitchFamily="2" charset="0"/>
              </a:rPr>
              <a:t>. (ISPEC), Beijing, China, 2015, pp. 301–315</a:t>
            </a:r>
            <a:r>
              <a:rPr lang="en-US" dirty="0">
                <a:solidFill>
                  <a:srgbClr val="000000"/>
                </a:solidFill>
                <a:latin typeface="Roboto" panose="02000000000000000000" pitchFamily="2" charset="0"/>
                <a:ea typeface="Roboto" panose="02000000000000000000" pitchFamily="2" charset="0"/>
                <a:cs typeface="Roboto" panose="02000000000000000000" pitchFamily="2" charset="0"/>
              </a:rPr>
              <a:t>.</a:t>
            </a:r>
          </a:p>
          <a:p>
            <a:r>
              <a:rPr lang="en-IN" dirty="0">
                <a:latin typeface="Roboto" panose="02000000000000000000" pitchFamily="2" charset="0"/>
                <a:ea typeface="Roboto" panose="02000000000000000000" pitchFamily="2" charset="0"/>
                <a:cs typeface="Roboto" panose="02000000000000000000" pitchFamily="2" charset="0"/>
              </a:rPr>
              <a:t>L. Touati and Y. </a:t>
            </a:r>
            <a:r>
              <a:rPr lang="en-IN" dirty="0" err="1">
                <a:latin typeface="Roboto" panose="02000000000000000000" pitchFamily="2" charset="0"/>
                <a:ea typeface="Roboto" panose="02000000000000000000" pitchFamily="2" charset="0"/>
                <a:cs typeface="Roboto" panose="02000000000000000000" pitchFamily="2" charset="0"/>
              </a:rPr>
              <a:t>Challal</a:t>
            </a:r>
            <a:r>
              <a:rPr lang="en-IN" dirty="0">
                <a:latin typeface="Roboto" panose="02000000000000000000" pitchFamily="2" charset="0"/>
                <a:ea typeface="Roboto" panose="02000000000000000000" pitchFamily="2" charset="0"/>
                <a:cs typeface="Roboto" panose="02000000000000000000" pitchFamily="2" charset="0"/>
              </a:rPr>
              <a:t>, ‘‘Instantaneous proxy-based key update for CPABE,’’ in Proc. IEEE 41st Conf. Local </a:t>
            </a:r>
            <a:r>
              <a:rPr lang="en-IN" dirty="0" err="1">
                <a:latin typeface="Roboto" panose="02000000000000000000" pitchFamily="2" charset="0"/>
                <a:ea typeface="Roboto" panose="02000000000000000000" pitchFamily="2" charset="0"/>
                <a:cs typeface="Roboto" panose="02000000000000000000" pitchFamily="2" charset="0"/>
              </a:rPr>
              <a:t>Comput</a:t>
            </a:r>
            <a:r>
              <a:rPr lang="en-IN" dirty="0">
                <a:latin typeface="Roboto" panose="02000000000000000000" pitchFamily="2" charset="0"/>
                <a:ea typeface="Roboto" panose="02000000000000000000" pitchFamily="2" charset="0"/>
                <a:cs typeface="Roboto" panose="02000000000000000000" pitchFamily="2" charset="0"/>
              </a:rPr>
              <a:t>. </a:t>
            </a:r>
            <a:r>
              <a:rPr lang="en-IN" dirty="0" err="1">
                <a:latin typeface="Roboto" panose="02000000000000000000" pitchFamily="2" charset="0"/>
                <a:ea typeface="Roboto" panose="02000000000000000000" pitchFamily="2" charset="0"/>
                <a:cs typeface="Roboto" panose="02000000000000000000" pitchFamily="2" charset="0"/>
              </a:rPr>
              <a:t>Netw</a:t>
            </a:r>
            <a:r>
              <a:rPr lang="en-IN" dirty="0">
                <a:latin typeface="Roboto" panose="02000000000000000000" pitchFamily="2" charset="0"/>
                <a:ea typeface="Roboto" panose="02000000000000000000" pitchFamily="2" charset="0"/>
                <a:cs typeface="Roboto" panose="02000000000000000000" pitchFamily="2" charset="0"/>
              </a:rPr>
              <a:t>. (LCN), Dubai, United Arab Emirates, Nov. 2016, pp. 591–594.</a:t>
            </a:r>
            <a:endParaRPr lang="en-US" dirty="0">
              <a:solidFill>
                <a:srgbClr val="000000"/>
              </a:solidFill>
              <a:latin typeface="Roboto" panose="02000000000000000000" pitchFamily="2" charset="0"/>
              <a:ea typeface="Roboto" panose="02000000000000000000" pitchFamily="2" charset="0"/>
              <a:cs typeface="Roboto" panose="02000000000000000000" pitchFamily="2" charset="0"/>
            </a:endParaRPr>
          </a:p>
          <a:p>
            <a:r>
              <a:rPr lang="en-IN" dirty="0">
                <a:latin typeface="Roboto" panose="02000000000000000000" pitchFamily="2" charset="0"/>
                <a:ea typeface="Roboto" panose="02000000000000000000" pitchFamily="2" charset="0"/>
                <a:cs typeface="Roboto" panose="02000000000000000000" pitchFamily="2" charset="0"/>
              </a:rPr>
              <a:t>K. Yang, X. Jia, and K. Ren, ‘‘Secure and verifiable policy update outsourcing for big data access control in the cloud,’’ IEEE Trans. Parallel </a:t>
            </a:r>
            <a:r>
              <a:rPr lang="en-IN" dirty="0" err="1">
                <a:latin typeface="Roboto" panose="02000000000000000000" pitchFamily="2" charset="0"/>
                <a:ea typeface="Roboto" panose="02000000000000000000" pitchFamily="2" charset="0"/>
                <a:cs typeface="Roboto" panose="02000000000000000000" pitchFamily="2" charset="0"/>
              </a:rPr>
              <a:t>Distrib</a:t>
            </a:r>
            <a:r>
              <a:rPr lang="en-IN" dirty="0">
                <a:latin typeface="Roboto" panose="02000000000000000000" pitchFamily="2" charset="0"/>
                <a:ea typeface="Roboto" panose="02000000000000000000" pitchFamily="2" charset="0"/>
                <a:cs typeface="Roboto" panose="02000000000000000000" pitchFamily="2" charset="0"/>
              </a:rPr>
              <a:t>. Syst., vol. 26, no. 12, pp. 3461– 3470, Dec. 2015. </a:t>
            </a:r>
            <a:endParaRPr lang="en-US" b="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45D44-0B16-CAA1-C8B5-D2E649C83357}"/>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9B28E36F-E479-6280-9668-F44A7D244258}"/>
              </a:ext>
            </a:extLst>
          </p:cNvPr>
          <p:cNvSpPr>
            <a:spLocks noGrp="1"/>
          </p:cNvSpPr>
          <p:nvPr>
            <p:ph idx="1"/>
          </p:nvPr>
        </p:nvSpPr>
        <p:spPr/>
        <p:txBody>
          <a:bodyPr/>
          <a:lstStyle/>
          <a:p>
            <a:pPr marL="0" indent="0" algn="just">
              <a:buNone/>
            </a:pPr>
            <a:r>
              <a:rPr lang="en-US" dirty="0">
                <a:effectLst/>
                <a:latin typeface="Roboto" panose="02000000000000000000" pitchFamily="2" charset="0"/>
                <a:ea typeface="Roboto" panose="02000000000000000000" pitchFamily="2" charset="0"/>
                <a:cs typeface="Roboto" panose="02000000000000000000" pitchFamily="2" charset="0"/>
              </a:rPr>
              <a:t>The problem is that updating privacy rules for shared health records is too complicated. As more people use third-party providers for managing health data, keeping this information secure becomes difficult. The research wants to make a simple system to update privacy rules for Personal Health Records (PHRs). The goal is to make it easy to manage who can access the records, improving data privacy and security without making things too hard for users or computers.</a:t>
            </a:r>
            <a:endParaRPr lang="en-IN"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73296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0" i="0" dirty="0">
                <a:solidFill>
                  <a:srgbClr val="374151"/>
                </a:solidFill>
                <a:effectLst/>
                <a:latin typeface="Roboto" panose="02000000000000000000" pitchFamily="2" charset="0"/>
              </a:rPr>
              <a:t>In today’s digital age, storing patient medical records has become a cornerstone of modern healthcare. It is not only compliant but a fundamental commitment to protect sensitive patient data.</a:t>
            </a:r>
          </a:p>
          <a:p>
            <a:pPr>
              <a:buFont typeface="Wingdings" panose="05000000000000000000" pitchFamily="2" charset="2"/>
              <a:buChar char="q"/>
            </a:pPr>
            <a:r>
              <a:rPr lang="en-US" b="0" i="0" dirty="0">
                <a:solidFill>
                  <a:srgbClr val="374151"/>
                </a:solidFill>
                <a:effectLst/>
                <a:latin typeface="Roboto" panose="02000000000000000000" pitchFamily="2" charset="0"/>
              </a:rPr>
              <a:t>In the digital age where electronic health records and interconnected healthcare systems have become the norm, protecting sensitive patient data is of utmost importance</a:t>
            </a:r>
            <a:r>
              <a:rPr lang="en-US" dirty="0">
                <a:solidFill>
                  <a:srgbClr val="374151"/>
                </a:solidFill>
                <a:latin typeface="Roboto" panose="02000000000000000000" pitchFamily="2" charset="0"/>
              </a:rPr>
              <a:t>.</a:t>
            </a:r>
            <a:endParaRPr lang="en-US" b="0" i="0" dirty="0">
              <a:solidFill>
                <a:srgbClr val="374151"/>
              </a:solidFill>
              <a:effectLst/>
              <a:latin typeface="Roboto" panose="02000000000000000000" pitchFamily="2" charset="0"/>
            </a:endParaRPr>
          </a:p>
          <a:p>
            <a:pPr>
              <a:buFont typeface="Wingdings" panose="05000000000000000000" pitchFamily="2" charset="2"/>
              <a:buChar char="q"/>
            </a:pPr>
            <a:r>
              <a:rPr lang="en-US" b="0" i="0" dirty="0">
                <a:solidFill>
                  <a:srgbClr val="374151"/>
                </a:solidFill>
                <a:effectLst/>
                <a:latin typeface="Roboto" panose="02000000000000000000" pitchFamily="2" charset="0"/>
              </a:rPr>
              <a:t>In this presentation, we </a:t>
            </a:r>
            <a:r>
              <a:rPr lang="en-US" dirty="0">
                <a:solidFill>
                  <a:srgbClr val="374151"/>
                </a:solidFill>
                <a:latin typeface="Roboto" panose="02000000000000000000" pitchFamily="2" charset="0"/>
              </a:rPr>
              <a:t>discuss</a:t>
            </a:r>
            <a:r>
              <a:rPr lang="en-US" b="0" i="0" dirty="0">
                <a:solidFill>
                  <a:srgbClr val="374151"/>
                </a:solidFill>
                <a:effectLst/>
                <a:latin typeface="Roboto" panose="02000000000000000000" pitchFamily="2" charset="0"/>
              </a:rPr>
              <a:t> the critical importance of keeping medical records confidential and secure. We will explore the challenges, ethical and legal obligations and solutions addressed by our final year project</a:t>
            </a:r>
            <a:r>
              <a:rPr lang="en-US" dirty="0">
                <a:solidFill>
                  <a:srgbClr val="374151"/>
                </a:solidFill>
                <a:latin typeface="Roboto" panose="02000000000000000000" pitchFamily="2" charset="0"/>
              </a:rPr>
              <a:t>.</a:t>
            </a:r>
          </a:p>
          <a:p>
            <a:pPr>
              <a:buFont typeface="Wingdings" panose="05000000000000000000" pitchFamily="2" charset="2"/>
              <a:buChar char="q"/>
            </a:pPr>
            <a:endParaRPr lang="en-GB" dirty="0"/>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1BEB4A40-4EE9-3AFD-3BB8-4DBFBFFF1E35}"/>
              </a:ext>
            </a:extLst>
          </p:cNvPr>
          <p:cNvGraphicFramePr>
            <a:graphicFrameLocks noGrp="1"/>
          </p:cNvGraphicFramePr>
          <p:nvPr>
            <p:ph idx="1"/>
            <p:extLst>
              <p:ext uri="{D42A27DB-BD31-4B8C-83A1-F6EECF244321}">
                <p14:modId xmlns:p14="http://schemas.microsoft.com/office/powerpoint/2010/main" val="838673182"/>
              </p:ext>
            </p:extLst>
          </p:nvPr>
        </p:nvGraphicFramePr>
        <p:xfrm>
          <a:off x="812800" y="963385"/>
          <a:ext cx="10796813" cy="4637315"/>
        </p:xfrm>
        <a:graphic>
          <a:graphicData uri="http://schemas.openxmlformats.org/drawingml/2006/table">
            <a:tbl>
              <a:tblPr firstRow="1" bandRow="1">
                <a:tableStyleId>{00A15C55-8517-42AA-B614-E9B94910E393}</a:tableStyleId>
              </a:tblPr>
              <a:tblGrid>
                <a:gridCol w="705757">
                  <a:extLst>
                    <a:ext uri="{9D8B030D-6E8A-4147-A177-3AD203B41FA5}">
                      <a16:colId xmlns:a16="http://schemas.microsoft.com/office/drawing/2014/main" val="634013454"/>
                    </a:ext>
                  </a:extLst>
                </a:gridCol>
                <a:gridCol w="1975757">
                  <a:extLst>
                    <a:ext uri="{9D8B030D-6E8A-4147-A177-3AD203B41FA5}">
                      <a16:colId xmlns:a16="http://schemas.microsoft.com/office/drawing/2014/main" val="1502470283"/>
                    </a:ext>
                  </a:extLst>
                </a:gridCol>
                <a:gridCol w="2400300">
                  <a:extLst>
                    <a:ext uri="{9D8B030D-6E8A-4147-A177-3AD203B41FA5}">
                      <a16:colId xmlns:a16="http://schemas.microsoft.com/office/drawing/2014/main" val="1591942658"/>
                    </a:ext>
                  </a:extLst>
                </a:gridCol>
                <a:gridCol w="2726872">
                  <a:extLst>
                    <a:ext uri="{9D8B030D-6E8A-4147-A177-3AD203B41FA5}">
                      <a16:colId xmlns:a16="http://schemas.microsoft.com/office/drawing/2014/main" val="2572258809"/>
                    </a:ext>
                  </a:extLst>
                </a:gridCol>
                <a:gridCol w="1649185">
                  <a:extLst>
                    <a:ext uri="{9D8B030D-6E8A-4147-A177-3AD203B41FA5}">
                      <a16:colId xmlns:a16="http://schemas.microsoft.com/office/drawing/2014/main" val="3198508390"/>
                    </a:ext>
                  </a:extLst>
                </a:gridCol>
                <a:gridCol w="1338942">
                  <a:extLst>
                    <a:ext uri="{9D8B030D-6E8A-4147-A177-3AD203B41FA5}">
                      <a16:colId xmlns:a16="http://schemas.microsoft.com/office/drawing/2014/main" val="4048092782"/>
                    </a:ext>
                  </a:extLst>
                </a:gridCol>
              </a:tblGrid>
              <a:tr h="549137">
                <a:tc>
                  <a:txBody>
                    <a:bodyPr/>
                    <a:lstStyle/>
                    <a:p>
                      <a:pPr algn="ctr"/>
                      <a:r>
                        <a:rPr lang="en-IN" dirty="0"/>
                        <a:t>SNO</a:t>
                      </a:r>
                    </a:p>
                  </a:txBody>
                  <a:tcPr/>
                </a:tc>
                <a:tc>
                  <a:txBody>
                    <a:bodyPr/>
                    <a:lstStyle/>
                    <a:p>
                      <a:pPr algn="ctr"/>
                      <a:r>
                        <a:rPr lang="en-IN" dirty="0"/>
                        <a:t>AUTHOR</a:t>
                      </a:r>
                    </a:p>
                  </a:txBody>
                  <a:tcPr/>
                </a:tc>
                <a:tc>
                  <a:txBody>
                    <a:bodyPr/>
                    <a:lstStyle/>
                    <a:p>
                      <a:pPr algn="ctr"/>
                      <a:r>
                        <a:rPr lang="en-IN" dirty="0"/>
                        <a:t>TITLE</a:t>
                      </a:r>
                    </a:p>
                  </a:txBody>
                  <a:tcPr/>
                </a:tc>
                <a:tc>
                  <a:txBody>
                    <a:bodyPr/>
                    <a:lstStyle/>
                    <a:p>
                      <a:pPr algn="ctr"/>
                      <a:r>
                        <a:rPr lang="en-IN" dirty="0"/>
                        <a:t>DESCRIPTION</a:t>
                      </a:r>
                    </a:p>
                  </a:txBody>
                  <a:tcPr/>
                </a:tc>
                <a:tc>
                  <a:txBody>
                    <a:bodyPr/>
                    <a:lstStyle/>
                    <a:p>
                      <a:r>
                        <a:rPr lang="en-IN" dirty="0"/>
                        <a:t>TECHNIQUE</a:t>
                      </a:r>
                    </a:p>
                  </a:txBody>
                  <a:tcPr/>
                </a:tc>
                <a:tc>
                  <a:txBody>
                    <a:bodyPr/>
                    <a:lstStyle/>
                    <a:p>
                      <a:r>
                        <a:rPr lang="en-IN" dirty="0"/>
                        <a:t>DATASET</a:t>
                      </a:r>
                    </a:p>
                  </a:txBody>
                  <a:tcPr/>
                </a:tc>
                <a:extLst>
                  <a:ext uri="{0D108BD9-81ED-4DB2-BD59-A6C34878D82A}">
                    <a16:rowId xmlns:a16="http://schemas.microsoft.com/office/drawing/2014/main" val="1543818266"/>
                  </a:ext>
                </a:extLst>
              </a:tr>
              <a:tr h="1802178">
                <a:tc>
                  <a:txBody>
                    <a:bodyPr/>
                    <a:lstStyle/>
                    <a:p>
                      <a:r>
                        <a:rPr lang="en-IN" dirty="0"/>
                        <a:t>1</a:t>
                      </a:r>
                    </a:p>
                  </a:txBody>
                  <a:tcPr/>
                </a:tc>
                <a:tc>
                  <a:txBody>
                    <a:bodyPr/>
                    <a:lstStyle/>
                    <a:p>
                      <a:r>
                        <a:rPr lang="en-IN" dirty="0" err="1"/>
                        <a:t>M.Azhagiri</a:t>
                      </a:r>
                      <a:endParaRPr lang="en-IN" dirty="0"/>
                    </a:p>
                    <a:p>
                      <a:r>
                        <a:rPr lang="en-IN" dirty="0"/>
                        <a:t>Amritha</a:t>
                      </a:r>
                    </a:p>
                    <a:p>
                      <a:r>
                        <a:rPr lang="en-IN" dirty="0" err="1"/>
                        <a:t>R.Aparna</a:t>
                      </a:r>
                      <a:endParaRPr lang="en-IN" dirty="0"/>
                    </a:p>
                    <a:p>
                      <a:r>
                        <a:rPr lang="en-IN" dirty="0" err="1"/>
                        <a:t>Jashmitha</a:t>
                      </a:r>
                      <a:r>
                        <a:rPr lang="en-IN" dirty="0"/>
                        <a:t> B </a:t>
                      </a:r>
                    </a:p>
                  </a:txBody>
                  <a:tcPr/>
                </a:tc>
                <a:tc>
                  <a:txBody>
                    <a:bodyPr/>
                    <a:lstStyle/>
                    <a:p>
                      <a:r>
                        <a:rPr lang="en-US" dirty="0"/>
                        <a:t>Secured Electronic Health Record Management System</a:t>
                      </a:r>
                      <a:endParaRPr lang="en-IN" dirty="0"/>
                    </a:p>
                  </a:txBody>
                  <a:tcPr/>
                </a:tc>
                <a:tc>
                  <a:txBody>
                    <a:bodyPr/>
                    <a:lstStyle/>
                    <a:p>
                      <a:r>
                        <a:rPr lang="en-US" dirty="0"/>
                        <a:t>This project attempts to protect the privacy of healthcare records from hackers and also viruses, Trojan horses etc. </a:t>
                      </a:r>
                      <a:endParaRPr lang="en-IN" dirty="0"/>
                    </a:p>
                  </a:txBody>
                  <a:tcPr/>
                </a:tc>
                <a:tc>
                  <a:txBody>
                    <a:bodyPr/>
                    <a:lstStyle/>
                    <a:p>
                      <a:r>
                        <a:rPr lang="en-IN" dirty="0"/>
                        <a:t>SHA3 Algorithm</a:t>
                      </a:r>
                    </a:p>
                  </a:txBody>
                  <a:tcPr/>
                </a:tc>
                <a:tc>
                  <a:txBody>
                    <a:bodyPr/>
                    <a:lstStyle/>
                    <a:p>
                      <a:r>
                        <a:rPr lang="en-IN" dirty="0"/>
                        <a:t>IEEE</a:t>
                      </a:r>
                    </a:p>
                  </a:txBody>
                  <a:tcPr/>
                </a:tc>
                <a:extLst>
                  <a:ext uri="{0D108BD9-81ED-4DB2-BD59-A6C34878D82A}">
                    <a16:rowId xmlns:a16="http://schemas.microsoft.com/office/drawing/2014/main" val="128251277"/>
                  </a:ext>
                </a:extLst>
              </a:tr>
              <a:tr h="672867">
                <a:tc>
                  <a:txBody>
                    <a:bodyPr/>
                    <a:lstStyle/>
                    <a:p>
                      <a:r>
                        <a:rPr lang="en-IN" dirty="0"/>
                        <a:t>2</a:t>
                      </a:r>
                    </a:p>
                  </a:txBody>
                  <a:tcPr/>
                </a:tc>
                <a:tc>
                  <a:txBody>
                    <a:bodyPr/>
                    <a:lstStyle/>
                    <a:p>
                      <a:r>
                        <a:rPr lang="en-IN" dirty="0"/>
                        <a:t>Siva Rama Krishnan S</a:t>
                      </a:r>
                    </a:p>
                    <a:p>
                      <a:r>
                        <a:rPr lang="en-IN" dirty="0"/>
                        <a:t>Manoj M.K</a:t>
                      </a:r>
                    </a:p>
                    <a:p>
                      <a:r>
                        <a:rPr lang="en-IN" dirty="0" err="1"/>
                        <a:t>Thippa</a:t>
                      </a:r>
                      <a:r>
                        <a:rPr lang="en-IN" dirty="0"/>
                        <a:t> Reddy </a:t>
                      </a:r>
                      <a:r>
                        <a:rPr lang="en-IN" dirty="0" err="1"/>
                        <a:t>Gadekallu</a:t>
                      </a:r>
                      <a:endParaRPr lang="en-IN" dirty="0"/>
                    </a:p>
                  </a:txBody>
                  <a:tcPr/>
                </a:tc>
                <a:tc>
                  <a:txBody>
                    <a:bodyPr/>
                    <a:lstStyle/>
                    <a:p>
                      <a:r>
                        <a:rPr lang="en-US" dirty="0"/>
                        <a:t>A Blockchain-Based Credibility Scoring Framework for Electronic Medical Records </a:t>
                      </a:r>
                      <a:endParaRPr lang="en-IN" dirty="0"/>
                    </a:p>
                  </a:txBody>
                  <a:tcPr/>
                </a:tc>
                <a:tc>
                  <a:txBody>
                    <a:bodyPr/>
                    <a:lstStyle/>
                    <a:p>
                      <a:r>
                        <a:rPr lang="en-US" dirty="0"/>
                        <a:t>Data stored on the Internet is not secure and requires an additional security framework to safeguard and maintain complete trust with the data. </a:t>
                      </a:r>
                      <a:endParaRPr lang="en-IN" dirty="0"/>
                    </a:p>
                  </a:txBody>
                  <a:tcPr/>
                </a:tc>
                <a:tc>
                  <a:txBody>
                    <a:bodyPr/>
                    <a:lstStyle/>
                    <a:p>
                      <a:r>
                        <a:rPr lang="en-IN" dirty="0"/>
                        <a:t>CSA-based approach using blockchain</a:t>
                      </a:r>
                    </a:p>
                  </a:txBody>
                  <a:tcPr/>
                </a:tc>
                <a:tc>
                  <a:txBody>
                    <a:bodyPr/>
                    <a:lstStyle/>
                    <a:p>
                      <a:r>
                        <a:rPr lang="en-IN" dirty="0"/>
                        <a:t>IEEE</a:t>
                      </a:r>
                    </a:p>
                  </a:txBody>
                  <a:tcPr/>
                </a:tc>
                <a:extLst>
                  <a:ext uri="{0D108BD9-81ED-4DB2-BD59-A6C34878D82A}">
                    <a16:rowId xmlns:a16="http://schemas.microsoft.com/office/drawing/2014/main" val="1138817122"/>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BC9DA-E448-0904-99CC-60ADCBD7A63B}"/>
              </a:ext>
            </a:extLst>
          </p:cNvPr>
          <p:cNvSpPr>
            <a:spLocks noGrp="1"/>
          </p:cNvSpPr>
          <p:nvPr>
            <p:ph type="title"/>
          </p:nvPr>
        </p:nvSpPr>
        <p:spPr/>
        <p:txBody>
          <a:bodyPr/>
          <a:lstStyle/>
          <a:p>
            <a:r>
              <a:rPr lang="en-IN" dirty="0"/>
              <a:t>Literature Review</a:t>
            </a:r>
          </a:p>
        </p:txBody>
      </p:sp>
      <p:graphicFrame>
        <p:nvGraphicFramePr>
          <p:cNvPr id="7" name="Content Placeholder 6">
            <a:extLst>
              <a:ext uri="{FF2B5EF4-FFF2-40B4-BE49-F238E27FC236}">
                <a16:creationId xmlns:a16="http://schemas.microsoft.com/office/drawing/2014/main" id="{C0A73964-C6B5-65DB-1066-56BEDD25F94C}"/>
              </a:ext>
            </a:extLst>
          </p:cNvPr>
          <p:cNvGraphicFramePr>
            <a:graphicFrameLocks noGrp="1"/>
          </p:cNvGraphicFramePr>
          <p:nvPr>
            <p:ph idx="1"/>
            <p:extLst>
              <p:ext uri="{D42A27DB-BD31-4B8C-83A1-F6EECF244321}">
                <p14:modId xmlns:p14="http://schemas.microsoft.com/office/powerpoint/2010/main" val="1138458965"/>
              </p:ext>
            </p:extLst>
          </p:nvPr>
        </p:nvGraphicFramePr>
        <p:xfrm>
          <a:off x="767443" y="1142999"/>
          <a:ext cx="10713357" cy="4490358"/>
        </p:xfrm>
        <a:graphic>
          <a:graphicData uri="http://schemas.openxmlformats.org/drawingml/2006/table">
            <a:tbl>
              <a:tblPr firstRow="1" bandRow="1">
                <a:tableStyleId>{00A15C55-8517-42AA-B614-E9B94910E393}</a:tableStyleId>
              </a:tblPr>
              <a:tblGrid>
                <a:gridCol w="816428">
                  <a:extLst>
                    <a:ext uri="{9D8B030D-6E8A-4147-A177-3AD203B41FA5}">
                      <a16:colId xmlns:a16="http://schemas.microsoft.com/office/drawing/2014/main" val="34463808"/>
                    </a:ext>
                  </a:extLst>
                </a:gridCol>
                <a:gridCol w="1812472">
                  <a:extLst>
                    <a:ext uri="{9D8B030D-6E8A-4147-A177-3AD203B41FA5}">
                      <a16:colId xmlns:a16="http://schemas.microsoft.com/office/drawing/2014/main" val="1452302829"/>
                    </a:ext>
                  </a:extLst>
                </a:gridCol>
                <a:gridCol w="2139043">
                  <a:extLst>
                    <a:ext uri="{9D8B030D-6E8A-4147-A177-3AD203B41FA5}">
                      <a16:colId xmlns:a16="http://schemas.microsoft.com/office/drawing/2014/main" val="363133604"/>
                    </a:ext>
                  </a:extLst>
                </a:gridCol>
                <a:gridCol w="2269671">
                  <a:extLst>
                    <a:ext uri="{9D8B030D-6E8A-4147-A177-3AD203B41FA5}">
                      <a16:colId xmlns:a16="http://schemas.microsoft.com/office/drawing/2014/main" val="2896479696"/>
                    </a:ext>
                  </a:extLst>
                </a:gridCol>
                <a:gridCol w="2155372">
                  <a:extLst>
                    <a:ext uri="{9D8B030D-6E8A-4147-A177-3AD203B41FA5}">
                      <a16:colId xmlns:a16="http://schemas.microsoft.com/office/drawing/2014/main" val="2406211446"/>
                    </a:ext>
                  </a:extLst>
                </a:gridCol>
                <a:gridCol w="1520371">
                  <a:extLst>
                    <a:ext uri="{9D8B030D-6E8A-4147-A177-3AD203B41FA5}">
                      <a16:colId xmlns:a16="http://schemas.microsoft.com/office/drawing/2014/main" val="2649073829"/>
                    </a:ext>
                  </a:extLst>
                </a:gridCol>
              </a:tblGrid>
              <a:tr h="654175">
                <a:tc>
                  <a:txBody>
                    <a:bodyPr/>
                    <a:lstStyle/>
                    <a:p>
                      <a:pPr algn="ctr"/>
                      <a:r>
                        <a:rPr lang="en-IN" dirty="0"/>
                        <a:t>SNO</a:t>
                      </a:r>
                    </a:p>
                  </a:txBody>
                  <a:tcPr/>
                </a:tc>
                <a:tc>
                  <a:txBody>
                    <a:bodyPr/>
                    <a:lstStyle/>
                    <a:p>
                      <a:pPr algn="ctr"/>
                      <a:r>
                        <a:rPr lang="en-IN" dirty="0"/>
                        <a:t>AUTHOR</a:t>
                      </a:r>
                    </a:p>
                  </a:txBody>
                  <a:tcPr/>
                </a:tc>
                <a:tc>
                  <a:txBody>
                    <a:bodyPr/>
                    <a:lstStyle/>
                    <a:p>
                      <a:pPr algn="ctr"/>
                      <a:r>
                        <a:rPr lang="en-IN" dirty="0"/>
                        <a:t>TITLE</a:t>
                      </a:r>
                    </a:p>
                  </a:txBody>
                  <a:tcPr/>
                </a:tc>
                <a:tc>
                  <a:txBody>
                    <a:bodyPr/>
                    <a:lstStyle/>
                    <a:p>
                      <a:pPr algn="ctr"/>
                      <a:r>
                        <a:rPr lang="en-IN" dirty="0"/>
                        <a:t>DESCRIPTION</a:t>
                      </a:r>
                    </a:p>
                  </a:txBody>
                  <a:tcPr/>
                </a:tc>
                <a:tc>
                  <a:txBody>
                    <a:bodyPr/>
                    <a:lstStyle/>
                    <a:p>
                      <a:r>
                        <a:rPr lang="en-IN" dirty="0"/>
                        <a:t>TECHNIQUE</a:t>
                      </a:r>
                    </a:p>
                  </a:txBody>
                  <a:tcPr/>
                </a:tc>
                <a:tc>
                  <a:txBody>
                    <a:bodyPr/>
                    <a:lstStyle/>
                    <a:p>
                      <a:r>
                        <a:rPr lang="en-IN" dirty="0"/>
                        <a:t>DATASET</a:t>
                      </a:r>
                    </a:p>
                  </a:txBody>
                  <a:tcPr/>
                </a:tc>
                <a:extLst>
                  <a:ext uri="{0D108BD9-81ED-4DB2-BD59-A6C34878D82A}">
                    <a16:rowId xmlns:a16="http://schemas.microsoft.com/office/drawing/2014/main" val="277019944"/>
                  </a:ext>
                </a:extLst>
              </a:tr>
              <a:tr h="3836183">
                <a:tc>
                  <a:txBody>
                    <a:bodyPr/>
                    <a:lstStyle/>
                    <a:p>
                      <a:r>
                        <a:rPr lang="en-IN" dirty="0"/>
                        <a:t>3</a:t>
                      </a:r>
                    </a:p>
                  </a:txBody>
                  <a:tcPr/>
                </a:tc>
                <a:tc>
                  <a:txBody>
                    <a:bodyPr/>
                    <a:lstStyle/>
                    <a:p>
                      <a:r>
                        <a:rPr lang="en-IN" dirty="0" err="1"/>
                        <a:t>Jomol</a:t>
                      </a:r>
                      <a:r>
                        <a:rPr lang="en-IN" dirty="0"/>
                        <a:t> Mathew</a:t>
                      </a:r>
                    </a:p>
                    <a:p>
                      <a:r>
                        <a:rPr lang="en-IN" dirty="0"/>
                        <a:t>Yan Luo</a:t>
                      </a:r>
                    </a:p>
                    <a:p>
                      <a:r>
                        <a:rPr lang="en-IN" dirty="0" err="1"/>
                        <a:t>Peilong</a:t>
                      </a:r>
                      <a:r>
                        <a:rPr lang="en-IN" dirty="0"/>
                        <a:t> Li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Review of Secure and Privacy-Preserving Medical Data Sharing</a:t>
                      </a:r>
                      <a:endParaRPr lang="en-IN" dirty="0"/>
                    </a:p>
                    <a:p>
                      <a:endParaRPr lang="en-IN" dirty="0"/>
                    </a:p>
                  </a:txBody>
                  <a:tcPr/>
                </a:tc>
                <a:tc>
                  <a:txBody>
                    <a:bodyPr/>
                    <a:lstStyle/>
                    <a:p>
                      <a:r>
                        <a:rPr lang="en-US" dirty="0"/>
                        <a:t>This paper surveys the state-of-the-art schemes on secure and privacy preserving medical data sharing of the past decade with a focus on blockchain-based approaches. </a:t>
                      </a:r>
                      <a:endParaRPr lang="en-IN" dirty="0"/>
                    </a:p>
                  </a:txBody>
                  <a:tcPr/>
                </a:tc>
                <a:tc>
                  <a:txBody>
                    <a:bodyPr/>
                    <a:lstStyle/>
                    <a:p>
                      <a:r>
                        <a:rPr lang="en-IN" dirty="0"/>
                        <a:t>Encryption Technique using Blockchain</a:t>
                      </a:r>
                    </a:p>
                  </a:txBody>
                  <a:tcPr/>
                </a:tc>
                <a:tc>
                  <a:txBody>
                    <a:bodyPr/>
                    <a:lstStyle/>
                    <a:p>
                      <a:r>
                        <a:rPr lang="en-IN" dirty="0"/>
                        <a:t>IEEE</a:t>
                      </a:r>
                    </a:p>
                  </a:txBody>
                  <a:tcPr/>
                </a:tc>
                <a:extLst>
                  <a:ext uri="{0D108BD9-81ED-4DB2-BD59-A6C34878D82A}">
                    <a16:rowId xmlns:a16="http://schemas.microsoft.com/office/drawing/2014/main" val="3537847959"/>
                  </a:ext>
                </a:extLst>
              </a:tr>
            </a:tbl>
          </a:graphicData>
        </a:graphic>
      </p:graphicFrame>
    </p:spTree>
    <p:extLst>
      <p:ext uri="{BB962C8B-B14F-4D97-AF65-F5344CB8AC3E}">
        <p14:creationId xmlns:p14="http://schemas.microsoft.com/office/powerpoint/2010/main" val="923440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algn="just"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Our proposed scheme is based on the cipher text policy attribute-based encryption (CP-ABE) and proxy re-encryption (PRE). </a:t>
            </a:r>
            <a:endParaRPr lang="en-US" sz="2800" b="0" i="0" u="none" strike="noStrike" dirty="0">
              <a:solidFill>
                <a:srgbClr val="90C226"/>
              </a:solidFill>
              <a:effectLst/>
              <a:latin typeface="Roboto" panose="02000000000000000000" pitchFamily="2" charset="0"/>
              <a:ea typeface="Roboto" panose="02000000000000000000" pitchFamily="2" charset="0"/>
              <a:cs typeface="Roboto" panose="02000000000000000000" pitchFamily="2" charset="0"/>
            </a:endParaRPr>
          </a:p>
          <a:p>
            <a:pPr algn="just" rtl="0" fontAlgn="base">
              <a:spcBef>
                <a:spcPts val="1000"/>
              </a:spcBef>
              <a:spcAft>
                <a:spcPts val="0"/>
              </a:spcAft>
              <a:buFont typeface="Arial" panose="020B0604020202020204" pitchFamily="34" charset="0"/>
              <a:buChar char="•"/>
            </a:pPr>
            <a:r>
              <a:rPr lang="en-US" sz="28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In addition, we introduce a policy versioning technique to support the full traceability of policy changes. Finally, we conducted the performance evaluation to demonstrate the efficiency of the proposed scheme . </a:t>
            </a:r>
            <a:endParaRPr lang="en-US" sz="2800" b="0" i="0" u="none" strike="noStrike" dirty="0">
              <a:solidFill>
                <a:srgbClr val="90C226"/>
              </a:solidFill>
              <a:effectLst/>
              <a:latin typeface="Roboto" panose="02000000000000000000" pitchFamily="2" charset="0"/>
              <a:ea typeface="Roboto" panose="02000000000000000000" pitchFamily="2" charset="0"/>
              <a:cs typeface="Roboto" panose="02000000000000000000" pitchFamily="2" charset="0"/>
            </a:endParaRPr>
          </a:p>
          <a:p>
            <a:pPr marL="0" indent="0">
              <a:buNone/>
            </a:pPr>
            <a:br>
              <a:rPr lang="en-US" b="0" dirty="0">
                <a:effectLst/>
              </a:rPr>
            </a:br>
            <a:endParaRPr lang="en-US" b="0" i="0" dirty="0">
              <a:solidFill>
                <a:srgbClr val="343541"/>
              </a:solidFill>
              <a:effectLst/>
              <a:latin typeface="Roboto" panose="02000000000000000000" pitchFamily="2"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D18E9-0B45-276C-3DBE-3349669425BA}"/>
              </a:ext>
            </a:extLst>
          </p:cNvPr>
          <p:cNvSpPr>
            <a:spLocks noGrp="1"/>
          </p:cNvSpPr>
          <p:nvPr>
            <p:ph type="title"/>
          </p:nvPr>
        </p:nvSpPr>
        <p:spPr/>
        <p:txBody>
          <a:bodyPr/>
          <a:lstStyle/>
          <a:p>
            <a:r>
              <a:rPr lang="en-IN" dirty="0"/>
              <a:t>Proposed Architecture</a:t>
            </a:r>
          </a:p>
        </p:txBody>
      </p:sp>
      <p:pic>
        <p:nvPicPr>
          <p:cNvPr id="4" name="Content Placeholder 3">
            <a:extLst>
              <a:ext uri="{FF2B5EF4-FFF2-40B4-BE49-F238E27FC236}">
                <a16:creationId xmlns:a16="http://schemas.microsoft.com/office/drawing/2014/main" id="{BB6DCF75-DB02-90A8-F307-72F597F8A11A}"/>
              </a:ext>
            </a:extLst>
          </p:cNvPr>
          <p:cNvPicPr>
            <a:picLocks noGrp="1" noChangeAspect="1"/>
          </p:cNvPicPr>
          <p:nvPr>
            <p:ph idx="1"/>
          </p:nvPr>
        </p:nvPicPr>
        <p:blipFill>
          <a:blip r:embed="rId2"/>
          <a:stretch>
            <a:fillRect/>
          </a:stretch>
        </p:blipFill>
        <p:spPr>
          <a:xfrm>
            <a:off x="812800" y="1412116"/>
            <a:ext cx="4734586" cy="4382112"/>
          </a:xfrm>
          <a:prstGeom prst="rect">
            <a:avLst/>
          </a:prstGeom>
        </p:spPr>
      </p:pic>
      <p:pic>
        <p:nvPicPr>
          <p:cNvPr id="5" name="Picture 4">
            <a:extLst>
              <a:ext uri="{FF2B5EF4-FFF2-40B4-BE49-F238E27FC236}">
                <a16:creationId xmlns:a16="http://schemas.microsoft.com/office/drawing/2014/main" id="{B296737F-8396-6AAA-80AC-C109D81C5479}"/>
              </a:ext>
            </a:extLst>
          </p:cNvPr>
          <p:cNvPicPr>
            <a:picLocks noChangeAspect="1"/>
          </p:cNvPicPr>
          <p:nvPr/>
        </p:nvPicPr>
        <p:blipFill>
          <a:blip r:embed="rId3"/>
          <a:stretch>
            <a:fillRect/>
          </a:stretch>
        </p:blipFill>
        <p:spPr>
          <a:xfrm>
            <a:off x="5547386" y="1756263"/>
            <a:ext cx="5943600" cy="4037965"/>
          </a:xfrm>
          <a:prstGeom prst="rect">
            <a:avLst/>
          </a:prstGeom>
        </p:spPr>
      </p:pic>
    </p:spTree>
    <p:extLst>
      <p:ext uri="{BB962C8B-B14F-4D97-AF65-F5344CB8AC3E}">
        <p14:creationId xmlns:p14="http://schemas.microsoft.com/office/powerpoint/2010/main" val="2311572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C2ECB-EC47-4236-C8A9-A51C8EE89E13}"/>
              </a:ext>
            </a:extLst>
          </p:cNvPr>
          <p:cNvSpPr>
            <a:spLocks noGrp="1"/>
          </p:cNvSpPr>
          <p:nvPr>
            <p:ph type="title"/>
          </p:nvPr>
        </p:nvSpPr>
        <p:spPr/>
        <p:txBody>
          <a:bodyPr/>
          <a:lstStyle/>
          <a:p>
            <a:r>
              <a:rPr lang="en-IN" dirty="0"/>
              <a:t>Modules</a:t>
            </a:r>
          </a:p>
        </p:txBody>
      </p:sp>
      <p:sp>
        <p:nvSpPr>
          <p:cNvPr id="6" name="Content Placeholder 5">
            <a:extLst>
              <a:ext uri="{FF2B5EF4-FFF2-40B4-BE49-F238E27FC236}">
                <a16:creationId xmlns:a16="http://schemas.microsoft.com/office/drawing/2014/main" id="{C1E87A5F-4B3A-BE2B-C00F-1AF3FD9CF4B7}"/>
              </a:ext>
            </a:extLst>
          </p:cNvPr>
          <p:cNvSpPr>
            <a:spLocks noGrp="1"/>
          </p:cNvSpPr>
          <p:nvPr>
            <p:ph idx="1"/>
          </p:nvPr>
        </p:nvSpPr>
        <p:spPr>
          <a:xfrm>
            <a:off x="812800" y="1143002"/>
            <a:ext cx="10668000" cy="4588328"/>
          </a:xfrm>
        </p:spPr>
        <p:txBody>
          <a:bodyPr>
            <a:normAutofit fontScale="85000" lnSpcReduction="20000"/>
          </a:bodyPr>
          <a:lstStyle/>
          <a:p>
            <a:pPr marL="0" lvl="0" indent="0" algn="just">
              <a:lnSpc>
                <a:spcPct val="150000"/>
              </a:lnSpc>
              <a:buNone/>
            </a:pPr>
            <a:r>
              <a:rPr lang="en-US" sz="3100" b="1" dirty="0">
                <a:solidFill>
                  <a:srgbClr val="000000"/>
                </a:solidFill>
                <a:effectLst/>
                <a:latin typeface="Roboto" panose="02000000000000000000" pitchFamily="2" charset="0"/>
                <a:ea typeface="Roboto" panose="02000000000000000000" pitchFamily="2" charset="0"/>
                <a:cs typeface="Roboto" panose="02000000000000000000" pitchFamily="2" charset="0"/>
              </a:rPr>
              <a:t>PATIENT:</a:t>
            </a:r>
            <a:endParaRPr lang="en-IN" sz="3100"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sz="2600" b="1" dirty="0">
                <a:solidFill>
                  <a:srgbClr val="000000"/>
                </a:solidFill>
                <a:effectLst/>
                <a:latin typeface="Roboto" panose="02000000000000000000" pitchFamily="2" charset="0"/>
                <a:ea typeface="Roboto" panose="02000000000000000000" pitchFamily="2" charset="0"/>
                <a:cs typeface="Roboto" panose="02000000000000000000" pitchFamily="2" charset="0"/>
              </a:rPr>
              <a:t>Login: </a:t>
            </a:r>
            <a:r>
              <a:rPr lang="en-US" sz="2600" dirty="0">
                <a:solidFill>
                  <a:srgbClr val="000000"/>
                </a:solidFill>
                <a:effectLst/>
                <a:latin typeface="Roboto" panose="02000000000000000000" pitchFamily="2" charset="0"/>
                <a:ea typeface="Roboto" panose="02000000000000000000" pitchFamily="2" charset="0"/>
                <a:cs typeface="Roboto" panose="02000000000000000000" pitchFamily="2" charset="0"/>
              </a:rPr>
              <a:t>Patient has to login with valid details which are used in his / her   Registration.</a:t>
            </a:r>
            <a:endParaRPr lang="en-IN" sz="2600"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sz="2600" b="1" dirty="0">
                <a:solidFill>
                  <a:srgbClr val="000000"/>
                </a:solidFill>
                <a:effectLst/>
                <a:latin typeface="Roboto" panose="02000000000000000000" pitchFamily="2" charset="0"/>
                <a:ea typeface="Roboto" panose="02000000000000000000" pitchFamily="2" charset="0"/>
                <a:cs typeface="Roboto" panose="02000000000000000000" pitchFamily="2" charset="0"/>
              </a:rPr>
              <a:t>Register: </a:t>
            </a:r>
            <a:r>
              <a:rPr lang="en-US" sz="2600" dirty="0">
                <a:solidFill>
                  <a:srgbClr val="000000"/>
                </a:solidFill>
                <a:effectLst/>
                <a:latin typeface="Roboto" panose="02000000000000000000" pitchFamily="2" charset="0"/>
                <a:ea typeface="Roboto" panose="02000000000000000000" pitchFamily="2" charset="0"/>
                <a:cs typeface="Roboto" panose="02000000000000000000" pitchFamily="2" charset="0"/>
              </a:rPr>
              <a:t>Each </a:t>
            </a:r>
            <a:r>
              <a:rPr lang="en-IN" sz="2600" dirty="0">
                <a:effectLst/>
                <a:latin typeface="Roboto" panose="02000000000000000000" pitchFamily="2" charset="0"/>
                <a:ea typeface="Roboto" panose="02000000000000000000" pitchFamily="2" charset="0"/>
                <a:cs typeface="Roboto" panose="02000000000000000000" pitchFamily="2" charset="0"/>
              </a:rPr>
              <a:t>and every patient has to register.  </a:t>
            </a:r>
          </a:p>
          <a:p>
            <a:pPr marL="457200" algn="just">
              <a:lnSpc>
                <a:spcPct val="150000"/>
              </a:lnSpc>
            </a:pPr>
            <a:r>
              <a:rPr lang="en-US" sz="2600" b="1" dirty="0">
                <a:solidFill>
                  <a:srgbClr val="000000"/>
                </a:solidFill>
                <a:effectLst/>
                <a:latin typeface="Roboto" panose="02000000000000000000" pitchFamily="2" charset="0"/>
                <a:ea typeface="Roboto" panose="02000000000000000000" pitchFamily="2" charset="0"/>
                <a:cs typeface="Roboto" panose="02000000000000000000" pitchFamily="2" charset="0"/>
              </a:rPr>
              <a:t>Appointment: </a:t>
            </a:r>
            <a:r>
              <a:rPr lang="en-US" sz="2600" dirty="0">
                <a:solidFill>
                  <a:srgbClr val="000000"/>
                </a:solidFill>
                <a:effectLst/>
                <a:latin typeface="Roboto" panose="02000000000000000000" pitchFamily="2" charset="0"/>
                <a:ea typeface="Roboto" panose="02000000000000000000" pitchFamily="2" charset="0"/>
                <a:cs typeface="Roboto" panose="02000000000000000000" pitchFamily="2" charset="0"/>
              </a:rPr>
              <a:t>Patient will raise an appointment with symptoms.</a:t>
            </a:r>
            <a:endParaRPr lang="en-IN" sz="2600"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sz="2600" b="1" dirty="0">
                <a:solidFill>
                  <a:srgbClr val="000000"/>
                </a:solidFill>
                <a:effectLst/>
                <a:latin typeface="Roboto" panose="02000000000000000000" pitchFamily="2" charset="0"/>
                <a:ea typeface="Roboto" panose="02000000000000000000" pitchFamily="2" charset="0"/>
                <a:cs typeface="Roboto" panose="02000000000000000000" pitchFamily="2" charset="0"/>
              </a:rPr>
              <a:t>View Report: </a:t>
            </a:r>
            <a:r>
              <a:rPr lang="en-US" sz="2600" dirty="0">
                <a:solidFill>
                  <a:srgbClr val="000000"/>
                </a:solidFill>
                <a:effectLst/>
                <a:latin typeface="Roboto" panose="02000000000000000000" pitchFamily="2" charset="0"/>
                <a:ea typeface="Roboto" panose="02000000000000000000" pitchFamily="2" charset="0"/>
                <a:cs typeface="Roboto" panose="02000000000000000000" pitchFamily="2" charset="0"/>
              </a:rPr>
              <a:t> Patient will view reports after his / her medical checkup. Medical Records of every Hospitals must be visible using there generated key.</a:t>
            </a:r>
            <a:endParaRPr lang="en-IN" sz="2600"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IN" sz="2600" b="1" dirty="0">
                <a:solidFill>
                  <a:srgbClr val="000000"/>
                </a:solidFill>
                <a:effectLst/>
                <a:latin typeface="Roboto" panose="02000000000000000000" pitchFamily="2" charset="0"/>
                <a:ea typeface="Roboto" panose="02000000000000000000" pitchFamily="2" charset="0"/>
                <a:cs typeface="Roboto" panose="02000000000000000000" pitchFamily="2" charset="0"/>
              </a:rPr>
              <a:t>View health history: </a:t>
            </a:r>
            <a:r>
              <a:rPr lang="en-IN" sz="2600" dirty="0">
                <a:solidFill>
                  <a:srgbClr val="000000"/>
                </a:solidFill>
                <a:effectLst/>
                <a:latin typeface="Roboto" panose="02000000000000000000" pitchFamily="2" charset="0"/>
                <a:ea typeface="Roboto" panose="02000000000000000000" pitchFamily="2" charset="0"/>
                <a:cs typeface="Roboto" panose="02000000000000000000" pitchFamily="2" charset="0"/>
              </a:rPr>
              <a:t>patient can view their previous health data.</a:t>
            </a:r>
            <a:endParaRPr lang="en-IN" sz="2600"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sz="2600" b="1" dirty="0">
                <a:solidFill>
                  <a:srgbClr val="000000"/>
                </a:solidFill>
                <a:effectLst/>
                <a:latin typeface="Roboto" panose="02000000000000000000" pitchFamily="2" charset="0"/>
                <a:ea typeface="Roboto" panose="02000000000000000000" pitchFamily="2" charset="0"/>
                <a:cs typeface="Roboto" panose="02000000000000000000" pitchFamily="2" charset="0"/>
              </a:rPr>
              <a:t>Logout: </a:t>
            </a:r>
            <a:r>
              <a:rPr lang="en-IN" sz="2600" dirty="0">
                <a:effectLst/>
                <a:latin typeface="Roboto" panose="02000000000000000000" pitchFamily="2" charset="0"/>
                <a:ea typeface="Roboto" panose="02000000000000000000" pitchFamily="2" charset="0"/>
                <a:cs typeface="Roboto" panose="02000000000000000000" pitchFamily="2" charset="0"/>
              </a:rPr>
              <a:t>Finally, logout from the system.</a:t>
            </a:r>
          </a:p>
          <a:p>
            <a:pPr marL="0" indent="0">
              <a:buNone/>
            </a:pPr>
            <a:endParaRPr lang="en-IN" dirty="0"/>
          </a:p>
        </p:txBody>
      </p:sp>
    </p:spTree>
    <p:extLst>
      <p:ext uri="{BB962C8B-B14F-4D97-AF65-F5344CB8AC3E}">
        <p14:creationId xmlns:p14="http://schemas.microsoft.com/office/powerpoint/2010/main" val="2763593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4B31E-AD99-58CE-2729-62DB0D218B93}"/>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1539C215-7A5E-8809-C589-365307974F2F}"/>
              </a:ext>
            </a:extLst>
          </p:cNvPr>
          <p:cNvSpPr>
            <a:spLocks noGrp="1"/>
          </p:cNvSpPr>
          <p:nvPr>
            <p:ph idx="1"/>
          </p:nvPr>
        </p:nvSpPr>
        <p:spPr/>
        <p:txBody>
          <a:bodyPr/>
          <a:lstStyle/>
          <a:p>
            <a:pPr marL="0" lvl="0" indent="0" algn="just">
              <a:lnSpc>
                <a:spcPct val="150000"/>
              </a:lnSpc>
              <a:buNone/>
            </a:pPr>
            <a:r>
              <a:rPr lang="en-US" b="1" dirty="0">
                <a:solidFill>
                  <a:srgbClr val="000000"/>
                </a:solidFill>
                <a:effectLst/>
                <a:latin typeface="Roboto" panose="02000000000000000000" pitchFamily="2" charset="0"/>
                <a:ea typeface="Roboto" panose="02000000000000000000" pitchFamily="2" charset="0"/>
                <a:cs typeface="Roboto" panose="02000000000000000000" pitchFamily="2" charset="0"/>
              </a:rPr>
              <a:t>AUTHORITY:</a:t>
            </a:r>
            <a:endParaRPr lang="en-IN"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b="1" dirty="0">
                <a:solidFill>
                  <a:srgbClr val="000000"/>
                </a:solidFill>
                <a:effectLst/>
                <a:latin typeface="Roboto" panose="02000000000000000000" pitchFamily="2" charset="0"/>
                <a:ea typeface="Roboto" panose="02000000000000000000" pitchFamily="2" charset="0"/>
                <a:cs typeface="Roboto" panose="02000000000000000000" pitchFamily="2" charset="0"/>
              </a:rPr>
              <a:t>Login: </a:t>
            </a:r>
            <a:r>
              <a:rPr lang="en-US" dirty="0">
                <a:solidFill>
                  <a:srgbClr val="000000"/>
                </a:solidFill>
                <a:effectLst/>
                <a:latin typeface="Roboto" panose="02000000000000000000" pitchFamily="2" charset="0"/>
                <a:ea typeface="Roboto" panose="02000000000000000000" pitchFamily="2" charset="0"/>
                <a:cs typeface="Roboto" panose="02000000000000000000" pitchFamily="2" charset="0"/>
              </a:rPr>
              <a:t>Authority will login with default details </a:t>
            </a:r>
            <a:endParaRPr lang="en-IN"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b="1" dirty="0">
                <a:solidFill>
                  <a:srgbClr val="000000"/>
                </a:solidFill>
                <a:effectLst/>
                <a:latin typeface="Roboto" panose="02000000000000000000" pitchFamily="2" charset="0"/>
                <a:ea typeface="Roboto" panose="02000000000000000000" pitchFamily="2" charset="0"/>
                <a:cs typeface="Roboto" panose="02000000000000000000" pitchFamily="2" charset="0"/>
              </a:rPr>
              <a:t>View Request: </a:t>
            </a:r>
            <a:r>
              <a:rPr lang="en-US" dirty="0">
                <a:solidFill>
                  <a:srgbClr val="000000"/>
                </a:solidFill>
                <a:effectLst/>
                <a:latin typeface="Roboto" panose="02000000000000000000" pitchFamily="2" charset="0"/>
                <a:ea typeface="Roboto" panose="02000000000000000000" pitchFamily="2" charset="0"/>
                <a:cs typeface="Roboto" panose="02000000000000000000" pitchFamily="2" charset="0"/>
              </a:rPr>
              <a:t>View all requests from proxy.</a:t>
            </a:r>
            <a:endParaRPr lang="en-IN"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b="1" dirty="0">
                <a:solidFill>
                  <a:srgbClr val="000000"/>
                </a:solidFill>
                <a:effectLst/>
                <a:latin typeface="Roboto" panose="02000000000000000000" pitchFamily="2" charset="0"/>
                <a:ea typeface="Roboto" panose="02000000000000000000" pitchFamily="2" charset="0"/>
                <a:cs typeface="Roboto" panose="02000000000000000000" pitchFamily="2" charset="0"/>
              </a:rPr>
              <a:t>Generate Key: </a:t>
            </a:r>
            <a:r>
              <a:rPr lang="en-US" dirty="0">
                <a:solidFill>
                  <a:srgbClr val="000000"/>
                </a:solidFill>
                <a:effectLst/>
                <a:latin typeface="Roboto" panose="02000000000000000000" pitchFamily="2" charset="0"/>
                <a:ea typeface="Roboto" panose="02000000000000000000" pitchFamily="2" charset="0"/>
                <a:cs typeface="Roboto" panose="02000000000000000000" pitchFamily="2" charset="0"/>
              </a:rPr>
              <a:t>Generate Key to pass it to the authorized patient</a:t>
            </a:r>
            <a:endParaRPr lang="en-IN"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b="1" dirty="0">
                <a:solidFill>
                  <a:srgbClr val="000000"/>
                </a:solidFill>
                <a:effectLst/>
                <a:latin typeface="Roboto" panose="02000000000000000000" pitchFamily="2" charset="0"/>
                <a:ea typeface="Roboto" panose="02000000000000000000" pitchFamily="2" charset="0"/>
                <a:cs typeface="Roboto" panose="02000000000000000000" pitchFamily="2" charset="0"/>
              </a:rPr>
              <a:t>Logout: </a:t>
            </a:r>
            <a:r>
              <a:rPr lang="en-IN" dirty="0">
                <a:effectLst/>
                <a:latin typeface="Roboto" panose="02000000000000000000" pitchFamily="2" charset="0"/>
                <a:ea typeface="Roboto" panose="02000000000000000000" pitchFamily="2" charset="0"/>
                <a:cs typeface="Roboto" panose="02000000000000000000" pitchFamily="2" charset="0"/>
              </a:rPr>
              <a:t>Finally logout from the system.</a:t>
            </a:r>
          </a:p>
          <a:p>
            <a:pPr marL="0" indent="0">
              <a:buNone/>
            </a:pPr>
            <a:endParaRPr lang="en-IN" dirty="0"/>
          </a:p>
        </p:txBody>
      </p:sp>
    </p:spTree>
    <p:extLst>
      <p:ext uri="{BB962C8B-B14F-4D97-AF65-F5344CB8AC3E}">
        <p14:creationId xmlns:p14="http://schemas.microsoft.com/office/powerpoint/2010/main" val="276691692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569</TotalTime>
  <Words>1163</Words>
  <Application>Microsoft Office PowerPoint</Application>
  <PresentationFormat>Widescreen</PresentationFormat>
  <Paragraphs>137</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Bookman Old Style</vt:lpstr>
      <vt:lpstr>Calibri</vt:lpstr>
      <vt:lpstr>Roboto</vt:lpstr>
      <vt:lpstr>Söhne</vt:lpstr>
      <vt:lpstr>Times New Roman</vt:lpstr>
      <vt:lpstr>Verdana</vt:lpstr>
      <vt:lpstr>Wingdings</vt:lpstr>
      <vt:lpstr>Bioinformatics</vt:lpstr>
      <vt:lpstr>PROJECT TITLE: Protecting Patient Medical Data</vt:lpstr>
      <vt:lpstr>Problem Statement</vt:lpstr>
      <vt:lpstr>Introduction</vt:lpstr>
      <vt:lpstr>Literature Review</vt:lpstr>
      <vt:lpstr>Literature Review</vt:lpstr>
      <vt:lpstr>Proposed Method</vt:lpstr>
      <vt:lpstr>Proposed Architecture</vt:lpstr>
      <vt:lpstr>Modules</vt:lpstr>
      <vt:lpstr>Modules</vt:lpstr>
      <vt:lpstr>Modules</vt:lpstr>
      <vt:lpstr>Modules</vt:lpstr>
      <vt:lpstr>Modules</vt:lpstr>
      <vt:lpstr>Objectives</vt:lpstr>
      <vt:lpstr>Methodology</vt:lpstr>
      <vt:lpstr>Timeline of Project</vt:lpstr>
      <vt:lpstr>Expected 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BYSANI LAKSHMI NARASIMHA SAI</cp:lastModifiedBy>
  <cp:revision>22</cp:revision>
  <dcterms:created xsi:type="dcterms:W3CDTF">2023-03-16T03:26:27Z</dcterms:created>
  <dcterms:modified xsi:type="dcterms:W3CDTF">2023-12-03T06:16:34Z</dcterms:modified>
</cp:coreProperties>
</file>