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0" r:id="rId5"/>
    <p:sldId id="267" r:id="rId6"/>
    <p:sldId id="259" r:id="rId7"/>
    <p:sldId id="271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9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BF4720-BB30-4ED8-BF12-1A7B228C0F53}" type="doc">
      <dgm:prSet loTypeId="urn:microsoft.com/office/officeart/2005/8/layout/process1" loCatId="process" qsTypeId="urn:microsoft.com/office/officeart/2005/8/quickstyle/3d5" qsCatId="3D" csTypeId="urn:microsoft.com/office/officeart/2005/8/colors/accent1_2" csCatId="accent1" phldr="1"/>
      <dgm:spPr/>
    </dgm:pt>
    <dgm:pt modelId="{EF41F708-3BD7-4F64-BDC5-E2D6A599344F}" type="pres">
      <dgm:prSet presAssocID="{2ABF4720-BB30-4ED8-BF12-1A7B228C0F53}" presName="Name0" presStyleCnt="0">
        <dgm:presLayoutVars>
          <dgm:dir/>
          <dgm:resizeHandles val="exact"/>
        </dgm:presLayoutVars>
      </dgm:prSet>
      <dgm:spPr/>
    </dgm:pt>
  </dgm:ptLst>
  <dgm:cxnLst>
    <dgm:cxn modelId="{F6445A45-88A5-48BD-9678-F00EC317AF17}" type="presOf" srcId="{2ABF4720-BB30-4ED8-BF12-1A7B228C0F53}" destId="{EF41F708-3BD7-4F64-BDC5-E2D6A599344F}" srcOrd="0" destOrd="0" presId="urn:microsoft.com/office/officeart/2005/8/layout/process1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B448-544F-1163-CF6D-D801EF6DA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0B45-37FF-28D2-69C1-D8842A0F2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B0F3-96B9-62B2-E1C5-4D3D4823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B3F67-E836-5AA2-B32D-A0C3A933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EEA5E-DC19-ABCD-6267-C545BA77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0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11F1-D172-AE20-8D21-0A938E21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E52B7-EB5E-AF2A-3525-5B4BBFD15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D7DCF-1783-47F8-CDB8-8B7167EC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968A7-C083-F20B-0369-2067E75D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5429C-96E8-1064-0F87-6D95D15F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71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47F57-697A-B97E-DD3A-2910D126C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F252A-D3F9-0BB4-D962-668169761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3D65-8824-8EBE-4CB8-E4D7750F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EA1BA-06A5-9F5B-136C-80EDFD72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3C8CA-61F8-0704-0F6E-DDDD2B99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27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0CDE-F21A-AC1C-7DD9-906370B0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9EE0-A89B-B238-94A4-DB32BBD1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B674-71DE-8BA7-9D0E-C99F6B3C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2554B-0ACB-E334-5BBE-7A83BFE3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062A5-E36B-5C05-6C36-F8372F2C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6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CC90-B089-5E25-D480-B40D5123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71185-327E-E435-EB8B-F143CAF78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DDF86-F686-ACE8-6852-5CEADD9A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8F106-1FED-5AA1-CFDF-7FE21050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5F0D7-F550-D351-1F6B-36B665CA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07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8191-3055-3CE7-ABAB-BF522556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F01E-C1BB-CFE3-1062-5A8CAD20F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F16ED-635D-3C12-AE3C-37A43EAF1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0B84D-A3CA-9B7E-B7BB-4C18C181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81B66-06CA-0AE9-B95B-21A45DC5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7665D-74F3-FC85-8C37-77F44022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67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306E-11E1-8AB1-AF32-6F074D3C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E7AAE-4628-F916-89C8-10A970EC9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7C0B7-4F02-5995-1FB1-8FB2DD12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04026-A61A-C06F-3EA6-94F595A47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F7FD0-380B-75A4-D9B0-F7EBC341D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AA233-A9EB-E98D-4DDF-BC4B7280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E8074-1361-E322-F42C-F5D71409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9FECA-EE46-D87A-F259-E8022C36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8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92FB-DA41-9013-AE3A-5882CEEE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620A1-C0CA-1D0E-E85E-5C1326F8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BD8B1-5363-075D-CDCC-8CAC0A6A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4555F-1DC7-94CF-74D7-21521EE9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1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97F04-5F5B-E4F7-0A48-A1FBAC01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CC3BA-DF88-8CE4-AB31-983A3C79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7982A-25A2-0FA2-0BC4-48C8775F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1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7936-1384-3D53-34C7-E638688E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08029-8ADE-BDA5-4C8D-31C36155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CB47A-C96A-8918-E1EB-9A8DBEC72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5CB0D-C5CF-96B6-5923-222D7E40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0E17E-D21B-9F95-DB42-019C9AB1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1A4E0-3F3F-3857-C2B7-EEDD3DF9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86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DF05-F2AE-B072-8E2E-CB4CF5B0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EF8F1-DFA6-282F-E8CD-83826A12E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08D68-B430-9A5B-4A9B-8549EA20A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02EBD-67C3-A4B8-A83C-896997C5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00B68-5333-C602-6799-3D1B2E43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925F4-1AF9-E8B5-0534-4714B5FA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4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9843D-C7AC-7DCA-D2A1-30C29BBA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A0867-11DA-F019-8907-1B3D8BD7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DD53F-CA45-CCAE-9ADB-5B0F61393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1FF70-F320-3E09-D811-B610D38CE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947EA-7073-9466-0549-46E86F1C8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50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>
            <a:noAutofit/>
          </a:bodyPr>
          <a:lstStyle/>
          <a:p>
            <a:pPr algn="l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Number:G66</a:t>
            </a:r>
          </a:p>
          <a:p>
            <a:pPr algn="l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Under the Supervision of,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algn="l"/>
            <a:r>
              <a:rPr lang="en-GB" sz="1700" dirty="0" err="1">
                <a:solidFill>
                  <a:schemeClr val="tx1"/>
                </a:solidFill>
              </a:rPr>
              <a:t>Dr.</a:t>
            </a:r>
            <a:r>
              <a:rPr lang="en-GB" sz="1700" dirty="0">
                <a:solidFill>
                  <a:schemeClr val="tx1"/>
                </a:solidFill>
              </a:rPr>
              <a:t> Prakash </a:t>
            </a:r>
            <a:r>
              <a:rPr lang="en-GB" sz="1700" dirty="0" err="1">
                <a:solidFill>
                  <a:schemeClr val="tx1"/>
                </a:solidFill>
              </a:rPr>
              <a:t>Shanmurthy</a:t>
            </a:r>
            <a:endParaRPr lang="en-GB" sz="1700" dirty="0">
              <a:solidFill>
                <a:schemeClr val="tx1"/>
              </a:solidFill>
            </a:endParaRP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Assistant Professor</a:t>
            </a: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School of Computer Science &amp;  Engineering </a:t>
            </a: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90469" y="334088"/>
            <a:ext cx="10700946" cy="103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PIP104 PROFESSIONAL PRACTICE-II</a:t>
            </a:r>
          </a:p>
          <a:p>
            <a:r>
              <a:rPr lang="en-GB" sz="2800" dirty="0">
                <a:solidFill>
                  <a:schemeClr val="tx1"/>
                </a:solidFill>
              </a:rPr>
              <a:t>VIVA-VOCE</a:t>
            </a: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752D484D-27B5-2694-4FD7-6F7D36769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27" y="3274140"/>
            <a:ext cx="5418666" cy="24942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D5D0524-3C80-F3B1-6EA3-9F3D2E439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550" y="1597025"/>
            <a:ext cx="10363200" cy="573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GB" dirty="0"/>
              <a:t>PROJECT TITLE: Protecting Patient Medical Data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412239"/>
          </a:xfrm>
        </p:spPr>
        <p:txBody>
          <a:bodyPr/>
          <a:lstStyle/>
          <a:p>
            <a:r>
              <a:rPr lang="en-GB" b="1" dirty="0"/>
              <a:t>Timeline of Project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322DB92B-7A54-3B8C-12A2-607B24965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99825"/>
              </p:ext>
            </p:extLst>
          </p:nvPr>
        </p:nvGraphicFramePr>
        <p:xfrm>
          <a:off x="838200" y="1412241"/>
          <a:ext cx="9808029" cy="4188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Outcomes / Results Obtained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Trust and Patient Engagement: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Patients are more likely to interact openly and trust their doctors, creating an environment conducive to accurate information sharing and collaborative communication.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Compliance and Mitigation: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Strict compliance with data protection requirements to comply with the law, protect healthcare organizations from legal consequences, and reduce concerns about criminal information.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Enhanced Data Security: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Privacy measures reduce the risk of unauthorized access, protecting patient information from possible leaks, identity theft and unauthorized access.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Honesty and Integrity Policy: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 on standards of medical ethics before patient confidentiality and promotes the honesty and ethical practices of medical professionals.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Improve Healthcare and Outcomes: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 to confidential and accurate medical information allows doctors to make informed decisions, resulting in personalized care and ultimately better outcomes and health.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1119"/>
            <a:ext cx="10515600" cy="1158239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0320"/>
            <a:ext cx="10515600" cy="4886643"/>
          </a:xfrm>
        </p:spPr>
        <p:txBody>
          <a:bodyPr/>
          <a:lstStyle/>
          <a:p>
            <a:pPr algn="just"/>
            <a:r>
              <a:rPr lang="en-US" sz="2800" b="0" i="0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In our project,  focused on securing patient medical records. We've emphasized compliance with regulations, robust security, education, and continuous monitoring. </a:t>
            </a:r>
          </a:p>
          <a:p>
            <a:pPr algn="just"/>
            <a:r>
              <a:rPr lang="en-US" sz="2800" dirty="0">
                <a:solidFill>
                  <a:srgbClr val="343541"/>
                </a:solidFill>
                <a:latin typeface="Roboto" panose="02000000000000000000" pitchFamily="2" charset="0"/>
              </a:rPr>
              <a:t>This</a:t>
            </a:r>
            <a:r>
              <a:rPr lang="en-US" sz="2800" b="0" i="0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project aims to ensure data safety, patient trust, and legal adherence. We look forward to upholding these principles and making a positive impact on healthcare.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80" y="0"/>
            <a:ext cx="10515600" cy="1325563"/>
          </a:xfrm>
        </p:spPr>
        <p:txBody>
          <a:bodyPr/>
          <a:lstStyle/>
          <a:p>
            <a:r>
              <a:rPr lang="en-GB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5140643"/>
          </a:xfrm>
        </p:spPr>
        <p:txBody>
          <a:bodyPr>
            <a:normAutofit fontScale="925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Barrows RC Jr, Clayton PD. Privacy, confidentiality, and electronic medical records. </a:t>
            </a:r>
            <a:r>
              <a:rPr lang="en-US" b="0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 Am Med Inform Assoc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1996;3:139–148.</a:t>
            </a:r>
          </a:p>
          <a:p>
            <a:pPr algn="just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Y. Kawai, ‘‘Outsourcing the re-encryption key generation: Flexible ciphertext-policy attribute-based proxy re-encryption,’’ in Proc. Int. Conf. Inf. </a:t>
            </a:r>
            <a:r>
              <a:rPr lang="en-IN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Secur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Pract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Exper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(ISPEC), Beijing, China, 2015, pp. 301–315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L. Touati and Y. </a:t>
            </a:r>
            <a:r>
              <a:rPr lang="en-IN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Challal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‘‘Instantaneous proxy-based key update for CPABE,’’ in Proc. IEEE 41st Conf. Local </a:t>
            </a:r>
            <a:r>
              <a:rPr lang="en-IN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Comput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Netw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(LCN), Dubai, United Arab Emirates, Nov. 2016, pp. 591–594.</a:t>
            </a:r>
            <a:endParaRPr lang="en-US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K. Yang, X. Jia, and K. Ren, ‘‘Secure and verifiable policy update outsourcing for big data access control in the cloud,’’ IEEE Trans. Parallel </a:t>
            </a:r>
            <a:r>
              <a:rPr lang="en-IN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Distrib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Syst., vol. 26, no. 12, pp. 3461– 3470, Dec. 2015. 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Publication Details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F8C759D-04CE-E5B3-210E-FB71BF26C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0"/>
          <a:stretch/>
        </p:blipFill>
        <p:spPr>
          <a:xfrm>
            <a:off x="511629" y="1368425"/>
            <a:ext cx="5812970" cy="4607831"/>
          </a:xfrm>
        </p:spPr>
      </p:pic>
    </p:spTree>
    <p:extLst>
      <p:ext uri="{BB962C8B-B14F-4D97-AF65-F5344CB8AC3E}">
        <p14:creationId xmlns:p14="http://schemas.microsoft.com/office/powerpoint/2010/main" val="62545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Achievements (if any)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FE13F8-F71B-CA16-9E07-4BA8F7FD0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119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9120" y="2076401"/>
            <a:ext cx="5468203" cy="94169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dirty="0"/>
              <a:t>Thank You</a:t>
            </a:r>
          </a:p>
        </p:txBody>
      </p:sp>
      <p:pic>
        <p:nvPicPr>
          <p:cNvPr id="4" name="Picture 6" descr="http://cdn.worldofflowers.eu/media/productphotos/11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1" b="8089"/>
          <a:stretch>
            <a:fillRect/>
          </a:stretch>
        </p:blipFill>
        <p:spPr bwMode="auto">
          <a:xfrm>
            <a:off x="694805" y="1025204"/>
            <a:ext cx="4493025" cy="386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046479"/>
          </a:xfrm>
        </p:spPr>
        <p:txBody>
          <a:bodyPr>
            <a:normAutofit/>
          </a:bodyPr>
          <a:lstStyle/>
          <a:p>
            <a:pPr algn="just"/>
            <a:r>
              <a:rPr lang="en-GB" sz="2800" b="1" dirty="0">
                <a:latin typeface="Verdana" panose="020B0604030504040204" pitchFamily="34" charset="0"/>
                <a:ea typeface="Verdana" panose="020B0604030504040204" pitchFamily="34" charset="0"/>
              </a:rPr>
              <a:t>  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168400"/>
            <a:ext cx="10515600" cy="451072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In today’s digital age, storing patient medical records has become a cornerstone of modern healthcare. It is not only compliant but a fundamental commitment to protect sensitive patient data.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In the digital age where electronic health records and interconnected healthcare systems have become the norm, protecting sensitive patient data is of utmost importance</a:t>
            </a:r>
            <a:r>
              <a:rPr lang="en-US" dirty="0">
                <a:solidFill>
                  <a:srgbClr val="374151"/>
                </a:solidFill>
                <a:latin typeface="Roboto" panose="02000000000000000000" pitchFamily="2" charset="0"/>
              </a:rPr>
              <a:t>.</a:t>
            </a:r>
            <a:endParaRPr lang="en-US" b="0" i="0" dirty="0">
              <a:solidFill>
                <a:srgbClr val="374151"/>
              </a:solidFill>
              <a:effectLst/>
              <a:latin typeface="Roboto" panose="02000000000000000000" pitchFamily="2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In this presentation, we </a:t>
            </a:r>
            <a:r>
              <a:rPr lang="en-US" dirty="0">
                <a:solidFill>
                  <a:srgbClr val="374151"/>
                </a:solidFill>
                <a:latin typeface="Roboto" panose="02000000000000000000" pitchFamily="2" charset="0"/>
              </a:rPr>
              <a:t>discuss</a:t>
            </a:r>
            <a:r>
              <a:rPr lang="en-US" b="0" i="0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the critical importance of keeping medical records confidential and secure. We will explore the challenges, ethical and legal obligations and solutions addressed by our final year project</a:t>
            </a:r>
            <a:r>
              <a:rPr lang="en-US" dirty="0">
                <a:solidFill>
                  <a:srgbClr val="374151"/>
                </a:solidFill>
                <a:latin typeface="Roboto" panose="02000000000000000000" pitchFamily="2" charset="0"/>
              </a:rPr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1"/>
            <a:ext cx="10337800" cy="979207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Verdana" panose="020B0604030504040204" pitchFamily="34" charset="0"/>
                <a:ea typeface="Verdana" panose="020B0604030504040204" pitchFamily="34" charset="0"/>
              </a:rPr>
              <a:t>Literature Review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BA5B97B3-11D3-64AE-42AA-E4899D9FB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63054"/>
            <a:ext cx="10515600" cy="461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B3DD-9F42-E17F-23D3-3C479232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Literature Review</a:t>
            </a:r>
            <a:endParaRPr lang="en-IN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7572E588-0D35-DF80-A213-8525EB2EB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97944"/>
            <a:ext cx="10515600" cy="44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6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Research Gaps 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12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Verdana" panose="020B0604030504040204" pitchFamily="34" charset="0"/>
                <a:ea typeface="Verdana" panose="020B0604030504040204" pitchFamily="34" charset="0"/>
              </a:rPr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1440"/>
            <a:ext cx="10515600" cy="4815523"/>
          </a:xfrm>
        </p:spPr>
        <p:txBody>
          <a:bodyPr/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Our proposed scheme is based on the cipher text policy attribute-based encryption (CP-ABE) and proxy re-encryption (PRE). </a:t>
            </a:r>
            <a:endParaRPr lang="en-US" sz="2800" b="0" i="0" u="none" strike="noStrike" dirty="0">
              <a:solidFill>
                <a:srgbClr val="90C22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 addition, we introduce a policy versioning technique to support the full traceability of policy changes. Finally, we conducted the performance evaluation to demonstrate the efficiency of the proposed scheme . </a:t>
            </a:r>
            <a:endParaRPr lang="en-US" sz="2800" b="0" i="0" u="none" strike="noStrike" dirty="0">
              <a:solidFill>
                <a:srgbClr val="90C22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EB79-E445-B215-6020-23DEF1A9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Proposed Architecture</a:t>
            </a:r>
            <a:endParaRPr lang="en-IN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6DCF75-DB02-90A8-F307-72F597F8A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1" y="1300480"/>
            <a:ext cx="6167119" cy="4609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96737F-8396-6AAA-80AC-C109D81C5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520" y="1410018"/>
            <a:ext cx="5872479" cy="436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8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995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Verdana" panose="020B0604030504040204" pitchFamily="34" charset="0"/>
                <a:ea typeface="Verdana" panose="020B0604030504040204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4160"/>
            <a:ext cx="10515600" cy="46428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Protect patient data from unauthorized access.</a:t>
            </a:r>
            <a:endParaRPr lang="en-US" sz="2800" dirty="0">
              <a:solidFill>
                <a:srgbClr val="374151"/>
              </a:solidFill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Maintain confidentiality and trust with patients.</a:t>
            </a:r>
            <a:endParaRPr lang="en-US" sz="2800" dirty="0">
              <a:solidFill>
                <a:srgbClr val="374151"/>
              </a:solidFill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Monitor record access to ensure data security.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Design &amp; Implementation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theme/theme1.xml><?xml version="1.0" encoding="utf-8"?>
<a:theme xmlns:a="http://schemas.openxmlformats.org/drawingml/2006/main" name="Presidency University 45 Y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idency University 45 Yrs" id="{45757096-6C06-418C-99FF-BD62512BED20}" vid="{37B9C8E7-5B4D-42F8-B712-657357EE44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Presidency University 45 Yrs</Template>
  <TotalTime>111</TotalTime>
  <Words>616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Times New Roman</vt:lpstr>
      <vt:lpstr>Verdana</vt:lpstr>
      <vt:lpstr>Wingdings</vt:lpstr>
      <vt:lpstr>Presidency University 45 Yrs</vt:lpstr>
      <vt:lpstr>PROJECT TITLE: Protecting Patient Medical Data</vt:lpstr>
      <vt:lpstr>   INTRODUCTION</vt:lpstr>
      <vt:lpstr>Literature Review</vt:lpstr>
      <vt:lpstr>Literature Review</vt:lpstr>
      <vt:lpstr>Research Gaps Identified</vt:lpstr>
      <vt:lpstr>Proposed Methodology</vt:lpstr>
      <vt:lpstr>Proposed Architecture</vt:lpstr>
      <vt:lpstr>Objectives</vt:lpstr>
      <vt:lpstr>System Design &amp; Implementation</vt:lpstr>
      <vt:lpstr>Timeline of Project</vt:lpstr>
      <vt:lpstr>Outcomes / Results Obtained</vt:lpstr>
      <vt:lpstr>Conclusion</vt:lpstr>
      <vt:lpstr>References</vt:lpstr>
      <vt:lpstr>Publication Details</vt:lpstr>
      <vt:lpstr>Achievements (if any)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BYSANI LAKSHMI NARASIMHA SAI</cp:lastModifiedBy>
  <cp:revision>26</cp:revision>
  <dcterms:created xsi:type="dcterms:W3CDTF">2023-03-16T03:26:27Z</dcterms:created>
  <dcterms:modified xsi:type="dcterms:W3CDTF">2024-01-17T12:02:54Z</dcterms:modified>
</cp:coreProperties>
</file>