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2" r:id="rId2"/>
    <p:sldId id="356" r:id="rId3"/>
    <p:sldId id="358" r:id="rId4"/>
    <p:sldId id="357" r:id="rId5"/>
    <p:sldId id="359" r:id="rId6"/>
    <p:sldId id="360" r:id="rId7"/>
    <p:sldId id="361" r:id="rId8"/>
    <p:sldId id="362" r:id="rId9"/>
    <p:sldId id="363" r:id="rId10"/>
    <p:sldId id="364" r:id="rId11"/>
    <p:sldId id="352" r:id="rId12"/>
    <p:sldId id="365" r:id="rId13"/>
    <p:sldId id="366" r:id="rId14"/>
    <p:sldId id="367" r:id="rId1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CF"/>
    <a:srgbClr val="09469F"/>
    <a:srgbClr val="F24B55"/>
    <a:srgbClr val="F34B56"/>
    <a:srgbClr val="7BB5E7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65" autoAdjust="0"/>
  </p:normalViewPr>
  <p:slideViewPr>
    <p:cSldViewPr snapToGrid="0">
      <p:cViewPr varScale="1">
        <p:scale>
          <a:sx n="101" d="100"/>
          <a:sy n="101" d="100"/>
        </p:scale>
        <p:origin x="168" y="72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97442-EA07-4EF9-8391-0EB717252C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B8E269C-5640-406E-B9A6-817D0115B336}">
      <dgm:prSet phldrT="[Текст]"/>
      <dgm:spPr>
        <a:noFill/>
        <a:ln w="28575">
          <a:solidFill>
            <a:srgbClr val="09469F"/>
          </a:solidFill>
        </a:ln>
      </dgm:spPr>
      <dgm:t>
        <a:bodyPr/>
        <a:lstStyle/>
        <a:p>
          <a:endParaRPr lang="ru-RU" dirty="0"/>
        </a:p>
      </dgm:t>
    </dgm:pt>
    <dgm:pt modelId="{9E546621-3613-46F9-8EAF-C08934709CC9}" type="parTrans" cxnId="{29CADEFE-C371-4445-BD10-7C0BA30F19B9}">
      <dgm:prSet/>
      <dgm:spPr/>
      <dgm:t>
        <a:bodyPr/>
        <a:lstStyle/>
        <a:p>
          <a:endParaRPr lang="ru-RU"/>
        </a:p>
      </dgm:t>
    </dgm:pt>
    <dgm:pt modelId="{D9377190-ABF5-46A8-99B2-08E8D3ABFFF7}" type="sibTrans" cxnId="{29CADEFE-C371-4445-BD10-7C0BA30F19B9}">
      <dgm:prSet/>
      <dgm:spPr/>
      <dgm:t>
        <a:bodyPr/>
        <a:lstStyle/>
        <a:p>
          <a:endParaRPr lang="ru-RU"/>
        </a:p>
      </dgm:t>
    </dgm:pt>
    <dgm:pt modelId="{206272B0-44BA-4DE9-A42B-91C45117AF84}">
      <dgm:prSet phldrT="[Текст]"/>
      <dgm:spPr>
        <a:noFill/>
        <a:ln w="28575">
          <a:solidFill>
            <a:srgbClr val="09469F"/>
          </a:solidFill>
        </a:ln>
      </dgm:spPr>
      <dgm:t>
        <a:bodyPr/>
        <a:lstStyle/>
        <a:p>
          <a:endParaRPr lang="ru-RU" dirty="0"/>
        </a:p>
      </dgm:t>
    </dgm:pt>
    <dgm:pt modelId="{84DC9AF6-97EF-4A20-A143-29C6E89F8476}" type="parTrans" cxnId="{CAC8533E-4420-4599-966F-CB532C78EEA6}">
      <dgm:prSet/>
      <dgm:spPr>
        <a:ln w="19050">
          <a:solidFill>
            <a:srgbClr val="09469F"/>
          </a:solidFill>
        </a:ln>
      </dgm:spPr>
      <dgm:t>
        <a:bodyPr/>
        <a:lstStyle/>
        <a:p>
          <a:endParaRPr lang="ru-RU"/>
        </a:p>
      </dgm:t>
    </dgm:pt>
    <dgm:pt modelId="{7A239C15-75E9-428C-A06E-C611F94499A1}" type="sibTrans" cxnId="{CAC8533E-4420-4599-966F-CB532C78EEA6}">
      <dgm:prSet/>
      <dgm:spPr/>
      <dgm:t>
        <a:bodyPr/>
        <a:lstStyle/>
        <a:p>
          <a:endParaRPr lang="ru-RU"/>
        </a:p>
      </dgm:t>
    </dgm:pt>
    <dgm:pt modelId="{CDBE720C-A83C-4A2A-A450-2ADD54894E8A}">
      <dgm:prSet phldrT="[Текст]"/>
      <dgm:spPr>
        <a:noFill/>
        <a:ln w="28575">
          <a:solidFill>
            <a:srgbClr val="09469F"/>
          </a:solidFill>
        </a:ln>
      </dgm:spPr>
      <dgm:t>
        <a:bodyPr/>
        <a:lstStyle/>
        <a:p>
          <a:endParaRPr lang="ru-RU" dirty="0"/>
        </a:p>
      </dgm:t>
    </dgm:pt>
    <dgm:pt modelId="{4BB69C57-5DD7-49A8-B48E-1C039229BFF0}" type="parTrans" cxnId="{7C32CDF4-0FA8-42C4-8E91-571AE5A945D7}">
      <dgm:prSet/>
      <dgm:spPr>
        <a:ln w="19050">
          <a:solidFill>
            <a:srgbClr val="09469F"/>
          </a:solidFill>
        </a:ln>
      </dgm:spPr>
      <dgm:t>
        <a:bodyPr/>
        <a:lstStyle/>
        <a:p>
          <a:endParaRPr lang="ru-RU"/>
        </a:p>
      </dgm:t>
    </dgm:pt>
    <dgm:pt modelId="{703EF552-6A79-44FB-B602-39DDA542DD76}" type="sibTrans" cxnId="{7C32CDF4-0FA8-42C4-8E91-571AE5A945D7}">
      <dgm:prSet/>
      <dgm:spPr/>
      <dgm:t>
        <a:bodyPr/>
        <a:lstStyle/>
        <a:p>
          <a:endParaRPr lang="ru-RU"/>
        </a:p>
      </dgm:t>
    </dgm:pt>
    <dgm:pt modelId="{B9B9068D-DB26-405A-B0AC-C0C740234901}" type="pres">
      <dgm:prSet presAssocID="{D0397442-EA07-4EF9-8391-0EB717252C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48FEA8-0E44-48B9-AE4D-F3421252E9D8}" type="pres">
      <dgm:prSet presAssocID="{7B8E269C-5640-406E-B9A6-817D0115B336}" presName="hierRoot1" presStyleCnt="0">
        <dgm:presLayoutVars>
          <dgm:hierBranch val="init"/>
        </dgm:presLayoutVars>
      </dgm:prSet>
      <dgm:spPr/>
    </dgm:pt>
    <dgm:pt modelId="{7C036A10-5577-4605-8BA5-4A1DFEE40C1C}" type="pres">
      <dgm:prSet presAssocID="{7B8E269C-5640-406E-B9A6-817D0115B336}" presName="rootComposite1" presStyleCnt="0"/>
      <dgm:spPr/>
    </dgm:pt>
    <dgm:pt modelId="{6EE0A265-CB1B-4A66-A899-345ADC7D9CE8}" type="pres">
      <dgm:prSet presAssocID="{7B8E269C-5640-406E-B9A6-817D0115B336}" presName="rootText1" presStyleLbl="node0" presStyleIdx="0" presStyleCnt="1" custScaleX="737221" custScaleY="128288" custLinFactNeighborX="-1367" custLinFactNeighborY="-55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A3EA0-07B6-4B4F-A2DA-38AA3C4E88D3}" type="pres">
      <dgm:prSet presAssocID="{7B8E269C-5640-406E-B9A6-817D0115B33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A3D2B8-10D1-4AF9-B67B-FB0A862B1244}" type="pres">
      <dgm:prSet presAssocID="{7B8E269C-5640-406E-B9A6-817D0115B336}" presName="hierChild2" presStyleCnt="0"/>
      <dgm:spPr/>
    </dgm:pt>
    <dgm:pt modelId="{E379FC87-5891-4927-87FE-D48D53AF4439}" type="pres">
      <dgm:prSet presAssocID="{84DC9AF6-97EF-4A20-A143-29C6E89F847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F2FE1D7-5C97-419C-88CB-64580BEE9F7D}" type="pres">
      <dgm:prSet presAssocID="{206272B0-44BA-4DE9-A42B-91C45117AF84}" presName="hierRoot2" presStyleCnt="0">
        <dgm:presLayoutVars>
          <dgm:hierBranch val="init"/>
        </dgm:presLayoutVars>
      </dgm:prSet>
      <dgm:spPr/>
    </dgm:pt>
    <dgm:pt modelId="{8E62AE6F-C3B6-490E-A2BC-BE975FA7A6EF}" type="pres">
      <dgm:prSet presAssocID="{206272B0-44BA-4DE9-A42B-91C45117AF84}" presName="rootComposite" presStyleCnt="0"/>
      <dgm:spPr/>
    </dgm:pt>
    <dgm:pt modelId="{E3674123-4E0E-4F33-A98E-C4E89B8BDFEB}" type="pres">
      <dgm:prSet presAssocID="{206272B0-44BA-4DE9-A42B-91C45117AF84}" presName="rootText" presStyleLbl="node2" presStyleIdx="0" presStyleCnt="2" custScaleX="423948" custScaleY="184753" custLinFactNeighborY="-46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80639-EC65-4896-863E-23E7DC4FF517}" type="pres">
      <dgm:prSet presAssocID="{206272B0-44BA-4DE9-A42B-91C45117AF84}" presName="rootConnector" presStyleLbl="node2" presStyleIdx="0" presStyleCnt="2"/>
      <dgm:spPr/>
      <dgm:t>
        <a:bodyPr/>
        <a:lstStyle/>
        <a:p>
          <a:endParaRPr lang="en-US"/>
        </a:p>
      </dgm:t>
    </dgm:pt>
    <dgm:pt modelId="{859C93C9-2734-4A3C-ACCF-556DFD396CE7}" type="pres">
      <dgm:prSet presAssocID="{206272B0-44BA-4DE9-A42B-91C45117AF84}" presName="hierChild4" presStyleCnt="0"/>
      <dgm:spPr/>
    </dgm:pt>
    <dgm:pt modelId="{93D26AFE-7727-426B-B79A-D1626326D1E6}" type="pres">
      <dgm:prSet presAssocID="{206272B0-44BA-4DE9-A42B-91C45117AF84}" presName="hierChild5" presStyleCnt="0"/>
      <dgm:spPr/>
    </dgm:pt>
    <dgm:pt modelId="{57ACD8DB-AC13-4282-8A77-0BE2C7905FD5}" type="pres">
      <dgm:prSet presAssocID="{4BB69C57-5DD7-49A8-B48E-1C039229BFF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C237325-9AEC-409E-A301-F69A4C63F56D}" type="pres">
      <dgm:prSet presAssocID="{CDBE720C-A83C-4A2A-A450-2ADD54894E8A}" presName="hierRoot2" presStyleCnt="0">
        <dgm:presLayoutVars>
          <dgm:hierBranch val="init"/>
        </dgm:presLayoutVars>
      </dgm:prSet>
      <dgm:spPr/>
    </dgm:pt>
    <dgm:pt modelId="{FDE8E868-012D-4CB8-85AE-452AAB4CA5DB}" type="pres">
      <dgm:prSet presAssocID="{CDBE720C-A83C-4A2A-A450-2ADD54894E8A}" presName="rootComposite" presStyleCnt="0"/>
      <dgm:spPr/>
    </dgm:pt>
    <dgm:pt modelId="{7B053FB9-ABEF-4E2D-BA8F-8062D890D587}" type="pres">
      <dgm:prSet presAssocID="{CDBE720C-A83C-4A2A-A450-2ADD54894E8A}" presName="rootText" presStyleLbl="node2" presStyleIdx="1" presStyleCnt="2" custScaleX="423948" custScaleY="184753" custLinFactNeighborY="-46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1333DC-BE0C-468F-AE87-6E2BF7F1F1E6}" type="pres">
      <dgm:prSet presAssocID="{CDBE720C-A83C-4A2A-A450-2ADD54894E8A}" presName="rootConnector" presStyleLbl="node2" presStyleIdx="1" presStyleCnt="2"/>
      <dgm:spPr/>
      <dgm:t>
        <a:bodyPr/>
        <a:lstStyle/>
        <a:p>
          <a:endParaRPr lang="en-US"/>
        </a:p>
      </dgm:t>
    </dgm:pt>
    <dgm:pt modelId="{4A660C70-C8AB-4F0C-A9A4-72739654E11E}" type="pres">
      <dgm:prSet presAssocID="{CDBE720C-A83C-4A2A-A450-2ADD54894E8A}" presName="hierChild4" presStyleCnt="0"/>
      <dgm:spPr/>
    </dgm:pt>
    <dgm:pt modelId="{9D018E32-2594-4EA0-9E76-F4AA8ADB971E}" type="pres">
      <dgm:prSet presAssocID="{CDBE720C-A83C-4A2A-A450-2ADD54894E8A}" presName="hierChild5" presStyleCnt="0"/>
      <dgm:spPr/>
    </dgm:pt>
    <dgm:pt modelId="{2D8918C5-EB60-4CD1-B701-605F04BC9BAF}" type="pres">
      <dgm:prSet presAssocID="{7B8E269C-5640-406E-B9A6-817D0115B336}" presName="hierChild3" presStyleCnt="0"/>
      <dgm:spPr/>
    </dgm:pt>
  </dgm:ptLst>
  <dgm:cxnLst>
    <dgm:cxn modelId="{D6DC6B83-2285-4199-9EED-45D393BEF83C}" type="presOf" srcId="{7B8E269C-5640-406E-B9A6-817D0115B336}" destId="{C64A3EA0-07B6-4B4F-A2DA-38AA3C4E88D3}" srcOrd="1" destOrd="0" presId="urn:microsoft.com/office/officeart/2005/8/layout/orgChart1"/>
    <dgm:cxn modelId="{BA5E405F-A6D7-4460-9642-86D8886658C2}" type="presOf" srcId="{D0397442-EA07-4EF9-8391-0EB717252CBF}" destId="{B9B9068D-DB26-405A-B0AC-C0C740234901}" srcOrd="0" destOrd="0" presId="urn:microsoft.com/office/officeart/2005/8/layout/orgChart1"/>
    <dgm:cxn modelId="{D0E4F086-CB14-4E27-8B3E-ABC454DC61C6}" type="presOf" srcId="{CDBE720C-A83C-4A2A-A450-2ADD54894E8A}" destId="{7B053FB9-ABEF-4E2D-BA8F-8062D890D587}" srcOrd="0" destOrd="0" presId="urn:microsoft.com/office/officeart/2005/8/layout/orgChart1"/>
    <dgm:cxn modelId="{73846445-E5F7-4CB7-88D4-3464AC72A152}" type="presOf" srcId="{84DC9AF6-97EF-4A20-A143-29C6E89F8476}" destId="{E379FC87-5891-4927-87FE-D48D53AF4439}" srcOrd="0" destOrd="0" presId="urn:microsoft.com/office/officeart/2005/8/layout/orgChart1"/>
    <dgm:cxn modelId="{CAC8533E-4420-4599-966F-CB532C78EEA6}" srcId="{7B8E269C-5640-406E-B9A6-817D0115B336}" destId="{206272B0-44BA-4DE9-A42B-91C45117AF84}" srcOrd="0" destOrd="0" parTransId="{84DC9AF6-97EF-4A20-A143-29C6E89F8476}" sibTransId="{7A239C15-75E9-428C-A06E-C611F94499A1}"/>
    <dgm:cxn modelId="{E051D3EE-318D-438C-88E4-ACAD0CCE78EC}" type="presOf" srcId="{7B8E269C-5640-406E-B9A6-817D0115B336}" destId="{6EE0A265-CB1B-4A66-A899-345ADC7D9CE8}" srcOrd="0" destOrd="0" presId="urn:microsoft.com/office/officeart/2005/8/layout/orgChart1"/>
    <dgm:cxn modelId="{087C84B2-4792-4A7C-B3EE-06DCE9EBC308}" type="presOf" srcId="{206272B0-44BA-4DE9-A42B-91C45117AF84}" destId="{30E80639-EC65-4896-863E-23E7DC4FF517}" srcOrd="1" destOrd="0" presId="urn:microsoft.com/office/officeart/2005/8/layout/orgChart1"/>
    <dgm:cxn modelId="{7C32CDF4-0FA8-42C4-8E91-571AE5A945D7}" srcId="{7B8E269C-5640-406E-B9A6-817D0115B336}" destId="{CDBE720C-A83C-4A2A-A450-2ADD54894E8A}" srcOrd="1" destOrd="0" parTransId="{4BB69C57-5DD7-49A8-B48E-1C039229BFF0}" sibTransId="{703EF552-6A79-44FB-B602-39DDA542DD76}"/>
    <dgm:cxn modelId="{82BFF68D-F622-48D4-BF45-75D5080C1318}" type="presOf" srcId="{206272B0-44BA-4DE9-A42B-91C45117AF84}" destId="{E3674123-4E0E-4F33-A98E-C4E89B8BDFEB}" srcOrd="0" destOrd="0" presId="urn:microsoft.com/office/officeart/2005/8/layout/orgChart1"/>
    <dgm:cxn modelId="{A9B1C513-153D-494A-BDC3-E18BA91B569A}" type="presOf" srcId="{4BB69C57-5DD7-49A8-B48E-1C039229BFF0}" destId="{57ACD8DB-AC13-4282-8A77-0BE2C7905FD5}" srcOrd="0" destOrd="0" presId="urn:microsoft.com/office/officeart/2005/8/layout/orgChart1"/>
    <dgm:cxn modelId="{29CADEFE-C371-4445-BD10-7C0BA30F19B9}" srcId="{D0397442-EA07-4EF9-8391-0EB717252CBF}" destId="{7B8E269C-5640-406E-B9A6-817D0115B336}" srcOrd="0" destOrd="0" parTransId="{9E546621-3613-46F9-8EAF-C08934709CC9}" sibTransId="{D9377190-ABF5-46A8-99B2-08E8D3ABFFF7}"/>
    <dgm:cxn modelId="{0FBCCF3B-28C4-4D6C-B84F-ED4B2312FEBF}" type="presOf" srcId="{CDBE720C-A83C-4A2A-A450-2ADD54894E8A}" destId="{451333DC-BE0C-468F-AE87-6E2BF7F1F1E6}" srcOrd="1" destOrd="0" presId="urn:microsoft.com/office/officeart/2005/8/layout/orgChart1"/>
    <dgm:cxn modelId="{67620D5D-5B9A-47A9-8F91-A15FA4F65617}" type="presParOf" srcId="{B9B9068D-DB26-405A-B0AC-C0C740234901}" destId="{7748FEA8-0E44-48B9-AE4D-F3421252E9D8}" srcOrd="0" destOrd="0" presId="urn:microsoft.com/office/officeart/2005/8/layout/orgChart1"/>
    <dgm:cxn modelId="{F22164F1-FA93-40EB-94E7-5FCD8E68E64A}" type="presParOf" srcId="{7748FEA8-0E44-48B9-AE4D-F3421252E9D8}" destId="{7C036A10-5577-4605-8BA5-4A1DFEE40C1C}" srcOrd="0" destOrd="0" presId="urn:microsoft.com/office/officeart/2005/8/layout/orgChart1"/>
    <dgm:cxn modelId="{467A5261-99BD-435E-8C8B-7EC297F79DEF}" type="presParOf" srcId="{7C036A10-5577-4605-8BA5-4A1DFEE40C1C}" destId="{6EE0A265-CB1B-4A66-A899-345ADC7D9CE8}" srcOrd="0" destOrd="0" presId="urn:microsoft.com/office/officeart/2005/8/layout/orgChart1"/>
    <dgm:cxn modelId="{026B86CD-0B6C-4EC3-BE83-B3D478055505}" type="presParOf" srcId="{7C036A10-5577-4605-8BA5-4A1DFEE40C1C}" destId="{C64A3EA0-07B6-4B4F-A2DA-38AA3C4E88D3}" srcOrd="1" destOrd="0" presId="urn:microsoft.com/office/officeart/2005/8/layout/orgChart1"/>
    <dgm:cxn modelId="{51E00B2D-46DA-491E-A07D-A29ACD59D110}" type="presParOf" srcId="{7748FEA8-0E44-48B9-AE4D-F3421252E9D8}" destId="{6EA3D2B8-10D1-4AF9-B67B-FB0A862B1244}" srcOrd="1" destOrd="0" presId="urn:microsoft.com/office/officeart/2005/8/layout/orgChart1"/>
    <dgm:cxn modelId="{753872A5-ECB0-4032-8DD2-4BD8D9FA3C94}" type="presParOf" srcId="{6EA3D2B8-10D1-4AF9-B67B-FB0A862B1244}" destId="{E379FC87-5891-4927-87FE-D48D53AF4439}" srcOrd="0" destOrd="0" presId="urn:microsoft.com/office/officeart/2005/8/layout/orgChart1"/>
    <dgm:cxn modelId="{044F3B4F-23B0-4463-9C64-E43005DDCDE1}" type="presParOf" srcId="{6EA3D2B8-10D1-4AF9-B67B-FB0A862B1244}" destId="{1F2FE1D7-5C97-419C-88CB-64580BEE9F7D}" srcOrd="1" destOrd="0" presId="urn:microsoft.com/office/officeart/2005/8/layout/orgChart1"/>
    <dgm:cxn modelId="{BFAACBCB-58C2-4164-BB16-930A5EF26353}" type="presParOf" srcId="{1F2FE1D7-5C97-419C-88CB-64580BEE9F7D}" destId="{8E62AE6F-C3B6-490E-A2BC-BE975FA7A6EF}" srcOrd="0" destOrd="0" presId="urn:microsoft.com/office/officeart/2005/8/layout/orgChart1"/>
    <dgm:cxn modelId="{500148AD-B988-418F-A6E4-8C5561CE3B11}" type="presParOf" srcId="{8E62AE6F-C3B6-490E-A2BC-BE975FA7A6EF}" destId="{E3674123-4E0E-4F33-A98E-C4E89B8BDFEB}" srcOrd="0" destOrd="0" presId="urn:microsoft.com/office/officeart/2005/8/layout/orgChart1"/>
    <dgm:cxn modelId="{AA31F2E4-AF2A-45AD-86F7-46CDC1CA8EF6}" type="presParOf" srcId="{8E62AE6F-C3B6-490E-A2BC-BE975FA7A6EF}" destId="{30E80639-EC65-4896-863E-23E7DC4FF517}" srcOrd="1" destOrd="0" presId="urn:microsoft.com/office/officeart/2005/8/layout/orgChart1"/>
    <dgm:cxn modelId="{0FAD5E30-00E7-48BC-833C-CA34A33A1BC6}" type="presParOf" srcId="{1F2FE1D7-5C97-419C-88CB-64580BEE9F7D}" destId="{859C93C9-2734-4A3C-ACCF-556DFD396CE7}" srcOrd="1" destOrd="0" presId="urn:microsoft.com/office/officeart/2005/8/layout/orgChart1"/>
    <dgm:cxn modelId="{02081209-E0A7-4099-AB98-D04A1345822F}" type="presParOf" srcId="{1F2FE1D7-5C97-419C-88CB-64580BEE9F7D}" destId="{93D26AFE-7727-426B-B79A-D1626326D1E6}" srcOrd="2" destOrd="0" presId="urn:microsoft.com/office/officeart/2005/8/layout/orgChart1"/>
    <dgm:cxn modelId="{E73826AC-7027-474A-B15A-AE4A92EF6E91}" type="presParOf" srcId="{6EA3D2B8-10D1-4AF9-B67B-FB0A862B1244}" destId="{57ACD8DB-AC13-4282-8A77-0BE2C7905FD5}" srcOrd="2" destOrd="0" presId="urn:microsoft.com/office/officeart/2005/8/layout/orgChart1"/>
    <dgm:cxn modelId="{5E6244E2-1ABF-49A4-87B6-EF82EF8B96F9}" type="presParOf" srcId="{6EA3D2B8-10D1-4AF9-B67B-FB0A862B1244}" destId="{BC237325-9AEC-409E-A301-F69A4C63F56D}" srcOrd="3" destOrd="0" presId="urn:microsoft.com/office/officeart/2005/8/layout/orgChart1"/>
    <dgm:cxn modelId="{46A7E219-168A-4CFF-8A15-F34ED34F903A}" type="presParOf" srcId="{BC237325-9AEC-409E-A301-F69A4C63F56D}" destId="{FDE8E868-012D-4CB8-85AE-452AAB4CA5DB}" srcOrd="0" destOrd="0" presId="urn:microsoft.com/office/officeart/2005/8/layout/orgChart1"/>
    <dgm:cxn modelId="{18BF759A-6C1A-467A-862B-4C8C82D75427}" type="presParOf" srcId="{FDE8E868-012D-4CB8-85AE-452AAB4CA5DB}" destId="{7B053FB9-ABEF-4E2D-BA8F-8062D890D587}" srcOrd="0" destOrd="0" presId="urn:microsoft.com/office/officeart/2005/8/layout/orgChart1"/>
    <dgm:cxn modelId="{967FEF64-DBFE-4B1D-80B3-704B87699DA5}" type="presParOf" srcId="{FDE8E868-012D-4CB8-85AE-452AAB4CA5DB}" destId="{451333DC-BE0C-468F-AE87-6E2BF7F1F1E6}" srcOrd="1" destOrd="0" presId="urn:microsoft.com/office/officeart/2005/8/layout/orgChart1"/>
    <dgm:cxn modelId="{A9275E12-09B0-4595-A6B7-D7AB006A3138}" type="presParOf" srcId="{BC237325-9AEC-409E-A301-F69A4C63F56D}" destId="{4A660C70-C8AB-4F0C-A9A4-72739654E11E}" srcOrd="1" destOrd="0" presId="urn:microsoft.com/office/officeart/2005/8/layout/orgChart1"/>
    <dgm:cxn modelId="{F092040A-E0C4-4678-82F8-48408C20FB9E}" type="presParOf" srcId="{BC237325-9AEC-409E-A301-F69A4C63F56D}" destId="{9D018E32-2594-4EA0-9E76-F4AA8ADB971E}" srcOrd="2" destOrd="0" presId="urn:microsoft.com/office/officeart/2005/8/layout/orgChart1"/>
    <dgm:cxn modelId="{F36F0D02-6B24-4C4C-9F82-E6D39B9EC9D5}" type="presParOf" srcId="{7748FEA8-0E44-48B9-AE4D-F3421252E9D8}" destId="{2D8918C5-EB60-4CD1-B701-605F04BC9B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3CF21-50E8-4222-A64B-30FDFA273E8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A0B165-809D-40EC-82B2-0A34251156E4}">
      <dgm:prSet phldrT="[Текст]" custT="1"/>
      <dgm:spPr>
        <a:noFill/>
        <a:ln w="19050">
          <a:solidFill>
            <a:srgbClr val="09469F"/>
          </a:solidFill>
        </a:ln>
      </dgm:spPr>
      <dgm:t>
        <a:bodyPr lIns="180000" tIns="180000" rIns="180000" bIns="180000" anchor="t"/>
        <a:lstStyle/>
        <a:p>
          <a:pPr>
            <a:buFont typeface="Symbol" panose="05050102010706020507" pitchFamily="18" charset="2"/>
            <a:buChar char=""/>
          </a:pPr>
          <a:r>
            <a:rPr lang="ru-RU" sz="1600" dirty="0">
              <a:solidFill>
                <a:schemeClr val="tx1"/>
              </a:solidFill>
            </a:rPr>
            <a:t>Непосредственное нанесение ущерба авторитету или иным охраняемым законом интересам государственной власти или местного самоуправления, государственной службы, службы в органах местного самоуправления, а также службы в коммерческих и иных организациях;</a:t>
          </a:r>
        </a:p>
      </dgm:t>
    </dgm:pt>
    <dgm:pt modelId="{77E6CE46-1992-4816-8C65-409C92C0D0D7}" type="parTrans" cxnId="{28F61B5C-D8BE-430C-94E8-5E82C76A2016}">
      <dgm:prSet/>
      <dgm:spPr/>
      <dgm:t>
        <a:bodyPr/>
        <a:lstStyle/>
        <a:p>
          <a:endParaRPr lang="ru-RU"/>
        </a:p>
      </dgm:t>
    </dgm:pt>
    <dgm:pt modelId="{5F027F10-6E92-4A00-A246-61A0EE76868B}" type="sibTrans" cxnId="{28F61B5C-D8BE-430C-94E8-5E82C76A2016}">
      <dgm:prSet/>
      <dgm:spPr/>
      <dgm:t>
        <a:bodyPr/>
        <a:lstStyle/>
        <a:p>
          <a:endParaRPr lang="ru-RU"/>
        </a:p>
      </dgm:t>
    </dgm:pt>
    <dgm:pt modelId="{CD362BDE-65EE-48C6-949C-51B6B3591E54}">
      <dgm:prSet phldrT="[Текст]" custT="1"/>
      <dgm:spPr>
        <a:noFill/>
        <a:ln w="19050">
          <a:solidFill>
            <a:srgbClr val="09469F"/>
          </a:solidFill>
        </a:ln>
      </dgm:spPr>
      <dgm:t>
        <a:bodyPr lIns="180000" tIns="180000" rIns="180000" bIns="180000" anchor="t"/>
        <a:lstStyle/>
        <a:p>
          <a:pPr>
            <a:buFont typeface="Symbol" panose="05050102010706020507" pitchFamily="18" charset="2"/>
            <a:buChar char=""/>
          </a:pPr>
          <a:r>
            <a:rPr lang="ru-RU" sz="1600" dirty="0">
              <a:solidFill>
                <a:schemeClr val="tx1"/>
              </a:solidFill>
            </a:rPr>
            <a:t>Незаконный (противоправный) характер получаемых государственным (муниципальным) служащим или иным публичным служащим либо служащим коммерческой или иной организации благ (имущества, услуг или льгот);</a:t>
          </a:r>
        </a:p>
      </dgm:t>
    </dgm:pt>
    <dgm:pt modelId="{571590B2-95E2-4CC7-9A95-CFAF6DC10097}" type="parTrans" cxnId="{0813D740-4982-40DC-8760-041C34D5756F}">
      <dgm:prSet/>
      <dgm:spPr/>
      <dgm:t>
        <a:bodyPr/>
        <a:lstStyle/>
        <a:p>
          <a:endParaRPr lang="ru-RU"/>
        </a:p>
      </dgm:t>
    </dgm:pt>
    <dgm:pt modelId="{773230A0-9B8D-4CBF-BF04-B0D212521AEA}" type="sibTrans" cxnId="{0813D740-4982-40DC-8760-041C34D5756F}">
      <dgm:prSet/>
      <dgm:spPr/>
      <dgm:t>
        <a:bodyPr/>
        <a:lstStyle/>
        <a:p>
          <a:endParaRPr lang="ru-RU"/>
        </a:p>
      </dgm:t>
    </dgm:pt>
    <dgm:pt modelId="{78328884-28BA-4E64-9630-9127146EB9B4}">
      <dgm:prSet phldrT="[Текст]" custT="1"/>
      <dgm:spPr>
        <a:noFill/>
        <a:ln w="19050">
          <a:solidFill>
            <a:srgbClr val="09469F"/>
          </a:solidFill>
        </a:ln>
      </dgm:spPr>
      <dgm:t>
        <a:bodyPr lIns="180000" tIns="180000" rIns="180000" bIns="180000" anchor="t"/>
        <a:lstStyle/>
        <a:p>
          <a:pPr>
            <a:buFont typeface="Symbol" panose="05050102010706020507" pitchFamily="18" charset="2"/>
            <a:buChar char=""/>
          </a:pPr>
          <a:r>
            <a:rPr lang="ru-RU" sz="1600" dirty="0">
              <a:solidFill>
                <a:schemeClr val="tx1"/>
              </a:solidFill>
            </a:rPr>
            <a:t>Использование виновным своего статуса (служебного положения) вопреки интересам публичной власти или службы;</a:t>
          </a:r>
        </a:p>
      </dgm:t>
    </dgm:pt>
    <dgm:pt modelId="{1B944D18-7543-4D33-8E32-ABEA327BEA67}" type="parTrans" cxnId="{EDD71734-3D4E-496F-AD6A-4505C32661D1}">
      <dgm:prSet/>
      <dgm:spPr/>
      <dgm:t>
        <a:bodyPr/>
        <a:lstStyle/>
        <a:p>
          <a:endParaRPr lang="ru-RU"/>
        </a:p>
      </dgm:t>
    </dgm:pt>
    <dgm:pt modelId="{021B26A2-0791-441D-9082-CE0B547FBB7D}" type="sibTrans" cxnId="{EDD71734-3D4E-496F-AD6A-4505C32661D1}">
      <dgm:prSet/>
      <dgm:spPr/>
      <dgm:t>
        <a:bodyPr/>
        <a:lstStyle/>
        <a:p>
          <a:endParaRPr lang="ru-RU"/>
        </a:p>
      </dgm:t>
    </dgm:pt>
    <dgm:pt modelId="{C227C687-B9D6-482F-A543-4A0ADF7A46EC}">
      <dgm:prSet phldrT="[Текст]" custT="1"/>
      <dgm:spPr>
        <a:noFill/>
        <a:ln w="19050">
          <a:solidFill>
            <a:srgbClr val="09469F"/>
          </a:solidFill>
        </a:ln>
      </dgm:spPr>
      <dgm:t>
        <a:bodyPr lIns="180000" tIns="180000" rIns="180000" bIns="180000" anchor="t"/>
        <a:lstStyle/>
        <a:p>
          <a:pPr>
            <a:buFont typeface="Symbol" panose="05050102010706020507" pitchFamily="18" charset="2"/>
            <a:buChar char=""/>
          </a:pPr>
          <a:r>
            <a:rPr lang="ru-RU" sz="1600" dirty="0">
              <a:solidFill>
                <a:schemeClr val="tx1"/>
              </a:solidFill>
            </a:rPr>
            <a:t>Наличие у виновного корыстной или иной личной заинтересованности.</a:t>
          </a:r>
        </a:p>
      </dgm:t>
    </dgm:pt>
    <dgm:pt modelId="{9C33B0DF-3FB7-428D-A73D-1FC2C00EB439}" type="parTrans" cxnId="{965C89D2-D68E-458F-8009-06D6B4CA719F}">
      <dgm:prSet/>
      <dgm:spPr/>
      <dgm:t>
        <a:bodyPr/>
        <a:lstStyle/>
        <a:p>
          <a:endParaRPr lang="ru-RU"/>
        </a:p>
      </dgm:t>
    </dgm:pt>
    <dgm:pt modelId="{45A2F091-1E92-4F6C-8EE7-0B9010704E6D}" type="sibTrans" cxnId="{965C89D2-D68E-458F-8009-06D6B4CA719F}">
      <dgm:prSet/>
      <dgm:spPr/>
      <dgm:t>
        <a:bodyPr/>
        <a:lstStyle/>
        <a:p>
          <a:endParaRPr lang="ru-RU"/>
        </a:p>
      </dgm:t>
    </dgm:pt>
    <dgm:pt modelId="{E999C6D8-6257-49D3-BC31-C1FCFB70B302}">
      <dgm:prSet phldrT="[Текст]" custT="1"/>
      <dgm:spPr>
        <a:noFill/>
        <a:ln w="19050">
          <a:solidFill>
            <a:srgbClr val="09469F"/>
          </a:solidFill>
        </a:ln>
      </dgm:spPr>
      <dgm:t>
        <a:bodyPr lIns="180000" tIns="180000" rIns="180000" bIns="180000" anchor="t"/>
        <a:lstStyle/>
        <a:p>
          <a:pPr>
            <a:buFont typeface="Symbol" panose="05050102010706020507" pitchFamily="18" charset="2"/>
            <a:buChar char=""/>
          </a:pPr>
          <a:r>
            <a:rPr lang="ru-RU" sz="1600" dirty="0">
              <a:solidFill>
                <a:schemeClr val="tx1"/>
              </a:solidFill>
            </a:rPr>
            <a:t>Наличие у виновного умысла на совершение действий (акта бездействия), объективно причиняющих ущерб охраняемым законом интересам власти или службы;</a:t>
          </a:r>
        </a:p>
      </dgm:t>
    </dgm:pt>
    <dgm:pt modelId="{F495A7B7-251E-44E0-8AEC-4096E47DE3B4}" type="sibTrans" cxnId="{0E68BE2B-56D8-48DC-A88E-1FD9B6FFCF44}">
      <dgm:prSet/>
      <dgm:spPr/>
      <dgm:t>
        <a:bodyPr/>
        <a:lstStyle/>
        <a:p>
          <a:endParaRPr lang="ru-RU"/>
        </a:p>
      </dgm:t>
    </dgm:pt>
    <dgm:pt modelId="{2A163C1A-5CEF-4D28-B3B7-1E708A956318}" type="parTrans" cxnId="{0E68BE2B-56D8-48DC-A88E-1FD9B6FFCF44}">
      <dgm:prSet/>
      <dgm:spPr/>
      <dgm:t>
        <a:bodyPr/>
        <a:lstStyle/>
        <a:p>
          <a:endParaRPr lang="ru-RU"/>
        </a:p>
      </dgm:t>
    </dgm:pt>
    <dgm:pt modelId="{3AA4EEC7-FDE4-451D-AA6B-FA4614F24C0F}" type="pres">
      <dgm:prSet presAssocID="{2113CF21-50E8-4222-A64B-30FDFA273E8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48C4C9-47C1-42FB-A59D-1BE65AF57ED6}" type="pres">
      <dgm:prSet presAssocID="{F9A0B165-809D-40EC-82B2-0A34251156E4}" presName="node" presStyleLbl="node1" presStyleIdx="0" presStyleCnt="5" custScaleX="172790" custScaleY="107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D4CBA-DA7B-4795-9FE6-1761C23F83AA}" type="pres">
      <dgm:prSet presAssocID="{5F027F10-6E92-4A00-A246-61A0EE76868B}" presName="sibTrans" presStyleCnt="0"/>
      <dgm:spPr/>
    </dgm:pt>
    <dgm:pt modelId="{91B90BFE-1802-40CC-A414-28D30005EE34}" type="pres">
      <dgm:prSet presAssocID="{CD362BDE-65EE-48C6-949C-51B6B3591E54}" presName="node" presStyleLbl="node1" presStyleIdx="1" presStyleCnt="5" custScaleX="167752" custScaleY="107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F60B5-8EA3-41C6-8D5B-E114060A4B70}" type="pres">
      <dgm:prSet presAssocID="{773230A0-9B8D-4CBF-BF04-B0D212521AEA}" presName="sibTrans" presStyleCnt="0"/>
      <dgm:spPr/>
    </dgm:pt>
    <dgm:pt modelId="{56911123-055C-43A7-A2B4-A443F05470AF}" type="pres">
      <dgm:prSet presAssocID="{78328884-28BA-4E64-9630-9127146EB9B4}" presName="node" presStyleLbl="node1" presStyleIdx="2" presStyleCnt="5" custScaleX="96103" custScaleY="104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98083-EAD7-4CF2-8047-998ED84CF94D}" type="pres">
      <dgm:prSet presAssocID="{021B26A2-0791-441D-9082-CE0B547FBB7D}" presName="sibTrans" presStyleCnt="0"/>
      <dgm:spPr/>
    </dgm:pt>
    <dgm:pt modelId="{101006E4-94F1-4726-8301-1F55261087D2}" type="pres">
      <dgm:prSet presAssocID="{E999C6D8-6257-49D3-BC31-C1FCFB70B302}" presName="node" presStyleLbl="node1" presStyleIdx="3" presStyleCnt="5" custScaleX="136448" custScaleY="106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ADBF9-03FF-42EF-9763-66FB9C36D025}" type="pres">
      <dgm:prSet presAssocID="{F495A7B7-251E-44E0-8AEC-4096E47DE3B4}" presName="sibTrans" presStyleCnt="0"/>
      <dgm:spPr/>
    </dgm:pt>
    <dgm:pt modelId="{E95AE382-EE40-49A1-BD46-8235548E1F79}" type="pres">
      <dgm:prSet presAssocID="{C227C687-B9D6-482F-A543-4A0ADF7A46EC}" presName="node" presStyleLbl="node1" presStyleIdx="4" presStyleCnt="5" custScaleX="83028" custScaleY="104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ADEED1-3F37-4B11-88CF-DD9385A4D740}" type="presOf" srcId="{CD362BDE-65EE-48C6-949C-51B6B3591E54}" destId="{91B90BFE-1802-40CC-A414-28D30005EE34}" srcOrd="0" destOrd="0" presId="urn:microsoft.com/office/officeart/2005/8/layout/default"/>
    <dgm:cxn modelId="{EDD71734-3D4E-496F-AD6A-4505C32661D1}" srcId="{2113CF21-50E8-4222-A64B-30FDFA273E84}" destId="{78328884-28BA-4E64-9630-9127146EB9B4}" srcOrd="2" destOrd="0" parTransId="{1B944D18-7543-4D33-8E32-ABEA327BEA67}" sibTransId="{021B26A2-0791-441D-9082-CE0B547FBB7D}"/>
    <dgm:cxn modelId="{FA341B03-9CAB-4494-BC6C-EE39EB4CD2E8}" type="presOf" srcId="{C227C687-B9D6-482F-A543-4A0ADF7A46EC}" destId="{E95AE382-EE40-49A1-BD46-8235548E1F79}" srcOrd="0" destOrd="0" presId="urn:microsoft.com/office/officeart/2005/8/layout/default"/>
    <dgm:cxn modelId="{965C89D2-D68E-458F-8009-06D6B4CA719F}" srcId="{2113CF21-50E8-4222-A64B-30FDFA273E84}" destId="{C227C687-B9D6-482F-A543-4A0ADF7A46EC}" srcOrd="4" destOrd="0" parTransId="{9C33B0DF-3FB7-428D-A73D-1FC2C00EB439}" sibTransId="{45A2F091-1E92-4F6C-8EE7-0B9010704E6D}"/>
    <dgm:cxn modelId="{0E68BE2B-56D8-48DC-A88E-1FD9B6FFCF44}" srcId="{2113CF21-50E8-4222-A64B-30FDFA273E84}" destId="{E999C6D8-6257-49D3-BC31-C1FCFB70B302}" srcOrd="3" destOrd="0" parTransId="{2A163C1A-5CEF-4D28-B3B7-1E708A956318}" sibTransId="{F495A7B7-251E-44E0-8AEC-4096E47DE3B4}"/>
    <dgm:cxn modelId="{28F61B5C-D8BE-430C-94E8-5E82C76A2016}" srcId="{2113CF21-50E8-4222-A64B-30FDFA273E84}" destId="{F9A0B165-809D-40EC-82B2-0A34251156E4}" srcOrd="0" destOrd="0" parTransId="{77E6CE46-1992-4816-8C65-409C92C0D0D7}" sibTransId="{5F027F10-6E92-4A00-A246-61A0EE76868B}"/>
    <dgm:cxn modelId="{87C607E6-AD5F-4A94-87EE-D73D1412CA2A}" type="presOf" srcId="{2113CF21-50E8-4222-A64B-30FDFA273E84}" destId="{3AA4EEC7-FDE4-451D-AA6B-FA4614F24C0F}" srcOrd="0" destOrd="0" presId="urn:microsoft.com/office/officeart/2005/8/layout/default"/>
    <dgm:cxn modelId="{A0039B88-8962-4C02-8D65-CD3685744011}" type="presOf" srcId="{F9A0B165-809D-40EC-82B2-0A34251156E4}" destId="{D448C4C9-47C1-42FB-A59D-1BE65AF57ED6}" srcOrd="0" destOrd="0" presId="urn:microsoft.com/office/officeart/2005/8/layout/default"/>
    <dgm:cxn modelId="{AF86141C-1B5C-4897-8750-F8BF8EC59ADB}" type="presOf" srcId="{E999C6D8-6257-49D3-BC31-C1FCFB70B302}" destId="{101006E4-94F1-4726-8301-1F55261087D2}" srcOrd="0" destOrd="0" presId="urn:microsoft.com/office/officeart/2005/8/layout/default"/>
    <dgm:cxn modelId="{8F631AE6-9CBC-4C98-B42E-08A1C8763797}" type="presOf" srcId="{78328884-28BA-4E64-9630-9127146EB9B4}" destId="{56911123-055C-43A7-A2B4-A443F05470AF}" srcOrd="0" destOrd="0" presId="urn:microsoft.com/office/officeart/2005/8/layout/default"/>
    <dgm:cxn modelId="{0813D740-4982-40DC-8760-041C34D5756F}" srcId="{2113CF21-50E8-4222-A64B-30FDFA273E84}" destId="{CD362BDE-65EE-48C6-949C-51B6B3591E54}" srcOrd="1" destOrd="0" parTransId="{571590B2-95E2-4CC7-9A95-CFAF6DC10097}" sibTransId="{773230A0-9B8D-4CBF-BF04-B0D212521AEA}"/>
    <dgm:cxn modelId="{8A3C1F85-8B3A-406C-BD11-372C3F8678AC}" type="presParOf" srcId="{3AA4EEC7-FDE4-451D-AA6B-FA4614F24C0F}" destId="{D448C4C9-47C1-42FB-A59D-1BE65AF57ED6}" srcOrd="0" destOrd="0" presId="urn:microsoft.com/office/officeart/2005/8/layout/default"/>
    <dgm:cxn modelId="{731666A0-5660-426E-A615-33995BCFA9AF}" type="presParOf" srcId="{3AA4EEC7-FDE4-451D-AA6B-FA4614F24C0F}" destId="{5BED4CBA-DA7B-4795-9FE6-1761C23F83AA}" srcOrd="1" destOrd="0" presId="urn:microsoft.com/office/officeart/2005/8/layout/default"/>
    <dgm:cxn modelId="{87BA79F5-D476-4BB5-877D-6E666B1B3C27}" type="presParOf" srcId="{3AA4EEC7-FDE4-451D-AA6B-FA4614F24C0F}" destId="{91B90BFE-1802-40CC-A414-28D30005EE34}" srcOrd="2" destOrd="0" presId="urn:microsoft.com/office/officeart/2005/8/layout/default"/>
    <dgm:cxn modelId="{75762889-6C5B-4B5E-A296-7EB731A5E6C5}" type="presParOf" srcId="{3AA4EEC7-FDE4-451D-AA6B-FA4614F24C0F}" destId="{52EF60B5-8EA3-41C6-8D5B-E114060A4B70}" srcOrd="3" destOrd="0" presId="urn:microsoft.com/office/officeart/2005/8/layout/default"/>
    <dgm:cxn modelId="{7CA212CA-7BA5-4597-BC95-425ECC8F9AEE}" type="presParOf" srcId="{3AA4EEC7-FDE4-451D-AA6B-FA4614F24C0F}" destId="{56911123-055C-43A7-A2B4-A443F05470AF}" srcOrd="4" destOrd="0" presId="urn:microsoft.com/office/officeart/2005/8/layout/default"/>
    <dgm:cxn modelId="{EC278B3F-0174-445C-8811-5A7B7F3F2863}" type="presParOf" srcId="{3AA4EEC7-FDE4-451D-AA6B-FA4614F24C0F}" destId="{84898083-EAD7-4CF2-8047-998ED84CF94D}" srcOrd="5" destOrd="0" presId="urn:microsoft.com/office/officeart/2005/8/layout/default"/>
    <dgm:cxn modelId="{B9BB6593-6606-4918-B88A-624D9EAB6A32}" type="presParOf" srcId="{3AA4EEC7-FDE4-451D-AA6B-FA4614F24C0F}" destId="{101006E4-94F1-4726-8301-1F55261087D2}" srcOrd="6" destOrd="0" presId="urn:microsoft.com/office/officeart/2005/8/layout/default"/>
    <dgm:cxn modelId="{CCE080BD-3086-4DA4-AF8D-E650059FDC5F}" type="presParOf" srcId="{3AA4EEC7-FDE4-451D-AA6B-FA4614F24C0F}" destId="{673ADBF9-03FF-42EF-9763-66FB9C36D025}" srcOrd="7" destOrd="0" presId="urn:microsoft.com/office/officeart/2005/8/layout/default"/>
    <dgm:cxn modelId="{2000C3DB-C2A3-4D86-ABD6-B137887203FA}" type="presParOf" srcId="{3AA4EEC7-FDE4-451D-AA6B-FA4614F24C0F}" destId="{E95AE382-EE40-49A1-BD46-8235548E1F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CD8DB-AC13-4282-8A77-0BE2C7905FD5}">
      <dsp:nvSpPr>
        <dsp:cNvPr id="0" name=""/>
        <dsp:cNvSpPr/>
      </dsp:nvSpPr>
      <dsp:spPr>
        <a:xfrm>
          <a:off x="5047328" y="786542"/>
          <a:ext cx="2607899" cy="295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11"/>
              </a:lnTo>
              <a:lnTo>
                <a:pt x="2607899" y="173111"/>
              </a:lnTo>
              <a:lnTo>
                <a:pt x="2607899" y="295443"/>
              </a:lnTo>
            </a:path>
          </a:pathLst>
        </a:cu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9FC87-5891-4927-87FE-D48D53AF4439}">
      <dsp:nvSpPr>
        <dsp:cNvPr id="0" name=""/>
        <dsp:cNvSpPr/>
      </dsp:nvSpPr>
      <dsp:spPr>
        <a:xfrm>
          <a:off x="2471281" y="786542"/>
          <a:ext cx="2576046" cy="295443"/>
        </a:xfrm>
        <a:custGeom>
          <a:avLst/>
          <a:gdLst/>
          <a:ahLst/>
          <a:cxnLst/>
          <a:rect l="0" t="0" r="0" b="0"/>
          <a:pathLst>
            <a:path>
              <a:moveTo>
                <a:pt x="2576046" y="0"/>
              </a:moveTo>
              <a:lnTo>
                <a:pt x="2576046" y="173111"/>
              </a:lnTo>
              <a:lnTo>
                <a:pt x="0" y="173111"/>
              </a:lnTo>
              <a:lnTo>
                <a:pt x="0" y="295443"/>
              </a:lnTo>
            </a:path>
          </a:pathLst>
        </a:cu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A265-CB1B-4A66-A899-345ADC7D9CE8}">
      <dsp:nvSpPr>
        <dsp:cNvPr id="0" name=""/>
        <dsp:cNvSpPr/>
      </dsp:nvSpPr>
      <dsp:spPr>
        <a:xfrm>
          <a:off x="752766" y="39221"/>
          <a:ext cx="8589124" cy="747321"/>
        </a:xfrm>
        <a:prstGeom prst="rect">
          <a:avLst/>
        </a:prstGeom>
        <a:noFill/>
        <a:ln w="28575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100" kern="1200" dirty="0"/>
        </a:p>
      </dsp:txBody>
      <dsp:txXfrm>
        <a:off x="752766" y="39221"/>
        <a:ext cx="8589124" cy="747321"/>
      </dsp:txXfrm>
    </dsp:sp>
    <dsp:sp modelId="{E3674123-4E0E-4F33-A98E-C4E89B8BDFEB}">
      <dsp:nvSpPr>
        <dsp:cNvPr id="0" name=""/>
        <dsp:cNvSpPr/>
      </dsp:nvSpPr>
      <dsp:spPr>
        <a:xfrm>
          <a:off x="1641" y="1081986"/>
          <a:ext cx="4939281" cy="1076248"/>
        </a:xfrm>
        <a:prstGeom prst="rect">
          <a:avLst/>
        </a:prstGeom>
        <a:noFill/>
        <a:ln w="28575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1641" y="1081986"/>
        <a:ext cx="4939281" cy="1076248"/>
      </dsp:txXfrm>
    </dsp:sp>
    <dsp:sp modelId="{7B053FB9-ABEF-4E2D-BA8F-8062D890D587}">
      <dsp:nvSpPr>
        <dsp:cNvPr id="0" name=""/>
        <dsp:cNvSpPr/>
      </dsp:nvSpPr>
      <dsp:spPr>
        <a:xfrm>
          <a:off x="5185587" y="1081986"/>
          <a:ext cx="4939281" cy="1076248"/>
        </a:xfrm>
        <a:prstGeom prst="rect">
          <a:avLst/>
        </a:prstGeom>
        <a:noFill/>
        <a:ln w="28575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 dirty="0"/>
        </a:p>
      </dsp:txBody>
      <dsp:txXfrm>
        <a:off x="5185587" y="1081986"/>
        <a:ext cx="4939281" cy="1076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8C4C9-47C1-42FB-A59D-1BE65AF57ED6}">
      <dsp:nvSpPr>
        <dsp:cNvPr id="0" name=""/>
        <dsp:cNvSpPr/>
      </dsp:nvSpPr>
      <dsp:spPr>
        <a:xfrm>
          <a:off x="2047" y="159142"/>
          <a:ext cx="4951145" cy="1848345"/>
        </a:xfrm>
        <a:prstGeom prst="rect">
          <a:avLst/>
        </a:pr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180000" rIns="180000" bIns="1800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"/>
          </a:pPr>
          <a:r>
            <a:rPr lang="ru-RU" sz="1600" kern="1200" dirty="0">
              <a:solidFill>
                <a:schemeClr val="tx1"/>
              </a:solidFill>
            </a:rPr>
            <a:t>Непосредственное нанесение ущерба авторитету или иным охраняемым законом интересам государственной власти или местного самоуправления, государственной службы, службы в органах местного самоуправления, а также службы в коммерческих и иных организациях;</a:t>
          </a:r>
        </a:p>
      </dsp:txBody>
      <dsp:txXfrm>
        <a:off x="2047" y="159142"/>
        <a:ext cx="4951145" cy="1848345"/>
      </dsp:txXfrm>
    </dsp:sp>
    <dsp:sp modelId="{91B90BFE-1802-40CC-A414-28D30005EE34}">
      <dsp:nvSpPr>
        <dsp:cNvPr id="0" name=""/>
        <dsp:cNvSpPr/>
      </dsp:nvSpPr>
      <dsp:spPr>
        <a:xfrm>
          <a:off x="5239734" y="159142"/>
          <a:ext cx="4806785" cy="1848345"/>
        </a:xfrm>
        <a:prstGeom prst="rect">
          <a:avLst/>
        </a:pr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180000" rIns="180000" bIns="1800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"/>
          </a:pPr>
          <a:r>
            <a:rPr lang="ru-RU" sz="1600" kern="1200" dirty="0">
              <a:solidFill>
                <a:schemeClr val="tx1"/>
              </a:solidFill>
            </a:rPr>
            <a:t>Незаконный (противоправный) характер получаемых государственным (муниципальным) служащим или иным публичным служащим либо служащим коммерческой или иной организации благ (имущества, услуг или льгот);</a:t>
          </a:r>
        </a:p>
      </dsp:txBody>
      <dsp:txXfrm>
        <a:off x="5239734" y="159142"/>
        <a:ext cx="4806785" cy="1848345"/>
      </dsp:txXfrm>
    </dsp:sp>
    <dsp:sp modelId="{56911123-055C-43A7-A2B4-A443F05470AF}">
      <dsp:nvSpPr>
        <dsp:cNvPr id="0" name=""/>
        <dsp:cNvSpPr/>
      </dsp:nvSpPr>
      <dsp:spPr>
        <a:xfrm>
          <a:off x="216423" y="2306579"/>
          <a:ext cx="2753746" cy="1803799"/>
        </a:xfrm>
        <a:prstGeom prst="rect">
          <a:avLst/>
        </a:pr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180000" rIns="180000" bIns="1800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"/>
          </a:pPr>
          <a:r>
            <a:rPr lang="ru-RU" sz="1600" kern="1200" dirty="0">
              <a:solidFill>
                <a:schemeClr val="tx1"/>
              </a:solidFill>
            </a:rPr>
            <a:t>Использование виновным своего статуса (служебного положения) вопреки интересам публичной власти или службы;</a:t>
          </a:r>
        </a:p>
      </dsp:txBody>
      <dsp:txXfrm>
        <a:off x="216423" y="2306579"/>
        <a:ext cx="2753746" cy="1803799"/>
      </dsp:txXfrm>
    </dsp:sp>
    <dsp:sp modelId="{101006E4-94F1-4726-8301-1F55261087D2}">
      <dsp:nvSpPr>
        <dsp:cNvPr id="0" name=""/>
        <dsp:cNvSpPr/>
      </dsp:nvSpPr>
      <dsp:spPr>
        <a:xfrm>
          <a:off x="3256711" y="2294028"/>
          <a:ext cx="3909797" cy="1828900"/>
        </a:xfrm>
        <a:prstGeom prst="rect">
          <a:avLst/>
        </a:pr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180000" rIns="180000" bIns="1800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"/>
          </a:pPr>
          <a:r>
            <a:rPr lang="ru-RU" sz="1600" kern="1200" dirty="0">
              <a:solidFill>
                <a:schemeClr val="tx1"/>
              </a:solidFill>
            </a:rPr>
            <a:t>Наличие у виновного умысла на совершение действий (акта бездействия), объективно причиняющих ущерб охраняемым законом интересам власти или службы;</a:t>
          </a:r>
        </a:p>
      </dsp:txBody>
      <dsp:txXfrm>
        <a:off x="3256711" y="2294028"/>
        <a:ext cx="3909797" cy="1828900"/>
      </dsp:txXfrm>
    </dsp:sp>
    <dsp:sp modelId="{E95AE382-EE40-49A1-BD46-8235548E1F79}">
      <dsp:nvSpPr>
        <dsp:cNvPr id="0" name=""/>
        <dsp:cNvSpPr/>
      </dsp:nvSpPr>
      <dsp:spPr>
        <a:xfrm>
          <a:off x="7453050" y="2308694"/>
          <a:ext cx="2379094" cy="1799570"/>
        </a:xfrm>
        <a:prstGeom prst="rect">
          <a:avLst/>
        </a:prstGeom>
        <a:noFill/>
        <a:ln w="19050" cap="flat" cmpd="sng" algn="ctr">
          <a:solidFill>
            <a:srgbClr val="0946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00" tIns="180000" rIns="180000" bIns="1800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"/>
          </a:pPr>
          <a:r>
            <a:rPr lang="ru-RU" sz="1600" kern="1200" dirty="0">
              <a:solidFill>
                <a:schemeClr val="tx1"/>
              </a:solidFill>
            </a:rPr>
            <a:t>Наличие у виновного корыстной или иной личной заинтересованности.</a:t>
          </a:r>
        </a:p>
      </dsp:txBody>
      <dsp:txXfrm>
        <a:off x="7453050" y="2308694"/>
        <a:ext cx="2379094" cy="1799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24752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5326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00244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0788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6979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881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7667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6133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7834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6427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3399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982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2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1402707" y="1874726"/>
            <a:ext cx="725423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НОРМАТИВНЫЕ </a:t>
            </a:r>
          </a:p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ПРАВОВЫЕ АКТЫ </a:t>
            </a:r>
          </a:p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ПЕНСИОННОГО ФОНДА </a:t>
            </a:r>
          </a:p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РОССИЙСКОЙ ФЕДЕРАЦИИ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ПО ВОПРОСАМ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ПРОТИВОДЕЙСТВИЯ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КОРРУПЦИИ</a:t>
            </a:r>
            <a:endParaRPr lang="ru-RU" altLang="ru-RU" sz="2800" b="1" dirty="0">
              <a:solidFill>
                <a:srgbClr val="F24B55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05337" y="6021292"/>
            <a:ext cx="55999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Т.М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РЕЗЕР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педагогических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В.А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ЖУКОВ 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кандидат экономических наук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, доцент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2.1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4605201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2.2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32EBD08-83D9-4932-A7A1-D7B79D465954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6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3876674" cy="3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9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ФЕДЕРАЛЬНЫЕ ЗАКОНЫ, </a:t>
            </a:r>
          </a:p>
          <a:p>
            <a:r>
              <a:rPr lang="ru-RU" altLang="ru-RU" sz="19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УКАЗЫ ПРЕЗИДЕНТА РОССИЙСКОЙ ФЕДЕРАЦИИ, ПОСТАНОВЛЕНИЯ ПРАВИТЕЛЬСТВА РОССИЙСКОЙ ФЕДЕРАЦИИ, МЕЖДУНАРОДНЫЕ ПРАВОВЫЕ АКТЫ</a:t>
            </a:r>
          </a:p>
          <a:p>
            <a:endParaRPr lang="ru-RU" altLang="ru-RU" sz="2000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sz="1900" b="1" dirty="0">
                <a:solidFill>
                  <a:srgbClr val="5793CF"/>
                </a:solidFill>
              </a:rPr>
              <a:t>РАСПОРЯЖЕНИЯ И ПОСТАНОВЛЕНИЯ ПРАВЛЕНИЯ ПФ РФ </a:t>
            </a:r>
            <a:endParaRPr lang="ru-RU" altLang="ru-RU" sz="1600" b="1" dirty="0">
              <a:solidFill>
                <a:srgbClr val="5793C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" grpId="0"/>
      <p:bldP spid="13" grpId="0"/>
      <p:bldP spid="21" grpId="0" animBg="1"/>
      <p:bldP spid="22" grpId="0" animBg="1"/>
      <p:bldP spid="29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5E3C76E-1DFA-44BA-9E73-494331CA061B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A707BD-F95C-46EE-9175-1BA41BB60D8E}"/>
              </a:ext>
            </a:extLst>
          </p:cNvPr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96C4407-B1A9-4C73-AA8D-56ED9B7A3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5" name="Номер слайда 26">
            <a:extLst>
              <a:ext uri="{FF2B5EF4-FFF2-40B4-BE49-F238E27FC236}">
                <a16:creationId xmlns:a16="http://schemas.microsoft.com/office/drawing/2014/main" id="{6EE05BFA-DA31-4479-A5FF-E7AF022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</p:spPr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A407FCB-1368-409D-AF53-9D8B7F7950E7}"/>
              </a:ext>
            </a:extLst>
          </p:cNvPr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DAC6A-F2E1-4B2A-81F6-20EE7998C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57E9AC7-8271-4554-AD9C-D557F9E21DEE}"/>
              </a:ext>
            </a:extLst>
          </p:cNvPr>
          <p:cNvSpPr/>
          <p:nvPr/>
        </p:nvSpPr>
        <p:spPr>
          <a:xfrm>
            <a:off x="993775" y="873125"/>
            <a:ext cx="6553900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ru-RU" sz="1400" b="1" dirty="0"/>
              <a:t>5. НОРМАТИВНЫЕ ПРАВОВЫЕ АКТЫ ПРАВИТЕЛЬСТВА РФ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C92E3D-7D4E-4D30-A33B-46368326624D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3C9A3AB-6DA8-4FE7-9FAF-3FD71952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8" y="1402131"/>
            <a:ext cx="10666598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Постановление Правительства от 13.03.2013 № 208 </a:t>
            </a:r>
            <a:r>
              <a:rPr lang="ru-RU" sz="1400" dirty="0">
                <a:solidFill>
                  <a:srgbClr val="09469F"/>
                </a:solidFill>
              </a:rPr>
              <a:t>«Об утверждении правил представления лицом, поступающим на работу на должность руководителя федерального государственного учреждения, а также руководителем федерального государственного учреждения сведений о своих доходах, об имуществе и обязательствах имущественного характера и о доходах, об имуществе и обязательствах имущественного характера своих супруга (супруги) и несовершеннолетних детей» </a:t>
            </a:r>
            <a:r>
              <a:rPr lang="ru-RU" sz="1400" dirty="0"/>
              <a:t>содержит основные положения, регламентирующие представление сведений о доходах, имуществе и обязательствах.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Постановлением Правительства РФ от 5 июля 2013 г. № 568 </a:t>
            </a:r>
            <a:r>
              <a:rPr lang="ru-RU" sz="1400" i="1" dirty="0">
                <a:solidFill>
                  <a:srgbClr val="09469F"/>
                </a:solidFill>
              </a:rPr>
              <a:t>«О распространении на отдельные категории граждан ограничений, запретов и обязанностей, установленных Федеральным законом «О противодействии коррупции» и другими федеральными законами в целях противодействия коррупции» </a:t>
            </a:r>
            <a:r>
              <a:rPr lang="ru-RU" sz="1400" i="1" dirty="0"/>
              <a:t>установлено, что на работников, замещающих должности в Пенсионном фонде Российской Федерации &lt;…&gt; распространяется ряд ограничений, запретов и обязанностей (более подробно в  разделе 3).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i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Приказ министерства труда от 07.10.2013 № 530н </a:t>
            </a:r>
            <a:r>
              <a:rPr lang="ru-RU" sz="1400" i="1" dirty="0">
                <a:solidFill>
                  <a:srgbClr val="09469F"/>
                </a:solidFill>
              </a:rPr>
              <a:t>«О требованиях к размещению и наполнению подразделов, посвященных вопросам противодействия коррупции, официальных сайтов федеральных государственных органов, Центрального банка Российской Федерации, ПФ РФ , Фонда социального страхования Российской Федерации, Федерального фонда обязательного медицинского страхования, государственных корпораций (компаний), иных организаций, созданных на основании федеральных законов, и требованиях к должностям, замещение которых влечет за собой размещение сведений о доходах, расходах, об имуществе и обязательствах имущественного характера» </a:t>
            </a:r>
            <a:r>
              <a:rPr lang="ru-RU" sz="1400" dirty="0"/>
              <a:t>также регламентирует деятельность ПФ РФ. </a:t>
            </a:r>
          </a:p>
        </p:txBody>
      </p:sp>
    </p:spTree>
    <p:extLst>
      <p:ext uri="{BB962C8B-B14F-4D97-AF65-F5344CB8AC3E}">
        <p14:creationId xmlns:p14="http://schemas.microsoft.com/office/powerpoint/2010/main" val="145313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/>
      <p:bldP spid="28" grpId="0"/>
      <p:bldP spid="30" grpId="0" animBg="1"/>
      <p:bldP spid="2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73128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РАСПОРЯЖЕНИЯ И ПОСТАНОВЛЕНИЯ ПРАВЛЕНИЯ ПФР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003F94C-F1B3-4E2D-A41A-04A720593659}"/>
              </a:ext>
            </a:extLst>
          </p:cNvPr>
          <p:cNvSpPr/>
          <p:nvPr/>
        </p:nvSpPr>
        <p:spPr>
          <a:xfrm>
            <a:off x="993773" y="1846929"/>
            <a:ext cx="6553902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1" dirty="0"/>
              <a:t>  1. РАБОТА КАДРОВОЙ СЛУЖБЫ И ДОЛЖНОСТНЫЕ ТРЕБОВАНИЯ: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A97742-627E-417E-B3E8-12D5CDA0CB28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F903B-A205-4231-9DD4-27BFFE54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3" y="2415773"/>
            <a:ext cx="1014039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dirty="0"/>
              <a:t>1. Постановление ПФР РФ от 14.01.2019 № 4п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Правил внутреннего трудового распорядка ПФ РФ».</a:t>
            </a:r>
          </a:p>
          <a:p>
            <a:pPr marL="228600" indent="-228600">
              <a:buAutoNum type="arabicPeriod"/>
            </a:pPr>
            <a:endParaRPr lang="ru-RU" sz="1000" dirty="0"/>
          </a:p>
          <a:p>
            <a:r>
              <a:rPr lang="ru-RU" sz="1000" dirty="0"/>
              <a:t>2. Постановление Правления ПФР РФ от 06 июня 2018 г. № 293п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Порядка представления гражданами, претендующими на замещение должностей в ПФ РФ  и его территориальных органах, и работниками, замещающими должности в ПФ РФ и его территориальных органах, сведений о доходах, расходах, об имуществе и обязательствах имущественного характера».</a:t>
            </a:r>
          </a:p>
          <a:p>
            <a:endParaRPr lang="ru-RU" sz="1000" dirty="0"/>
          </a:p>
          <a:p>
            <a:r>
              <a:rPr lang="ru-RU" sz="1000" dirty="0"/>
              <a:t>3. Постановление Правления ПФ РФ от 04.12.2017 N 773п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Перечня должностей в ПФР РФ и его территориальных органах, замещение которых влечет за собой размещение сведений о доходах, расходах, об имуществе и обязательствах имущественного характера на официальном сайте ПФ РФ.</a:t>
            </a:r>
          </a:p>
          <a:p>
            <a:endParaRPr lang="ru-RU" sz="1000" dirty="0"/>
          </a:p>
          <a:p>
            <a:r>
              <a:rPr lang="ru-RU" sz="1000" dirty="0"/>
              <a:t>4. Постановление Правления ПФ РФ от 04.12.2017 N 772п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Перечня должностей в ПФР РФ  и его территориальных органах, при назначении на которые граждане и при замещении которых работники обязаны представлять сведения о своих доходах, об имуществе и обязательствах имущественного характера, а также сведения о доходах, об имуществе и обязательствах имущественного характера своих супруги (супруга) и несовершеннолетних детей».</a:t>
            </a:r>
          </a:p>
          <a:p>
            <a:endParaRPr lang="ru-RU" sz="1000" dirty="0"/>
          </a:p>
          <a:p>
            <a:r>
              <a:rPr lang="ru-RU" sz="1000" dirty="0"/>
              <a:t>5. Постановление Правления ПФР от 21.07.2017 № 529п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Перечня должностей в ПФ РФ, замещение которых влечет за собой запрет открывать и иметь счета (вклады), хранить наличные денежные средства и ценности в иностранных банках, расположенных за пределами РФ, владеть и (или) пользоваться иностранными финансовыми инструментами».</a:t>
            </a:r>
          </a:p>
          <a:p>
            <a:endParaRPr lang="ru-RU" sz="1000" dirty="0"/>
          </a:p>
          <a:p>
            <a:r>
              <a:rPr lang="ru-RU" sz="1000" dirty="0"/>
              <a:t>6. Постановление Правления ПФР от 05.06.2013 № 133п </a:t>
            </a:r>
            <a:r>
              <a:rPr lang="ru-RU" sz="1000" i="1" dirty="0">
                <a:solidFill>
                  <a:srgbClr val="09469F"/>
                </a:solidFill>
              </a:rPr>
              <a:t>«Об утверждении Положения о проверке достоверности и полноты сведений, представляемых лицами, претендующими на назначение на должности в ПФ РФ, и работниками ПФ РФ, и соблюдения работниками ПФ РФ требований к служебному поведению».</a:t>
            </a:r>
          </a:p>
          <a:p>
            <a:endParaRPr lang="ru-RU" sz="1000" dirty="0"/>
          </a:p>
          <a:p>
            <a:r>
              <a:rPr lang="ru-RU" sz="1000" dirty="0"/>
              <a:t>7. Распоряжение Правления ПФР от 21 мая 2018 г. № 244р </a:t>
            </a:r>
            <a:r>
              <a:rPr lang="ru-RU" sz="1000" i="1" dirty="0">
                <a:solidFill>
                  <a:srgbClr val="09469F"/>
                </a:solidFill>
              </a:rPr>
              <a:t>«О должностных лицах, ответственных за включение сведений в реестр лиц, уволенных в связи с утратой доверия, и исключение сведений из него».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3" y="476717"/>
            <a:ext cx="108469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УСЛОВНО ПОСТАНОВЛЕНИЯ И РАСПОРЯЖЕНИЯ ПФР МОЖНО РАЗДЕЛИТЬ НА НЕСКОЛЬКО ГРУПП ПО ЦЕЛЯМ И ЗАДАЧАМ ИХ СОЗДАНИЯ:</a:t>
            </a:r>
          </a:p>
          <a:p>
            <a:endParaRPr lang="ru-RU" sz="1200" dirty="0"/>
          </a:p>
          <a:p>
            <a:r>
              <a:rPr lang="ru-RU" sz="1200" dirty="0"/>
              <a:t>1. Работа кадровой службы и должностные требования.</a:t>
            </a:r>
          </a:p>
          <a:p>
            <a:r>
              <a:rPr lang="ru-RU" sz="1200" dirty="0"/>
              <a:t>2. Организационное направление в сфере противодействия коррупции на уровне ПФ РФ .</a:t>
            </a:r>
          </a:p>
          <a:p>
            <a:r>
              <a:rPr lang="ru-RU" sz="1200" dirty="0"/>
              <a:t>3. Антикоррупционная модель поведения работника ПФ РФ .</a:t>
            </a:r>
          </a:p>
          <a:p>
            <a:r>
              <a:rPr lang="ru-RU" sz="1200" dirty="0"/>
              <a:t>4. Регламентирующее направление антикоррупционной деятельности ПФ РФ.</a:t>
            </a:r>
          </a:p>
        </p:txBody>
      </p:sp>
    </p:spTree>
    <p:extLst>
      <p:ext uri="{BB962C8B-B14F-4D97-AF65-F5344CB8AC3E}">
        <p14:creationId xmlns:p14="http://schemas.microsoft.com/office/powerpoint/2010/main" val="21117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3" grpId="0" animBg="1"/>
      <p:bldP spid="2" grpId="0" animBg="1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73128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РАСПОРЯЖЕНИЯ И ПОСТАНОВЛЕНИЯ ПРАВЛЕНИЯ ПФР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003F94C-F1B3-4E2D-A41A-04A720593659}"/>
              </a:ext>
            </a:extLst>
          </p:cNvPr>
          <p:cNvSpPr/>
          <p:nvPr/>
        </p:nvSpPr>
        <p:spPr>
          <a:xfrm>
            <a:off x="993772" y="873128"/>
            <a:ext cx="10140392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1" dirty="0"/>
              <a:t> 2. ОРГАНИЗАЦИОННОЕ НАПРАВЛЕНИЕ В СФЕРЕ ПРОТИВОДЕЙСТВИЯ КОРРУПЦИИ НА УРОВНЕ ПФР РФ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4ECB1F-93C4-4F0D-9FC7-A01A30483B8D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12</a:t>
            </a:fld>
            <a:endParaRPr lang="ru-RU" alt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F903B-A205-4231-9DD4-27BFFE54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96" y="1406595"/>
            <a:ext cx="103209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ru-RU" sz="1200" dirty="0"/>
              <a:t>Постановление Правления ПФР от 19 сентября 2017 г. № 628п </a:t>
            </a:r>
            <a:r>
              <a:rPr lang="ru-RU" sz="1200" i="1" dirty="0">
                <a:solidFill>
                  <a:srgbClr val="09469F"/>
                </a:solidFill>
              </a:rPr>
              <a:t>«Об Общественном совете при ПФ РФ ». 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Постановление Правления ПФ РФ от 15.06.2016 N 489п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Порядка уведомления работниками ПФ РФ и его территориальных органов работодателя (его представителя) о возникновении личной заинтересованности при исполнении должностных обязанностей, которая приводит или может привести к конфликту интересов» 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Постановление Правления ПФ РФ от 21.01.2014 N 5п (ред. от 06.12.2018) </a:t>
            </a:r>
            <a:r>
              <a:rPr lang="ru-RU" sz="1200" i="1" dirty="0">
                <a:solidFill>
                  <a:srgbClr val="09469F"/>
                </a:solidFill>
              </a:rPr>
              <a:t>«О мерах по недопущению работниками Пенсионного фонда РФ и его территориальных органов возникновения конфликта интересов» (вместе с «Порядком принятия работниками Пенсионного фонда РФ, его территориальных органов мер по недопущению любой возможности возникновения конфликта интересов») 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Постановление Правления ПФ РФ от 18.11.2010 № 317п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Порядка проведения антикоррупционной экспертизы нормативных правовых актов и проектов нормативных правовых актов в ПФ РФ» 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Постановление Правления ПФ РФ  от 03.09.2015 № 337п </a:t>
            </a:r>
            <a:r>
              <a:rPr lang="ru-RU" sz="1200" i="1" dirty="0">
                <a:solidFill>
                  <a:srgbClr val="09469F"/>
                </a:solidFill>
              </a:rPr>
              <a:t>«О подготовке актов ПФ РФ».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 РФ  от 28 апреля 2016 г. № 197р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положения о Департаменте обеспечения безопасности».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 РФ  от 24.11.2016 № 647р</a:t>
            </a:r>
            <a:r>
              <a:rPr lang="ru-RU" sz="1200" i="1" dirty="0">
                <a:solidFill>
                  <a:srgbClr val="09469F"/>
                </a:solidFill>
              </a:rPr>
              <a:t> «Об утверждении Перечня работников Департамента обеспечения безопасности, уполномоченных на принятие и регистрацию уведомлений работниками ПФ РФ и его территориальных органов работодателя о фактах обращения каких-либо лиц в целях склонения к совершению коррупционных правонарушений».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 РФ  от 30.11.2011 N 441р </a:t>
            </a:r>
            <a:r>
              <a:rPr lang="ru-RU" sz="1200" i="1" dirty="0">
                <a:solidFill>
                  <a:srgbClr val="09469F"/>
                </a:solidFill>
              </a:rPr>
              <a:t>«О создании комиссии ПФР по вопросам, связанным с выявлением, предотвращением и урегулированием конфликта интересов в отношении должностных лиц ПФ РФ  в связи с осуществлением и деятельности, связанной с формированием и инвестированием средств пенсионных накоплений».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 РФ  от 27.06.2013. № 248р </a:t>
            </a:r>
            <a:r>
              <a:rPr lang="ru-RU" sz="1200" i="1" dirty="0">
                <a:solidFill>
                  <a:srgbClr val="09469F"/>
                </a:solidFill>
              </a:rPr>
              <a:t>«Об организации контроля за соответствием расходов лиц, занимающих должности в ПФ РФ  и его территориальных органах, и иных лиц их доходам».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 РФ от 03.10.2013 N 420р </a:t>
            </a:r>
            <a:r>
              <a:rPr lang="ru-RU" sz="1200" i="1" dirty="0">
                <a:solidFill>
                  <a:srgbClr val="09469F"/>
                </a:solidFill>
              </a:rPr>
              <a:t>«Об организации мероприятий по противодействию коррупции в территориальных органах ПФ РФ»</a:t>
            </a:r>
            <a:r>
              <a:rPr lang="ru-RU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Распоряжение правления ПФР от 4 июля 2013 г. N 253р </a:t>
            </a:r>
            <a:r>
              <a:rPr lang="ru-RU" sz="1200" i="1" dirty="0">
                <a:solidFill>
                  <a:srgbClr val="09469F"/>
                </a:solidFill>
              </a:rPr>
              <a:t>«О создании комиссии ПФР по соблюдению требований к служебному поведению и урегулированию конфликта интересов»</a:t>
            </a:r>
            <a:r>
              <a:rPr lang="ru-RU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10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17" grpId="0"/>
      <p:bldP spid="13" grpId="0" animBg="1"/>
      <p:bldP spid="2" grpId="0" animBg="1"/>
      <p:bldP spid="2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13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73128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РАСПОРЯЖЕНИЯ И ПОСТАНОВЛЕНИЯ ПРАВЛЕНИЯ ПФР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003F94C-F1B3-4E2D-A41A-04A720593659}"/>
              </a:ext>
            </a:extLst>
          </p:cNvPr>
          <p:cNvSpPr/>
          <p:nvPr/>
        </p:nvSpPr>
        <p:spPr>
          <a:xfrm>
            <a:off x="993772" y="655345"/>
            <a:ext cx="10140392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1" dirty="0"/>
              <a:t> 3. АНТИКОРРУПЦИОННАЯ МОДЕЛЬ ПОВЕДЕНИЯ РАБОТНИКА ПФР РФ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CE292D-DAED-4F35-A7BF-503AF7B013A9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F903B-A205-4231-9DD4-27BFFE54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96" y="1229702"/>
            <a:ext cx="1092005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1. Постановление Правления ПФ РФ от 20.08.2013 N 189п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Кодекса этики и служебного поведения работника системы Пенсионного фонда РФ». </a:t>
            </a:r>
            <a:r>
              <a:rPr lang="ru-RU" sz="1200" dirty="0"/>
              <a:t>Работник системы ПФР обязан:</a:t>
            </a:r>
          </a:p>
          <a:p>
            <a:pPr marL="357188" lvl="1" indent="-171450" defTabSz="900000">
              <a:buFont typeface="Wingdings" panose="05000000000000000000" pitchFamily="2" charset="2"/>
              <a:buChar char="§"/>
              <a:tabLst>
                <a:tab pos="360000" algn="l"/>
              </a:tabLst>
            </a:pPr>
            <a:r>
              <a:rPr lang="ru-RU" sz="1200" dirty="0"/>
              <a:t>воздерживаться от совершения действий и принятия решений, которые могут привести к конфликту интересов;</a:t>
            </a:r>
          </a:p>
          <a:p>
            <a:pPr marL="357188" lvl="1" indent="-171450" defTabSz="900000">
              <a:buFont typeface="Wingdings" panose="05000000000000000000" pitchFamily="2" charset="2"/>
              <a:buChar char="§"/>
              <a:tabLst>
                <a:tab pos="360000" algn="l"/>
              </a:tabLst>
            </a:pPr>
            <a:r>
              <a:rPr lang="ru-RU" sz="1200" dirty="0"/>
              <a:t>действовать в строгом соответствии с законодательством РФ, соблюдать правила и процедуры, предусмотренные нормативными актами ПФР и настоящим Кодексом;</a:t>
            </a:r>
          </a:p>
          <a:p>
            <a:pPr marL="357188" lvl="1" indent="-171450" defTabSz="900000">
              <a:buFont typeface="Wingdings" panose="05000000000000000000" pitchFamily="2" charset="2"/>
              <a:buChar char="§"/>
              <a:tabLst>
                <a:tab pos="360000" algn="l"/>
              </a:tabLst>
            </a:pPr>
            <a:r>
              <a:rPr lang="ru-RU" sz="1200" dirty="0"/>
              <a:t>уведомлять работодателя (его представителя) и своего непосредственного начальника о возникшем конфликте интересов или о возможности его возникновения, как только ему станет об этом известно, в письменной форме;</a:t>
            </a:r>
          </a:p>
          <a:p>
            <a:pPr marL="357188" lvl="1" indent="-171450" defTabSz="900000">
              <a:buFont typeface="Wingdings" panose="05000000000000000000" pitchFamily="2" charset="2"/>
              <a:buChar char="§"/>
              <a:tabLst>
                <a:tab pos="360000" algn="l"/>
              </a:tabLst>
            </a:pPr>
            <a:r>
              <a:rPr lang="ru-RU" sz="1200" dirty="0"/>
              <a:t>уведомлять работодателя (его представителя) о возникновении личной заинтересованности при исполнении должностных обязанностей, которая приводит или может привести к конфликту интересов, в письменной форме.</a:t>
            </a:r>
          </a:p>
          <a:p>
            <a:pPr lvl="1"/>
            <a:endParaRPr lang="ru-RU" sz="1200" dirty="0"/>
          </a:p>
          <a:p>
            <a:r>
              <a:rPr lang="ru-RU" sz="1200" dirty="0"/>
              <a:t>2. Постановление Правления ПФ РФ от 05.06.2013 N 132п (ред. от 06.12.2018)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Порядка уведомления работниками ПФ РФ и его территориальных органов работодателя о фактах обращения каких-либо лиц в целях склонения к совершению коррупционных правонарушений, организации проверок этих сведений и регистрации уведомлений» .</a:t>
            </a:r>
          </a:p>
          <a:p>
            <a:endParaRPr lang="ru-RU" sz="1200" dirty="0"/>
          </a:p>
          <a:p>
            <a:r>
              <a:rPr lang="ru-RU" sz="1200" dirty="0"/>
              <a:t>3.Постановление Правления ПФР от 11.06.2013 N 136п (ред. от 06.12.2018</a:t>
            </a:r>
            <a:r>
              <a:rPr lang="ru-RU" sz="1200" i="1" dirty="0">
                <a:solidFill>
                  <a:srgbClr val="09469F"/>
                </a:solidFill>
              </a:rPr>
              <a:t>) «О Комиссии ПФ РФ по соблюдению требований к служебному поведению и урегулированию конфликта интересов».</a:t>
            </a:r>
          </a:p>
          <a:p>
            <a:endParaRPr lang="ru-RU" sz="1200" dirty="0"/>
          </a:p>
          <a:p>
            <a:r>
              <a:rPr lang="ru-RU" sz="1200" dirty="0"/>
              <a:t>4. Постановление Правления ПФ РФ от 11.06.2013 N 137п (ред. от 06.12.2018) </a:t>
            </a:r>
            <a:r>
              <a:rPr lang="ru-RU" sz="1200" i="1" dirty="0">
                <a:solidFill>
                  <a:srgbClr val="09469F"/>
                </a:solidFill>
              </a:rPr>
              <a:t>«О комиссиях территориальных органов ПФ РФ по соблюдению требований к служебному поведению и урегулированию конфликта интересов».</a:t>
            </a:r>
          </a:p>
          <a:p>
            <a:endParaRPr lang="ru-RU" sz="1200" dirty="0"/>
          </a:p>
          <a:p>
            <a:r>
              <a:rPr lang="ru-RU" sz="1200" dirty="0"/>
              <a:t>5. Распоряжение Правления ПФР от 02.09.2014 № 380р </a:t>
            </a:r>
            <a:r>
              <a:rPr lang="ru-RU" sz="1200" i="1" dirty="0">
                <a:solidFill>
                  <a:srgbClr val="09469F"/>
                </a:solidFill>
              </a:rPr>
              <a:t>«Об организации работы в ПФ РФ и его территориальных органах по реализации постановления Правительства РФ от 9 января 2014 г. № 10 «О порядке сообщения отдельными категориями лиц о получении подарка в связи с их должностным положением или исполнением ими служебных (должностных) обязанностей, сдачи и оценки подарка, реализации (выкупа) и зачисления средств, вырученных от его реализации».</a:t>
            </a:r>
          </a:p>
        </p:txBody>
      </p:sp>
    </p:spTree>
    <p:extLst>
      <p:ext uri="{BB962C8B-B14F-4D97-AF65-F5344CB8AC3E}">
        <p14:creationId xmlns:p14="http://schemas.microsoft.com/office/powerpoint/2010/main" val="36854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3" grpId="0" animBg="1"/>
      <p:bldP spid="2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14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1" y="0"/>
            <a:ext cx="752475" cy="873128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РАСПОРЯЖЕНИЯ И ПОСТАНОВЛЕНИЯ ПРАВЛЕНИЯ ПФР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003F94C-F1B3-4E2D-A41A-04A720593659}"/>
              </a:ext>
            </a:extLst>
          </p:cNvPr>
          <p:cNvSpPr/>
          <p:nvPr/>
        </p:nvSpPr>
        <p:spPr>
          <a:xfrm>
            <a:off x="993772" y="655345"/>
            <a:ext cx="10140392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b="1" dirty="0"/>
              <a:t> 4. РЕГЛАМЕНТИРУЮЩЕЕ НАПРАВЛЕНИЕ АНТИКОРРУПЦИОННОЙ ДЕЯТЕЛЬНОСТИ ПРФ РФ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510B4E-6D17-47D8-AEE4-5ED35FD5FCCB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F903B-A205-4231-9DD4-27BFFE54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3" y="1256467"/>
            <a:ext cx="1014039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Постановление Правления ПФ РФ от 31.08.2018 № 393п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Плана противодействия коррупции в ПФ РФ и его территориальных органах на 2018-2020 годы».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Постановление Правления ПФ РФ от 26.01.2016 № 33п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Положения об осуществлении внутреннего финансового аудита в ПФ РФ».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dirty="0"/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Постановление Правления ПФ РФ от 19.05.2015 N 167п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Регламента проведения ведомственного контроля в сфере закупок для обеспечения федеральных нужд».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Постановление Правления ПФ РФ от 03.09.2014 N 348п</a:t>
            </a:r>
            <a:r>
              <a:rPr lang="ru-RU" sz="1200" i="1" dirty="0">
                <a:solidFill>
                  <a:srgbClr val="09469F"/>
                </a:solidFill>
              </a:rPr>
              <a:t> «Об утверждении Перечня должностных лиц ПФ РФ и территориальных органов ПФ РФ, уполномоченных составлять протоколы об административных правонарушениях».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Распоряжение Правления ПФ РФ от 28 ноября 2019 г. № 631р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утверждении Плана нормативно-правовой работы ПФ РФ на 2020 год» направлено на совершенствования законодательства РФ в области обязательного пенсионного страхования.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Распоряжение Правления ПФ РФ от 19.09.2016 № 475р </a:t>
            </a:r>
            <a:r>
              <a:rPr lang="ru-RU" sz="1200" i="1" dirty="0">
                <a:solidFill>
                  <a:srgbClr val="09469F"/>
                </a:solidFill>
              </a:rPr>
              <a:t>«Об утверждения Перечня направления деятельности ПФ РФ , осуществление которых подвержено коррупционным рискам». 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Распоряжение Правления ПФ РФ от 29.12.2012. № 473р </a:t>
            </a:r>
            <a:r>
              <a:rPr lang="ru-RU" sz="1200" i="1" dirty="0">
                <a:solidFill>
                  <a:srgbClr val="09469F"/>
                </a:solidFill>
              </a:rPr>
              <a:t>«Об особенностях регистрации и прохождения некоторых входящих документов» устанавливает особенности регистрации поступающих в адрес ПФ РФ  и его территориальных  органов обращения, письма и жалобы граждан и юридических лиц, сообщения государственных органов, содержащие информацию о возможных коррупционных проявлениях среди работников ПФ РФ.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Распоряжение Правления ПФ РФ от 12.11.2014 N 501ра </a:t>
            </a:r>
            <a:r>
              <a:rPr lang="ru-RU" sz="1200" i="1" dirty="0">
                <a:solidFill>
                  <a:srgbClr val="09469F"/>
                </a:solidFill>
              </a:rPr>
              <a:t>«О проведении общественных (публичных) слушаний по проектам строительства, реконструкции и капитального ремонта объектов ПФ РФ». </a:t>
            </a: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endParaRPr lang="ru-RU" sz="1200" i="1" dirty="0">
              <a:solidFill>
                <a:srgbClr val="09469F"/>
              </a:solidFill>
            </a:endParaRPr>
          </a:p>
          <a:p>
            <a:pPr marL="228600" indent="-228600">
              <a:lnSpc>
                <a:spcPts val="1200"/>
              </a:lnSpc>
              <a:buFont typeface="+mj-lt"/>
              <a:buAutoNum type="arabicPeriod"/>
            </a:pPr>
            <a:r>
              <a:rPr lang="ru-RU" sz="1200" dirty="0"/>
              <a:t>Распоряжение Правления ПФ РФ от 21.09.2015 N 426р (ред. от 18.04.2018) </a:t>
            </a:r>
            <a:r>
              <a:rPr lang="ru-RU" sz="1200" i="1" dirty="0">
                <a:solidFill>
                  <a:srgbClr val="09469F"/>
                </a:solidFill>
              </a:rPr>
              <a:t>«О возложении задач и распределении полномочий в сфере противодействия коррупции». </a:t>
            </a:r>
          </a:p>
          <a:p>
            <a:pPr>
              <a:lnSpc>
                <a:spcPts val="1200"/>
              </a:lnSpc>
            </a:pPr>
            <a:endParaRPr lang="ru-RU" sz="1100" i="1" dirty="0">
              <a:solidFill>
                <a:srgbClr val="09469F"/>
              </a:solidFill>
            </a:endParaRPr>
          </a:p>
          <a:p>
            <a:pPr>
              <a:lnSpc>
                <a:spcPts val="1200"/>
              </a:lnSpc>
            </a:pPr>
            <a:endParaRPr lang="ru-RU" sz="1100" i="1" dirty="0">
              <a:solidFill>
                <a:srgbClr val="094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0" grpId="0" animBg="1"/>
      <p:bldP spid="17" grpId="0"/>
      <p:bldP spid="13" grpId="0" animBg="1"/>
      <p:bldP spid="2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765622"/>
            <a:ext cx="10074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i="1" dirty="0"/>
              <a:t>Законодательство в сфере противодействия коррупции - система нормативных правовых актов, регулирующих деятельность по предупреждению (профилактики) коррупции, выявлению, пресечению, раскрытию и расследованию коррупционных правонарушений, а также по минимизации и ликвидации последствий коррупционных правонарушений. </a:t>
            </a:r>
            <a:endParaRPr lang="ru-RU" altLang="ru-RU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35E8BC0-D912-40DD-9405-C95A3E99E8E2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2FADC932-605C-4168-8FD7-40D9776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05" y="1392750"/>
            <a:ext cx="10601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solidFill>
                  <a:srgbClr val="09469F"/>
                </a:solidFill>
                <a:latin typeface="+mn-lt"/>
              </a:rPr>
              <a:t>ПРАВОВУЮ ОСНОВУ ПРОТИВОДЕЙСТВИЯ КОРРУПЦИИ В РОССИИ СОСТАВЛЯЮТ:</a:t>
            </a:r>
            <a:endParaRPr lang="ru-RU" altLang="ru-RU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80CCE42-C433-4F3E-B528-C2698D88EC89}"/>
              </a:ext>
            </a:extLst>
          </p:cNvPr>
          <p:cNvGrpSpPr/>
          <p:nvPr/>
        </p:nvGrpSpPr>
        <p:grpSpPr>
          <a:xfrm>
            <a:off x="718233" y="2053079"/>
            <a:ext cx="10350174" cy="3592977"/>
            <a:chOff x="793752" y="1702684"/>
            <a:chExt cx="10350174" cy="4006971"/>
          </a:xfrm>
          <a:noFill/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8E6E26A-07FD-4002-9F13-45E9BCE2C059}"/>
                </a:ext>
              </a:extLst>
            </p:cNvPr>
            <p:cNvSpPr/>
            <p:nvPr/>
          </p:nvSpPr>
          <p:spPr>
            <a:xfrm>
              <a:off x="793752" y="1702684"/>
              <a:ext cx="3191860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B0B9C9B-E4A7-4209-8FDD-D0B1ACD2B03E}"/>
                </a:ext>
              </a:extLst>
            </p:cNvPr>
            <p:cNvSpPr/>
            <p:nvPr/>
          </p:nvSpPr>
          <p:spPr>
            <a:xfrm>
              <a:off x="4361387" y="1702684"/>
              <a:ext cx="3199799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2C77D39-C0B7-4D82-8B22-C15E07857CF1}"/>
                </a:ext>
              </a:extLst>
            </p:cNvPr>
            <p:cNvSpPr/>
            <p:nvPr/>
          </p:nvSpPr>
          <p:spPr>
            <a:xfrm>
              <a:off x="7944126" y="1702684"/>
              <a:ext cx="3199799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7CA74F1-EFC8-4131-8650-A3C8BF5D99BF}"/>
                </a:ext>
              </a:extLst>
            </p:cNvPr>
            <p:cNvSpPr/>
            <p:nvPr/>
          </p:nvSpPr>
          <p:spPr>
            <a:xfrm>
              <a:off x="793752" y="3184278"/>
              <a:ext cx="3191860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D9DE7121-E9D0-4DD0-AE96-074871D52719}"/>
                </a:ext>
              </a:extLst>
            </p:cNvPr>
            <p:cNvSpPr/>
            <p:nvPr/>
          </p:nvSpPr>
          <p:spPr>
            <a:xfrm>
              <a:off x="4361387" y="3184278"/>
              <a:ext cx="3199799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EA93FDF-CDA1-478D-9662-1FE2D965EBB6}"/>
                </a:ext>
              </a:extLst>
            </p:cNvPr>
            <p:cNvSpPr/>
            <p:nvPr/>
          </p:nvSpPr>
          <p:spPr>
            <a:xfrm>
              <a:off x="7944126" y="3184278"/>
              <a:ext cx="3199799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A36FEF6A-B563-44BD-8ABF-65C136ACF288}"/>
                </a:ext>
              </a:extLst>
            </p:cNvPr>
            <p:cNvSpPr/>
            <p:nvPr/>
          </p:nvSpPr>
          <p:spPr>
            <a:xfrm>
              <a:off x="793752" y="4624764"/>
              <a:ext cx="3191860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64D9BBB-F473-406B-B9E3-A12A840A944E}"/>
                </a:ext>
              </a:extLst>
            </p:cNvPr>
            <p:cNvSpPr/>
            <p:nvPr/>
          </p:nvSpPr>
          <p:spPr>
            <a:xfrm>
              <a:off x="4361387" y="4624764"/>
              <a:ext cx="3199799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E221A08-B973-4275-88B7-C0CFA2F93C96}"/>
                </a:ext>
              </a:extLst>
            </p:cNvPr>
            <p:cNvSpPr/>
            <p:nvPr/>
          </p:nvSpPr>
          <p:spPr>
            <a:xfrm>
              <a:off x="7944126" y="4624764"/>
              <a:ext cx="1481353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F1323CE0-A591-4A11-B20A-0B676CC1BD5D}"/>
                </a:ext>
              </a:extLst>
            </p:cNvPr>
            <p:cNvSpPr/>
            <p:nvPr/>
          </p:nvSpPr>
          <p:spPr>
            <a:xfrm>
              <a:off x="9662573" y="4624764"/>
              <a:ext cx="1481353" cy="1084891"/>
            </a:xfrm>
            <a:prstGeom prst="rect">
              <a:avLst/>
            </a:prstGeom>
            <a:grpFill/>
            <a:ln w="28575">
              <a:solidFill>
                <a:srgbClr val="094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>
                <a:ln>
                  <a:solidFill>
                    <a:srgbClr val="5793CF"/>
                  </a:solidFill>
                </a:ln>
                <a:solidFill>
                  <a:srgbClr val="F24B55"/>
                </a:solidFill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7FF8017-CDC5-497F-9DA3-307C53297726}"/>
              </a:ext>
            </a:extLst>
          </p:cNvPr>
          <p:cNvSpPr/>
          <p:nvPr/>
        </p:nvSpPr>
        <p:spPr>
          <a:xfrm>
            <a:off x="4481720" y="1859257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112826E-1BB2-4EF4-8A0E-3D65F62F9F99}"/>
              </a:ext>
            </a:extLst>
          </p:cNvPr>
          <p:cNvSpPr/>
          <p:nvPr/>
        </p:nvSpPr>
        <p:spPr>
          <a:xfrm>
            <a:off x="8048711" y="1859257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9CDF60D-99C2-4CAD-B1AD-6FE404931952}"/>
              </a:ext>
            </a:extLst>
          </p:cNvPr>
          <p:cNvSpPr/>
          <p:nvPr/>
        </p:nvSpPr>
        <p:spPr>
          <a:xfrm>
            <a:off x="914728" y="1859257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/>
              <a:t>1</a:t>
            </a:r>
            <a:endParaRPr lang="ru-RU" sz="1100" b="1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BFBDCE1-8E7F-4AEA-9DB4-BE4B8A623069}"/>
              </a:ext>
            </a:extLst>
          </p:cNvPr>
          <p:cNvSpPr/>
          <p:nvPr/>
        </p:nvSpPr>
        <p:spPr>
          <a:xfrm>
            <a:off x="4475165" y="3186410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B91548E-F158-4599-AFA1-A48D9F509ADD}"/>
              </a:ext>
            </a:extLst>
          </p:cNvPr>
          <p:cNvSpPr/>
          <p:nvPr/>
        </p:nvSpPr>
        <p:spPr>
          <a:xfrm>
            <a:off x="8048711" y="3186410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6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788B9D7-5FF6-4FD4-BAAC-D7DE7616FC5B}"/>
              </a:ext>
            </a:extLst>
          </p:cNvPr>
          <p:cNvSpPr/>
          <p:nvPr/>
        </p:nvSpPr>
        <p:spPr>
          <a:xfrm>
            <a:off x="914728" y="3186410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4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B87EA59-3673-4CCA-BD44-56024B3F7CF4}"/>
              </a:ext>
            </a:extLst>
          </p:cNvPr>
          <p:cNvSpPr/>
          <p:nvPr/>
        </p:nvSpPr>
        <p:spPr>
          <a:xfrm>
            <a:off x="4475165" y="4505175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8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B2C7266-4D4D-4E71-8C63-81A6CBF76B36}"/>
              </a:ext>
            </a:extLst>
          </p:cNvPr>
          <p:cNvSpPr/>
          <p:nvPr/>
        </p:nvSpPr>
        <p:spPr>
          <a:xfrm>
            <a:off x="8048711" y="4505175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9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48409A1-F8E0-49B5-98F4-82BE0382A2B6}"/>
              </a:ext>
            </a:extLst>
          </p:cNvPr>
          <p:cNvSpPr/>
          <p:nvPr/>
        </p:nvSpPr>
        <p:spPr>
          <a:xfrm>
            <a:off x="914728" y="4505175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7</a:t>
            </a:r>
          </a:p>
        </p:txBody>
      </p:sp>
      <p:sp>
        <p:nvSpPr>
          <p:cNvPr id="40" name="Прямоугольник 5">
            <a:extLst>
              <a:ext uri="{FF2B5EF4-FFF2-40B4-BE49-F238E27FC236}">
                <a16:creationId xmlns:a16="http://schemas.microsoft.com/office/drawing/2014/main" id="{60F45F78-9A7C-443A-AD0A-D10267C64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379" y="2305822"/>
            <a:ext cx="2263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Федеральные </a:t>
            </a:r>
          </a:p>
          <a:p>
            <a:r>
              <a:rPr lang="ru-RU" sz="1200" dirty="0"/>
              <a:t>конституционные законы</a:t>
            </a:r>
          </a:p>
        </p:txBody>
      </p:sp>
      <p:sp>
        <p:nvSpPr>
          <p:cNvPr id="41" name="Прямоугольник 5">
            <a:extLst>
              <a:ext uri="{FF2B5EF4-FFF2-40B4-BE49-F238E27FC236}">
                <a16:creationId xmlns:a16="http://schemas.microsoft.com/office/drawing/2014/main" id="{E7CA791B-A36D-411B-AADB-DB5E6D2C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412" y="2266582"/>
            <a:ext cx="27293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ru-RU" sz="1200" dirty="0"/>
              <a:t>Общепризнанные принципы </a:t>
            </a:r>
          </a:p>
          <a:p>
            <a:pPr lvl="0"/>
            <a:r>
              <a:rPr lang="ru-RU" sz="1200" dirty="0"/>
              <a:t>и нормы международного права </a:t>
            </a:r>
          </a:p>
          <a:p>
            <a:pPr lvl="0"/>
            <a:r>
              <a:rPr lang="ru-RU" sz="1200" dirty="0"/>
              <a:t>и международные договоры РФ</a:t>
            </a:r>
          </a:p>
        </p:txBody>
      </p:sp>
      <p:sp>
        <p:nvSpPr>
          <p:cNvPr id="42" name="Прямоугольник 5">
            <a:extLst>
              <a:ext uri="{FF2B5EF4-FFF2-40B4-BE49-F238E27FC236}">
                <a16:creationId xmlns:a16="http://schemas.microsoft.com/office/drawing/2014/main" id="{79F6A66E-8212-46A4-A11E-BA43F81B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89" y="3564095"/>
            <a:ext cx="31997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 Иные федеральные законы</a:t>
            </a:r>
          </a:p>
        </p:txBody>
      </p:sp>
      <p:sp>
        <p:nvSpPr>
          <p:cNvPr id="43" name="Прямоугольник 5">
            <a:extLst>
              <a:ext uri="{FF2B5EF4-FFF2-40B4-BE49-F238E27FC236}">
                <a16:creationId xmlns:a16="http://schemas.microsoft.com/office/drawing/2014/main" id="{1E62B137-87F5-4BE1-8D0D-34C79C66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70" y="3553036"/>
            <a:ext cx="2338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Нормативные правовые акты Президента Российской Федерации</a:t>
            </a:r>
          </a:p>
        </p:txBody>
      </p:sp>
      <p:sp>
        <p:nvSpPr>
          <p:cNvPr id="45" name="Прямоугольник 5">
            <a:extLst>
              <a:ext uri="{FF2B5EF4-FFF2-40B4-BE49-F238E27FC236}">
                <a16:creationId xmlns:a16="http://schemas.microsoft.com/office/drawing/2014/main" id="{A04EB3A8-DB46-4C66-B449-47546C56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12" y="3575211"/>
            <a:ext cx="2538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ru-RU" sz="1200" dirty="0"/>
              <a:t>Нормативные правовые акты Правительства Российской Федерации</a:t>
            </a:r>
          </a:p>
        </p:txBody>
      </p:sp>
      <p:sp>
        <p:nvSpPr>
          <p:cNvPr id="46" name="Прямоугольник 5">
            <a:extLst>
              <a:ext uri="{FF2B5EF4-FFF2-40B4-BE49-F238E27FC236}">
                <a16:creationId xmlns:a16="http://schemas.microsoft.com/office/drawing/2014/main" id="{EED85725-A554-420B-BEA5-7786C146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17" y="4901374"/>
            <a:ext cx="2967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Нормативные правовые акты иных федеральных органов государственной власти</a:t>
            </a:r>
          </a:p>
        </p:txBody>
      </p:sp>
      <p:sp>
        <p:nvSpPr>
          <p:cNvPr id="47" name="Прямоугольник 5">
            <a:extLst>
              <a:ext uri="{FF2B5EF4-FFF2-40B4-BE49-F238E27FC236}">
                <a16:creationId xmlns:a16="http://schemas.microsoft.com/office/drawing/2014/main" id="{B3A498DE-085C-43B9-B5C8-3ED41E19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542" y="4876180"/>
            <a:ext cx="26117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Нормативные правовые акты органов государственной власти субъектов Российской Федерации</a:t>
            </a:r>
          </a:p>
        </p:txBody>
      </p:sp>
      <p:sp>
        <p:nvSpPr>
          <p:cNvPr id="48" name="Прямоугольник 5">
            <a:extLst>
              <a:ext uri="{FF2B5EF4-FFF2-40B4-BE49-F238E27FC236}">
                <a16:creationId xmlns:a16="http://schemas.microsoft.com/office/drawing/2014/main" id="{2532F87A-9DD8-431E-ACA7-D0BBCC207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12" y="4880482"/>
            <a:ext cx="1391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Муниципальные </a:t>
            </a:r>
          </a:p>
          <a:p>
            <a:r>
              <a:rPr lang="ru-RU" sz="1200" dirty="0"/>
              <a:t>правовые акты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" y="2305822"/>
            <a:ext cx="23754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Конституция </a:t>
            </a:r>
          </a:p>
          <a:p>
            <a:r>
              <a:rPr lang="ru-RU" sz="1200" dirty="0"/>
              <a:t>Российской </a:t>
            </a:r>
            <a:r>
              <a:rPr lang="ru-RU" sz="1200" dirty="0" err="1"/>
              <a:t>Федераци</a:t>
            </a:r>
            <a:endParaRPr lang="ru-RU" altLang="ru-RU" sz="1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281FF193-5CF1-4583-A9D0-80BD083C174D}"/>
              </a:ext>
            </a:extLst>
          </p:cNvPr>
          <p:cNvSpPr/>
          <p:nvPr/>
        </p:nvSpPr>
        <p:spPr>
          <a:xfrm>
            <a:off x="9844211" y="4505175"/>
            <a:ext cx="404812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/>
              <a:t>10</a:t>
            </a:r>
          </a:p>
        </p:txBody>
      </p:sp>
      <p:sp>
        <p:nvSpPr>
          <p:cNvPr id="52" name="Прямоугольник 5">
            <a:extLst>
              <a:ext uri="{FF2B5EF4-FFF2-40B4-BE49-F238E27FC236}">
                <a16:creationId xmlns:a16="http://schemas.microsoft.com/office/drawing/2014/main" id="{E4BF9A49-82E1-416D-A608-1F6ABF07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112" y="4880482"/>
            <a:ext cx="12443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Локальные нормативные акты</a:t>
            </a:r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22" grpId="0"/>
      <p:bldP spid="3" grpId="0" animBg="1"/>
      <p:bldP spid="13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1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D01A97-92F9-4015-9B48-72CEBF804F6F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3">
            <a:extLst>
              <a:ext uri="{FF2B5EF4-FFF2-40B4-BE49-F238E27FC236}">
                <a16:creationId xmlns:a16="http://schemas.microsoft.com/office/drawing/2014/main" id="{43316895-D645-4FDA-B58F-7C2AB4E5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" y="918722"/>
            <a:ext cx="1060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solidFill>
                  <a:srgbClr val="09469F"/>
                </a:solidFill>
                <a:latin typeface="+mn-lt"/>
              </a:rPr>
              <a:t>ПРАВОВУЮ СИСТЕМУ ПРОТИВОДЕЙСТВИЯ КОРРУПЦИИ В РОССИИ СОСТАВЛЯЮТ:</a:t>
            </a:r>
            <a:endParaRPr lang="ru-RU" altLang="ru-RU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8E6E26A-07FD-4002-9F13-45E9BCE2C059}"/>
              </a:ext>
            </a:extLst>
          </p:cNvPr>
          <p:cNvSpPr/>
          <p:nvPr/>
        </p:nvSpPr>
        <p:spPr>
          <a:xfrm>
            <a:off x="1051299" y="1619889"/>
            <a:ext cx="10135130" cy="1020076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9CDF60D-99C2-4CAD-B1AD-6FE404931952}"/>
              </a:ext>
            </a:extLst>
          </p:cNvPr>
          <p:cNvSpPr/>
          <p:nvPr/>
        </p:nvSpPr>
        <p:spPr>
          <a:xfrm>
            <a:off x="1319539" y="1444243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ФЕДЕРАЛЬНОЕ ЗАКОНОДАТЕЛЬСТВО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1848957"/>
            <a:ext cx="96342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Регламентирует приоритетные общеобязательные правовые основы антикоррупционной деятельности, актуальные для Российской Федерации, а также определяет понятийный аппарат, основные принципы антикоррупционной деятельности, правовые и организационные основы противодействия коррупции и иные основополагающие положения. </a:t>
            </a:r>
            <a:endParaRPr lang="ru-RU" altLang="ru-RU" sz="1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9D9BCC6-AAE9-481A-A3DE-F678594CC34B}"/>
              </a:ext>
            </a:extLst>
          </p:cNvPr>
          <p:cNvSpPr/>
          <p:nvPr/>
        </p:nvSpPr>
        <p:spPr>
          <a:xfrm>
            <a:off x="1051299" y="2927019"/>
            <a:ext cx="10135130" cy="745726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C768B21-C4F1-43DF-9F5C-D57B83FA49C4}"/>
              </a:ext>
            </a:extLst>
          </p:cNvPr>
          <p:cNvSpPr/>
          <p:nvPr/>
        </p:nvSpPr>
        <p:spPr>
          <a:xfrm>
            <a:off x="1319539" y="2751373"/>
            <a:ext cx="3560437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РЕГИОНАЛЬНОЕ ЗАКОНОДАТЕЛЬСТВО</a:t>
            </a:r>
          </a:p>
        </p:txBody>
      </p:sp>
      <p:sp>
        <p:nvSpPr>
          <p:cNvPr id="59" name="Прямоугольник 5">
            <a:extLst>
              <a:ext uri="{FF2B5EF4-FFF2-40B4-BE49-F238E27FC236}">
                <a16:creationId xmlns:a16="http://schemas.microsoft.com/office/drawing/2014/main" id="{7E40C3E8-6462-4D99-A840-4911561B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3161382"/>
            <a:ext cx="967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 сфере противодействия коррупции «в целом соответствует современным подходам к разграничению предметов ведения и полномочий между Российской Федерацией и субъектами РФ» и определяется особенностью субъектов РФ.</a:t>
            </a:r>
            <a:endParaRPr lang="ru-RU" altLang="ru-RU" sz="1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26FACD36-50AC-496C-902D-A4FD5C27023D}"/>
              </a:ext>
            </a:extLst>
          </p:cNvPr>
          <p:cNvSpPr/>
          <p:nvPr/>
        </p:nvSpPr>
        <p:spPr>
          <a:xfrm>
            <a:off x="1051299" y="3976336"/>
            <a:ext cx="10135130" cy="599056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DE58644E-AE44-488D-9D63-3E9E1803D862}"/>
              </a:ext>
            </a:extLst>
          </p:cNvPr>
          <p:cNvSpPr/>
          <p:nvPr/>
        </p:nvSpPr>
        <p:spPr>
          <a:xfrm>
            <a:off x="1319539" y="3800690"/>
            <a:ext cx="5287738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МУНИЦИПАЛЬНЫЕ АНТИКОРРУПЦИОННЫЕ ПРАВОВЫЕ АКТЫ </a:t>
            </a:r>
          </a:p>
        </p:txBody>
      </p:sp>
      <p:sp>
        <p:nvSpPr>
          <p:cNvPr id="62" name="Прямоугольник 5">
            <a:extLst>
              <a:ext uri="{FF2B5EF4-FFF2-40B4-BE49-F238E27FC236}">
                <a16:creationId xmlns:a16="http://schemas.microsoft.com/office/drawing/2014/main" id="{371D37B2-4D83-4D65-AD56-1F209635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4197934"/>
            <a:ext cx="96748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Принимаются муниципальными образованиями в соответствии с их предметами ведения.</a:t>
            </a:r>
            <a:endParaRPr lang="ru-RU" altLang="ru-RU" sz="12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F35C78B-5AE7-4AD3-A940-E665C306923D}"/>
              </a:ext>
            </a:extLst>
          </p:cNvPr>
          <p:cNvSpPr/>
          <p:nvPr/>
        </p:nvSpPr>
        <p:spPr>
          <a:xfrm>
            <a:off x="1051299" y="4942529"/>
            <a:ext cx="10135130" cy="745726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2269995-4006-4660-8302-D781EF8338F7}"/>
              </a:ext>
            </a:extLst>
          </p:cNvPr>
          <p:cNvSpPr/>
          <p:nvPr/>
        </p:nvSpPr>
        <p:spPr>
          <a:xfrm>
            <a:off x="1319539" y="4766883"/>
            <a:ext cx="5287738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/>
              <a:t>ВЕДОМСТВЕННЫЕ АНТИКОРРУПЦИОННЫЕ ПРАВОВЫЕ АКТЫ</a:t>
            </a:r>
          </a:p>
        </p:txBody>
      </p:sp>
      <p:sp>
        <p:nvSpPr>
          <p:cNvPr id="65" name="Прямоугольник 5">
            <a:extLst>
              <a:ext uri="{FF2B5EF4-FFF2-40B4-BE49-F238E27FC236}">
                <a16:creationId xmlns:a16="http://schemas.microsoft.com/office/drawing/2014/main" id="{7CCCB4D3-9B20-4566-8308-930FD9B2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5156968"/>
            <a:ext cx="967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Издаются во исполнение вышеуказанных норм антикоррупционного законодательства и в основном носят организационно-правовой характер.</a:t>
            </a:r>
            <a:endParaRPr lang="ru-RU" altLang="ru-RU" sz="12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4" grpId="0" animBg="1"/>
      <p:bldP spid="55" grpId="0"/>
      <p:bldP spid="15" grpId="0" animBg="1"/>
      <p:bldP spid="33" grpId="0" animBg="1"/>
      <p:bldP spid="49" grpId="0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2055050"/>
            <a:ext cx="752414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Обладает наивысшей юридической силой, ей не должны противоречить никакие нормативные правовые акты, принимаемые органами государственного и муниципального управления, а также всеми хозяйствующими субъектами.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dirty="0">
                <a:latin typeface="+mn-lt"/>
                <a:cs typeface="Calibri" panose="020F0502020204030204" pitchFamily="34" charset="0"/>
              </a:rPr>
              <a:t>В Конституции закреплен принцип разделения властей и установлены конституционно-организационные основы органов государственной власти в России.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altLang="ru-RU" sz="1400" dirty="0">
              <a:latin typeface="+mn-lt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dirty="0">
                <a:latin typeface="+mn-lt"/>
                <a:cs typeface="Calibri" panose="020F0502020204030204" pitchFamily="34" charset="0"/>
              </a:rPr>
              <a:t>В Конституции закреплен принцип разделения властей и установлены конституционно-организационные основы органов государственной власти в России.</a:t>
            </a:r>
          </a:p>
        </p:txBody>
      </p:sp>
      <p:sp>
        <p:nvSpPr>
          <p:cNvPr id="55" name="Прямоугольник 3">
            <a:extLst>
              <a:ext uri="{FF2B5EF4-FFF2-40B4-BE49-F238E27FC236}">
                <a16:creationId xmlns:a16="http://schemas.microsoft.com/office/drawing/2014/main" id="{43316895-D645-4FDA-B58F-7C2AB4E5D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" y="918722"/>
            <a:ext cx="106013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solidFill>
                  <a:srgbClr val="09469F"/>
                </a:solidFill>
                <a:latin typeface="+mn-lt"/>
              </a:rPr>
              <a:t>НАИБОЛЕЕ ЗНАЧИМЫЕ ДОКУМЕНТЫ, КОТОРЫЕ ФОРМИРУЮТ ПРАВОВУЮ ОСНОВУ ПРОТИВОДЕЙСТВИЯ КОРРУПЦИИ В РОССИЙСКОЙ ФЕДЕРАЦИИ</a:t>
            </a:r>
            <a:endParaRPr lang="ru-RU" altLang="ru-RU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9CDF60D-99C2-4CAD-B1AD-6FE404931952}"/>
              </a:ext>
            </a:extLst>
          </p:cNvPr>
          <p:cNvSpPr/>
          <p:nvPr/>
        </p:nvSpPr>
        <p:spPr>
          <a:xfrm>
            <a:off x="993775" y="1650336"/>
            <a:ext cx="7282320" cy="37951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ru-RU" sz="1400" b="1" dirty="0"/>
              <a:t>1. КОНСТИТУЦИЯ РОССИЙСКОЙ ФЕДЕРАЦИИ</a:t>
            </a:r>
          </a:p>
        </p:txBody>
      </p:sp>
      <p:sp>
        <p:nvSpPr>
          <p:cNvPr id="67" name="Прямоугольник 5">
            <a:extLst>
              <a:ext uri="{FF2B5EF4-FFF2-40B4-BE49-F238E27FC236}">
                <a16:creationId xmlns:a16="http://schemas.microsoft.com/office/drawing/2014/main" id="{A188A6BE-3A1F-4328-ACB2-37D0081C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4" y="4888966"/>
            <a:ext cx="98413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Нормы международного права могут быть частью системы законодательства России в сфере противодействия коррупции только в том случае, если международный договор прошел процедуру ратификации.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Названия международных договоров могут быть разные: конвенция, декларация, пакт, резолюция и др.</a:t>
            </a:r>
            <a:endParaRPr lang="ru-RU" altLang="ru-RU" sz="14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519CBBE7-9058-42F9-B634-84973968E5A6}"/>
              </a:ext>
            </a:extLst>
          </p:cNvPr>
          <p:cNvSpPr/>
          <p:nvPr/>
        </p:nvSpPr>
        <p:spPr>
          <a:xfrm>
            <a:off x="993774" y="4111573"/>
            <a:ext cx="7282321" cy="71657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ru-RU" sz="1400" b="1" dirty="0"/>
              <a:t>2. ОБЩЕПРИЗНАННЫЕ ПРИНЦИПЫ И НОРМЫ МЕЖДУНАРОДНОГО ПРАВА </a:t>
            </a:r>
          </a:p>
          <a:p>
            <a:pPr lvl="1">
              <a:defRPr/>
            </a:pPr>
            <a:r>
              <a:rPr lang="ru-RU" sz="1400" b="1" dirty="0"/>
              <a:t>И  МЕЖДУНАРОДНЫЕ ДОГОВОРЫ РФ.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1C464B-ED3C-4CFC-9D42-C4A28CE66FAA}"/>
              </a:ext>
            </a:extLst>
          </p:cNvPr>
          <p:cNvSpPr/>
          <p:nvPr/>
        </p:nvSpPr>
        <p:spPr>
          <a:xfrm>
            <a:off x="10375900" y="261052"/>
            <a:ext cx="1686278" cy="2079231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B43D7E-B213-4E1A-B2FC-1CE45FF0BD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7" t="5002" r="13748" b="6366"/>
          <a:stretch/>
        </p:blipFill>
        <p:spPr>
          <a:xfrm>
            <a:off x="8674690" y="1582276"/>
            <a:ext cx="2087095" cy="31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49" grpId="0"/>
      <p:bldP spid="55" grpId="0"/>
      <p:bldP spid="33" grpId="0" animBg="1"/>
      <p:bldP spid="67" grpId="0"/>
      <p:bldP spid="6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743D4E3-E740-46B5-BD43-8631E1E6BF4E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" y="1136865"/>
            <a:ext cx="104129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>
                <a:solidFill>
                  <a:srgbClr val="09469F"/>
                </a:solidFill>
              </a:rPr>
              <a:t>РАТИФИЦИРОВАННЫЕ РФ КОНВЕНЦИИ В СФЕРЕ ПРОТИВОДЕЙСТВИЯ КОРРУПЦИИ: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b="1" dirty="0">
                <a:solidFill>
                  <a:srgbClr val="09469F"/>
                </a:solidFill>
              </a:rPr>
              <a:t>Конвенция Совета Европы об уголовной ответственности за коррупцию от 27 января 1999 </a:t>
            </a:r>
            <a:r>
              <a:rPr lang="ru-RU" sz="1400" dirty="0"/>
              <a:t>(ратифицирована федеральным законом от 25.07.2006 N 125-ФЗ «О ратификации Конвенции об уголовной ответственности за коррупцию»).</a:t>
            </a:r>
          </a:p>
          <a:p>
            <a:r>
              <a:rPr lang="ru-RU" sz="1400" dirty="0"/>
              <a:t>   </a:t>
            </a:r>
          </a:p>
          <a:p>
            <a:r>
              <a:rPr lang="ru-RU" sz="1400" dirty="0"/>
              <a:t>   В ней определены виды коррупционных правонарушений: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активный и пассивный подкуп членов национальных публичных собраний;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активный и пассивный подкуп иностранных публичных должностных лиц;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активный и пассивный подкуп членов иностранных публичных собраний;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активный и пассивный подкуп собраний;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злоупотребление влиянием в корыстных целях;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злоупотребление служебным положением;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незаконное обогащение публичного должностного лица;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ru-RU" sz="1400" dirty="0"/>
              <a:t>правонарушения в сфере бухгалтерского учета.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Конвенция ООН против коррупции: Резолюция Генеральной Ассамблеи ООН №A/RES/58/4 от 31 октября 2003 г</a:t>
            </a:r>
            <a:r>
              <a:rPr lang="ru-RU" altLang="ru-RU" sz="1400" b="1" dirty="0"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dirty="0">
                <a:latin typeface="+mn-lt"/>
                <a:cs typeface="Calibri" panose="020F0502020204030204" pitchFamily="34" charset="0"/>
              </a:rPr>
              <a:t>(ратифицирована федеральным законом 8 марта 2006 N 40-ФЗ «О ратификации Конвенции ООН против коррупции»).</a:t>
            </a:r>
          </a:p>
        </p:txBody>
      </p:sp>
    </p:spTree>
    <p:extLst>
      <p:ext uri="{BB962C8B-B14F-4D97-AF65-F5344CB8AC3E}">
        <p14:creationId xmlns:p14="http://schemas.microsoft.com/office/powerpoint/2010/main" val="3708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DD6A1345-0463-4C05-8CAA-75C1B3D8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8" y="1402131"/>
            <a:ext cx="80687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На них есть ссылки прямо в тексте Конституции РФ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4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400" dirty="0"/>
              <a:t>Регулируют текущие вопросы и принимаются простым большинством депутатов. Федеральный закон от 25 декабря 2008 г. № 273-ФЗ «О противодействии коррупции» был принят 12 лет назад. В нем даны основные понятия в сфере противодействия коррупции, закреплены принципы и механизмы противодействия.</a:t>
            </a:r>
          </a:p>
          <a:p>
            <a:endParaRPr lang="ru-RU" sz="1400" dirty="0">
              <a:solidFill>
                <a:srgbClr val="09469F"/>
              </a:solidFill>
            </a:endParaRPr>
          </a:p>
          <a:p>
            <a:r>
              <a:rPr lang="ru-RU" sz="1400" dirty="0">
                <a:solidFill>
                  <a:srgbClr val="09469F"/>
                </a:solidFill>
              </a:rPr>
              <a:t>К НАИБОЛЕЕ ЗНАЧИМЫМ ФЕДЕРАЛЬНЫМ ЗАКОНАМ МОЖНО ОТНЕСТИ: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8E191C-2DF9-4B5B-A962-1E3DE3470EB3}"/>
              </a:ext>
            </a:extLst>
          </p:cNvPr>
          <p:cNvSpPr/>
          <p:nvPr/>
        </p:nvSpPr>
        <p:spPr>
          <a:xfrm>
            <a:off x="993775" y="873125"/>
            <a:ext cx="7195224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ru-RU" sz="1400" b="1" dirty="0"/>
              <a:t>3. ФЕДЕРАЛЬНЫЕ КОНСТИТУЦИОННЫЕ И ФЕДЕРАЛЬНЫЕ ЗАКОНЫ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65CD7-FD69-4483-B227-FE4325B8418A}"/>
              </a:ext>
            </a:extLst>
          </p:cNvPr>
          <p:cNvSpPr txBox="1"/>
          <p:nvPr/>
        </p:nvSpPr>
        <p:spPr>
          <a:xfrm>
            <a:off x="993774" y="3258873"/>
            <a:ext cx="7964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Уголовный кодекс Российской Федерации;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Кодекс Российской Федерации об административных правонарушениях;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Трудовой кодекс Российской Федерации;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Федеральный закон от 2 мая 2006 г. № 59-ФЗ «О порядке рассмотрения обращений граждан Российской Федерации»;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Федеральный закон от 17 июля 2009 г. № 172-ФЗ «Об антикоррупционной экспертизе нормативных правовых актов и проектов нормативных правовых актов»;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/>
              <a:t>Федеральный закон от 7 мая 2013 г. № 79-ФЗ «О запрете отдельным категориям лиц открывать и иметь счета (вклады), хранить наличные денежные средства и ценности в иностранных банках, расположенных за пределами территории Российской Федерации, владеть и (или) пользоваться иностранными финансовыми инструментами» и другие.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979F53C-48B6-4956-B0DA-F3DB059FFAD5}"/>
              </a:ext>
            </a:extLst>
          </p:cNvPr>
          <p:cNvGrpSpPr/>
          <p:nvPr/>
        </p:nvGrpSpPr>
        <p:grpSpPr>
          <a:xfrm>
            <a:off x="8813655" y="2116962"/>
            <a:ext cx="2959245" cy="1709510"/>
            <a:chOff x="8813655" y="2116962"/>
            <a:chExt cx="2742241" cy="170951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EFAD614-3519-462F-BA89-802626537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17" t="5423" r="3391" b="2610"/>
            <a:stretch/>
          </p:blipFill>
          <p:spPr>
            <a:xfrm>
              <a:off x="8813655" y="2116963"/>
              <a:ext cx="956995" cy="1703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69000"/>
                </a:prstClr>
              </a:outerShdw>
            </a:effec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4923EAA-571E-40D2-8DE3-ACE5A5CD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959" y="2116962"/>
              <a:ext cx="953141" cy="1703115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69000"/>
                </a:prstClr>
              </a:outerShdw>
            </a:effec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96C9715A-B0DC-447D-A4E0-736B70BC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900" y="2116963"/>
              <a:ext cx="956996" cy="1709509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69000"/>
                </a:prstClr>
              </a:outerShdw>
            </a:effectLst>
          </p:spPr>
        </p:pic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446431-F4D2-4244-B46E-EA24984218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54" y="3928309"/>
            <a:ext cx="1065878" cy="17208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E648409-3F1F-4CED-9158-71A6C7AF19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7" y="3941265"/>
            <a:ext cx="1084370" cy="17031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1D3C45D-7ACD-4A5E-BA95-80E1F1522822}"/>
              </a:ext>
            </a:extLst>
          </p:cNvPr>
          <p:cNvSpPr/>
          <p:nvPr/>
        </p:nvSpPr>
        <p:spPr>
          <a:xfrm>
            <a:off x="10375900" y="261052"/>
            <a:ext cx="1686278" cy="2079231"/>
          </a:xfrm>
          <a:prstGeom prst="rect">
            <a:avLst/>
          </a:prstGeom>
          <a:blipFill dpi="0" rotWithShape="1">
            <a:blip r:embed="rId9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7" grpId="0" animBg="1"/>
      <p:bldP spid="20" grpId="0"/>
      <p:bldP spid="17" grpId="0"/>
      <p:bldP spid="9" grpId="0"/>
      <p:bldP spid="10" grpId="0" animBg="1"/>
      <p:bldP spid="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DD6A1345-0463-4C05-8CAA-75C1B3D8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08" y="931323"/>
            <a:ext cx="99599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FF0000"/>
                </a:solidFill>
              </a:rPr>
              <a:t>ОСНОВНЫЕ ОПРЕДЕЛЕНИЯ В СФЕРЕ ПРОТИВОДЕЙСТВИЯ КОРРУПЦИИ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716FBA-86C6-4604-9EF8-386EB9B52910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C5415B4-AAE7-469C-A635-71881297D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761939"/>
              </p:ext>
            </p:extLst>
          </p:nvPr>
        </p:nvGraphicFramePr>
        <p:xfrm>
          <a:off x="1032745" y="1322383"/>
          <a:ext cx="10126510" cy="278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Прямоугольник 5">
            <a:extLst>
              <a:ext uri="{FF2B5EF4-FFF2-40B4-BE49-F238E27FC236}">
                <a16:creationId xmlns:a16="http://schemas.microsoft.com/office/drawing/2014/main" id="{6B53D7FC-C67C-4FAD-B8EB-D7DEE87C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08" y="2471501"/>
            <a:ext cx="47837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rgbClr val="09469F"/>
                </a:solidFill>
              </a:rPr>
              <a:t>АДМИНИСТРАТИВНЫЕ КОРРУПЦИОННЫЕ ПРАВОНАРУШЕНИЯ </a:t>
            </a:r>
          </a:p>
          <a:p>
            <a:pPr algn="ctr"/>
            <a:r>
              <a:rPr lang="ru-RU" sz="1200" dirty="0"/>
              <a:t>– это обладающие признаками коррупции и не являющиеся преступлениями правонарушения, за которые установлена административная ответственность.</a:t>
            </a:r>
            <a:endParaRPr lang="ru-RU" sz="1200" dirty="0">
              <a:solidFill>
                <a:srgbClr val="09469F"/>
              </a:solidFill>
            </a:endParaRPr>
          </a:p>
        </p:txBody>
      </p:sp>
      <p:sp>
        <p:nvSpPr>
          <p:cNvPr id="14" name="Прямоугольник 5">
            <a:extLst>
              <a:ext uri="{FF2B5EF4-FFF2-40B4-BE49-F238E27FC236}">
                <a16:creationId xmlns:a16="http://schemas.microsoft.com/office/drawing/2014/main" id="{BBB4958A-95A4-471D-ABF0-9ABBA89F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1405863"/>
            <a:ext cx="86182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rgbClr val="FF0000"/>
                </a:solidFill>
              </a:rPr>
              <a:t>КОРРУПЦИОННОЕ ПРАВОНАРУШЕНИЕ </a:t>
            </a:r>
          </a:p>
          <a:p>
            <a:pPr algn="ctr"/>
            <a:r>
              <a:rPr lang="ru-RU" sz="1200" dirty="0"/>
              <a:t>– это деяние, обладающее признаками коррупции, за которое действующими правовыми актами предусмотрена </a:t>
            </a:r>
          </a:p>
          <a:p>
            <a:pPr algn="ctr"/>
            <a:r>
              <a:rPr lang="ru-RU" sz="1200" dirty="0"/>
              <a:t>гражданско-правовая, дисциплинарная, административная или уголовная ответственность. </a:t>
            </a:r>
            <a:endParaRPr lang="ru-RU" sz="1200" dirty="0">
              <a:solidFill>
                <a:srgbClr val="09469F"/>
              </a:solidFill>
            </a:endParaRPr>
          </a:p>
        </p:txBody>
      </p:sp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57AF2A16-E85E-4B33-BAC5-54FA8B3C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669" y="2489214"/>
            <a:ext cx="45435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rgbClr val="09469F"/>
                </a:solidFill>
              </a:rPr>
              <a:t>ДИСЦИПЛИНАРНЫЕ КОРРУПЦИОННЫЕ ПРОСТУПКИ </a:t>
            </a:r>
            <a:r>
              <a:rPr lang="ru-RU" sz="1200" dirty="0"/>
              <a:t>– проступки, обладающие признаками коррупции и не являющиеся преступлениями или административными правонарушениями, за которые установлена дисциплинарная ответственность.</a:t>
            </a:r>
            <a:endParaRPr lang="ru-RU" sz="1200" dirty="0">
              <a:solidFill>
                <a:srgbClr val="09469F"/>
              </a:solidFill>
            </a:endParaRPr>
          </a:p>
        </p:txBody>
      </p:sp>
      <p:sp>
        <p:nvSpPr>
          <p:cNvPr id="18" name="Прямоугольник 5">
            <a:extLst>
              <a:ext uri="{FF2B5EF4-FFF2-40B4-BE49-F238E27FC236}">
                <a16:creationId xmlns:a16="http://schemas.microsoft.com/office/drawing/2014/main" id="{E994CBEB-A3DE-4BEC-88DA-F769DDEA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30" y="3761614"/>
            <a:ext cx="85877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rgbClr val="FF0000"/>
                </a:solidFill>
              </a:rPr>
              <a:t>КОРРУПЦИОННЫЕ ПРЕСТУПЛЕНИЯ </a:t>
            </a:r>
          </a:p>
          <a:p>
            <a:pPr algn="ctr"/>
            <a:r>
              <a:rPr lang="ru-RU" sz="1200" dirty="0"/>
              <a:t>– виновно совершенные общественно опасные деяния, предусмотренные соответствующими статьями Уголовного кодекса Российской Федерации, содержащие признаки коррупции.</a:t>
            </a:r>
            <a:endParaRPr lang="ru-RU" sz="1200" dirty="0">
              <a:solidFill>
                <a:srgbClr val="09469F"/>
              </a:solidFill>
            </a:endParaRPr>
          </a:p>
        </p:txBody>
      </p:sp>
      <p:sp>
        <p:nvSpPr>
          <p:cNvPr id="26" name="Прямоугольник 5">
            <a:extLst>
              <a:ext uri="{FF2B5EF4-FFF2-40B4-BE49-F238E27FC236}">
                <a16:creationId xmlns:a16="http://schemas.microsoft.com/office/drawing/2014/main" id="{EF7DF327-927D-48E2-9C46-9B7321A08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0" y="4486539"/>
            <a:ext cx="10087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/>
              <a:t>К ОСНОВНЫМ КОРРУПЦИОННЫМ ПРЕСТУПЛЕНИЯМ ОТНОСЯТСЯ: </a:t>
            </a:r>
          </a:p>
          <a:p>
            <a:pPr algn="ctr"/>
            <a:r>
              <a:rPr lang="ru-RU" sz="1200" dirty="0"/>
              <a:t>злоупотребление должностными и иными полномочиями; получение и дача взятки; служебный подлог, воспрепятствование законной предпринимательской или иной деятельности; незаконное участие в предпринимательской деятельности; регистрацию незаконных сделок с землей; провокацию взятки либо коммерческого подкупа, нецелевое использование и хищение бюджетных средств; злоупотребление и превышение должностных полномочий; всевозможные виды неправомерного использования должностными лицами вверенных им ресурсов, включая недвижимость; мошенничество, совершенное лицом с использованием своего служебного положения. </a:t>
            </a:r>
          </a:p>
          <a:p>
            <a:endParaRPr lang="ru-RU" sz="1200" dirty="0"/>
          </a:p>
          <a:p>
            <a:endParaRPr lang="ru-RU" sz="1200" dirty="0">
              <a:solidFill>
                <a:srgbClr val="09469F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DCD8482-742F-46DA-8ED9-329B447C3754}"/>
              </a:ext>
            </a:extLst>
          </p:cNvPr>
          <p:cNvSpPr/>
          <p:nvPr/>
        </p:nvSpPr>
        <p:spPr>
          <a:xfrm>
            <a:off x="1771650" y="3706889"/>
            <a:ext cx="8618220" cy="793157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rgbClr val="09469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62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0" grpId="0"/>
      <p:bldP spid="17" grpId="0"/>
      <p:bldP spid="9" grpId="0"/>
      <p:bldP spid="2" grpId="0" animBg="1"/>
      <p:bldGraphic spid="4" grpId="0">
        <p:bldAsOne/>
      </p:bldGraphic>
      <p:bldP spid="16" grpId="0"/>
      <p:bldP spid="14" grpId="0"/>
      <p:bldP spid="15" grpId="0"/>
      <p:bldP spid="18" grpId="0"/>
      <p:bldP spid="2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DD6A1345-0463-4C05-8CAA-75C1B3D8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308" y="931323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600" b="1" dirty="0">
                <a:solidFill>
                  <a:srgbClr val="F24B55"/>
                </a:solidFill>
              </a:rPr>
              <a:t>ПРИЗНАКИ КОРРУПЦИОННОГО ПРЕСТУПЛЕНИЯ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80CE6F-2B67-4975-8974-6469CE1AD7F3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19C758F3-CDE2-4203-B600-5EFE95FBC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905968"/>
              </p:ext>
            </p:extLst>
          </p:nvPr>
        </p:nvGraphicFramePr>
        <p:xfrm>
          <a:off x="1299793" y="1421515"/>
          <a:ext cx="10048568" cy="428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049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0" grpId="0"/>
      <p:bldP spid="17" grpId="0"/>
      <p:bldP spid="9" grpId="0"/>
      <p:bldP spid="2" grpId="0" animBg="1"/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5E3C76E-1DFA-44BA-9E73-494331CA061B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3A707BD-F95C-46EE-9175-1BA41BB60D8E}"/>
              </a:ext>
            </a:extLst>
          </p:cNvPr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96C4407-B1A9-4C73-AA8D-56ED9B7A3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5" name="Номер слайда 26">
            <a:extLst>
              <a:ext uri="{FF2B5EF4-FFF2-40B4-BE49-F238E27FC236}">
                <a16:creationId xmlns:a16="http://schemas.microsoft.com/office/drawing/2014/main" id="{6EE05BFA-DA31-4479-A5FF-E7AF022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</p:spPr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DA407FCB-1368-409D-AF53-9D8B7F7950E7}"/>
              </a:ext>
            </a:extLst>
          </p:cNvPr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DAC6A-F2E1-4B2A-81F6-20EE7998C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ФЕДЕРАЛЬНЫЕ ЗАКОНЫ, УКАЗЫ ПРЕЗИДЕНТА РОССИЙСКОЙ ФЕДЕРАЦИИ, ПОСТАНОВЛЕНИЯ ПРАВИТЕЛЬСТВА РОССИЙСКОЙ ФЕДЕРАЦИИ, МЕЖДУНАРОДНЫЕ ПРАВОВЫЕ АКТЫ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57E9AC7-8271-4554-AD9C-D557F9E21DEE}"/>
              </a:ext>
            </a:extLst>
          </p:cNvPr>
          <p:cNvSpPr/>
          <p:nvPr/>
        </p:nvSpPr>
        <p:spPr>
          <a:xfrm>
            <a:off x="993775" y="873125"/>
            <a:ext cx="5871974" cy="43556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ru-RU" sz="1400" b="1" dirty="0"/>
              <a:t>4. НОРМАТИВНЫЕ ПРАВОВЫЕ АКТЫ ПРЕЗИДЕНТА РФ.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E404C8-7B15-4A5A-B34F-E648F50B0DBD}"/>
              </a:ext>
            </a:extLst>
          </p:cNvPr>
          <p:cNvSpPr/>
          <p:nvPr/>
        </p:nvSpPr>
        <p:spPr>
          <a:xfrm>
            <a:off x="8435617" y="261052"/>
            <a:ext cx="3626561" cy="4471658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3C9A3AB-6DA8-4FE7-9FAF-3FD71952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98" y="1402131"/>
            <a:ext cx="9835529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 Президента РФ </a:t>
            </a:r>
            <a:r>
              <a:rPr lang="ru-RU" sz="1500" i="1" dirty="0">
                <a:solidFill>
                  <a:srgbClr val="09469F"/>
                </a:solidFill>
              </a:rPr>
              <a:t>«О борьбе с коррупцией в системе государственной службы» </a:t>
            </a:r>
            <a:r>
              <a:rPr lang="ru-RU" sz="1500" dirty="0"/>
              <a:t>от 04.04.1992 N 361.</a:t>
            </a:r>
          </a:p>
          <a:p>
            <a:r>
              <a:rPr lang="ru-RU" sz="15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 президента РФ от 18.05.2009 № 559 </a:t>
            </a:r>
            <a:r>
              <a:rPr lang="ru-RU" sz="1500" i="1" dirty="0">
                <a:solidFill>
                  <a:srgbClr val="09469F"/>
                </a:solidFill>
              </a:rPr>
              <a:t>«О представлении гражданами, претендующими на замещение должностей федеральной государственной службы, и федеральными государственными служащими сведений о доходах, об имуществе и обязательствах имущественного характера».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5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 президента </a:t>
            </a:r>
            <a:r>
              <a:rPr lang="ru-RU" sz="1500" dirty="0" err="1"/>
              <a:t>рф</a:t>
            </a:r>
            <a:r>
              <a:rPr lang="ru-RU" sz="1500" dirty="0"/>
              <a:t> от 08.07.2013 N 613 «вопросы противодействия коррупции».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5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Указом Президента РФ от 15.07.2015 N 364 </a:t>
            </a:r>
            <a:r>
              <a:rPr lang="ru-RU" sz="1500" i="1" dirty="0">
                <a:solidFill>
                  <a:srgbClr val="09469F"/>
                </a:solidFill>
              </a:rPr>
              <a:t>«О мерах по совершенствованию организации деятельности в области противодействия коррупции» </a:t>
            </a:r>
            <a:r>
              <a:rPr lang="ru-RU" sz="1500" dirty="0"/>
              <a:t>вводится в действие Типовое положение о комиссии по координации работы по противодействию коррупции в субъекте Российской Федерации.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5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Указом Президента РФ от 19.09.2017 № 431 </a:t>
            </a:r>
            <a:r>
              <a:rPr lang="ru-RU" sz="1500" i="1" dirty="0">
                <a:solidFill>
                  <a:srgbClr val="09469F"/>
                </a:solidFill>
              </a:rPr>
              <a:t>«О внесении изменений в некоторые акты Президента РФ в целях усиления контроля за соблюдением законодательства о противодействии коррупции»</a:t>
            </a:r>
            <a:r>
              <a:rPr lang="ru-RU" sz="1500" i="1" dirty="0"/>
              <a:t> </a:t>
            </a:r>
            <a:r>
              <a:rPr lang="ru-RU" sz="1500" dirty="0"/>
              <a:t>внесены изменения в некоторые акты Президента РФ, в основном касающиеся государственных служащих.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5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500" dirty="0"/>
              <a:t>Указ Президента Российской Федерации от 29 июня 2018 г. № 378 </a:t>
            </a:r>
            <a:r>
              <a:rPr lang="ru-RU" sz="1500" i="1" dirty="0">
                <a:solidFill>
                  <a:srgbClr val="09469F"/>
                </a:solidFill>
              </a:rPr>
              <a:t>«О Национальном плане противодействия коррупции на 2018–2020 годы».</a:t>
            </a:r>
          </a:p>
        </p:txBody>
      </p:sp>
    </p:spTree>
    <p:extLst>
      <p:ext uri="{BB962C8B-B14F-4D97-AF65-F5344CB8AC3E}">
        <p14:creationId xmlns:p14="http://schemas.microsoft.com/office/powerpoint/2010/main" val="1304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/>
      <p:bldP spid="28" grpId="0"/>
      <p:bldP spid="30" grpId="0" animBg="1"/>
      <p:bldP spid="2" grpId="0" animBg="1"/>
      <p:bldP spid="2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Words>3007</Words>
  <Application>Microsoft Office PowerPoint</Application>
  <PresentationFormat>Widescreen</PresentationFormat>
  <Paragraphs>245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word2</cp:lastModifiedBy>
  <cp:revision>300</cp:revision>
  <dcterms:created xsi:type="dcterms:W3CDTF">2020-03-22T08:38:40Z</dcterms:created>
  <dcterms:modified xsi:type="dcterms:W3CDTF">2020-09-04T18:37:18Z</dcterms:modified>
</cp:coreProperties>
</file>