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0"/>
  </p:notesMasterIdLst>
  <p:handoutMasterIdLst>
    <p:handoutMasterId r:id="rId11"/>
  </p:handoutMasterIdLst>
  <p:sldIdLst>
    <p:sldId id="332" r:id="rId2"/>
    <p:sldId id="378" r:id="rId3"/>
    <p:sldId id="379" r:id="rId4"/>
    <p:sldId id="380" r:id="rId5"/>
    <p:sldId id="383" r:id="rId6"/>
    <p:sldId id="384" r:id="rId7"/>
    <p:sldId id="381" r:id="rId8"/>
    <p:sldId id="385" r:id="rId9"/>
  </p:sldIdLst>
  <p:sldSz cx="12192000" cy="6858000"/>
  <p:notesSz cx="6858000" cy="9144000"/>
  <p:defaultTextStyle>
    <a:defPPr>
      <a:defRPr lang="ru-R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527">
          <p15:clr>
            <a:srgbClr val="A4A3A4"/>
          </p15:clr>
        </p15:guide>
        <p15:guide id="2" orient="horz" pos="2273">
          <p15:clr>
            <a:srgbClr val="A4A3A4"/>
          </p15:clr>
        </p15:guide>
        <p15:guide id="3" pos="688">
          <p15:clr>
            <a:srgbClr val="A4A3A4"/>
          </p15:clr>
        </p15:guide>
        <p15:guide id="4" pos="3940">
          <p15:clr>
            <a:srgbClr val="A4A3A4"/>
          </p15:clr>
        </p15:guide>
        <p15:guide id="5" pos="134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4B55"/>
    <a:srgbClr val="F34B56"/>
    <a:srgbClr val="09469F"/>
    <a:srgbClr val="5793CF"/>
    <a:srgbClr val="7BB5E7"/>
    <a:srgbClr val="123975"/>
    <a:srgbClr val="FFFFFF"/>
    <a:srgbClr val="79B1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73" autoAdjust="0"/>
    <p:restoredTop sz="96265" autoAdjust="0"/>
  </p:normalViewPr>
  <p:slideViewPr>
    <p:cSldViewPr snapToGrid="0">
      <p:cViewPr varScale="1">
        <p:scale>
          <a:sx n="74" d="100"/>
          <a:sy n="74" d="100"/>
        </p:scale>
        <p:origin x="-762" y="-90"/>
      </p:cViewPr>
      <p:guideLst>
        <p:guide orient="horz" pos="527"/>
        <p:guide orient="horz" pos="2273"/>
        <p:guide pos="688"/>
        <p:guide pos="3940"/>
        <p:guide pos="1345"/>
      </p:guideLst>
    </p:cSldViewPr>
  </p:slideViewPr>
  <p:notesTextViewPr>
    <p:cViewPr>
      <p:scale>
        <a:sx n="1" d="1"/>
        <a:sy n="1" d="1"/>
      </p:scale>
      <p:origin x="0" y="0"/>
    </p:cViewPr>
  </p:notesTextViewPr>
  <p:notesViewPr>
    <p:cSldViewPr snapToGrid="0">
      <p:cViewPr varScale="1">
        <p:scale>
          <a:sx n="85" d="100"/>
          <a:sy n="85" d="100"/>
        </p:scale>
        <p:origin x="316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CD4D49-3CE1-44A8-B197-30F17908CFC1}" type="datetimeFigureOut">
              <a:rPr lang="ru-RU" smtClean="0"/>
              <a:t>04.09.2020</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F88183-00E5-477C-9BE5-69B9B8A87D07}" type="slidenum">
              <a:rPr lang="ru-RU" smtClean="0"/>
              <a:t>‹#›</a:t>
            </a:fld>
            <a:endParaRPr lang="ru-RU"/>
          </a:p>
        </p:txBody>
      </p:sp>
    </p:spTree>
    <p:extLst>
      <p:ext uri="{BB962C8B-B14F-4D97-AF65-F5344CB8AC3E}">
        <p14:creationId xmlns:p14="http://schemas.microsoft.com/office/powerpoint/2010/main" val="17034467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78E1C3F-F2C8-4C74-9A26-FCD8D8362648}" type="datetimeFigureOut">
              <a:rPr lang="ru-RU"/>
              <a:pPr>
                <a:defRPr/>
              </a:pPr>
              <a:t>04.09.2020</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ru-RU" noProof="0"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E087BF2-C8EF-4107-ACD5-F1CD10EF8F0E}" type="slidenum">
              <a:rPr lang="ru-RU" altLang="ru-RU"/>
              <a:pPr>
                <a:defRPr/>
              </a:pPr>
              <a:t>‹#›</a:t>
            </a:fld>
            <a:endParaRPr lang="ru-RU" altLang="ru-RU" dirty="0"/>
          </a:p>
        </p:txBody>
      </p:sp>
    </p:spTree>
    <p:extLst>
      <p:ext uri="{BB962C8B-B14F-4D97-AF65-F5344CB8AC3E}">
        <p14:creationId xmlns:p14="http://schemas.microsoft.com/office/powerpoint/2010/main" val="282519385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E087BF2-C8EF-4107-ACD5-F1CD10EF8F0E}" type="slidenum">
              <a:rPr lang="ru-RU" altLang="ru-RU" smtClean="0"/>
              <a:pPr>
                <a:defRPr/>
              </a:pPr>
              <a:t>1</a:t>
            </a:fld>
            <a:endParaRPr lang="ru-RU" altLang="ru-RU" dirty="0"/>
          </a:p>
        </p:txBody>
      </p:sp>
    </p:spTree>
    <p:extLst>
      <p:ext uri="{BB962C8B-B14F-4D97-AF65-F5344CB8AC3E}">
        <p14:creationId xmlns:p14="http://schemas.microsoft.com/office/powerpoint/2010/main" val="2433831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E087BF2-C8EF-4107-ACD5-F1CD10EF8F0E}" type="slidenum">
              <a:rPr lang="ru-RU" altLang="ru-RU" smtClean="0"/>
              <a:pPr>
                <a:defRPr/>
              </a:pPr>
              <a:t>2</a:t>
            </a:fld>
            <a:endParaRPr lang="ru-RU" altLang="ru-RU" dirty="0"/>
          </a:p>
        </p:txBody>
      </p:sp>
    </p:spTree>
    <p:extLst>
      <p:ext uri="{BB962C8B-B14F-4D97-AF65-F5344CB8AC3E}">
        <p14:creationId xmlns:p14="http://schemas.microsoft.com/office/powerpoint/2010/main" val="2776137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E087BF2-C8EF-4107-ACD5-F1CD10EF8F0E}" type="slidenum">
              <a:rPr lang="ru-RU" altLang="ru-RU" smtClean="0"/>
              <a:pPr>
                <a:defRPr/>
              </a:pPr>
              <a:t>3</a:t>
            </a:fld>
            <a:endParaRPr lang="ru-RU" altLang="ru-RU" dirty="0"/>
          </a:p>
        </p:txBody>
      </p:sp>
    </p:spTree>
    <p:extLst>
      <p:ext uri="{BB962C8B-B14F-4D97-AF65-F5344CB8AC3E}">
        <p14:creationId xmlns:p14="http://schemas.microsoft.com/office/powerpoint/2010/main" val="2095133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E087BF2-C8EF-4107-ACD5-F1CD10EF8F0E}" type="slidenum">
              <a:rPr lang="ru-RU" altLang="ru-RU" smtClean="0"/>
              <a:pPr>
                <a:defRPr/>
              </a:pPr>
              <a:t>4</a:t>
            </a:fld>
            <a:endParaRPr lang="ru-RU" altLang="ru-RU" dirty="0"/>
          </a:p>
        </p:txBody>
      </p:sp>
    </p:spTree>
    <p:extLst>
      <p:ext uri="{BB962C8B-B14F-4D97-AF65-F5344CB8AC3E}">
        <p14:creationId xmlns:p14="http://schemas.microsoft.com/office/powerpoint/2010/main" val="1184740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E087BF2-C8EF-4107-ACD5-F1CD10EF8F0E}" type="slidenum">
              <a:rPr lang="ru-RU" altLang="ru-RU" smtClean="0"/>
              <a:pPr>
                <a:defRPr/>
              </a:pPr>
              <a:t>5</a:t>
            </a:fld>
            <a:endParaRPr lang="ru-RU" altLang="ru-RU" dirty="0"/>
          </a:p>
        </p:txBody>
      </p:sp>
    </p:spTree>
    <p:extLst>
      <p:ext uri="{BB962C8B-B14F-4D97-AF65-F5344CB8AC3E}">
        <p14:creationId xmlns:p14="http://schemas.microsoft.com/office/powerpoint/2010/main" val="2154097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E087BF2-C8EF-4107-ACD5-F1CD10EF8F0E}" type="slidenum">
              <a:rPr lang="ru-RU" altLang="ru-RU" smtClean="0"/>
              <a:pPr>
                <a:defRPr/>
              </a:pPr>
              <a:t>6</a:t>
            </a:fld>
            <a:endParaRPr lang="ru-RU" altLang="ru-RU" dirty="0"/>
          </a:p>
        </p:txBody>
      </p:sp>
    </p:spTree>
    <p:extLst>
      <p:ext uri="{BB962C8B-B14F-4D97-AF65-F5344CB8AC3E}">
        <p14:creationId xmlns:p14="http://schemas.microsoft.com/office/powerpoint/2010/main" val="229127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563474E2-F78C-43A1-A670-73B2E6380A63}" type="datetime1">
              <a:rPr lang="ru-RU" smtClean="0"/>
              <a:t>04.09.2020</a:t>
            </a:fld>
            <a:endParaRPr lang="ru-RU" dirty="0"/>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11555896" y="6356350"/>
            <a:ext cx="636104" cy="365125"/>
          </a:xfrm>
          <a:solidFill>
            <a:srgbClr val="09469F"/>
          </a:solidFill>
        </p:spPr>
        <p:txBody>
          <a:bodyPr/>
          <a:lstStyle>
            <a:lvl1pPr algn="r">
              <a:defRPr sz="1600" b="1">
                <a:solidFill>
                  <a:schemeClr val="bg1">
                    <a:lumMod val="95000"/>
                  </a:schemeClr>
                </a:solidFill>
                <a:latin typeface="Calibri" panose="020F0502020204030204" pitchFamily="34" charset="0"/>
                <a:cs typeface="Calibri" panose="020F0502020204030204" pitchFamily="34" charset="0"/>
              </a:defRPr>
            </a:lvl1pPr>
          </a:lstStyle>
          <a:p>
            <a:pPr>
              <a:defRPr/>
            </a:pPr>
            <a:fld id="{A1A9CE61-90D0-47F5-84FF-C6FCDA0A9241}" type="slidenum">
              <a:rPr lang="ru-RU" altLang="ru-RU" smtClean="0"/>
              <a:pPr>
                <a:defRPr/>
              </a:pPr>
              <a:t>‹#›</a:t>
            </a:fld>
            <a:endParaRPr lang="ru-RU" altLang="ru-RU" dirty="0"/>
          </a:p>
        </p:txBody>
      </p:sp>
    </p:spTree>
    <p:extLst>
      <p:ext uri="{BB962C8B-B14F-4D97-AF65-F5344CB8AC3E}">
        <p14:creationId xmlns:p14="http://schemas.microsoft.com/office/powerpoint/2010/main" val="260183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40858050-D10F-4AD7-AA92-A4F96703DFDE}" type="datetime1">
              <a:rPr lang="ru-RU" smtClean="0"/>
              <a:t>04.09.2020</a:t>
            </a:fld>
            <a:endParaRPr lang="ru-RU" dirty="0"/>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408B14A6-48B8-43EF-9FB8-4C7BDC0A5608}" type="slidenum">
              <a:rPr lang="ru-RU" altLang="ru-RU"/>
              <a:pPr>
                <a:defRPr/>
              </a:pPr>
              <a:t>‹#›</a:t>
            </a:fld>
            <a:endParaRPr lang="ru-RU" altLang="ru-RU" dirty="0"/>
          </a:p>
        </p:txBody>
      </p:sp>
    </p:spTree>
    <p:extLst>
      <p:ext uri="{BB962C8B-B14F-4D97-AF65-F5344CB8AC3E}">
        <p14:creationId xmlns:p14="http://schemas.microsoft.com/office/powerpoint/2010/main" val="115710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8189D3C6-D036-4D47-89AA-081E1EBF70BF}" type="datetime1">
              <a:rPr lang="ru-RU" smtClean="0"/>
              <a:t>04.09.2020</a:t>
            </a:fld>
            <a:endParaRPr lang="ru-RU" dirty="0"/>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B58AE8E9-8841-4CC7-B947-8B6525098DCC}" type="slidenum">
              <a:rPr lang="ru-RU" altLang="ru-RU"/>
              <a:pPr>
                <a:defRPr/>
              </a:pPr>
              <a:t>‹#›</a:t>
            </a:fld>
            <a:endParaRPr lang="ru-RU" altLang="ru-RU" dirty="0"/>
          </a:p>
        </p:txBody>
      </p:sp>
    </p:spTree>
    <p:extLst>
      <p:ext uri="{BB962C8B-B14F-4D97-AF65-F5344CB8AC3E}">
        <p14:creationId xmlns:p14="http://schemas.microsoft.com/office/powerpoint/2010/main" val="373680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4CEF9401-7C91-433E-B95D-616DEB77BC9C}" type="datetime1">
              <a:rPr lang="ru-RU" smtClean="0"/>
              <a:t>04.09.2020</a:t>
            </a:fld>
            <a:endParaRPr lang="ru-RU" dirty="0"/>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11468100" y="6356350"/>
            <a:ext cx="723900" cy="365125"/>
          </a:xfrm>
          <a:solidFill>
            <a:srgbClr val="09469F"/>
          </a:solidFill>
        </p:spPr>
        <p:txBody>
          <a:bodyPr/>
          <a:lstStyle>
            <a:lvl1pPr>
              <a:defRPr>
                <a:solidFill>
                  <a:schemeClr val="bg1">
                    <a:lumMod val="95000"/>
                  </a:schemeClr>
                </a:solidFill>
              </a:defRPr>
            </a:lvl1pPr>
          </a:lstStyle>
          <a:p>
            <a:pPr>
              <a:defRPr/>
            </a:pPr>
            <a:fld id="{54803BA8-0C79-4C98-A4B9-80B484D76EDF}" type="slidenum">
              <a:rPr lang="ru-RU" altLang="ru-RU" smtClean="0"/>
              <a:pPr>
                <a:defRPr/>
              </a:pPr>
              <a:t>‹#›</a:t>
            </a:fld>
            <a:endParaRPr lang="ru-RU" altLang="ru-RU" dirty="0"/>
          </a:p>
        </p:txBody>
      </p:sp>
    </p:spTree>
    <p:extLst>
      <p:ext uri="{BB962C8B-B14F-4D97-AF65-F5344CB8AC3E}">
        <p14:creationId xmlns:p14="http://schemas.microsoft.com/office/powerpoint/2010/main" val="361777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C541B315-857F-4B7B-A0E9-831C62084F0D}" type="datetime1">
              <a:rPr lang="ru-RU" smtClean="0"/>
              <a:t>04.09.2020</a:t>
            </a:fld>
            <a:endParaRPr lang="ru-RU" dirty="0"/>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7F747A3F-398E-4C41-A9D6-2482BA459363}" type="slidenum">
              <a:rPr lang="ru-RU" altLang="ru-RU"/>
              <a:pPr>
                <a:defRPr/>
              </a:pPr>
              <a:t>‹#›</a:t>
            </a:fld>
            <a:endParaRPr lang="ru-RU" altLang="ru-RU" dirty="0"/>
          </a:p>
        </p:txBody>
      </p:sp>
    </p:spTree>
    <p:extLst>
      <p:ext uri="{BB962C8B-B14F-4D97-AF65-F5344CB8AC3E}">
        <p14:creationId xmlns:p14="http://schemas.microsoft.com/office/powerpoint/2010/main" val="292258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667E805A-E03E-407E-BCE6-F78B60D0B869}" type="datetime1">
              <a:rPr lang="ru-RU" smtClean="0"/>
              <a:t>04.09.2020</a:t>
            </a:fld>
            <a:endParaRPr lang="ru-RU" dirty="0"/>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86BBFDF9-02B6-4379-8015-E4175A53BB17}" type="slidenum">
              <a:rPr lang="ru-RU" altLang="ru-RU"/>
              <a:pPr>
                <a:defRPr/>
              </a:pPr>
              <a:t>‹#›</a:t>
            </a:fld>
            <a:endParaRPr lang="ru-RU" altLang="ru-RU" dirty="0"/>
          </a:p>
        </p:txBody>
      </p:sp>
    </p:spTree>
    <p:extLst>
      <p:ext uri="{BB962C8B-B14F-4D97-AF65-F5344CB8AC3E}">
        <p14:creationId xmlns:p14="http://schemas.microsoft.com/office/powerpoint/2010/main" val="2216308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EA0FF21A-C0F2-4D7B-B280-61F857D39736}" type="datetime1">
              <a:rPr lang="ru-RU" smtClean="0"/>
              <a:t>04.09.2020</a:t>
            </a:fld>
            <a:endParaRPr lang="ru-RU" dirty="0"/>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8F8FD3A8-449C-424F-B06E-01D324CE1C80}" type="slidenum">
              <a:rPr lang="ru-RU" altLang="ru-RU"/>
              <a:pPr>
                <a:defRPr/>
              </a:pPr>
              <a:t>‹#›</a:t>
            </a:fld>
            <a:endParaRPr lang="ru-RU" altLang="ru-RU" dirty="0"/>
          </a:p>
        </p:txBody>
      </p:sp>
    </p:spTree>
    <p:extLst>
      <p:ext uri="{BB962C8B-B14F-4D97-AF65-F5344CB8AC3E}">
        <p14:creationId xmlns:p14="http://schemas.microsoft.com/office/powerpoint/2010/main" val="3128022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871058E8-6C0B-43C6-AC91-06DB68BF3550}" type="datetime1">
              <a:rPr lang="ru-RU" smtClean="0"/>
              <a:t>04.09.2020</a:t>
            </a:fld>
            <a:endParaRPr lang="ru-RU" dirty="0"/>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A6F42A38-88D4-4E1A-9DBE-B0E9008D2FE3}" type="slidenum">
              <a:rPr lang="ru-RU" altLang="ru-RU"/>
              <a:pPr>
                <a:defRPr/>
              </a:pPr>
              <a:t>‹#›</a:t>
            </a:fld>
            <a:endParaRPr lang="ru-RU" altLang="ru-RU" dirty="0"/>
          </a:p>
        </p:txBody>
      </p:sp>
    </p:spTree>
    <p:extLst>
      <p:ext uri="{BB962C8B-B14F-4D97-AF65-F5344CB8AC3E}">
        <p14:creationId xmlns:p14="http://schemas.microsoft.com/office/powerpoint/2010/main" val="266641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54F36290-2631-4DC7-95DF-C448596E9AEA}" type="datetime1">
              <a:rPr lang="ru-RU" smtClean="0"/>
              <a:t>04.09.2020</a:t>
            </a:fld>
            <a:endParaRPr lang="ru-RU" dirty="0"/>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576A066C-4BA2-4BF1-B9CC-6F2572C4BAA3}" type="slidenum">
              <a:rPr lang="ru-RU" altLang="ru-RU"/>
              <a:pPr>
                <a:defRPr/>
              </a:pPr>
              <a:t>‹#›</a:t>
            </a:fld>
            <a:endParaRPr lang="ru-RU" altLang="ru-RU" dirty="0"/>
          </a:p>
        </p:txBody>
      </p:sp>
    </p:spTree>
    <p:extLst>
      <p:ext uri="{BB962C8B-B14F-4D97-AF65-F5344CB8AC3E}">
        <p14:creationId xmlns:p14="http://schemas.microsoft.com/office/powerpoint/2010/main" val="282022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3C5B1907-ABA7-4D9B-AAF0-E25D518034AD}" type="datetime1">
              <a:rPr lang="ru-RU" smtClean="0"/>
              <a:t>04.09.2020</a:t>
            </a:fld>
            <a:endParaRPr lang="ru-RU" dirty="0"/>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AD5F4F74-32FF-472E-A706-2421F8A1E5F9}" type="slidenum">
              <a:rPr lang="ru-RU" altLang="ru-RU"/>
              <a:pPr>
                <a:defRPr/>
              </a:pPr>
              <a:t>‹#›</a:t>
            </a:fld>
            <a:endParaRPr lang="ru-RU" altLang="ru-RU" dirty="0"/>
          </a:p>
        </p:txBody>
      </p:sp>
    </p:spTree>
    <p:extLst>
      <p:ext uri="{BB962C8B-B14F-4D97-AF65-F5344CB8AC3E}">
        <p14:creationId xmlns:p14="http://schemas.microsoft.com/office/powerpoint/2010/main" val="401558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459AE8A9-46A2-4B00-B26D-FE0D0D8EEBD1}" type="datetime1">
              <a:rPr lang="ru-RU" smtClean="0"/>
              <a:t>04.09.2020</a:t>
            </a:fld>
            <a:endParaRPr lang="ru-RU" dirty="0"/>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E9DCF25D-65C0-4AAF-9584-AF9EA04BFF31}" type="slidenum">
              <a:rPr lang="ru-RU" altLang="ru-RU"/>
              <a:pPr>
                <a:defRPr/>
              </a:pPr>
              <a:t>‹#›</a:t>
            </a:fld>
            <a:endParaRPr lang="ru-RU" altLang="ru-RU" dirty="0"/>
          </a:p>
        </p:txBody>
      </p:sp>
    </p:spTree>
    <p:extLst>
      <p:ext uri="{BB962C8B-B14F-4D97-AF65-F5344CB8AC3E}">
        <p14:creationId xmlns:p14="http://schemas.microsoft.com/office/powerpoint/2010/main" val="947576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41D3253-3E67-4AC6-B38A-679C8D0326A3}" type="datetime1">
              <a:rPr lang="ru-RU" smtClean="0"/>
              <a:t>04.09.2020</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endParaRPr lang="ru-RU" altLang="ru-R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Прямоугольник 14"/>
          <p:cNvSpPr/>
          <p:nvPr/>
        </p:nvSpPr>
        <p:spPr>
          <a:xfrm rot="5400000">
            <a:off x="4646077" y="3418595"/>
            <a:ext cx="2944387" cy="45719"/>
          </a:xfrm>
          <a:prstGeom prst="rect">
            <a:avLst/>
          </a:prstGeom>
          <a:solidFill>
            <a:srgbClr val="5793C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dirty="0">
              <a:solidFill>
                <a:srgbClr val="5793CF"/>
              </a:solidFill>
            </a:endParaRPr>
          </a:p>
        </p:txBody>
      </p:sp>
      <p:sp>
        <p:nvSpPr>
          <p:cNvPr id="19" name="Прямоугольник 18"/>
          <p:cNvSpPr/>
          <p:nvPr/>
        </p:nvSpPr>
        <p:spPr>
          <a:xfrm>
            <a:off x="0" y="0"/>
            <a:ext cx="752475" cy="873125"/>
          </a:xfrm>
          <a:prstGeom prst="rect">
            <a:avLst/>
          </a:prstGeom>
          <a:solidFill>
            <a:srgbClr val="F24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dirty="0">
              <a:solidFill>
                <a:srgbClr val="09469F"/>
              </a:solidFill>
            </a:endParaRPr>
          </a:p>
        </p:txBody>
      </p:sp>
      <p:sp>
        <p:nvSpPr>
          <p:cNvPr id="20" name="Заголовок 1"/>
          <p:cNvSpPr txBox="1">
            <a:spLocks/>
          </p:cNvSpPr>
          <p:nvPr/>
        </p:nvSpPr>
        <p:spPr bwMode="auto">
          <a:xfrm>
            <a:off x="977900" y="160338"/>
            <a:ext cx="6159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FontTx/>
              <a:buNone/>
              <a:defRPr/>
            </a:pPr>
            <a:r>
              <a:rPr lang="ru-RU" altLang="ru-RU" sz="3200" b="1" dirty="0">
                <a:solidFill>
                  <a:srgbClr val="F24B55"/>
                </a:solidFill>
                <a:latin typeface="+mj-lt"/>
              </a:rPr>
              <a:t>РАЗДЕЛ 4</a:t>
            </a:r>
          </a:p>
        </p:txBody>
      </p:sp>
      <p:sp>
        <p:nvSpPr>
          <p:cNvPr id="27" name="Номер слайда 26"/>
          <p:cNvSpPr>
            <a:spLocks noGrp="1"/>
          </p:cNvSpPr>
          <p:nvPr>
            <p:ph type="sldNum" sz="quarter" idx="12"/>
          </p:nvPr>
        </p:nvSpPr>
        <p:spPr/>
        <p:txBody>
          <a:bodyPr/>
          <a:lstStyle/>
          <a:p>
            <a:pPr>
              <a:defRPr/>
            </a:pPr>
            <a:fld id="{A1A9CE61-90D0-47F5-84FF-C6FCDA0A9241}" type="slidenum">
              <a:rPr lang="ru-RU" altLang="ru-RU" smtClean="0"/>
              <a:pPr>
                <a:defRPr/>
              </a:pPr>
              <a:t>1</a:t>
            </a:fld>
            <a:endParaRPr lang="ru-RU" altLang="ru-RU" dirty="0"/>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3714" y="359059"/>
            <a:ext cx="1136774" cy="1159417"/>
          </a:xfrm>
          <a:prstGeom prst="rect">
            <a:avLst/>
          </a:prstGeom>
        </p:spPr>
      </p:pic>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2846" y="359059"/>
            <a:ext cx="1135405" cy="1327230"/>
          </a:xfrm>
          <a:prstGeom prst="rect">
            <a:avLst/>
          </a:prstGeom>
        </p:spPr>
      </p:pic>
      <p:sp>
        <p:nvSpPr>
          <p:cNvPr id="21" name="TextBox 20"/>
          <p:cNvSpPr txBox="1">
            <a:spLocks noChangeArrowheads="1"/>
          </p:cNvSpPr>
          <p:nvPr/>
        </p:nvSpPr>
        <p:spPr bwMode="auto">
          <a:xfrm>
            <a:off x="6459190" y="1989376"/>
            <a:ext cx="619826" cy="461665"/>
          </a:xfrm>
          <a:prstGeom prst="rect">
            <a:avLst/>
          </a:prstGeom>
          <a:solidFill>
            <a:srgbClr val="09469F"/>
          </a:solidFill>
          <a:ln>
            <a:solidFill>
              <a:schemeClr val="bg1"/>
            </a:solid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2400" b="1" dirty="0">
                <a:solidFill>
                  <a:schemeClr val="bg1">
                    <a:lumMod val="95000"/>
                  </a:schemeClr>
                </a:solidFill>
                <a:latin typeface="+mn-lt"/>
                <a:cs typeface="Calibri" panose="020F0502020204030204" pitchFamily="34" charset="0"/>
              </a:rPr>
              <a:t>4.1</a:t>
            </a:r>
          </a:p>
        </p:txBody>
      </p:sp>
      <p:sp>
        <p:nvSpPr>
          <p:cNvPr id="22" name="TextBox 21"/>
          <p:cNvSpPr txBox="1">
            <a:spLocks noChangeArrowheads="1"/>
          </p:cNvSpPr>
          <p:nvPr/>
        </p:nvSpPr>
        <p:spPr bwMode="auto">
          <a:xfrm>
            <a:off x="6459189" y="3442049"/>
            <a:ext cx="619826" cy="461665"/>
          </a:xfrm>
          <a:prstGeom prst="rect">
            <a:avLst/>
          </a:prstGeom>
          <a:solidFill>
            <a:srgbClr val="5793CF"/>
          </a:solidFill>
          <a:ln>
            <a:solidFill>
              <a:srgbClr val="5793CF"/>
            </a:solid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2400" b="1" dirty="0">
                <a:solidFill>
                  <a:schemeClr val="bg1">
                    <a:lumMod val="95000"/>
                  </a:schemeClr>
                </a:solidFill>
                <a:latin typeface="+mn-lt"/>
                <a:cs typeface="Calibri" panose="020F0502020204030204" pitchFamily="34" charset="0"/>
              </a:rPr>
              <a:t>4.2</a:t>
            </a:r>
          </a:p>
        </p:txBody>
      </p:sp>
      <p:sp>
        <p:nvSpPr>
          <p:cNvPr id="2" name="TextBox 1"/>
          <p:cNvSpPr txBox="1">
            <a:spLocks noChangeArrowheads="1"/>
          </p:cNvSpPr>
          <p:nvPr/>
        </p:nvSpPr>
        <p:spPr bwMode="auto">
          <a:xfrm>
            <a:off x="644577" y="1874726"/>
            <a:ext cx="520695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ru-RU" altLang="ru-RU" sz="2100" b="1" dirty="0">
                <a:solidFill>
                  <a:srgbClr val="FF0000"/>
                </a:solidFill>
                <a:latin typeface="+mn-lt"/>
                <a:cs typeface="Calibri" panose="020F0502020204030204" pitchFamily="34" charset="0"/>
              </a:rPr>
              <a:t>ПРЕДСТАВЛЕНИЕ РАБОТНИКАМИ СИСТЕМЫ ПЕНСИОННОГО ФОНДА РОССИЙСКОЙ ФЕДЕРАЦИИ </a:t>
            </a:r>
            <a:r>
              <a:rPr lang="ru-RU" altLang="ru-RU" sz="2100" b="1" dirty="0">
                <a:solidFill>
                  <a:srgbClr val="09469F"/>
                </a:solidFill>
                <a:latin typeface="+mn-lt"/>
                <a:cs typeface="Calibri" panose="020F0502020204030204" pitchFamily="34" charset="0"/>
              </a:rPr>
              <a:t>СВЕДЕНИЙ О ДОХОДАХ, РАСХОДАХ, ОБ ИМУЩЕСТВЕ И ОБЯЗАТЕЛЬСТВАХ ИМУЩЕСТВЕННОГО ХАРАКТЕРА И ЧЛЕНОВ СВОЕЙ СЕМЬИ</a:t>
            </a:r>
          </a:p>
        </p:txBody>
      </p:sp>
      <p:pic>
        <p:nvPicPr>
          <p:cNvPr id="12" name="Рисунок 11">
            <a:extLst>
              <a:ext uri="{FF2B5EF4-FFF2-40B4-BE49-F238E27FC236}">
                <a16:creationId xmlns:a16="http://schemas.microsoft.com/office/drawing/2014/main" id="{498D389B-071F-473F-A4A5-4DA13B99A6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164909"/>
            <a:ext cx="8058793" cy="2314918"/>
          </a:xfrm>
          <a:prstGeom prst="rect">
            <a:avLst/>
          </a:prstGeom>
        </p:spPr>
      </p:pic>
      <p:sp>
        <p:nvSpPr>
          <p:cNvPr id="13" name="TextBox 12"/>
          <p:cNvSpPr txBox="1">
            <a:spLocks noChangeArrowheads="1"/>
          </p:cNvSpPr>
          <p:nvPr/>
        </p:nvSpPr>
        <p:spPr bwMode="auto">
          <a:xfrm>
            <a:off x="6627436" y="6027003"/>
            <a:ext cx="54228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200" b="1" dirty="0">
                <a:solidFill>
                  <a:srgbClr val="09469F"/>
                </a:solidFill>
                <a:cs typeface="Calibri" panose="020F0502020204030204" pitchFamily="34" charset="0"/>
              </a:rPr>
              <a:t>Х.В. ПЕШКОВА (</a:t>
            </a:r>
            <a:r>
              <a:rPr lang="ru-RU" altLang="ru-RU" sz="1200" b="1" dirty="0" smtClean="0">
                <a:solidFill>
                  <a:srgbClr val="09469F"/>
                </a:solidFill>
                <a:cs typeface="Calibri" panose="020F0502020204030204" pitchFamily="34" charset="0"/>
              </a:rPr>
              <a:t>БЕЛОГОРЦЕВА) </a:t>
            </a:r>
            <a:r>
              <a:rPr lang="ru-RU" altLang="ru-RU" sz="1200" dirty="0" smtClean="0">
                <a:solidFill>
                  <a:srgbClr val="09469F"/>
                </a:solidFill>
                <a:cs typeface="Calibri" panose="020F0502020204030204" pitchFamily="34" charset="0"/>
              </a:rPr>
              <a:t>д</a:t>
            </a:r>
            <a:r>
              <a:rPr lang="ru-RU" sz="1200" dirty="0" smtClean="0">
                <a:solidFill>
                  <a:srgbClr val="09469F"/>
                </a:solidFill>
              </a:rPr>
              <a:t>октор </a:t>
            </a:r>
            <a:r>
              <a:rPr lang="ru-RU" sz="1200" dirty="0">
                <a:solidFill>
                  <a:srgbClr val="09469F"/>
                </a:solidFill>
              </a:rPr>
              <a:t>юридических наук, профессор</a:t>
            </a:r>
            <a:endParaRPr lang="ru-RU" altLang="ru-RU" sz="1200" dirty="0">
              <a:solidFill>
                <a:srgbClr val="09469F"/>
              </a:solidFill>
              <a:cs typeface="Calibri" panose="020F0502020204030204" pitchFamily="34" charset="0"/>
            </a:endParaRPr>
          </a:p>
          <a:p>
            <a:r>
              <a:rPr lang="ru-RU" altLang="ru-RU" sz="1200" b="1" dirty="0">
                <a:solidFill>
                  <a:srgbClr val="09469F"/>
                </a:solidFill>
                <a:cs typeface="Calibri" panose="020F0502020204030204" pitchFamily="34" charset="0"/>
              </a:rPr>
              <a:t>О.Н. ЗАБУЗОВ</a:t>
            </a:r>
            <a:r>
              <a:rPr lang="ru-RU" altLang="ru-RU" sz="1200" dirty="0">
                <a:solidFill>
                  <a:srgbClr val="09469F"/>
                </a:solidFill>
                <a:cs typeface="Calibri" panose="020F0502020204030204" pitchFamily="34" charset="0"/>
              </a:rPr>
              <a:t> кандидат политических наук, доцент</a:t>
            </a:r>
          </a:p>
          <a:p>
            <a:r>
              <a:rPr lang="ru-RU" altLang="ru-RU" sz="1200" b="1" dirty="0">
                <a:solidFill>
                  <a:srgbClr val="09469F"/>
                </a:solidFill>
                <a:cs typeface="Calibri" panose="020F0502020204030204" pitchFamily="34" charset="0"/>
              </a:rPr>
              <a:t>Г.В. МОХОВА</a:t>
            </a:r>
            <a:r>
              <a:rPr lang="ru-RU" altLang="ru-RU" sz="1200" dirty="0">
                <a:solidFill>
                  <a:srgbClr val="09469F"/>
                </a:solidFill>
                <a:cs typeface="Calibri" panose="020F0502020204030204" pitchFamily="34" charset="0"/>
              </a:rPr>
              <a:t> кандидат экономических наук, доцент</a:t>
            </a:r>
          </a:p>
          <a:p>
            <a:endParaRPr lang="ru-RU" altLang="ru-RU" sz="1200" dirty="0">
              <a:solidFill>
                <a:srgbClr val="09469F"/>
              </a:solidFill>
              <a:cs typeface="Calibri" panose="020F0502020204030204" pitchFamily="34" charset="0"/>
            </a:endParaRPr>
          </a:p>
        </p:txBody>
      </p:sp>
      <p:sp>
        <p:nvSpPr>
          <p:cNvPr id="8" name="Прямоугольник 7">
            <a:extLst>
              <a:ext uri="{FF2B5EF4-FFF2-40B4-BE49-F238E27FC236}">
                <a16:creationId xmlns:a16="http://schemas.microsoft.com/office/drawing/2014/main" id="{07016E34-E560-49F3-B9DB-4954D5541939}"/>
              </a:ext>
            </a:extLst>
          </p:cNvPr>
          <p:cNvSpPr/>
          <p:nvPr/>
        </p:nvSpPr>
        <p:spPr>
          <a:xfrm>
            <a:off x="9503263" y="317784"/>
            <a:ext cx="3215631" cy="3512541"/>
          </a:xfrm>
          <a:prstGeom prst="rect">
            <a:avLst/>
          </a:prstGeom>
          <a:blipFill>
            <a:blip r:embed="rId6">
              <a:alphaModFix amt="32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a:spLocks noChangeArrowheads="1"/>
          </p:cNvSpPr>
          <p:nvPr/>
        </p:nvSpPr>
        <p:spPr bwMode="auto">
          <a:xfrm>
            <a:off x="7254238" y="1890806"/>
            <a:ext cx="4498051"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b="1" dirty="0">
                <a:solidFill>
                  <a:srgbClr val="09469F"/>
                </a:solidFill>
                <a:latin typeface="+mn-lt"/>
                <a:cs typeface="Calibri" panose="020F0502020204030204" pitchFamily="34" charset="0"/>
              </a:rPr>
              <a:t>ПРЕДСТАВЛЕНИЕ СВЕДЕНИЙ О ДОХОДАХ, РАСХОДАХ, ОБ ИМУЩЕСТВЕ И </a:t>
            </a:r>
            <a:r>
              <a:rPr lang="ru-RU" altLang="ru-RU" b="1" dirty="0" smtClean="0">
                <a:solidFill>
                  <a:srgbClr val="09469F"/>
                </a:solidFill>
                <a:latin typeface="+mn-lt"/>
                <a:cs typeface="Calibri" panose="020F0502020204030204" pitchFamily="34" charset="0"/>
              </a:rPr>
              <a:t>ОБЯЗАТЕЛЬСТВАХ </a:t>
            </a:r>
            <a:r>
              <a:rPr lang="ru-RU" altLang="ru-RU" b="1" dirty="0">
                <a:solidFill>
                  <a:srgbClr val="09469F"/>
                </a:solidFill>
                <a:latin typeface="+mn-lt"/>
                <a:cs typeface="Calibri" panose="020F0502020204030204" pitchFamily="34" charset="0"/>
              </a:rPr>
              <a:t>ИМУЩЕСТВЕННОГО ХАРАКТЕРА</a:t>
            </a:r>
          </a:p>
          <a:p>
            <a:endParaRPr lang="ru-RU" altLang="ru-RU" b="1" dirty="0">
              <a:solidFill>
                <a:srgbClr val="09469F"/>
              </a:solidFill>
              <a:latin typeface="+mn-lt"/>
              <a:cs typeface="Calibri" panose="020F0502020204030204" pitchFamily="34" charset="0"/>
            </a:endParaRPr>
          </a:p>
          <a:p>
            <a:r>
              <a:rPr lang="ru-RU" b="1" dirty="0">
                <a:solidFill>
                  <a:srgbClr val="5793CF"/>
                </a:solidFill>
              </a:rPr>
              <a:t>МЕТОДИЧЕСКИЕ РЕКОМЕНДАЦИИ ПО ВОПРОСАМ ПРЕДСТАВЛЕНИЯ СВЕДЕНИЙ О ДОХОДАХ, РАСХОДАХ, ОБ ИМУЩЕСТВЕ И ОБЯЗАТЕЛЬСТВАХ ИМУЩЕСТВЕННОГО ХАРАКТЕРА И ЗАПОЛНЕНИЯ СООТВЕТСТВУЮЩЕЙ ФОРМЫ СПРАВКИ</a:t>
            </a:r>
            <a:endParaRPr lang="ru-RU" altLang="ru-RU" b="1" dirty="0">
              <a:solidFill>
                <a:srgbClr val="5793CF"/>
              </a:solidFill>
              <a:latin typeface="+mn-lt"/>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p:bldP spid="27" grpId="0" animBg="1"/>
      <p:bldP spid="21" grpId="0" animBg="1"/>
      <p:bldP spid="22" grpId="0" animBg="1"/>
      <p:bldP spid="2" grpId="0"/>
      <p:bldP spid="13" grpId="0"/>
      <p:bldP spid="8"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A94E5BE8-1822-4523-9040-14306DC2A4BC}"/>
              </a:ext>
            </a:extLst>
          </p:cNvPr>
          <p:cNvSpPr/>
          <p:nvPr/>
        </p:nvSpPr>
        <p:spPr>
          <a:xfrm rot="16200000">
            <a:off x="2659533" y="-2662829"/>
            <a:ext cx="6858001" cy="12192001"/>
          </a:xfrm>
          <a:prstGeom prst="rect">
            <a:avLst/>
          </a:prstGeom>
          <a:gradFill>
            <a:gsLst>
              <a:gs pos="0">
                <a:schemeClr val="bg1">
                  <a:lumMod val="85000"/>
                </a:schemeClr>
              </a:gs>
              <a:gs pos="10000">
                <a:schemeClr val="bg1">
                  <a:lumMod val="95000"/>
                </a:schemeClr>
              </a:gs>
              <a:gs pos="53571">
                <a:schemeClr val="bg1">
                  <a:lumMod val="0"/>
                  <a:lumOff val="100000"/>
                </a:schemeClr>
              </a:gs>
              <a:gs pos="84000">
                <a:schemeClr val="bg1">
                  <a:lumMod val="95000"/>
                </a:schemeClr>
              </a:gs>
              <a:gs pos="100000">
                <a:schemeClr val="bg1">
                  <a:lumMod val="8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6" name="Рисунок 5">
            <a:extLst>
              <a:ext uri="{FF2B5EF4-FFF2-40B4-BE49-F238E27FC236}">
                <a16:creationId xmlns:a16="http://schemas.microsoft.com/office/drawing/2014/main" id="{C49A5C54-3DFC-4C26-9A0F-096FB9194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739497"/>
            <a:ext cx="5802525" cy="1720835"/>
          </a:xfrm>
          <a:prstGeom prst="rect">
            <a:avLst/>
          </a:prstGeom>
        </p:spPr>
      </p:pic>
      <p:sp>
        <p:nvSpPr>
          <p:cNvPr id="27" name="Номер слайда 26"/>
          <p:cNvSpPr>
            <a:spLocks noGrp="1"/>
          </p:cNvSpPr>
          <p:nvPr>
            <p:ph type="sldNum" sz="quarter" idx="12"/>
          </p:nvPr>
        </p:nvSpPr>
        <p:spPr/>
        <p:txBody>
          <a:bodyPr/>
          <a:lstStyle/>
          <a:p>
            <a:pPr>
              <a:defRPr/>
            </a:pPr>
            <a:fld id="{A1A9CE61-90D0-47F5-84FF-C6FCDA0A9241}" type="slidenum">
              <a:rPr lang="ru-RU" altLang="ru-RU" smtClean="0"/>
              <a:pPr>
                <a:defRPr/>
              </a:pPr>
              <a:t>2</a:t>
            </a:fld>
            <a:endParaRPr lang="ru-RU" altLang="ru-RU" dirty="0"/>
          </a:p>
        </p:txBody>
      </p:sp>
      <p:sp>
        <p:nvSpPr>
          <p:cNvPr id="20" name="Заголовок 1"/>
          <p:cNvSpPr txBox="1">
            <a:spLocks/>
          </p:cNvSpPr>
          <p:nvPr/>
        </p:nvSpPr>
        <p:spPr bwMode="auto">
          <a:xfrm>
            <a:off x="-14934" y="0"/>
            <a:ext cx="752475" cy="819150"/>
          </a:xfrm>
          <a:prstGeom prst="rect">
            <a:avLst/>
          </a:prstGeom>
          <a:solidFill>
            <a:srgbClr val="09469F"/>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FontTx/>
              <a:buNone/>
              <a:defRPr/>
            </a:pPr>
            <a:r>
              <a:rPr lang="ru-RU" altLang="ru-RU" sz="3200" b="1" dirty="0">
                <a:solidFill>
                  <a:schemeClr val="bg1">
                    <a:lumMod val="95000"/>
                  </a:schemeClr>
                </a:solidFill>
                <a:latin typeface="+mj-lt"/>
              </a:rPr>
              <a:t>4.1</a:t>
            </a:r>
          </a:p>
        </p:txBody>
      </p:sp>
      <p:sp>
        <p:nvSpPr>
          <p:cNvPr id="17" name="TextBox 16">
            <a:extLst>
              <a:ext uri="{FF2B5EF4-FFF2-40B4-BE49-F238E27FC236}">
                <a16:creationId xmlns:a16="http://schemas.microsoft.com/office/drawing/2014/main" id="{CD5A4994-5E0F-4CF4-9171-BC64FE764F30}"/>
              </a:ext>
            </a:extLst>
          </p:cNvPr>
          <p:cNvSpPr txBox="1">
            <a:spLocks noChangeArrowheads="1"/>
          </p:cNvSpPr>
          <p:nvPr/>
        </p:nvSpPr>
        <p:spPr bwMode="auto">
          <a:xfrm>
            <a:off x="993774" y="194910"/>
            <a:ext cx="103837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600" dirty="0">
                <a:solidFill>
                  <a:srgbClr val="09469F"/>
                </a:solidFill>
                <a:cs typeface="Calibri" panose="020F0502020204030204" pitchFamily="34" charset="0"/>
              </a:rPr>
              <a:t>ПРЕДСТАВЛЕНИЕ СВЕДЕНИЙ О ДОХОДАХ, РАСХОДАХ, </a:t>
            </a:r>
          </a:p>
          <a:p>
            <a:r>
              <a:rPr lang="ru-RU" altLang="ru-RU" sz="1600" dirty="0">
                <a:solidFill>
                  <a:srgbClr val="09469F"/>
                </a:solidFill>
                <a:cs typeface="Calibri" panose="020F0502020204030204" pitchFamily="34" charset="0"/>
              </a:rPr>
              <a:t>ОБ ИМУЩЕСТВЕ И ОБЯЗАТЕЛЬСТВАХ ИМУЩЕСТВЕННОГО ХАРАКТЕРА</a:t>
            </a:r>
          </a:p>
        </p:txBody>
      </p:sp>
      <p:sp>
        <p:nvSpPr>
          <p:cNvPr id="16" name="TextBox 15">
            <a:extLst>
              <a:ext uri="{FF2B5EF4-FFF2-40B4-BE49-F238E27FC236}">
                <a16:creationId xmlns:a16="http://schemas.microsoft.com/office/drawing/2014/main" id="{2F86AB31-DBC4-4FE2-9F9C-EDA6F1E250E1}"/>
              </a:ext>
            </a:extLst>
          </p:cNvPr>
          <p:cNvSpPr txBox="1">
            <a:spLocks noChangeArrowheads="1"/>
          </p:cNvSpPr>
          <p:nvPr/>
        </p:nvSpPr>
        <p:spPr bwMode="auto">
          <a:xfrm>
            <a:off x="3072576" y="899341"/>
            <a:ext cx="5459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600" b="1" dirty="0">
                <a:solidFill>
                  <a:srgbClr val="09469F"/>
                </a:solidFill>
                <a:cs typeface="Calibri" panose="020F0502020204030204" pitchFamily="34" charset="0"/>
              </a:rPr>
              <a:t>ПРОЦЕДУРА ПРЕДОСТАВЛЕНИЯ СВЕДЕНИЙ</a:t>
            </a:r>
          </a:p>
        </p:txBody>
      </p:sp>
      <p:sp>
        <p:nvSpPr>
          <p:cNvPr id="23" name="TextBox 22">
            <a:extLst>
              <a:ext uri="{FF2B5EF4-FFF2-40B4-BE49-F238E27FC236}">
                <a16:creationId xmlns:a16="http://schemas.microsoft.com/office/drawing/2014/main" id="{EC296612-2365-4CB0-818F-851683D90019}"/>
              </a:ext>
            </a:extLst>
          </p:cNvPr>
          <p:cNvSpPr txBox="1">
            <a:spLocks noChangeArrowheads="1"/>
          </p:cNvSpPr>
          <p:nvPr/>
        </p:nvSpPr>
        <p:spPr bwMode="auto">
          <a:xfrm>
            <a:off x="3019721" y="1939188"/>
            <a:ext cx="24936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включаются в справку типовой формы</a:t>
            </a:r>
            <a:endParaRPr lang="ru-RU" altLang="ru-RU" sz="1400" dirty="0">
              <a:solidFill>
                <a:srgbClr val="09469F"/>
              </a:solidFill>
              <a:cs typeface="Calibri" panose="020F0502020204030204" pitchFamily="34" charset="0"/>
            </a:endParaRPr>
          </a:p>
        </p:txBody>
      </p:sp>
      <p:sp>
        <p:nvSpPr>
          <p:cNvPr id="24" name="TextBox 23">
            <a:extLst>
              <a:ext uri="{FF2B5EF4-FFF2-40B4-BE49-F238E27FC236}">
                <a16:creationId xmlns:a16="http://schemas.microsoft.com/office/drawing/2014/main" id="{494C66DE-D935-40A8-A1FE-28EC21E56BBD}"/>
              </a:ext>
            </a:extLst>
          </p:cNvPr>
          <p:cNvSpPr txBox="1">
            <a:spLocks noChangeArrowheads="1"/>
          </p:cNvSpPr>
          <p:nvPr/>
        </p:nvSpPr>
        <p:spPr bwMode="auto">
          <a:xfrm>
            <a:off x="857901" y="1495683"/>
            <a:ext cx="10666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t>Лично</a:t>
            </a:r>
            <a:endParaRPr lang="ru-RU" altLang="ru-RU" sz="1400" dirty="0">
              <a:solidFill>
                <a:srgbClr val="09469F"/>
              </a:solidFill>
              <a:cs typeface="Calibri" panose="020F0502020204030204" pitchFamily="34" charset="0"/>
            </a:endParaRPr>
          </a:p>
        </p:txBody>
      </p:sp>
      <p:sp>
        <p:nvSpPr>
          <p:cNvPr id="25" name="TextBox 24">
            <a:extLst>
              <a:ext uri="{FF2B5EF4-FFF2-40B4-BE49-F238E27FC236}">
                <a16:creationId xmlns:a16="http://schemas.microsoft.com/office/drawing/2014/main" id="{B575607A-FC01-4CB8-9EB5-B7A0A88B0C07}"/>
              </a:ext>
            </a:extLst>
          </p:cNvPr>
          <p:cNvSpPr txBox="1">
            <a:spLocks noChangeArrowheads="1"/>
          </p:cNvSpPr>
          <p:nvPr/>
        </p:nvSpPr>
        <p:spPr bwMode="auto">
          <a:xfrm>
            <a:off x="6127482" y="1958359"/>
            <a:ext cx="246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приобщаются к личным делам работников</a:t>
            </a:r>
            <a:endParaRPr lang="ru-RU" altLang="ru-RU" sz="1400" dirty="0">
              <a:solidFill>
                <a:srgbClr val="09469F"/>
              </a:solidFill>
              <a:cs typeface="Calibri" panose="020F0502020204030204" pitchFamily="34" charset="0"/>
            </a:endParaRPr>
          </a:p>
        </p:txBody>
      </p:sp>
      <p:sp>
        <p:nvSpPr>
          <p:cNvPr id="26" name="TextBox 25">
            <a:extLst>
              <a:ext uri="{FF2B5EF4-FFF2-40B4-BE49-F238E27FC236}">
                <a16:creationId xmlns:a16="http://schemas.microsoft.com/office/drawing/2014/main" id="{50193B13-AE0D-4ED2-8931-6D590B9EC4C8}"/>
              </a:ext>
            </a:extLst>
          </p:cNvPr>
          <p:cNvSpPr txBox="1">
            <a:spLocks noChangeArrowheads="1"/>
          </p:cNvSpPr>
          <p:nvPr/>
        </p:nvSpPr>
        <p:spPr bwMode="auto">
          <a:xfrm>
            <a:off x="2892846" y="3012139"/>
            <a:ext cx="5703556" cy="307777"/>
          </a:xfrm>
          <a:prstGeom prst="rect">
            <a:avLst/>
          </a:prstGeom>
          <a:solidFill>
            <a:srgbClr val="09469F"/>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solidFill>
                  <a:schemeClr val="bg1">
                    <a:lumMod val="95000"/>
                  </a:schemeClr>
                </a:solidFill>
              </a:rPr>
              <a:t>ПРОВЕДЕНИЕ ПРОВЕРКИ СВЕДЕНИЙ</a:t>
            </a:r>
            <a:endParaRPr lang="ru-RU" altLang="ru-RU" sz="1400" dirty="0">
              <a:solidFill>
                <a:schemeClr val="bg1">
                  <a:lumMod val="95000"/>
                </a:schemeClr>
              </a:solidFill>
              <a:cs typeface="Calibri" panose="020F0502020204030204" pitchFamily="34" charset="0"/>
            </a:endParaRPr>
          </a:p>
        </p:txBody>
      </p:sp>
      <p:sp>
        <p:nvSpPr>
          <p:cNvPr id="29" name="TextBox 28">
            <a:extLst>
              <a:ext uri="{FF2B5EF4-FFF2-40B4-BE49-F238E27FC236}">
                <a16:creationId xmlns:a16="http://schemas.microsoft.com/office/drawing/2014/main" id="{89080D21-BD09-4B86-B82D-2C244A63E978}"/>
              </a:ext>
            </a:extLst>
          </p:cNvPr>
          <p:cNvSpPr txBox="1">
            <a:spLocks noChangeArrowheads="1"/>
          </p:cNvSpPr>
          <p:nvPr/>
        </p:nvSpPr>
        <p:spPr bwMode="auto">
          <a:xfrm>
            <a:off x="1053188" y="3500752"/>
            <a:ext cx="162872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Департамент </a:t>
            </a:r>
          </a:p>
          <a:p>
            <a:pPr algn="ctr"/>
            <a:r>
              <a:rPr lang="ru-RU" sz="1400" dirty="0"/>
              <a:t>кадровой </a:t>
            </a:r>
          </a:p>
          <a:p>
            <a:pPr algn="ctr"/>
            <a:r>
              <a:rPr lang="ru-RU" sz="1400" dirty="0"/>
              <a:t>политики</a:t>
            </a:r>
            <a:endParaRPr lang="ru-RU" altLang="ru-RU" sz="1400" dirty="0">
              <a:solidFill>
                <a:srgbClr val="09469F"/>
              </a:solidFill>
              <a:cs typeface="Calibri" panose="020F0502020204030204" pitchFamily="34" charset="0"/>
            </a:endParaRPr>
          </a:p>
        </p:txBody>
      </p:sp>
      <p:sp>
        <p:nvSpPr>
          <p:cNvPr id="30" name="TextBox 29">
            <a:extLst>
              <a:ext uri="{FF2B5EF4-FFF2-40B4-BE49-F238E27FC236}">
                <a16:creationId xmlns:a16="http://schemas.microsoft.com/office/drawing/2014/main" id="{034A3E37-B223-4546-88AB-0960374194C7}"/>
              </a:ext>
            </a:extLst>
          </p:cNvPr>
          <p:cNvSpPr txBox="1">
            <a:spLocks noChangeArrowheads="1"/>
          </p:cNvSpPr>
          <p:nvPr/>
        </p:nvSpPr>
        <p:spPr bwMode="auto">
          <a:xfrm>
            <a:off x="2827731" y="3497102"/>
            <a:ext cx="28474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В кадровую службу межрегионального территориального органа ПФР</a:t>
            </a:r>
            <a:endParaRPr lang="ru-RU" altLang="ru-RU" sz="1400" dirty="0">
              <a:solidFill>
                <a:srgbClr val="09469F"/>
              </a:solidFill>
              <a:cs typeface="Calibri" panose="020F0502020204030204" pitchFamily="34" charset="0"/>
            </a:endParaRPr>
          </a:p>
        </p:txBody>
      </p:sp>
      <p:sp>
        <p:nvSpPr>
          <p:cNvPr id="31" name="TextBox 30">
            <a:extLst>
              <a:ext uri="{FF2B5EF4-FFF2-40B4-BE49-F238E27FC236}">
                <a16:creationId xmlns:a16="http://schemas.microsoft.com/office/drawing/2014/main" id="{6ABA16CF-6847-460E-A0CB-C614D5BA1358}"/>
              </a:ext>
            </a:extLst>
          </p:cNvPr>
          <p:cNvSpPr txBox="1">
            <a:spLocks noChangeArrowheads="1"/>
          </p:cNvSpPr>
          <p:nvPr/>
        </p:nvSpPr>
        <p:spPr bwMode="auto">
          <a:xfrm>
            <a:off x="5839842" y="3572523"/>
            <a:ext cx="1939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В кадровые службы отделений ПФР</a:t>
            </a:r>
            <a:endParaRPr lang="ru-RU" altLang="ru-RU" sz="1400" dirty="0">
              <a:solidFill>
                <a:srgbClr val="09469F"/>
              </a:solidFill>
              <a:cs typeface="Calibri" panose="020F0502020204030204" pitchFamily="34" charset="0"/>
            </a:endParaRPr>
          </a:p>
        </p:txBody>
      </p:sp>
      <p:sp>
        <p:nvSpPr>
          <p:cNvPr id="33" name="TextBox 32">
            <a:extLst>
              <a:ext uri="{FF2B5EF4-FFF2-40B4-BE49-F238E27FC236}">
                <a16:creationId xmlns:a16="http://schemas.microsoft.com/office/drawing/2014/main" id="{9E61DBA3-BC8E-4F21-B9FF-EBF8676E40AF}"/>
              </a:ext>
            </a:extLst>
          </p:cNvPr>
          <p:cNvSpPr txBox="1">
            <a:spLocks noChangeArrowheads="1"/>
          </p:cNvSpPr>
          <p:nvPr/>
        </p:nvSpPr>
        <p:spPr bwMode="auto">
          <a:xfrm>
            <a:off x="3943359" y="4393498"/>
            <a:ext cx="3655351" cy="276999"/>
          </a:xfrm>
          <a:prstGeom prst="rect">
            <a:avLst/>
          </a:prstGeom>
          <a:solidFill>
            <a:srgbClr val="09469F"/>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200" dirty="0">
                <a:solidFill>
                  <a:schemeClr val="bg1">
                    <a:lumMod val="95000"/>
                  </a:schemeClr>
                </a:solidFill>
              </a:rPr>
              <a:t>СВЕДЕНИЯ ПРЕДСТАВЛЯЮТСЯ ОТДЕЛЬНО: </a:t>
            </a:r>
            <a:endParaRPr lang="ru-RU" altLang="ru-RU" sz="1200" dirty="0">
              <a:solidFill>
                <a:schemeClr val="bg1">
                  <a:lumMod val="95000"/>
                </a:schemeClr>
              </a:solidFill>
              <a:cs typeface="Calibri" panose="020F0502020204030204" pitchFamily="34" charset="0"/>
            </a:endParaRPr>
          </a:p>
        </p:txBody>
      </p:sp>
      <p:sp>
        <p:nvSpPr>
          <p:cNvPr id="34" name="TextBox 33">
            <a:extLst>
              <a:ext uri="{FF2B5EF4-FFF2-40B4-BE49-F238E27FC236}">
                <a16:creationId xmlns:a16="http://schemas.microsoft.com/office/drawing/2014/main" id="{6DA0A950-9291-468A-B8E7-F0589AF71660}"/>
              </a:ext>
            </a:extLst>
          </p:cNvPr>
          <p:cNvSpPr txBox="1">
            <a:spLocks noChangeArrowheads="1"/>
          </p:cNvSpPr>
          <p:nvPr/>
        </p:nvSpPr>
        <p:spPr bwMode="auto">
          <a:xfrm>
            <a:off x="1208353" y="4988359"/>
            <a:ext cx="23064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В отношении </a:t>
            </a:r>
          </a:p>
          <a:p>
            <a:pPr algn="ctr"/>
            <a:r>
              <a:rPr lang="ru-RU" sz="1400" dirty="0"/>
              <a:t>работника</a:t>
            </a:r>
            <a:endParaRPr lang="ru-RU" altLang="ru-RU" sz="1400" dirty="0">
              <a:solidFill>
                <a:srgbClr val="09469F"/>
              </a:solidFill>
              <a:cs typeface="Calibri" panose="020F0502020204030204" pitchFamily="34" charset="0"/>
            </a:endParaRPr>
          </a:p>
        </p:txBody>
      </p:sp>
      <p:sp>
        <p:nvSpPr>
          <p:cNvPr id="35" name="TextBox 34">
            <a:extLst>
              <a:ext uri="{FF2B5EF4-FFF2-40B4-BE49-F238E27FC236}">
                <a16:creationId xmlns:a16="http://schemas.microsoft.com/office/drawing/2014/main" id="{981E49DD-DFF2-4C8B-9979-5AD25A1EDBFF}"/>
              </a:ext>
            </a:extLst>
          </p:cNvPr>
          <p:cNvSpPr txBox="1">
            <a:spLocks noChangeArrowheads="1"/>
          </p:cNvSpPr>
          <p:nvPr/>
        </p:nvSpPr>
        <p:spPr bwMode="auto">
          <a:xfrm>
            <a:off x="3820840" y="4988529"/>
            <a:ext cx="30082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В отношении его супруги (супруга)</a:t>
            </a:r>
            <a:endParaRPr lang="ru-RU" altLang="ru-RU" sz="1400" dirty="0">
              <a:solidFill>
                <a:srgbClr val="09469F"/>
              </a:solidFill>
              <a:cs typeface="Calibri" panose="020F0502020204030204" pitchFamily="34" charset="0"/>
            </a:endParaRPr>
          </a:p>
        </p:txBody>
      </p:sp>
      <p:sp>
        <p:nvSpPr>
          <p:cNvPr id="36" name="TextBox 35">
            <a:extLst>
              <a:ext uri="{FF2B5EF4-FFF2-40B4-BE49-F238E27FC236}">
                <a16:creationId xmlns:a16="http://schemas.microsoft.com/office/drawing/2014/main" id="{B5A3044D-A8C6-429D-9E3C-8A72EBEDB366}"/>
              </a:ext>
            </a:extLst>
          </p:cNvPr>
          <p:cNvSpPr txBox="1">
            <a:spLocks noChangeArrowheads="1"/>
          </p:cNvSpPr>
          <p:nvPr/>
        </p:nvSpPr>
        <p:spPr bwMode="auto">
          <a:xfrm>
            <a:off x="7433605" y="4868729"/>
            <a:ext cx="35326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В отношении каждого несовершеннолетнего ребенка работника</a:t>
            </a:r>
            <a:endParaRPr lang="ru-RU" altLang="ru-RU" sz="1400" dirty="0">
              <a:solidFill>
                <a:srgbClr val="09469F"/>
              </a:solidFill>
              <a:cs typeface="Calibri" panose="020F0502020204030204" pitchFamily="34" charset="0"/>
            </a:endParaRPr>
          </a:p>
        </p:txBody>
      </p:sp>
      <p:sp>
        <p:nvSpPr>
          <p:cNvPr id="5" name="Прямоугольник 4">
            <a:extLst>
              <a:ext uri="{FF2B5EF4-FFF2-40B4-BE49-F238E27FC236}">
                <a16:creationId xmlns:a16="http://schemas.microsoft.com/office/drawing/2014/main" id="{A797FE8D-6656-4CE9-AE37-A5AE7E6AD716}"/>
              </a:ext>
            </a:extLst>
          </p:cNvPr>
          <p:cNvSpPr/>
          <p:nvPr/>
        </p:nvSpPr>
        <p:spPr>
          <a:xfrm>
            <a:off x="9560863" y="395902"/>
            <a:ext cx="3008241" cy="3371467"/>
          </a:xfrm>
          <a:prstGeom prst="rect">
            <a:avLst/>
          </a:prstGeom>
          <a:blipFill>
            <a:blip r:embed="rId4">
              <a:alphaModFix amt="32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Равнобедренный треугольник 6">
            <a:extLst>
              <a:ext uri="{FF2B5EF4-FFF2-40B4-BE49-F238E27FC236}">
                <a16:creationId xmlns:a16="http://schemas.microsoft.com/office/drawing/2014/main" id="{28EED3B6-A56E-4B46-AE75-F4DA43434199}"/>
              </a:ext>
            </a:extLst>
          </p:cNvPr>
          <p:cNvSpPr/>
          <p:nvPr/>
        </p:nvSpPr>
        <p:spPr>
          <a:xfrm rot="10800000">
            <a:off x="5016845" y="2611286"/>
            <a:ext cx="1516197" cy="279399"/>
          </a:xfrm>
          <a:prstGeom prst="triangle">
            <a:avLst/>
          </a:prstGeom>
          <a:solidFill>
            <a:srgbClr val="0946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Равнобедренный треугольник 37">
            <a:extLst>
              <a:ext uri="{FF2B5EF4-FFF2-40B4-BE49-F238E27FC236}">
                <a16:creationId xmlns:a16="http://schemas.microsoft.com/office/drawing/2014/main" id="{BBCFE7A2-C594-43E7-B607-DD3E575A2FA4}"/>
              </a:ext>
            </a:extLst>
          </p:cNvPr>
          <p:cNvSpPr/>
          <p:nvPr/>
        </p:nvSpPr>
        <p:spPr>
          <a:xfrm rot="5400000" flipV="1">
            <a:off x="1856597" y="1359312"/>
            <a:ext cx="584776" cy="528156"/>
          </a:xfrm>
          <a:prstGeom prst="triangle">
            <a:avLst/>
          </a:prstGeom>
          <a:solidFill>
            <a:srgbClr val="0946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TextBox 38">
            <a:extLst>
              <a:ext uri="{FF2B5EF4-FFF2-40B4-BE49-F238E27FC236}">
                <a16:creationId xmlns:a16="http://schemas.microsoft.com/office/drawing/2014/main" id="{5DA93278-514B-422D-9014-10D5306CB5FA}"/>
              </a:ext>
            </a:extLst>
          </p:cNvPr>
          <p:cNvSpPr txBox="1">
            <a:spLocks noChangeArrowheads="1"/>
          </p:cNvSpPr>
          <p:nvPr/>
        </p:nvSpPr>
        <p:spPr bwMode="auto">
          <a:xfrm>
            <a:off x="9386303" y="1258114"/>
            <a:ext cx="19548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t>По почте </a:t>
            </a:r>
          </a:p>
          <a:p>
            <a:pPr algn="ctr"/>
            <a:r>
              <a:rPr lang="ru-RU" altLang="ru-RU" sz="1400" dirty="0"/>
              <a:t>До 24 часов последнего дня срока сдачи</a:t>
            </a:r>
            <a:endParaRPr lang="ru-RU" altLang="ru-RU" sz="1400" dirty="0">
              <a:solidFill>
                <a:srgbClr val="09469F"/>
              </a:solidFill>
              <a:cs typeface="Calibri" panose="020F0502020204030204" pitchFamily="34" charset="0"/>
            </a:endParaRPr>
          </a:p>
        </p:txBody>
      </p:sp>
      <p:sp>
        <p:nvSpPr>
          <p:cNvPr id="9" name="Прямоугольник 8">
            <a:extLst>
              <a:ext uri="{FF2B5EF4-FFF2-40B4-BE49-F238E27FC236}">
                <a16:creationId xmlns:a16="http://schemas.microsoft.com/office/drawing/2014/main" id="{517723C9-878A-4261-A6AE-3ECF661933FB}"/>
              </a:ext>
            </a:extLst>
          </p:cNvPr>
          <p:cNvSpPr/>
          <p:nvPr/>
        </p:nvSpPr>
        <p:spPr>
          <a:xfrm>
            <a:off x="1043858" y="3459778"/>
            <a:ext cx="1628728" cy="819811"/>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1" name="Прямоугольник 40">
            <a:extLst>
              <a:ext uri="{FF2B5EF4-FFF2-40B4-BE49-F238E27FC236}">
                <a16:creationId xmlns:a16="http://schemas.microsoft.com/office/drawing/2014/main" id="{7650E222-17C7-43F8-841E-488765F7783F}"/>
              </a:ext>
            </a:extLst>
          </p:cNvPr>
          <p:cNvSpPr/>
          <p:nvPr/>
        </p:nvSpPr>
        <p:spPr>
          <a:xfrm>
            <a:off x="6110232" y="1789211"/>
            <a:ext cx="2486170" cy="733723"/>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3" name="Равнобедренный треугольник 42">
            <a:extLst>
              <a:ext uri="{FF2B5EF4-FFF2-40B4-BE49-F238E27FC236}">
                <a16:creationId xmlns:a16="http://schemas.microsoft.com/office/drawing/2014/main" id="{8C0355F2-E10B-4371-90D8-2FCE96237C16}"/>
              </a:ext>
            </a:extLst>
          </p:cNvPr>
          <p:cNvSpPr/>
          <p:nvPr/>
        </p:nvSpPr>
        <p:spPr>
          <a:xfrm rot="5400000">
            <a:off x="9116587" y="1362400"/>
            <a:ext cx="584776" cy="521980"/>
          </a:xfrm>
          <a:prstGeom prst="triangle">
            <a:avLst/>
          </a:prstGeom>
          <a:solidFill>
            <a:srgbClr val="0946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Прямоугольник 44">
            <a:extLst>
              <a:ext uri="{FF2B5EF4-FFF2-40B4-BE49-F238E27FC236}">
                <a16:creationId xmlns:a16="http://schemas.microsoft.com/office/drawing/2014/main" id="{F4916B44-F787-44C7-89E3-EA0192154691}"/>
              </a:ext>
            </a:extLst>
          </p:cNvPr>
          <p:cNvSpPr/>
          <p:nvPr/>
        </p:nvSpPr>
        <p:spPr>
          <a:xfrm>
            <a:off x="2827732" y="3459778"/>
            <a:ext cx="2847412" cy="819811"/>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6" name="Прямоугольник 45">
            <a:extLst>
              <a:ext uri="{FF2B5EF4-FFF2-40B4-BE49-F238E27FC236}">
                <a16:creationId xmlns:a16="http://schemas.microsoft.com/office/drawing/2014/main" id="{08FF5E79-0A51-422E-A025-D081FF759CF0}"/>
              </a:ext>
            </a:extLst>
          </p:cNvPr>
          <p:cNvSpPr/>
          <p:nvPr/>
        </p:nvSpPr>
        <p:spPr>
          <a:xfrm>
            <a:off x="5839843" y="3459778"/>
            <a:ext cx="1974753" cy="819811"/>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7" name="Прямоугольник 46">
            <a:extLst>
              <a:ext uri="{FF2B5EF4-FFF2-40B4-BE49-F238E27FC236}">
                <a16:creationId xmlns:a16="http://schemas.microsoft.com/office/drawing/2014/main" id="{74A9B92F-8E97-48F7-9392-1A676FB62F26}"/>
              </a:ext>
            </a:extLst>
          </p:cNvPr>
          <p:cNvSpPr/>
          <p:nvPr/>
        </p:nvSpPr>
        <p:spPr>
          <a:xfrm>
            <a:off x="7943961" y="3459778"/>
            <a:ext cx="3191280" cy="819811"/>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8" name="Прямоугольник 47">
            <a:extLst>
              <a:ext uri="{FF2B5EF4-FFF2-40B4-BE49-F238E27FC236}">
                <a16:creationId xmlns:a16="http://schemas.microsoft.com/office/drawing/2014/main" id="{662887C8-518C-49E8-B073-1E141EEE2006}"/>
              </a:ext>
            </a:extLst>
          </p:cNvPr>
          <p:cNvSpPr/>
          <p:nvPr/>
        </p:nvSpPr>
        <p:spPr>
          <a:xfrm>
            <a:off x="3027187" y="1789211"/>
            <a:ext cx="2486170" cy="733723"/>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2" name="TextBox 31">
            <a:extLst>
              <a:ext uri="{FF2B5EF4-FFF2-40B4-BE49-F238E27FC236}">
                <a16:creationId xmlns:a16="http://schemas.microsoft.com/office/drawing/2014/main" id="{DC3DDB50-2D15-45C3-B5B1-FC8BAE0E2C97}"/>
              </a:ext>
            </a:extLst>
          </p:cNvPr>
          <p:cNvSpPr txBox="1">
            <a:spLocks noChangeArrowheads="1"/>
          </p:cNvSpPr>
          <p:nvPr/>
        </p:nvSpPr>
        <p:spPr bwMode="auto">
          <a:xfrm>
            <a:off x="7869312" y="3493986"/>
            <a:ext cx="329571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Кадровые службы территориальных органов, подведомственных отделениям ПФР</a:t>
            </a:r>
            <a:endParaRPr lang="ru-RU" altLang="ru-RU" sz="1400" dirty="0">
              <a:solidFill>
                <a:srgbClr val="09469F"/>
              </a:solidFill>
              <a:cs typeface="Calibri" panose="020F0502020204030204" pitchFamily="34" charset="0"/>
            </a:endParaRPr>
          </a:p>
        </p:txBody>
      </p:sp>
      <p:sp>
        <p:nvSpPr>
          <p:cNvPr id="21" name="TextBox 20">
            <a:extLst>
              <a:ext uri="{FF2B5EF4-FFF2-40B4-BE49-F238E27FC236}">
                <a16:creationId xmlns:a16="http://schemas.microsoft.com/office/drawing/2014/main" id="{0FA95F63-D19B-476E-8AC4-2B28CFA83BA8}"/>
              </a:ext>
            </a:extLst>
          </p:cNvPr>
          <p:cNvSpPr txBox="1">
            <a:spLocks noChangeArrowheads="1"/>
          </p:cNvSpPr>
          <p:nvPr/>
        </p:nvSpPr>
        <p:spPr bwMode="auto">
          <a:xfrm>
            <a:off x="2524823" y="1331001"/>
            <a:ext cx="6538574" cy="584775"/>
          </a:xfrm>
          <a:prstGeom prst="rect">
            <a:avLst/>
          </a:prstGeom>
          <a:solidFill>
            <a:srgbClr val="F24B55"/>
          </a:solidFill>
          <a:ln>
            <a:noFill/>
          </a:ln>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600" dirty="0">
                <a:solidFill>
                  <a:schemeClr val="bg1">
                    <a:lumMod val="95000"/>
                  </a:schemeClr>
                </a:solidFill>
              </a:rPr>
              <a:t>СВЕДЕНИЯ О ДОХОДАХ, РАСХОДАХ, ОБ ИМУЩЕСТВЕ </a:t>
            </a:r>
          </a:p>
          <a:p>
            <a:pPr algn="ctr"/>
            <a:r>
              <a:rPr lang="ru-RU" sz="1600" dirty="0">
                <a:solidFill>
                  <a:schemeClr val="bg1">
                    <a:lumMod val="95000"/>
                  </a:schemeClr>
                </a:solidFill>
              </a:rPr>
              <a:t>И ОБЯЗАТЕЛЬСТВАХ ИМУЩЕСТВЕННОГО ХАРАКТЕРА </a:t>
            </a:r>
            <a:endParaRPr lang="ru-RU" altLang="ru-RU" sz="1600" dirty="0">
              <a:solidFill>
                <a:schemeClr val="bg1">
                  <a:lumMod val="95000"/>
                </a:schemeClr>
              </a:solidFill>
              <a:cs typeface="Calibri" panose="020F0502020204030204" pitchFamily="34" charset="0"/>
            </a:endParaRPr>
          </a:p>
        </p:txBody>
      </p:sp>
      <p:sp>
        <p:nvSpPr>
          <p:cNvPr id="51" name="Прямоугольник 50">
            <a:extLst>
              <a:ext uri="{FF2B5EF4-FFF2-40B4-BE49-F238E27FC236}">
                <a16:creationId xmlns:a16="http://schemas.microsoft.com/office/drawing/2014/main" id="{5DC871DD-5765-42E9-8C7F-6E55D6B436D6}"/>
              </a:ext>
            </a:extLst>
          </p:cNvPr>
          <p:cNvSpPr/>
          <p:nvPr/>
        </p:nvSpPr>
        <p:spPr>
          <a:xfrm>
            <a:off x="1208352" y="4860157"/>
            <a:ext cx="2255569" cy="778903"/>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52" name="Прямоугольник 51">
            <a:extLst>
              <a:ext uri="{FF2B5EF4-FFF2-40B4-BE49-F238E27FC236}">
                <a16:creationId xmlns:a16="http://schemas.microsoft.com/office/drawing/2014/main" id="{F7B6CE89-5369-4F3E-960D-5C2138500F16}"/>
              </a:ext>
            </a:extLst>
          </p:cNvPr>
          <p:cNvSpPr/>
          <p:nvPr/>
        </p:nvSpPr>
        <p:spPr>
          <a:xfrm>
            <a:off x="3594616" y="4860158"/>
            <a:ext cx="3655351" cy="778904"/>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53" name="Прямоугольник 52">
            <a:extLst>
              <a:ext uri="{FF2B5EF4-FFF2-40B4-BE49-F238E27FC236}">
                <a16:creationId xmlns:a16="http://schemas.microsoft.com/office/drawing/2014/main" id="{E38FE16F-58B2-4EA4-9C4F-711FA8AE6AEE}"/>
              </a:ext>
            </a:extLst>
          </p:cNvPr>
          <p:cNvSpPr/>
          <p:nvPr/>
        </p:nvSpPr>
        <p:spPr>
          <a:xfrm>
            <a:off x="7397489" y="4860157"/>
            <a:ext cx="3737752" cy="778905"/>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Tree>
    <p:extLst>
      <p:ext uri="{BB962C8B-B14F-4D97-AF65-F5344CB8AC3E}">
        <p14:creationId xmlns:p14="http://schemas.microsoft.com/office/powerpoint/2010/main" val="2523274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fill="hold"/>
                                        <p:tgtEl>
                                          <p:spTgt spid="32"/>
                                        </p:tgtEl>
                                        <p:attrNameLst>
                                          <p:attrName>ppt_x</p:attrName>
                                        </p:attrNameLst>
                                      </p:cBhvr>
                                      <p:tavLst>
                                        <p:tav tm="0">
                                          <p:val>
                                            <p:strVal val="#ppt_x"/>
                                          </p:val>
                                        </p:tav>
                                        <p:tav tm="100000">
                                          <p:val>
                                            <p:strVal val="#ppt_x"/>
                                          </p:val>
                                        </p:tav>
                                      </p:tavLst>
                                    </p:anim>
                                    <p:anim calcmode="lin" valueType="num">
                                      <p:cBhvr additive="base">
                                        <p:cTn id="64" dur="500" fill="hold"/>
                                        <p:tgtEl>
                                          <p:spTgt spid="3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fill="hold"/>
                                        <p:tgtEl>
                                          <p:spTgt spid="33"/>
                                        </p:tgtEl>
                                        <p:attrNameLst>
                                          <p:attrName>ppt_x</p:attrName>
                                        </p:attrNameLst>
                                      </p:cBhvr>
                                      <p:tavLst>
                                        <p:tav tm="0">
                                          <p:val>
                                            <p:strVal val="#ppt_x"/>
                                          </p:val>
                                        </p:tav>
                                        <p:tav tm="100000">
                                          <p:val>
                                            <p:strVal val="#ppt_x"/>
                                          </p:val>
                                        </p:tav>
                                      </p:tavLst>
                                    </p:anim>
                                    <p:anim calcmode="lin" valueType="num">
                                      <p:cBhvr additive="base">
                                        <p:cTn id="68" dur="500" fill="hold"/>
                                        <p:tgtEl>
                                          <p:spTgt spid="3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fill="hold"/>
                                        <p:tgtEl>
                                          <p:spTgt spid="34"/>
                                        </p:tgtEl>
                                        <p:attrNameLst>
                                          <p:attrName>ppt_x</p:attrName>
                                        </p:attrNameLst>
                                      </p:cBhvr>
                                      <p:tavLst>
                                        <p:tav tm="0">
                                          <p:val>
                                            <p:strVal val="#ppt_x"/>
                                          </p:val>
                                        </p:tav>
                                        <p:tav tm="100000">
                                          <p:val>
                                            <p:strVal val="#ppt_x"/>
                                          </p:val>
                                        </p:tav>
                                      </p:tavLst>
                                    </p:anim>
                                    <p:anim calcmode="lin" valueType="num">
                                      <p:cBhvr additive="base">
                                        <p:cTn id="72" dur="500" fill="hold"/>
                                        <p:tgtEl>
                                          <p:spTgt spid="3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 calcmode="lin" valueType="num">
                                      <p:cBhvr additive="base">
                                        <p:cTn id="79" dur="500" fill="hold"/>
                                        <p:tgtEl>
                                          <p:spTgt spid="36"/>
                                        </p:tgtEl>
                                        <p:attrNameLst>
                                          <p:attrName>ppt_x</p:attrName>
                                        </p:attrNameLst>
                                      </p:cBhvr>
                                      <p:tavLst>
                                        <p:tav tm="0">
                                          <p:val>
                                            <p:strVal val="#ppt_x"/>
                                          </p:val>
                                        </p:tav>
                                        <p:tav tm="100000">
                                          <p:val>
                                            <p:strVal val="#ppt_x"/>
                                          </p:val>
                                        </p:tav>
                                      </p:tavLst>
                                    </p:anim>
                                    <p:anim calcmode="lin" valueType="num">
                                      <p:cBhvr additive="base">
                                        <p:cTn id="80" dur="500" fill="hold"/>
                                        <p:tgtEl>
                                          <p:spTgt spid="3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
                                        </p:tgtEl>
                                        <p:attrNameLst>
                                          <p:attrName>style.visibility</p:attrName>
                                        </p:attrNameLst>
                                      </p:cBhvr>
                                      <p:to>
                                        <p:strVal val="visible"/>
                                      </p:to>
                                    </p:set>
                                    <p:anim calcmode="lin" valueType="num">
                                      <p:cBhvr additive="base">
                                        <p:cTn id="87" dur="500" fill="hold"/>
                                        <p:tgtEl>
                                          <p:spTgt spid="5"/>
                                        </p:tgtEl>
                                        <p:attrNameLst>
                                          <p:attrName>ppt_x</p:attrName>
                                        </p:attrNameLst>
                                      </p:cBhvr>
                                      <p:tavLst>
                                        <p:tav tm="0">
                                          <p:val>
                                            <p:strVal val="#ppt_x"/>
                                          </p:val>
                                        </p:tav>
                                        <p:tav tm="100000">
                                          <p:val>
                                            <p:strVal val="#ppt_x"/>
                                          </p:val>
                                        </p:tav>
                                      </p:tavLst>
                                    </p:anim>
                                    <p:anim calcmode="lin" valueType="num">
                                      <p:cBhvr additive="base">
                                        <p:cTn id="88" dur="500" fill="hold"/>
                                        <p:tgtEl>
                                          <p:spTgt spid="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cBhvr additive="base">
                                        <p:cTn id="91" dur="500" fill="hold"/>
                                        <p:tgtEl>
                                          <p:spTgt spid="7"/>
                                        </p:tgtEl>
                                        <p:attrNameLst>
                                          <p:attrName>ppt_x</p:attrName>
                                        </p:attrNameLst>
                                      </p:cBhvr>
                                      <p:tavLst>
                                        <p:tav tm="0">
                                          <p:val>
                                            <p:strVal val="#ppt_x"/>
                                          </p:val>
                                        </p:tav>
                                        <p:tav tm="100000">
                                          <p:val>
                                            <p:strVal val="#ppt_x"/>
                                          </p:val>
                                        </p:tav>
                                      </p:tavLst>
                                    </p:anim>
                                    <p:anim calcmode="lin" valueType="num">
                                      <p:cBhvr additive="base">
                                        <p:cTn id="92" dur="500" fill="hold"/>
                                        <p:tgtEl>
                                          <p:spTgt spid="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additive="base">
                                        <p:cTn id="95" dur="500" fill="hold"/>
                                        <p:tgtEl>
                                          <p:spTgt spid="38"/>
                                        </p:tgtEl>
                                        <p:attrNameLst>
                                          <p:attrName>ppt_x</p:attrName>
                                        </p:attrNameLst>
                                      </p:cBhvr>
                                      <p:tavLst>
                                        <p:tav tm="0">
                                          <p:val>
                                            <p:strVal val="#ppt_x"/>
                                          </p:val>
                                        </p:tav>
                                        <p:tav tm="100000">
                                          <p:val>
                                            <p:strVal val="#ppt_x"/>
                                          </p:val>
                                        </p:tav>
                                      </p:tavLst>
                                    </p:anim>
                                    <p:anim calcmode="lin" valueType="num">
                                      <p:cBhvr additive="base">
                                        <p:cTn id="96" dur="500" fill="hold"/>
                                        <p:tgtEl>
                                          <p:spTgt spid="3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9"/>
                                        </p:tgtEl>
                                        <p:attrNameLst>
                                          <p:attrName>style.visibility</p:attrName>
                                        </p:attrNameLst>
                                      </p:cBhvr>
                                      <p:to>
                                        <p:strVal val="visible"/>
                                      </p:to>
                                    </p:set>
                                    <p:anim calcmode="lin" valueType="num">
                                      <p:cBhvr additive="base">
                                        <p:cTn id="99" dur="500" fill="hold"/>
                                        <p:tgtEl>
                                          <p:spTgt spid="9"/>
                                        </p:tgtEl>
                                        <p:attrNameLst>
                                          <p:attrName>ppt_x</p:attrName>
                                        </p:attrNameLst>
                                      </p:cBhvr>
                                      <p:tavLst>
                                        <p:tav tm="0">
                                          <p:val>
                                            <p:strVal val="#ppt_x"/>
                                          </p:val>
                                        </p:tav>
                                        <p:tav tm="100000">
                                          <p:val>
                                            <p:strVal val="#ppt_x"/>
                                          </p:val>
                                        </p:tav>
                                      </p:tavLst>
                                    </p:anim>
                                    <p:anim calcmode="lin" valueType="num">
                                      <p:cBhvr additive="base">
                                        <p:cTn id="100" dur="500" fill="hold"/>
                                        <p:tgtEl>
                                          <p:spTgt spid="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ppt_x"/>
                                          </p:val>
                                        </p:tav>
                                        <p:tav tm="100000">
                                          <p:val>
                                            <p:strVal val="#ppt_x"/>
                                          </p:val>
                                        </p:tav>
                                      </p:tavLst>
                                    </p:anim>
                                    <p:anim calcmode="lin" valueType="num">
                                      <p:cBhvr additive="base">
                                        <p:cTn id="104" dur="500" fill="hold"/>
                                        <p:tgtEl>
                                          <p:spTgt spid="41"/>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3"/>
                                        </p:tgtEl>
                                        <p:attrNameLst>
                                          <p:attrName>style.visibility</p:attrName>
                                        </p:attrNameLst>
                                      </p:cBhvr>
                                      <p:to>
                                        <p:strVal val="visible"/>
                                      </p:to>
                                    </p:set>
                                    <p:anim calcmode="lin" valueType="num">
                                      <p:cBhvr additive="base">
                                        <p:cTn id="107" dur="500" fill="hold"/>
                                        <p:tgtEl>
                                          <p:spTgt spid="43"/>
                                        </p:tgtEl>
                                        <p:attrNameLst>
                                          <p:attrName>ppt_x</p:attrName>
                                        </p:attrNameLst>
                                      </p:cBhvr>
                                      <p:tavLst>
                                        <p:tav tm="0">
                                          <p:val>
                                            <p:strVal val="#ppt_x"/>
                                          </p:val>
                                        </p:tav>
                                        <p:tav tm="100000">
                                          <p:val>
                                            <p:strVal val="#ppt_x"/>
                                          </p:val>
                                        </p:tav>
                                      </p:tavLst>
                                    </p:anim>
                                    <p:anim calcmode="lin" valueType="num">
                                      <p:cBhvr additive="base">
                                        <p:cTn id="108" dur="500" fill="hold"/>
                                        <p:tgtEl>
                                          <p:spTgt spid="43"/>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 calcmode="lin" valueType="num">
                                      <p:cBhvr additive="base">
                                        <p:cTn id="111" dur="500" fill="hold"/>
                                        <p:tgtEl>
                                          <p:spTgt spid="45"/>
                                        </p:tgtEl>
                                        <p:attrNameLst>
                                          <p:attrName>ppt_x</p:attrName>
                                        </p:attrNameLst>
                                      </p:cBhvr>
                                      <p:tavLst>
                                        <p:tav tm="0">
                                          <p:val>
                                            <p:strVal val="#ppt_x"/>
                                          </p:val>
                                        </p:tav>
                                        <p:tav tm="100000">
                                          <p:val>
                                            <p:strVal val="#ppt_x"/>
                                          </p:val>
                                        </p:tav>
                                      </p:tavLst>
                                    </p:anim>
                                    <p:anim calcmode="lin" valueType="num">
                                      <p:cBhvr additive="base">
                                        <p:cTn id="112" dur="500" fill="hold"/>
                                        <p:tgtEl>
                                          <p:spTgt spid="45"/>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46"/>
                                        </p:tgtEl>
                                        <p:attrNameLst>
                                          <p:attrName>style.visibility</p:attrName>
                                        </p:attrNameLst>
                                      </p:cBhvr>
                                      <p:to>
                                        <p:strVal val="visible"/>
                                      </p:to>
                                    </p:set>
                                    <p:anim calcmode="lin" valueType="num">
                                      <p:cBhvr additive="base">
                                        <p:cTn id="115" dur="500" fill="hold"/>
                                        <p:tgtEl>
                                          <p:spTgt spid="46"/>
                                        </p:tgtEl>
                                        <p:attrNameLst>
                                          <p:attrName>ppt_x</p:attrName>
                                        </p:attrNameLst>
                                      </p:cBhvr>
                                      <p:tavLst>
                                        <p:tav tm="0">
                                          <p:val>
                                            <p:strVal val="#ppt_x"/>
                                          </p:val>
                                        </p:tav>
                                        <p:tav tm="100000">
                                          <p:val>
                                            <p:strVal val="#ppt_x"/>
                                          </p:val>
                                        </p:tav>
                                      </p:tavLst>
                                    </p:anim>
                                    <p:anim calcmode="lin" valueType="num">
                                      <p:cBhvr additive="base">
                                        <p:cTn id="116" dur="500" fill="hold"/>
                                        <p:tgtEl>
                                          <p:spTgt spid="46"/>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7"/>
                                        </p:tgtEl>
                                        <p:attrNameLst>
                                          <p:attrName>style.visibility</p:attrName>
                                        </p:attrNameLst>
                                      </p:cBhvr>
                                      <p:to>
                                        <p:strVal val="visible"/>
                                      </p:to>
                                    </p:set>
                                    <p:anim calcmode="lin" valueType="num">
                                      <p:cBhvr additive="base">
                                        <p:cTn id="119" dur="500" fill="hold"/>
                                        <p:tgtEl>
                                          <p:spTgt spid="47"/>
                                        </p:tgtEl>
                                        <p:attrNameLst>
                                          <p:attrName>ppt_x</p:attrName>
                                        </p:attrNameLst>
                                      </p:cBhvr>
                                      <p:tavLst>
                                        <p:tav tm="0">
                                          <p:val>
                                            <p:strVal val="#ppt_x"/>
                                          </p:val>
                                        </p:tav>
                                        <p:tav tm="100000">
                                          <p:val>
                                            <p:strVal val="#ppt_x"/>
                                          </p:val>
                                        </p:tav>
                                      </p:tavLst>
                                    </p:anim>
                                    <p:anim calcmode="lin" valueType="num">
                                      <p:cBhvr additive="base">
                                        <p:cTn id="120" dur="500" fill="hold"/>
                                        <p:tgtEl>
                                          <p:spTgt spid="47"/>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additive="base">
                                        <p:cTn id="123" dur="500" fill="hold"/>
                                        <p:tgtEl>
                                          <p:spTgt spid="48"/>
                                        </p:tgtEl>
                                        <p:attrNameLst>
                                          <p:attrName>ppt_x</p:attrName>
                                        </p:attrNameLst>
                                      </p:cBhvr>
                                      <p:tavLst>
                                        <p:tav tm="0">
                                          <p:val>
                                            <p:strVal val="#ppt_x"/>
                                          </p:val>
                                        </p:tav>
                                        <p:tav tm="100000">
                                          <p:val>
                                            <p:strVal val="#ppt_x"/>
                                          </p:val>
                                        </p:tav>
                                      </p:tavLst>
                                    </p:anim>
                                    <p:anim calcmode="lin" valueType="num">
                                      <p:cBhvr additive="base">
                                        <p:cTn id="124" dur="500" fill="hold"/>
                                        <p:tgtEl>
                                          <p:spTgt spid="48"/>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 calcmode="lin" valueType="num">
                                      <p:cBhvr additive="base">
                                        <p:cTn id="127" dur="500" fill="hold"/>
                                        <p:tgtEl>
                                          <p:spTgt spid="51"/>
                                        </p:tgtEl>
                                        <p:attrNameLst>
                                          <p:attrName>ppt_x</p:attrName>
                                        </p:attrNameLst>
                                      </p:cBhvr>
                                      <p:tavLst>
                                        <p:tav tm="0">
                                          <p:val>
                                            <p:strVal val="#ppt_x"/>
                                          </p:val>
                                        </p:tav>
                                        <p:tav tm="100000">
                                          <p:val>
                                            <p:strVal val="#ppt_x"/>
                                          </p:val>
                                        </p:tav>
                                      </p:tavLst>
                                    </p:anim>
                                    <p:anim calcmode="lin" valueType="num">
                                      <p:cBhvr additive="base">
                                        <p:cTn id="128" dur="500" fill="hold"/>
                                        <p:tgtEl>
                                          <p:spTgt spid="51"/>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2"/>
                                        </p:tgtEl>
                                        <p:attrNameLst>
                                          <p:attrName>style.visibility</p:attrName>
                                        </p:attrNameLst>
                                      </p:cBhvr>
                                      <p:to>
                                        <p:strVal val="visible"/>
                                      </p:to>
                                    </p:set>
                                    <p:anim calcmode="lin" valueType="num">
                                      <p:cBhvr additive="base">
                                        <p:cTn id="131" dur="500" fill="hold"/>
                                        <p:tgtEl>
                                          <p:spTgt spid="52"/>
                                        </p:tgtEl>
                                        <p:attrNameLst>
                                          <p:attrName>ppt_x</p:attrName>
                                        </p:attrNameLst>
                                      </p:cBhvr>
                                      <p:tavLst>
                                        <p:tav tm="0">
                                          <p:val>
                                            <p:strVal val="#ppt_x"/>
                                          </p:val>
                                        </p:tav>
                                        <p:tav tm="100000">
                                          <p:val>
                                            <p:strVal val="#ppt_x"/>
                                          </p:val>
                                        </p:tav>
                                      </p:tavLst>
                                    </p:anim>
                                    <p:anim calcmode="lin" valueType="num">
                                      <p:cBhvr additive="base">
                                        <p:cTn id="132" dur="500" fill="hold"/>
                                        <p:tgtEl>
                                          <p:spTgt spid="52"/>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3"/>
                                        </p:tgtEl>
                                        <p:attrNameLst>
                                          <p:attrName>style.visibility</p:attrName>
                                        </p:attrNameLst>
                                      </p:cBhvr>
                                      <p:to>
                                        <p:strVal val="visible"/>
                                      </p:to>
                                    </p:set>
                                    <p:anim calcmode="lin" valueType="num">
                                      <p:cBhvr additive="base">
                                        <p:cTn id="135" dur="500" fill="hold"/>
                                        <p:tgtEl>
                                          <p:spTgt spid="53"/>
                                        </p:tgtEl>
                                        <p:attrNameLst>
                                          <p:attrName>ppt_x</p:attrName>
                                        </p:attrNameLst>
                                      </p:cBhvr>
                                      <p:tavLst>
                                        <p:tav tm="0">
                                          <p:val>
                                            <p:strVal val="#ppt_x"/>
                                          </p:val>
                                        </p:tav>
                                        <p:tav tm="100000">
                                          <p:val>
                                            <p:strVal val="#ppt_x"/>
                                          </p:val>
                                        </p:tav>
                                      </p:tavLst>
                                    </p:anim>
                                    <p:anim calcmode="lin" valueType="num">
                                      <p:cBhvr additive="base">
                                        <p:cTn id="13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P spid="20" grpId="0" animBg="1"/>
      <p:bldP spid="17" grpId="0"/>
      <p:bldP spid="16" grpId="0"/>
      <p:bldP spid="23" grpId="0"/>
      <p:bldP spid="24" grpId="0"/>
      <p:bldP spid="25" grpId="0"/>
      <p:bldP spid="26" grpId="0" animBg="1"/>
      <p:bldP spid="29" grpId="0"/>
      <p:bldP spid="30" grpId="0"/>
      <p:bldP spid="31" grpId="0"/>
      <p:bldP spid="33" grpId="0" animBg="1"/>
      <p:bldP spid="34" grpId="0"/>
      <p:bldP spid="35" grpId="0"/>
      <p:bldP spid="36" grpId="0"/>
      <p:bldP spid="5" grpId="0" animBg="1"/>
      <p:bldP spid="7" grpId="0" animBg="1"/>
      <p:bldP spid="38" grpId="0" animBg="1"/>
      <p:bldP spid="39" grpId="0"/>
      <p:bldP spid="9" grpId="0" animBg="1"/>
      <p:bldP spid="41" grpId="0" animBg="1"/>
      <p:bldP spid="43" grpId="0" animBg="1"/>
      <p:bldP spid="45" grpId="0" animBg="1"/>
      <p:bldP spid="46" grpId="0" animBg="1"/>
      <p:bldP spid="47" grpId="0" animBg="1"/>
      <p:bldP spid="48" grpId="0" animBg="1"/>
      <p:bldP spid="32" grpId="0"/>
      <p:bldP spid="21" grpId="0" animBg="1"/>
      <p:bldP spid="51" grpId="0" animBg="1"/>
      <p:bldP spid="52" grpId="0" animBg="1"/>
      <p:bldP spid="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A94E5BE8-1822-4523-9040-14306DC2A4BC}"/>
              </a:ext>
            </a:extLst>
          </p:cNvPr>
          <p:cNvSpPr/>
          <p:nvPr/>
        </p:nvSpPr>
        <p:spPr>
          <a:xfrm rot="16200000">
            <a:off x="2677722" y="-2677725"/>
            <a:ext cx="6836557" cy="12192001"/>
          </a:xfrm>
          <a:prstGeom prst="rect">
            <a:avLst/>
          </a:prstGeom>
          <a:gradFill>
            <a:gsLst>
              <a:gs pos="0">
                <a:schemeClr val="bg1">
                  <a:lumMod val="85000"/>
                </a:schemeClr>
              </a:gs>
              <a:gs pos="10000">
                <a:schemeClr val="bg1">
                  <a:lumMod val="95000"/>
                </a:schemeClr>
              </a:gs>
              <a:gs pos="53571">
                <a:schemeClr val="bg1">
                  <a:lumMod val="0"/>
                  <a:lumOff val="100000"/>
                </a:schemeClr>
              </a:gs>
              <a:gs pos="84000">
                <a:schemeClr val="bg1">
                  <a:lumMod val="95000"/>
                </a:schemeClr>
              </a:gs>
              <a:gs pos="100000">
                <a:schemeClr val="bg1">
                  <a:lumMod val="8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6" name="Рисунок 5">
            <a:extLst>
              <a:ext uri="{FF2B5EF4-FFF2-40B4-BE49-F238E27FC236}">
                <a16:creationId xmlns:a16="http://schemas.microsoft.com/office/drawing/2014/main" id="{C49A5C54-3DFC-4C26-9A0F-096FB9194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739497"/>
            <a:ext cx="5802525" cy="1720835"/>
          </a:xfrm>
          <a:prstGeom prst="rect">
            <a:avLst/>
          </a:prstGeom>
        </p:spPr>
      </p:pic>
      <p:sp>
        <p:nvSpPr>
          <p:cNvPr id="27" name="Номер слайда 26"/>
          <p:cNvSpPr>
            <a:spLocks noGrp="1"/>
          </p:cNvSpPr>
          <p:nvPr>
            <p:ph type="sldNum" sz="quarter" idx="12"/>
          </p:nvPr>
        </p:nvSpPr>
        <p:spPr/>
        <p:txBody>
          <a:bodyPr/>
          <a:lstStyle/>
          <a:p>
            <a:pPr>
              <a:defRPr/>
            </a:pPr>
            <a:fld id="{A1A9CE61-90D0-47F5-84FF-C6FCDA0A9241}" type="slidenum">
              <a:rPr lang="ru-RU" altLang="ru-RU" smtClean="0"/>
              <a:pPr>
                <a:defRPr/>
              </a:pPr>
              <a:t>3</a:t>
            </a:fld>
            <a:endParaRPr lang="ru-RU" altLang="ru-RU" dirty="0"/>
          </a:p>
        </p:txBody>
      </p:sp>
      <p:sp>
        <p:nvSpPr>
          <p:cNvPr id="24" name="TextBox 23">
            <a:extLst>
              <a:ext uri="{FF2B5EF4-FFF2-40B4-BE49-F238E27FC236}">
                <a16:creationId xmlns:a16="http://schemas.microsoft.com/office/drawing/2014/main" id="{494C66DE-D935-40A8-A1FE-28EC21E56BBD}"/>
              </a:ext>
            </a:extLst>
          </p:cNvPr>
          <p:cNvSpPr txBox="1">
            <a:spLocks noChangeArrowheads="1"/>
          </p:cNvSpPr>
          <p:nvPr/>
        </p:nvSpPr>
        <p:spPr bwMode="auto">
          <a:xfrm>
            <a:off x="1155252" y="2937090"/>
            <a:ext cx="4647272"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300" dirty="0"/>
              <a:t>Сведения о своих доходах, полученных от всех источников (включая доходы по прежнему месту работы или месту замещения выборной должности, пенсии, пособия, иные выплаты) за календарный год, предшествующий году подачи документов при поступлении на работу, а также сведения об имуществе, принадлежащем ему на праве собственности, и о своих обязательствах имущественного характера по состоянию на первое число месяца, предшествующего месяцу подачи документов при поступлении на работу</a:t>
            </a:r>
            <a:endParaRPr lang="ru-RU" altLang="ru-RU" sz="1300" dirty="0">
              <a:solidFill>
                <a:srgbClr val="09469F"/>
              </a:solidFill>
              <a:cs typeface="Calibri" panose="020F0502020204030204" pitchFamily="34" charset="0"/>
            </a:endParaRPr>
          </a:p>
        </p:txBody>
      </p:sp>
      <p:sp>
        <p:nvSpPr>
          <p:cNvPr id="28" name="TextBox 27">
            <a:extLst>
              <a:ext uri="{FF2B5EF4-FFF2-40B4-BE49-F238E27FC236}">
                <a16:creationId xmlns:a16="http://schemas.microsoft.com/office/drawing/2014/main" id="{E9A83EB1-43EB-4027-A9A8-C4F1527DF86C}"/>
              </a:ext>
            </a:extLst>
          </p:cNvPr>
          <p:cNvSpPr txBox="1">
            <a:spLocks noChangeArrowheads="1"/>
          </p:cNvSpPr>
          <p:nvPr/>
        </p:nvSpPr>
        <p:spPr bwMode="auto">
          <a:xfrm>
            <a:off x="6349667" y="2885725"/>
            <a:ext cx="4687081" cy="229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300" dirty="0"/>
              <a:t>Со доходах супруги (супруга) и несовершеннолетних детей, полученных от всех источников (включая заработную плату, пенсии, пособия, иные выплаты) за календарный год, предшествующий году подачи гражданином документов для поступления на должности в ПФР и его территориальные органы, а также сведения об имуществе, принадлежащем им на праве собственности, и об обязательствах имущественного характера по состоянию на первое число месяца, предшествующего месяцу подачи гражданином документов для поступления на должность.</a:t>
            </a:r>
            <a:endParaRPr lang="ru-RU" altLang="ru-RU" sz="1300" dirty="0">
              <a:solidFill>
                <a:srgbClr val="09469F"/>
              </a:solidFill>
              <a:cs typeface="Calibri" panose="020F0502020204030204" pitchFamily="34" charset="0"/>
            </a:endParaRPr>
          </a:p>
        </p:txBody>
      </p:sp>
      <p:sp>
        <p:nvSpPr>
          <p:cNvPr id="2" name="Прямоугольник 1">
            <a:extLst>
              <a:ext uri="{FF2B5EF4-FFF2-40B4-BE49-F238E27FC236}">
                <a16:creationId xmlns:a16="http://schemas.microsoft.com/office/drawing/2014/main" id="{4095BEE3-1C7A-48EC-B4E2-6606BF242D2A}"/>
              </a:ext>
            </a:extLst>
          </p:cNvPr>
          <p:cNvSpPr/>
          <p:nvPr/>
        </p:nvSpPr>
        <p:spPr>
          <a:xfrm>
            <a:off x="993774" y="2649275"/>
            <a:ext cx="4987148" cy="276583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 name="TextBox 2">
            <a:extLst>
              <a:ext uri="{FF2B5EF4-FFF2-40B4-BE49-F238E27FC236}">
                <a16:creationId xmlns:a16="http://schemas.microsoft.com/office/drawing/2014/main" id="{D71882D9-EAF6-4212-8B04-2AA89261F73C}"/>
              </a:ext>
            </a:extLst>
          </p:cNvPr>
          <p:cNvSpPr txBox="1"/>
          <p:nvPr/>
        </p:nvSpPr>
        <p:spPr>
          <a:xfrm>
            <a:off x="1192575" y="2464609"/>
            <a:ext cx="337645" cy="369332"/>
          </a:xfrm>
          <a:prstGeom prst="rect">
            <a:avLst/>
          </a:prstGeom>
          <a:solidFill>
            <a:srgbClr val="F24B55"/>
          </a:solidFill>
        </p:spPr>
        <p:txBody>
          <a:bodyPr wrap="square" rtlCol="0">
            <a:spAutoFit/>
          </a:bodyPr>
          <a:lstStyle/>
          <a:p>
            <a:r>
              <a:rPr lang="ru-RU" dirty="0">
                <a:solidFill>
                  <a:schemeClr val="bg1">
                    <a:lumMod val="95000"/>
                  </a:schemeClr>
                </a:solidFill>
              </a:rPr>
              <a:t>А</a:t>
            </a:r>
          </a:p>
        </p:txBody>
      </p:sp>
      <p:sp>
        <p:nvSpPr>
          <p:cNvPr id="4" name="Прямоугольник 3">
            <a:extLst>
              <a:ext uri="{FF2B5EF4-FFF2-40B4-BE49-F238E27FC236}">
                <a16:creationId xmlns:a16="http://schemas.microsoft.com/office/drawing/2014/main" id="{5C08F2D8-9FC0-4AC6-AD01-316A0658DE89}"/>
              </a:ext>
            </a:extLst>
          </p:cNvPr>
          <p:cNvSpPr/>
          <p:nvPr/>
        </p:nvSpPr>
        <p:spPr>
          <a:xfrm>
            <a:off x="9413918" y="395902"/>
            <a:ext cx="3008241" cy="3371467"/>
          </a:xfrm>
          <a:prstGeom prst="rect">
            <a:avLst/>
          </a:prstGeom>
          <a:blipFill>
            <a:blip r:embed="rId4">
              <a:alphaModFix amt="32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Box 21">
            <a:extLst>
              <a:ext uri="{FF2B5EF4-FFF2-40B4-BE49-F238E27FC236}">
                <a16:creationId xmlns:a16="http://schemas.microsoft.com/office/drawing/2014/main" id="{E883165A-51FB-4BE5-ADA0-80A1094CED1D}"/>
              </a:ext>
            </a:extLst>
          </p:cNvPr>
          <p:cNvSpPr txBox="1">
            <a:spLocks noChangeArrowheads="1"/>
          </p:cNvSpPr>
          <p:nvPr/>
        </p:nvSpPr>
        <p:spPr bwMode="auto">
          <a:xfrm>
            <a:off x="1763486" y="1442889"/>
            <a:ext cx="8658808" cy="830997"/>
          </a:xfrm>
          <a:prstGeom prst="rect">
            <a:avLst/>
          </a:prstGeom>
          <a:solidFill>
            <a:srgbClr val="F24B55"/>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600" dirty="0">
                <a:solidFill>
                  <a:schemeClr val="bg1">
                    <a:lumMod val="95000"/>
                  </a:schemeClr>
                </a:solidFill>
                <a:cs typeface="Calibri" panose="020F0502020204030204" pitchFamily="34" charset="0"/>
              </a:rPr>
              <a:t>Содержание сведений для граждан при приеме на работу, а также работников, претендующих на замещение должности, включенной в Перечень должностей </a:t>
            </a:r>
          </a:p>
          <a:p>
            <a:pPr algn="ctr"/>
            <a:r>
              <a:rPr lang="ru-RU" altLang="ru-RU" sz="1600" dirty="0">
                <a:solidFill>
                  <a:schemeClr val="bg1">
                    <a:lumMod val="95000"/>
                  </a:schemeClr>
                </a:solidFill>
                <a:cs typeface="Calibri" panose="020F0502020204030204" pitchFamily="34" charset="0"/>
              </a:rPr>
              <a:t>по Постановлению Правления ПФР от 04.12.2017 N 772п:</a:t>
            </a:r>
          </a:p>
        </p:txBody>
      </p:sp>
      <p:sp>
        <p:nvSpPr>
          <p:cNvPr id="13" name="Прямоугольник 12">
            <a:extLst>
              <a:ext uri="{FF2B5EF4-FFF2-40B4-BE49-F238E27FC236}">
                <a16:creationId xmlns:a16="http://schemas.microsoft.com/office/drawing/2014/main" id="{D56E7583-BD54-4F29-BE0D-6DCEEDE9AFA3}"/>
              </a:ext>
            </a:extLst>
          </p:cNvPr>
          <p:cNvSpPr/>
          <p:nvPr/>
        </p:nvSpPr>
        <p:spPr>
          <a:xfrm>
            <a:off x="6211080" y="2649275"/>
            <a:ext cx="4987148" cy="276583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18" name="Заголовок 1">
            <a:extLst>
              <a:ext uri="{FF2B5EF4-FFF2-40B4-BE49-F238E27FC236}">
                <a16:creationId xmlns:a16="http://schemas.microsoft.com/office/drawing/2014/main" id="{55A8076B-51A6-422A-9CA8-85F7B8A3A716}"/>
              </a:ext>
            </a:extLst>
          </p:cNvPr>
          <p:cNvSpPr txBox="1">
            <a:spLocks/>
          </p:cNvSpPr>
          <p:nvPr/>
        </p:nvSpPr>
        <p:spPr bwMode="auto">
          <a:xfrm>
            <a:off x="-14934" y="0"/>
            <a:ext cx="752475" cy="819150"/>
          </a:xfrm>
          <a:prstGeom prst="rect">
            <a:avLst/>
          </a:prstGeom>
          <a:solidFill>
            <a:srgbClr val="09469F"/>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FontTx/>
              <a:buNone/>
              <a:defRPr/>
            </a:pPr>
            <a:r>
              <a:rPr lang="ru-RU" altLang="ru-RU" sz="3200" b="1" dirty="0">
                <a:solidFill>
                  <a:schemeClr val="bg1">
                    <a:lumMod val="95000"/>
                  </a:schemeClr>
                </a:solidFill>
                <a:latin typeface="+mj-lt"/>
              </a:rPr>
              <a:t>4.1</a:t>
            </a:r>
          </a:p>
        </p:txBody>
      </p:sp>
      <p:sp>
        <p:nvSpPr>
          <p:cNvPr id="21" name="TextBox 20">
            <a:extLst>
              <a:ext uri="{FF2B5EF4-FFF2-40B4-BE49-F238E27FC236}">
                <a16:creationId xmlns:a16="http://schemas.microsoft.com/office/drawing/2014/main" id="{34FF5F23-5C53-46B8-9C0A-415CE4CA5579}"/>
              </a:ext>
            </a:extLst>
          </p:cNvPr>
          <p:cNvSpPr txBox="1">
            <a:spLocks noChangeArrowheads="1"/>
          </p:cNvSpPr>
          <p:nvPr/>
        </p:nvSpPr>
        <p:spPr bwMode="auto">
          <a:xfrm>
            <a:off x="993774" y="194910"/>
            <a:ext cx="103837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600" dirty="0">
                <a:solidFill>
                  <a:srgbClr val="09469F"/>
                </a:solidFill>
                <a:cs typeface="Calibri" panose="020F0502020204030204" pitchFamily="34" charset="0"/>
              </a:rPr>
              <a:t>ПРЕДСТАВЛЕНИЕ СВЕДЕНИЙ О ДОХОДАХ, РАСХОДАХ, </a:t>
            </a:r>
          </a:p>
          <a:p>
            <a:r>
              <a:rPr lang="ru-RU" altLang="ru-RU" sz="1600" dirty="0">
                <a:solidFill>
                  <a:srgbClr val="09469F"/>
                </a:solidFill>
                <a:cs typeface="Calibri" panose="020F0502020204030204" pitchFamily="34" charset="0"/>
              </a:rPr>
              <a:t>ОБ ИМУЩЕСТВЕ И ОБЯЗАТЕЛЬСТВАХ ИМУЩЕСТВЕННОГО ХАРАКТЕРА</a:t>
            </a:r>
          </a:p>
        </p:txBody>
      </p:sp>
      <p:sp>
        <p:nvSpPr>
          <p:cNvPr id="15" name="TextBox 14">
            <a:extLst>
              <a:ext uri="{FF2B5EF4-FFF2-40B4-BE49-F238E27FC236}">
                <a16:creationId xmlns:a16="http://schemas.microsoft.com/office/drawing/2014/main" id="{7C9B09D0-85E4-49A7-8A10-9929BF8B1FE5}"/>
              </a:ext>
            </a:extLst>
          </p:cNvPr>
          <p:cNvSpPr txBox="1"/>
          <p:nvPr/>
        </p:nvSpPr>
        <p:spPr>
          <a:xfrm>
            <a:off x="6386989" y="2464609"/>
            <a:ext cx="337645" cy="369332"/>
          </a:xfrm>
          <a:prstGeom prst="rect">
            <a:avLst/>
          </a:prstGeom>
          <a:solidFill>
            <a:srgbClr val="F24B55"/>
          </a:solidFill>
        </p:spPr>
        <p:txBody>
          <a:bodyPr wrap="square" rtlCol="0">
            <a:spAutoFit/>
          </a:bodyPr>
          <a:lstStyle/>
          <a:p>
            <a:r>
              <a:rPr lang="ru-RU" dirty="0">
                <a:solidFill>
                  <a:schemeClr val="bg1">
                    <a:lumMod val="95000"/>
                  </a:schemeClr>
                </a:solidFill>
              </a:rPr>
              <a:t>В</a:t>
            </a:r>
          </a:p>
        </p:txBody>
      </p:sp>
    </p:spTree>
    <p:extLst>
      <p:ext uri="{BB962C8B-B14F-4D97-AF65-F5344CB8AC3E}">
        <p14:creationId xmlns:p14="http://schemas.microsoft.com/office/powerpoint/2010/main" val="386377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P spid="24" grpId="0"/>
      <p:bldP spid="28" grpId="0"/>
      <p:bldP spid="2" grpId="0" animBg="1"/>
      <p:bldP spid="3" grpId="0" animBg="1"/>
      <p:bldP spid="4" grpId="0" animBg="1"/>
      <p:bldP spid="22" grpId="0" animBg="1"/>
      <p:bldP spid="13" grpId="0" animBg="1"/>
      <p:bldP spid="18" grpId="0" animBg="1"/>
      <p:bldP spid="21" grpId="0"/>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A94E5BE8-1822-4523-9040-14306DC2A4BC}"/>
              </a:ext>
            </a:extLst>
          </p:cNvPr>
          <p:cNvSpPr/>
          <p:nvPr/>
        </p:nvSpPr>
        <p:spPr>
          <a:xfrm rot="16200000">
            <a:off x="2659533" y="-2667000"/>
            <a:ext cx="6858001" cy="12192001"/>
          </a:xfrm>
          <a:prstGeom prst="rect">
            <a:avLst/>
          </a:prstGeom>
          <a:gradFill>
            <a:gsLst>
              <a:gs pos="0">
                <a:schemeClr val="bg1">
                  <a:lumMod val="85000"/>
                </a:schemeClr>
              </a:gs>
              <a:gs pos="10000">
                <a:schemeClr val="bg1">
                  <a:lumMod val="95000"/>
                </a:schemeClr>
              </a:gs>
              <a:gs pos="53571">
                <a:schemeClr val="bg1">
                  <a:lumMod val="0"/>
                  <a:lumOff val="100000"/>
                </a:schemeClr>
              </a:gs>
              <a:gs pos="84000">
                <a:schemeClr val="bg1">
                  <a:lumMod val="95000"/>
                </a:schemeClr>
              </a:gs>
              <a:gs pos="100000">
                <a:schemeClr val="bg1">
                  <a:lumMod val="8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6" name="Рисунок 5">
            <a:extLst>
              <a:ext uri="{FF2B5EF4-FFF2-40B4-BE49-F238E27FC236}">
                <a16:creationId xmlns:a16="http://schemas.microsoft.com/office/drawing/2014/main" id="{C49A5C54-3DFC-4C26-9A0F-096FB9194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739497"/>
            <a:ext cx="5802525" cy="1720835"/>
          </a:xfrm>
          <a:prstGeom prst="rect">
            <a:avLst/>
          </a:prstGeom>
        </p:spPr>
      </p:pic>
      <p:sp>
        <p:nvSpPr>
          <p:cNvPr id="27" name="Номер слайда 26"/>
          <p:cNvSpPr>
            <a:spLocks noGrp="1"/>
          </p:cNvSpPr>
          <p:nvPr>
            <p:ph type="sldNum" sz="quarter" idx="12"/>
          </p:nvPr>
        </p:nvSpPr>
        <p:spPr/>
        <p:txBody>
          <a:bodyPr/>
          <a:lstStyle/>
          <a:p>
            <a:pPr>
              <a:defRPr/>
            </a:pPr>
            <a:fld id="{A1A9CE61-90D0-47F5-84FF-C6FCDA0A9241}" type="slidenum">
              <a:rPr lang="ru-RU" altLang="ru-RU" smtClean="0"/>
              <a:pPr>
                <a:defRPr/>
              </a:pPr>
              <a:t>4</a:t>
            </a:fld>
            <a:endParaRPr lang="ru-RU" altLang="ru-RU" dirty="0"/>
          </a:p>
        </p:txBody>
      </p:sp>
      <p:sp>
        <p:nvSpPr>
          <p:cNvPr id="24" name="TextBox 23">
            <a:extLst>
              <a:ext uri="{FF2B5EF4-FFF2-40B4-BE49-F238E27FC236}">
                <a16:creationId xmlns:a16="http://schemas.microsoft.com/office/drawing/2014/main" id="{494C66DE-D935-40A8-A1FE-28EC21E56BBD}"/>
              </a:ext>
            </a:extLst>
          </p:cNvPr>
          <p:cNvSpPr txBox="1">
            <a:spLocks noChangeArrowheads="1"/>
          </p:cNvSpPr>
          <p:nvPr/>
        </p:nvSpPr>
        <p:spPr bwMode="auto">
          <a:xfrm>
            <a:off x="1144429" y="3060308"/>
            <a:ext cx="4703256"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300" dirty="0"/>
              <a:t>Сведения о своих доходах, расходах за отчетный период (с 1 января по 31 декабря), а также сведения об имуществе, принадлежащем им на праве собственности, и о своих обязательствах имущественного характера по состоянию на конец отчетного периода;</a:t>
            </a:r>
            <a:endParaRPr lang="ru-RU" altLang="ru-RU" sz="1300" dirty="0">
              <a:solidFill>
                <a:srgbClr val="09469F"/>
              </a:solidFill>
              <a:cs typeface="Calibri" panose="020F0502020204030204" pitchFamily="34" charset="0"/>
            </a:endParaRPr>
          </a:p>
        </p:txBody>
      </p:sp>
      <p:sp>
        <p:nvSpPr>
          <p:cNvPr id="11" name="TextBox 10">
            <a:extLst>
              <a:ext uri="{FF2B5EF4-FFF2-40B4-BE49-F238E27FC236}">
                <a16:creationId xmlns:a16="http://schemas.microsoft.com/office/drawing/2014/main" id="{B6CFB759-582B-41E1-8F9A-1A9785D3C6D0}"/>
              </a:ext>
            </a:extLst>
          </p:cNvPr>
          <p:cNvSpPr txBox="1">
            <a:spLocks noChangeArrowheads="1"/>
          </p:cNvSpPr>
          <p:nvPr/>
        </p:nvSpPr>
        <p:spPr bwMode="auto">
          <a:xfrm>
            <a:off x="3585005" y="4859148"/>
            <a:ext cx="510222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t>Периодичность подачи сведений – ежегодно. </a:t>
            </a:r>
          </a:p>
          <a:p>
            <a:pPr algn="ctr"/>
            <a:r>
              <a:rPr lang="ru-RU" altLang="ru-RU" sz="1400" dirty="0"/>
              <a:t>Не позднее 30 апреля года, следующего за отчетным. Отчетный период с 1 января по 31 декабря. </a:t>
            </a:r>
            <a:endParaRPr lang="ru-RU" altLang="ru-RU" sz="1400" dirty="0">
              <a:solidFill>
                <a:srgbClr val="09469F"/>
              </a:solidFill>
              <a:cs typeface="Calibri" panose="020F0502020204030204" pitchFamily="34" charset="0"/>
            </a:endParaRPr>
          </a:p>
        </p:txBody>
      </p:sp>
      <p:sp>
        <p:nvSpPr>
          <p:cNvPr id="2" name="Прямоугольник 1">
            <a:extLst>
              <a:ext uri="{FF2B5EF4-FFF2-40B4-BE49-F238E27FC236}">
                <a16:creationId xmlns:a16="http://schemas.microsoft.com/office/drawing/2014/main" id="{CB5497A4-AC1E-4073-A384-71844E8D0898}"/>
              </a:ext>
            </a:extLst>
          </p:cNvPr>
          <p:cNvSpPr/>
          <p:nvPr/>
        </p:nvSpPr>
        <p:spPr>
          <a:xfrm>
            <a:off x="1011194" y="2649274"/>
            <a:ext cx="4969727" cy="1922725"/>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 name="TextBox 2">
            <a:extLst>
              <a:ext uri="{FF2B5EF4-FFF2-40B4-BE49-F238E27FC236}">
                <a16:creationId xmlns:a16="http://schemas.microsoft.com/office/drawing/2014/main" id="{A1C1F82A-1DE2-430E-BBCE-2EE499030D18}"/>
              </a:ext>
            </a:extLst>
          </p:cNvPr>
          <p:cNvSpPr txBox="1"/>
          <p:nvPr/>
        </p:nvSpPr>
        <p:spPr>
          <a:xfrm>
            <a:off x="1192575" y="2464609"/>
            <a:ext cx="337645" cy="369332"/>
          </a:xfrm>
          <a:prstGeom prst="rect">
            <a:avLst/>
          </a:prstGeom>
          <a:solidFill>
            <a:srgbClr val="F24B55"/>
          </a:solidFill>
        </p:spPr>
        <p:txBody>
          <a:bodyPr wrap="square" rtlCol="0">
            <a:spAutoFit/>
          </a:bodyPr>
          <a:lstStyle/>
          <a:p>
            <a:r>
              <a:rPr lang="ru-RU" dirty="0">
                <a:solidFill>
                  <a:schemeClr val="bg1">
                    <a:lumMod val="95000"/>
                  </a:schemeClr>
                </a:solidFill>
              </a:rPr>
              <a:t>А</a:t>
            </a:r>
          </a:p>
        </p:txBody>
      </p:sp>
      <p:sp>
        <p:nvSpPr>
          <p:cNvPr id="4" name="Прямоугольник 3">
            <a:extLst>
              <a:ext uri="{FF2B5EF4-FFF2-40B4-BE49-F238E27FC236}">
                <a16:creationId xmlns:a16="http://schemas.microsoft.com/office/drawing/2014/main" id="{7C606E6C-F910-4154-B775-4210EAB9F4D7}"/>
              </a:ext>
            </a:extLst>
          </p:cNvPr>
          <p:cNvSpPr/>
          <p:nvPr/>
        </p:nvSpPr>
        <p:spPr>
          <a:xfrm>
            <a:off x="9560863" y="395902"/>
            <a:ext cx="3008241" cy="3371467"/>
          </a:xfrm>
          <a:prstGeom prst="rect">
            <a:avLst/>
          </a:prstGeom>
          <a:blipFill>
            <a:blip r:embed="rId4">
              <a:alphaModFix amt="32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Box 21">
            <a:extLst>
              <a:ext uri="{FF2B5EF4-FFF2-40B4-BE49-F238E27FC236}">
                <a16:creationId xmlns:a16="http://schemas.microsoft.com/office/drawing/2014/main" id="{E883165A-51FB-4BE5-ADA0-80A1094CED1D}"/>
              </a:ext>
            </a:extLst>
          </p:cNvPr>
          <p:cNvSpPr txBox="1">
            <a:spLocks noChangeArrowheads="1"/>
          </p:cNvSpPr>
          <p:nvPr/>
        </p:nvSpPr>
        <p:spPr bwMode="auto">
          <a:xfrm>
            <a:off x="1763485" y="1042840"/>
            <a:ext cx="8649477" cy="1077218"/>
          </a:xfrm>
          <a:prstGeom prst="rect">
            <a:avLst/>
          </a:prstGeom>
          <a:solidFill>
            <a:srgbClr val="F34B56"/>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600" dirty="0">
                <a:solidFill>
                  <a:schemeClr val="bg1">
                    <a:lumMod val="95000"/>
                  </a:schemeClr>
                </a:solidFill>
                <a:cs typeface="Calibri" panose="020F0502020204030204" pitchFamily="34" charset="0"/>
              </a:rPr>
              <a:t>Содержание сведений для работников ПФР и его территориальных органов, замещающих должности, включенные в Перечень </a:t>
            </a:r>
          </a:p>
          <a:p>
            <a:pPr algn="ctr"/>
            <a:r>
              <a:rPr lang="ru-RU" altLang="ru-RU" sz="1600" dirty="0">
                <a:solidFill>
                  <a:schemeClr val="bg1">
                    <a:lumMod val="95000"/>
                  </a:schemeClr>
                </a:solidFill>
                <a:cs typeface="Calibri" panose="020F0502020204030204" pitchFamily="34" charset="0"/>
              </a:rPr>
              <a:t>по Постановлению Правления ПФР </a:t>
            </a:r>
          </a:p>
          <a:p>
            <a:pPr algn="ctr"/>
            <a:r>
              <a:rPr lang="ru-RU" altLang="ru-RU" sz="1600" dirty="0">
                <a:solidFill>
                  <a:schemeClr val="bg1">
                    <a:lumMod val="95000"/>
                  </a:schemeClr>
                </a:solidFill>
                <a:cs typeface="Calibri" panose="020F0502020204030204" pitchFamily="34" charset="0"/>
              </a:rPr>
              <a:t>от 04.12.2017 N 772п:</a:t>
            </a:r>
          </a:p>
        </p:txBody>
      </p:sp>
      <p:sp>
        <p:nvSpPr>
          <p:cNvPr id="28" name="TextBox 27">
            <a:extLst>
              <a:ext uri="{FF2B5EF4-FFF2-40B4-BE49-F238E27FC236}">
                <a16:creationId xmlns:a16="http://schemas.microsoft.com/office/drawing/2014/main" id="{E9A83EB1-43EB-4027-A9A8-C4F1527DF86C}"/>
              </a:ext>
            </a:extLst>
          </p:cNvPr>
          <p:cNvSpPr txBox="1">
            <a:spLocks noChangeArrowheads="1"/>
          </p:cNvSpPr>
          <p:nvPr/>
        </p:nvSpPr>
        <p:spPr bwMode="auto">
          <a:xfrm>
            <a:off x="6349417" y="2948385"/>
            <a:ext cx="4831388"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300" dirty="0"/>
              <a:t>Сведения о доходах, расходах супруги (супруга)</a:t>
            </a:r>
          </a:p>
          <a:p>
            <a:r>
              <a:rPr lang="ru-RU" altLang="ru-RU" sz="1300" dirty="0"/>
              <a:t> и несовершеннолетних детей за отчетный период </a:t>
            </a:r>
          </a:p>
          <a:p>
            <a:r>
              <a:rPr lang="ru-RU" altLang="ru-RU" sz="1300" dirty="0"/>
              <a:t>(с 1 января по 31 декабря), а так-же сведения об имуществе, принадлежащем им на праве собственности, </a:t>
            </a:r>
          </a:p>
          <a:p>
            <a:r>
              <a:rPr lang="ru-RU" altLang="ru-RU" sz="1300" dirty="0"/>
              <a:t>и о своих обязательствах имущественного характера </a:t>
            </a:r>
          </a:p>
          <a:p>
            <a:r>
              <a:rPr lang="ru-RU" altLang="ru-RU" sz="1300" dirty="0"/>
              <a:t>по состоянию на конец отчетного периода.</a:t>
            </a:r>
            <a:endParaRPr lang="ru-RU" altLang="ru-RU" sz="1300" dirty="0">
              <a:solidFill>
                <a:srgbClr val="09469F"/>
              </a:solidFill>
              <a:cs typeface="Calibri" panose="020F0502020204030204" pitchFamily="34" charset="0"/>
            </a:endParaRPr>
          </a:p>
        </p:txBody>
      </p:sp>
      <p:sp>
        <p:nvSpPr>
          <p:cNvPr id="16" name="Прямоугольник 15">
            <a:extLst>
              <a:ext uri="{FF2B5EF4-FFF2-40B4-BE49-F238E27FC236}">
                <a16:creationId xmlns:a16="http://schemas.microsoft.com/office/drawing/2014/main" id="{CF8FA79C-0E51-4074-B93A-49C0AF4C0D65}"/>
              </a:ext>
            </a:extLst>
          </p:cNvPr>
          <p:cNvSpPr/>
          <p:nvPr/>
        </p:nvSpPr>
        <p:spPr>
          <a:xfrm>
            <a:off x="6193657" y="2649275"/>
            <a:ext cx="4987148" cy="1922725"/>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1" name="Заголовок 1">
            <a:extLst>
              <a:ext uri="{FF2B5EF4-FFF2-40B4-BE49-F238E27FC236}">
                <a16:creationId xmlns:a16="http://schemas.microsoft.com/office/drawing/2014/main" id="{C88EE6B0-CE69-4AC3-AF25-3A4BD7B8FA12}"/>
              </a:ext>
            </a:extLst>
          </p:cNvPr>
          <p:cNvSpPr txBox="1">
            <a:spLocks/>
          </p:cNvSpPr>
          <p:nvPr/>
        </p:nvSpPr>
        <p:spPr bwMode="auto">
          <a:xfrm>
            <a:off x="-14934" y="0"/>
            <a:ext cx="752475" cy="819150"/>
          </a:xfrm>
          <a:prstGeom prst="rect">
            <a:avLst/>
          </a:prstGeom>
          <a:solidFill>
            <a:srgbClr val="09469F"/>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FontTx/>
              <a:buNone/>
              <a:defRPr/>
            </a:pPr>
            <a:r>
              <a:rPr lang="ru-RU" altLang="ru-RU" sz="3200" b="1" dirty="0">
                <a:solidFill>
                  <a:schemeClr val="bg1">
                    <a:lumMod val="95000"/>
                  </a:schemeClr>
                </a:solidFill>
                <a:latin typeface="+mj-lt"/>
              </a:rPr>
              <a:t>4.1</a:t>
            </a:r>
          </a:p>
        </p:txBody>
      </p:sp>
      <p:sp>
        <p:nvSpPr>
          <p:cNvPr id="18" name="TextBox 17">
            <a:extLst>
              <a:ext uri="{FF2B5EF4-FFF2-40B4-BE49-F238E27FC236}">
                <a16:creationId xmlns:a16="http://schemas.microsoft.com/office/drawing/2014/main" id="{43E862BB-D318-4DE2-98F1-29FDCC311A7F}"/>
              </a:ext>
            </a:extLst>
          </p:cNvPr>
          <p:cNvSpPr txBox="1"/>
          <p:nvPr/>
        </p:nvSpPr>
        <p:spPr>
          <a:xfrm>
            <a:off x="6392458" y="2464609"/>
            <a:ext cx="337645" cy="369332"/>
          </a:xfrm>
          <a:prstGeom prst="rect">
            <a:avLst/>
          </a:prstGeom>
          <a:solidFill>
            <a:srgbClr val="F24B55"/>
          </a:solidFill>
        </p:spPr>
        <p:txBody>
          <a:bodyPr wrap="square" rtlCol="0">
            <a:spAutoFit/>
          </a:bodyPr>
          <a:lstStyle/>
          <a:p>
            <a:r>
              <a:rPr lang="ru-RU" dirty="0">
                <a:solidFill>
                  <a:schemeClr val="bg1">
                    <a:lumMod val="95000"/>
                  </a:schemeClr>
                </a:solidFill>
              </a:rPr>
              <a:t>В</a:t>
            </a:r>
          </a:p>
        </p:txBody>
      </p:sp>
      <p:sp>
        <p:nvSpPr>
          <p:cNvPr id="32" name="TextBox 31">
            <a:extLst>
              <a:ext uri="{FF2B5EF4-FFF2-40B4-BE49-F238E27FC236}">
                <a16:creationId xmlns:a16="http://schemas.microsoft.com/office/drawing/2014/main" id="{94169E6E-6E77-48CF-9C77-F2A3700CD298}"/>
              </a:ext>
            </a:extLst>
          </p:cNvPr>
          <p:cNvSpPr txBox="1">
            <a:spLocks noChangeArrowheads="1"/>
          </p:cNvSpPr>
          <p:nvPr/>
        </p:nvSpPr>
        <p:spPr bwMode="auto">
          <a:xfrm>
            <a:off x="993774" y="194910"/>
            <a:ext cx="103837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600" dirty="0">
                <a:solidFill>
                  <a:srgbClr val="09469F"/>
                </a:solidFill>
                <a:cs typeface="Calibri" panose="020F0502020204030204" pitchFamily="34" charset="0"/>
              </a:rPr>
              <a:t>ПРЕДСТАВЛЕНИЕ СВЕДЕНИЙ О ДОХОДАХ, РАСХОДАХ, </a:t>
            </a:r>
          </a:p>
          <a:p>
            <a:r>
              <a:rPr lang="ru-RU" altLang="ru-RU" sz="1600" dirty="0">
                <a:solidFill>
                  <a:srgbClr val="09469F"/>
                </a:solidFill>
                <a:cs typeface="Calibri" panose="020F0502020204030204" pitchFamily="34" charset="0"/>
              </a:rPr>
              <a:t>ОБ ИМУЩЕСТВЕ И ОБЯЗАТЕЛЬСТВАХ ИМУЩЕСТВЕННОГО ХАРАКТЕРА</a:t>
            </a:r>
          </a:p>
        </p:txBody>
      </p:sp>
    </p:spTree>
    <p:extLst>
      <p:ext uri="{BB962C8B-B14F-4D97-AF65-F5344CB8AC3E}">
        <p14:creationId xmlns:p14="http://schemas.microsoft.com/office/powerpoint/2010/main" val="3607001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P spid="24" grpId="0"/>
      <p:bldP spid="11" grpId="0"/>
      <p:bldP spid="2" grpId="0" animBg="1"/>
      <p:bldP spid="3" grpId="0" animBg="1"/>
      <p:bldP spid="4" grpId="0" animBg="1"/>
      <p:bldP spid="22" grpId="0" animBg="1"/>
      <p:bldP spid="28" grpId="0"/>
      <p:bldP spid="16" grpId="0" animBg="1"/>
      <p:bldP spid="31" grpId="0" animBg="1"/>
      <p:bldP spid="18" grpId="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A94E5BE8-1822-4523-9040-14306DC2A4BC}"/>
              </a:ext>
            </a:extLst>
          </p:cNvPr>
          <p:cNvSpPr/>
          <p:nvPr/>
        </p:nvSpPr>
        <p:spPr>
          <a:xfrm rot="16200000">
            <a:off x="2667000" y="-2667000"/>
            <a:ext cx="6858001" cy="12192001"/>
          </a:xfrm>
          <a:prstGeom prst="rect">
            <a:avLst/>
          </a:prstGeom>
          <a:gradFill>
            <a:gsLst>
              <a:gs pos="0">
                <a:schemeClr val="bg1">
                  <a:lumMod val="85000"/>
                </a:schemeClr>
              </a:gs>
              <a:gs pos="10000">
                <a:schemeClr val="bg1">
                  <a:lumMod val="95000"/>
                </a:schemeClr>
              </a:gs>
              <a:gs pos="53571">
                <a:schemeClr val="bg1">
                  <a:lumMod val="0"/>
                  <a:lumOff val="100000"/>
                </a:schemeClr>
              </a:gs>
              <a:gs pos="84000">
                <a:schemeClr val="bg1">
                  <a:lumMod val="95000"/>
                </a:schemeClr>
              </a:gs>
              <a:gs pos="100000">
                <a:schemeClr val="bg1">
                  <a:lumMod val="8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6" name="Рисунок 5">
            <a:extLst>
              <a:ext uri="{FF2B5EF4-FFF2-40B4-BE49-F238E27FC236}">
                <a16:creationId xmlns:a16="http://schemas.microsoft.com/office/drawing/2014/main" id="{C49A5C54-3DFC-4C26-9A0F-096FB9194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739497"/>
            <a:ext cx="5802525" cy="1720835"/>
          </a:xfrm>
          <a:prstGeom prst="rect">
            <a:avLst/>
          </a:prstGeom>
        </p:spPr>
      </p:pic>
      <p:sp>
        <p:nvSpPr>
          <p:cNvPr id="27" name="Номер слайда 26"/>
          <p:cNvSpPr>
            <a:spLocks noGrp="1"/>
          </p:cNvSpPr>
          <p:nvPr>
            <p:ph type="sldNum" sz="quarter" idx="12"/>
          </p:nvPr>
        </p:nvSpPr>
        <p:spPr/>
        <p:txBody>
          <a:bodyPr/>
          <a:lstStyle/>
          <a:p>
            <a:pPr>
              <a:defRPr/>
            </a:pPr>
            <a:fld id="{A1A9CE61-90D0-47F5-84FF-C6FCDA0A9241}" type="slidenum">
              <a:rPr lang="ru-RU" altLang="ru-RU" smtClean="0"/>
              <a:pPr>
                <a:defRPr/>
              </a:pPr>
              <a:t>5</a:t>
            </a:fld>
            <a:endParaRPr lang="ru-RU" altLang="ru-RU" dirty="0"/>
          </a:p>
        </p:txBody>
      </p:sp>
      <p:sp>
        <p:nvSpPr>
          <p:cNvPr id="22" name="TextBox 21">
            <a:extLst>
              <a:ext uri="{FF2B5EF4-FFF2-40B4-BE49-F238E27FC236}">
                <a16:creationId xmlns:a16="http://schemas.microsoft.com/office/drawing/2014/main" id="{E883165A-51FB-4BE5-ADA0-80A1094CED1D}"/>
              </a:ext>
            </a:extLst>
          </p:cNvPr>
          <p:cNvSpPr txBox="1">
            <a:spLocks noChangeArrowheads="1"/>
          </p:cNvSpPr>
          <p:nvPr/>
        </p:nvSpPr>
        <p:spPr bwMode="auto">
          <a:xfrm>
            <a:off x="2911152" y="848668"/>
            <a:ext cx="6335485" cy="307777"/>
          </a:xfrm>
          <a:prstGeom prst="rect">
            <a:avLst/>
          </a:prstGeom>
          <a:solidFill>
            <a:srgbClr val="F24B55"/>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solidFill>
                  <a:schemeClr val="bg1">
                    <a:lumMod val="95000"/>
                  </a:schemeClr>
                </a:solidFill>
                <a:cs typeface="Calibri" panose="020F0502020204030204" pitchFamily="34" charset="0"/>
              </a:rPr>
              <a:t>ПРОВЕРКА ДОСТОВЕРНОСТИ И ПОЛНОТЫ СВЕДЕНИЙ</a:t>
            </a:r>
          </a:p>
        </p:txBody>
      </p:sp>
      <p:sp>
        <p:nvSpPr>
          <p:cNvPr id="11" name="TextBox 10">
            <a:extLst>
              <a:ext uri="{FF2B5EF4-FFF2-40B4-BE49-F238E27FC236}">
                <a16:creationId xmlns:a16="http://schemas.microsoft.com/office/drawing/2014/main" id="{B6CFB759-582B-41E1-8F9A-1A9785D3C6D0}"/>
              </a:ext>
            </a:extLst>
          </p:cNvPr>
          <p:cNvSpPr txBox="1">
            <a:spLocks noChangeArrowheads="1"/>
          </p:cNvSpPr>
          <p:nvPr/>
        </p:nvSpPr>
        <p:spPr bwMode="auto">
          <a:xfrm>
            <a:off x="2497494" y="1200748"/>
            <a:ext cx="71970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200" dirty="0"/>
              <a:t>Регулируется Постановлением Правления ПФР от 05.06.2013 N 133п (ред. от 06.12.2018)</a:t>
            </a:r>
            <a:endParaRPr lang="ru-RU" altLang="ru-RU" sz="1200" dirty="0">
              <a:solidFill>
                <a:srgbClr val="09469F"/>
              </a:solidFill>
              <a:cs typeface="Calibri" panose="020F0502020204030204" pitchFamily="34" charset="0"/>
            </a:endParaRPr>
          </a:p>
        </p:txBody>
      </p:sp>
      <p:sp>
        <p:nvSpPr>
          <p:cNvPr id="24" name="Заголовок 1">
            <a:extLst>
              <a:ext uri="{FF2B5EF4-FFF2-40B4-BE49-F238E27FC236}">
                <a16:creationId xmlns:a16="http://schemas.microsoft.com/office/drawing/2014/main" id="{689629BC-EA43-4BDA-A7AD-0A02A92D2766}"/>
              </a:ext>
            </a:extLst>
          </p:cNvPr>
          <p:cNvSpPr txBox="1">
            <a:spLocks/>
          </p:cNvSpPr>
          <p:nvPr/>
        </p:nvSpPr>
        <p:spPr bwMode="auto">
          <a:xfrm>
            <a:off x="-14934" y="0"/>
            <a:ext cx="752475" cy="819150"/>
          </a:xfrm>
          <a:prstGeom prst="rect">
            <a:avLst/>
          </a:prstGeom>
          <a:solidFill>
            <a:srgbClr val="09469F"/>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FontTx/>
              <a:buNone/>
              <a:defRPr/>
            </a:pPr>
            <a:r>
              <a:rPr lang="ru-RU" altLang="ru-RU" sz="3200" b="1" dirty="0">
                <a:solidFill>
                  <a:schemeClr val="bg1">
                    <a:lumMod val="95000"/>
                  </a:schemeClr>
                </a:solidFill>
                <a:latin typeface="+mj-lt"/>
              </a:rPr>
              <a:t>4.1</a:t>
            </a:r>
          </a:p>
        </p:txBody>
      </p:sp>
      <p:sp>
        <p:nvSpPr>
          <p:cNvPr id="25" name="TextBox 24">
            <a:extLst>
              <a:ext uri="{FF2B5EF4-FFF2-40B4-BE49-F238E27FC236}">
                <a16:creationId xmlns:a16="http://schemas.microsoft.com/office/drawing/2014/main" id="{EC24E171-790F-49FB-9C3A-A9D2B5B7138E}"/>
              </a:ext>
            </a:extLst>
          </p:cNvPr>
          <p:cNvSpPr txBox="1">
            <a:spLocks noChangeArrowheads="1"/>
          </p:cNvSpPr>
          <p:nvPr/>
        </p:nvSpPr>
        <p:spPr bwMode="auto">
          <a:xfrm>
            <a:off x="993774" y="194910"/>
            <a:ext cx="103837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600" dirty="0">
                <a:solidFill>
                  <a:srgbClr val="09469F"/>
                </a:solidFill>
                <a:cs typeface="Calibri" panose="020F0502020204030204" pitchFamily="34" charset="0"/>
              </a:rPr>
              <a:t>ПРЕДСТАВЛЕНИЕ СВЕДЕНИЙ О ДОХОДАХ, РАСХОДАХ, </a:t>
            </a:r>
          </a:p>
          <a:p>
            <a:r>
              <a:rPr lang="ru-RU" altLang="ru-RU" sz="1600" dirty="0">
                <a:solidFill>
                  <a:srgbClr val="09469F"/>
                </a:solidFill>
                <a:cs typeface="Calibri" panose="020F0502020204030204" pitchFamily="34" charset="0"/>
              </a:rPr>
              <a:t>ОБ ИМУЩЕСТВЕ И ОБЯЗАТЕЛЬСТВАХ ИМУЩЕСТВЕННОГО ХАРАКТЕРА</a:t>
            </a:r>
          </a:p>
        </p:txBody>
      </p:sp>
      <p:sp>
        <p:nvSpPr>
          <p:cNvPr id="7" name="Прямоугольник 6">
            <a:extLst>
              <a:ext uri="{FF2B5EF4-FFF2-40B4-BE49-F238E27FC236}">
                <a16:creationId xmlns:a16="http://schemas.microsoft.com/office/drawing/2014/main" id="{2D3C2DD4-15BB-4AA8-8D3B-6F5515571000}"/>
              </a:ext>
            </a:extLst>
          </p:cNvPr>
          <p:cNvSpPr/>
          <p:nvPr/>
        </p:nvSpPr>
        <p:spPr>
          <a:xfrm>
            <a:off x="9560863" y="395902"/>
            <a:ext cx="3008241" cy="3371467"/>
          </a:xfrm>
          <a:prstGeom prst="rect">
            <a:avLst/>
          </a:prstGeom>
          <a:blipFill>
            <a:blip r:embed="rId4">
              <a:alphaModFix amt="32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TextBox 12">
            <a:extLst>
              <a:ext uri="{FF2B5EF4-FFF2-40B4-BE49-F238E27FC236}">
                <a16:creationId xmlns:a16="http://schemas.microsoft.com/office/drawing/2014/main" id="{E076F970-C735-4B25-8C5F-B957A23128C6}"/>
              </a:ext>
            </a:extLst>
          </p:cNvPr>
          <p:cNvSpPr txBox="1">
            <a:spLocks noChangeArrowheads="1"/>
          </p:cNvSpPr>
          <p:nvPr/>
        </p:nvSpPr>
        <p:spPr bwMode="auto">
          <a:xfrm>
            <a:off x="1173479" y="1857049"/>
            <a:ext cx="445288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200" dirty="0"/>
              <a:t>Предмет проверки – достоверность и полнота сведений; соблюдение законодательства в части возможных расходов, соблюдение предупредительных мер профилактики коррупционных правонарушений при получении доходов и расходов.</a:t>
            </a:r>
            <a:endParaRPr lang="ru-RU" altLang="ru-RU" sz="1200" dirty="0">
              <a:solidFill>
                <a:srgbClr val="09469F"/>
              </a:solidFill>
              <a:cs typeface="Calibri" panose="020F0502020204030204" pitchFamily="34" charset="0"/>
            </a:endParaRPr>
          </a:p>
        </p:txBody>
      </p:sp>
      <p:sp>
        <p:nvSpPr>
          <p:cNvPr id="14" name="TextBox 13">
            <a:extLst>
              <a:ext uri="{FF2B5EF4-FFF2-40B4-BE49-F238E27FC236}">
                <a16:creationId xmlns:a16="http://schemas.microsoft.com/office/drawing/2014/main" id="{2FAF19C8-D04D-4A52-8557-E749D17A1CF0}"/>
              </a:ext>
            </a:extLst>
          </p:cNvPr>
          <p:cNvSpPr txBox="1">
            <a:spLocks noChangeArrowheads="1"/>
          </p:cNvSpPr>
          <p:nvPr/>
        </p:nvSpPr>
        <p:spPr bwMode="auto">
          <a:xfrm>
            <a:off x="6601010" y="1905520"/>
            <a:ext cx="41198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200" dirty="0"/>
              <a:t>Проверка осуществляется в срок, не превышающий 60 дней со дня принятия решения о ее проведении. </a:t>
            </a:r>
          </a:p>
          <a:p>
            <a:r>
              <a:rPr lang="ru-RU" sz="1200" dirty="0"/>
              <a:t>Срок проверки может быть продлен до 90 дней лицами, принявшими решение о ее проведении </a:t>
            </a:r>
            <a:endParaRPr lang="ru-RU" altLang="ru-RU" sz="1200" dirty="0">
              <a:solidFill>
                <a:srgbClr val="09469F"/>
              </a:solidFill>
              <a:cs typeface="Calibri" panose="020F0502020204030204" pitchFamily="34" charset="0"/>
            </a:endParaRPr>
          </a:p>
        </p:txBody>
      </p:sp>
      <p:sp>
        <p:nvSpPr>
          <p:cNvPr id="15" name="TextBox 14">
            <a:extLst>
              <a:ext uri="{FF2B5EF4-FFF2-40B4-BE49-F238E27FC236}">
                <a16:creationId xmlns:a16="http://schemas.microsoft.com/office/drawing/2014/main" id="{7E0812D2-2614-4F2E-A52F-88F19A756C9C}"/>
              </a:ext>
            </a:extLst>
          </p:cNvPr>
          <p:cNvSpPr txBox="1">
            <a:spLocks noChangeArrowheads="1"/>
          </p:cNvSpPr>
          <p:nvPr/>
        </p:nvSpPr>
        <p:spPr bwMode="auto">
          <a:xfrm>
            <a:off x="1716834" y="3184791"/>
            <a:ext cx="8724122" cy="307777"/>
          </a:xfrm>
          <a:prstGeom prst="rect">
            <a:avLst/>
          </a:prstGeom>
          <a:solidFill>
            <a:srgbClr val="F24B55"/>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solidFill>
                  <a:schemeClr val="bg1">
                    <a:lumMod val="95000"/>
                  </a:schemeClr>
                </a:solidFill>
              </a:rPr>
              <a:t>ДЕПАРТАМЕНТ ОБЕСПЕЧЕНИЯ БЕЗОПАСНОСТИ ОСУЩЕСТВЛЯЕТ ПРОВЕРКУ</a:t>
            </a:r>
            <a:endParaRPr lang="ru-RU" altLang="ru-RU" sz="1400" dirty="0">
              <a:solidFill>
                <a:schemeClr val="bg1">
                  <a:lumMod val="95000"/>
                </a:schemeClr>
              </a:solidFill>
              <a:cs typeface="Calibri" panose="020F0502020204030204" pitchFamily="34" charset="0"/>
            </a:endParaRPr>
          </a:p>
        </p:txBody>
      </p:sp>
      <p:sp>
        <p:nvSpPr>
          <p:cNvPr id="16" name="TextBox 15">
            <a:extLst>
              <a:ext uri="{FF2B5EF4-FFF2-40B4-BE49-F238E27FC236}">
                <a16:creationId xmlns:a16="http://schemas.microsoft.com/office/drawing/2014/main" id="{0B0A8DA7-EEC5-4D84-91D6-2CEE9314A623}"/>
              </a:ext>
            </a:extLst>
          </p:cNvPr>
          <p:cNvSpPr txBox="1">
            <a:spLocks noChangeArrowheads="1"/>
          </p:cNvSpPr>
          <p:nvPr/>
        </p:nvSpPr>
        <p:spPr bwMode="auto">
          <a:xfrm>
            <a:off x="1173479" y="3933090"/>
            <a:ext cx="991357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200" dirty="0"/>
              <a:t>1. самостоятельно;</a:t>
            </a:r>
          </a:p>
          <a:p>
            <a:endParaRPr lang="ru-RU" sz="1200" dirty="0"/>
          </a:p>
          <a:p>
            <a:r>
              <a:rPr lang="ru-RU" sz="1200" dirty="0"/>
              <a:t>2. путем подготовки предложений Председателю Правления ПФР о направлении запросов в федеральные органы исполнительной власти, кредитные организации, налоговые органы и органы, осуществляющие государственную регистрацию прав на недвижимое имущество и сделок с ним;</a:t>
            </a:r>
          </a:p>
          <a:p>
            <a:endParaRPr lang="ru-RU" sz="1200" dirty="0"/>
          </a:p>
          <a:p>
            <a:r>
              <a:rPr lang="ru-RU" sz="1200" dirty="0"/>
              <a:t>3. путем направления запросов в установленном порядке в органы прокуратуры Российской Федерации, иные федеральные государственные органы, государственные органы субъектов Российской Федерации, территориальные органы федеральных государственных органов, органы местного самоуправления, на предприятия, в учреждения, организации и общественные объединения</a:t>
            </a:r>
          </a:p>
        </p:txBody>
      </p:sp>
      <p:sp>
        <p:nvSpPr>
          <p:cNvPr id="4" name="Прямоугольник 3">
            <a:extLst>
              <a:ext uri="{FF2B5EF4-FFF2-40B4-BE49-F238E27FC236}">
                <a16:creationId xmlns:a16="http://schemas.microsoft.com/office/drawing/2014/main" id="{46757EAE-BE36-4C6B-A5B7-2A78B13B50A7}"/>
              </a:ext>
            </a:extLst>
          </p:cNvPr>
          <p:cNvSpPr/>
          <p:nvPr/>
        </p:nvSpPr>
        <p:spPr>
          <a:xfrm>
            <a:off x="1032797" y="1700278"/>
            <a:ext cx="4901472" cy="1283772"/>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5" name="TextBox 4">
            <a:extLst>
              <a:ext uri="{FF2B5EF4-FFF2-40B4-BE49-F238E27FC236}">
                <a16:creationId xmlns:a16="http://schemas.microsoft.com/office/drawing/2014/main" id="{998CAF38-8FE0-4909-ACAC-3F4C6C7688E0}"/>
              </a:ext>
            </a:extLst>
          </p:cNvPr>
          <p:cNvSpPr txBox="1"/>
          <p:nvPr/>
        </p:nvSpPr>
        <p:spPr>
          <a:xfrm>
            <a:off x="1276384" y="1515612"/>
            <a:ext cx="287429" cy="305729"/>
          </a:xfrm>
          <a:prstGeom prst="rect">
            <a:avLst/>
          </a:prstGeom>
          <a:solidFill>
            <a:srgbClr val="F24B55"/>
          </a:solidFill>
        </p:spPr>
        <p:txBody>
          <a:bodyPr wrap="square" rtlCol="0">
            <a:spAutoFit/>
          </a:bodyPr>
          <a:lstStyle/>
          <a:p>
            <a:endParaRPr lang="ru-RU" dirty="0">
              <a:solidFill>
                <a:schemeClr val="bg1">
                  <a:lumMod val="95000"/>
                </a:schemeClr>
              </a:solidFill>
            </a:endParaRPr>
          </a:p>
        </p:txBody>
      </p:sp>
      <p:sp>
        <p:nvSpPr>
          <p:cNvPr id="34" name="Прямоугольник 33">
            <a:extLst>
              <a:ext uri="{FF2B5EF4-FFF2-40B4-BE49-F238E27FC236}">
                <a16:creationId xmlns:a16="http://schemas.microsoft.com/office/drawing/2014/main" id="{C01C340B-66E5-4B03-9FBF-36505DFFB952}"/>
              </a:ext>
            </a:extLst>
          </p:cNvPr>
          <p:cNvSpPr/>
          <p:nvPr/>
        </p:nvSpPr>
        <p:spPr>
          <a:xfrm>
            <a:off x="6461621" y="1706716"/>
            <a:ext cx="4696199" cy="1277334"/>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6" name="TextBox 35">
            <a:extLst>
              <a:ext uri="{FF2B5EF4-FFF2-40B4-BE49-F238E27FC236}">
                <a16:creationId xmlns:a16="http://schemas.microsoft.com/office/drawing/2014/main" id="{D023CBC8-5359-4716-B2C0-A36E8FC8F0E2}"/>
              </a:ext>
            </a:extLst>
          </p:cNvPr>
          <p:cNvSpPr txBox="1"/>
          <p:nvPr/>
        </p:nvSpPr>
        <p:spPr>
          <a:xfrm>
            <a:off x="6656439" y="1522050"/>
            <a:ext cx="287429" cy="305729"/>
          </a:xfrm>
          <a:prstGeom prst="rect">
            <a:avLst/>
          </a:prstGeom>
          <a:solidFill>
            <a:srgbClr val="F24B55"/>
          </a:solidFill>
        </p:spPr>
        <p:txBody>
          <a:bodyPr wrap="square" rtlCol="0">
            <a:spAutoFit/>
          </a:bodyPr>
          <a:lstStyle/>
          <a:p>
            <a:endParaRPr lang="ru-RU" dirty="0">
              <a:solidFill>
                <a:schemeClr val="bg1">
                  <a:lumMod val="95000"/>
                </a:schemeClr>
              </a:solidFill>
            </a:endParaRPr>
          </a:p>
        </p:txBody>
      </p:sp>
      <p:sp>
        <p:nvSpPr>
          <p:cNvPr id="38" name="Прямоугольник 37">
            <a:extLst>
              <a:ext uri="{FF2B5EF4-FFF2-40B4-BE49-F238E27FC236}">
                <a16:creationId xmlns:a16="http://schemas.microsoft.com/office/drawing/2014/main" id="{6FBACBF0-C3B4-4182-AF72-B011774A1BB6}"/>
              </a:ext>
            </a:extLst>
          </p:cNvPr>
          <p:cNvSpPr/>
          <p:nvPr/>
        </p:nvSpPr>
        <p:spPr>
          <a:xfrm>
            <a:off x="1032797" y="3760472"/>
            <a:ext cx="10125023" cy="2052499"/>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9" name="TextBox 38">
            <a:extLst>
              <a:ext uri="{FF2B5EF4-FFF2-40B4-BE49-F238E27FC236}">
                <a16:creationId xmlns:a16="http://schemas.microsoft.com/office/drawing/2014/main" id="{6993CAED-2520-4415-AEE4-DB8DF4123856}"/>
              </a:ext>
            </a:extLst>
          </p:cNvPr>
          <p:cNvSpPr txBox="1"/>
          <p:nvPr/>
        </p:nvSpPr>
        <p:spPr>
          <a:xfrm>
            <a:off x="1276384" y="3606270"/>
            <a:ext cx="287429" cy="305729"/>
          </a:xfrm>
          <a:prstGeom prst="rect">
            <a:avLst/>
          </a:prstGeom>
          <a:solidFill>
            <a:srgbClr val="F24B55"/>
          </a:solidFill>
        </p:spPr>
        <p:txBody>
          <a:bodyPr wrap="square" rtlCol="0">
            <a:spAutoFit/>
          </a:bodyPr>
          <a:lstStyle/>
          <a:p>
            <a:endParaRPr lang="ru-RU" dirty="0">
              <a:solidFill>
                <a:schemeClr val="bg1">
                  <a:lumMod val="95000"/>
                </a:schemeClr>
              </a:solidFill>
            </a:endParaRPr>
          </a:p>
        </p:txBody>
      </p:sp>
    </p:spTree>
    <p:extLst>
      <p:ext uri="{BB962C8B-B14F-4D97-AF65-F5344CB8AC3E}">
        <p14:creationId xmlns:p14="http://schemas.microsoft.com/office/powerpoint/2010/main" val="1783520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P spid="22" grpId="0" animBg="1"/>
      <p:bldP spid="11" grpId="0"/>
      <p:bldP spid="24" grpId="0" animBg="1"/>
      <p:bldP spid="25" grpId="0"/>
      <p:bldP spid="13" grpId="0"/>
      <p:bldP spid="14" grpId="0"/>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A94E5BE8-1822-4523-9040-14306DC2A4BC}"/>
              </a:ext>
            </a:extLst>
          </p:cNvPr>
          <p:cNvSpPr/>
          <p:nvPr/>
        </p:nvSpPr>
        <p:spPr>
          <a:xfrm rot="16200000">
            <a:off x="2659532" y="-2672071"/>
            <a:ext cx="6858001" cy="12177067"/>
          </a:xfrm>
          <a:prstGeom prst="rect">
            <a:avLst/>
          </a:prstGeom>
          <a:gradFill>
            <a:gsLst>
              <a:gs pos="0">
                <a:schemeClr val="bg1">
                  <a:lumMod val="85000"/>
                </a:schemeClr>
              </a:gs>
              <a:gs pos="10000">
                <a:schemeClr val="bg1">
                  <a:lumMod val="95000"/>
                </a:schemeClr>
              </a:gs>
              <a:gs pos="53571">
                <a:schemeClr val="bg1">
                  <a:lumMod val="0"/>
                  <a:lumOff val="100000"/>
                </a:schemeClr>
              </a:gs>
              <a:gs pos="84000">
                <a:schemeClr val="bg1">
                  <a:lumMod val="95000"/>
                </a:schemeClr>
              </a:gs>
              <a:gs pos="100000">
                <a:schemeClr val="bg1">
                  <a:lumMod val="8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6" name="Рисунок 5">
            <a:extLst>
              <a:ext uri="{FF2B5EF4-FFF2-40B4-BE49-F238E27FC236}">
                <a16:creationId xmlns:a16="http://schemas.microsoft.com/office/drawing/2014/main" id="{C49A5C54-3DFC-4C26-9A0F-096FB9194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739497"/>
            <a:ext cx="5802525" cy="1720835"/>
          </a:xfrm>
          <a:prstGeom prst="rect">
            <a:avLst/>
          </a:prstGeom>
        </p:spPr>
      </p:pic>
      <p:sp>
        <p:nvSpPr>
          <p:cNvPr id="27" name="Номер слайда 26"/>
          <p:cNvSpPr>
            <a:spLocks noGrp="1"/>
          </p:cNvSpPr>
          <p:nvPr>
            <p:ph type="sldNum" sz="quarter" idx="12"/>
          </p:nvPr>
        </p:nvSpPr>
        <p:spPr/>
        <p:txBody>
          <a:bodyPr/>
          <a:lstStyle/>
          <a:p>
            <a:pPr>
              <a:defRPr/>
            </a:pPr>
            <a:fld id="{A1A9CE61-90D0-47F5-84FF-C6FCDA0A9241}" type="slidenum">
              <a:rPr lang="ru-RU" altLang="ru-RU" smtClean="0"/>
              <a:pPr>
                <a:defRPr/>
              </a:pPr>
              <a:t>6</a:t>
            </a:fld>
            <a:endParaRPr lang="ru-RU" altLang="ru-RU" dirty="0"/>
          </a:p>
        </p:txBody>
      </p:sp>
      <p:sp>
        <p:nvSpPr>
          <p:cNvPr id="11" name="TextBox 10">
            <a:extLst>
              <a:ext uri="{FF2B5EF4-FFF2-40B4-BE49-F238E27FC236}">
                <a16:creationId xmlns:a16="http://schemas.microsoft.com/office/drawing/2014/main" id="{B6CFB759-582B-41E1-8F9A-1A9785D3C6D0}"/>
              </a:ext>
            </a:extLst>
          </p:cNvPr>
          <p:cNvSpPr txBox="1">
            <a:spLocks noChangeArrowheads="1"/>
          </p:cNvSpPr>
          <p:nvPr/>
        </p:nvSpPr>
        <p:spPr bwMode="auto">
          <a:xfrm>
            <a:off x="6061330" y="5879183"/>
            <a:ext cx="50664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200" dirty="0"/>
              <a:t>Регулируется Указом Президента РФ от 06.03.1997 N 188 (ред. от 13.07.2015) "Об утверждении Перечня сведений конфиденциального характера". </a:t>
            </a:r>
            <a:endParaRPr lang="ru-RU" altLang="ru-RU" sz="1200" dirty="0">
              <a:solidFill>
                <a:srgbClr val="09469F"/>
              </a:solidFill>
              <a:cs typeface="Calibri" panose="020F0502020204030204" pitchFamily="34" charset="0"/>
            </a:endParaRPr>
          </a:p>
        </p:txBody>
      </p:sp>
      <p:sp>
        <p:nvSpPr>
          <p:cNvPr id="13" name="TextBox 12">
            <a:extLst>
              <a:ext uri="{FF2B5EF4-FFF2-40B4-BE49-F238E27FC236}">
                <a16:creationId xmlns:a16="http://schemas.microsoft.com/office/drawing/2014/main" id="{E076F970-C735-4B25-8C5F-B957A23128C6}"/>
              </a:ext>
            </a:extLst>
          </p:cNvPr>
          <p:cNvSpPr txBox="1">
            <a:spLocks noChangeArrowheads="1"/>
          </p:cNvSpPr>
          <p:nvPr/>
        </p:nvSpPr>
        <p:spPr bwMode="auto">
          <a:xfrm>
            <a:off x="8228991" y="-12538"/>
            <a:ext cx="340477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050" i="1" dirty="0"/>
              <a:t>Сведения о доходах, расходах, об имуществе </a:t>
            </a:r>
          </a:p>
          <a:p>
            <a:r>
              <a:rPr lang="ru-RU" sz="1050" i="1" dirty="0"/>
              <a:t>и обязательствах имущественного характера </a:t>
            </a:r>
          </a:p>
          <a:p>
            <a:r>
              <a:rPr lang="ru-RU" sz="1050" i="1" dirty="0"/>
              <a:t>отдельных категорий лиц и членов их семей не носят абсолютно конфиденциальный характер. </a:t>
            </a:r>
            <a:endParaRPr lang="ru-RU" altLang="ru-RU" sz="1050" i="1" dirty="0">
              <a:solidFill>
                <a:srgbClr val="09469F"/>
              </a:solidFill>
              <a:cs typeface="Calibri" panose="020F0502020204030204" pitchFamily="34" charset="0"/>
            </a:endParaRPr>
          </a:p>
        </p:txBody>
      </p:sp>
      <p:sp>
        <p:nvSpPr>
          <p:cNvPr id="14" name="Заголовок 1">
            <a:extLst>
              <a:ext uri="{FF2B5EF4-FFF2-40B4-BE49-F238E27FC236}">
                <a16:creationId xmlns:a16="http://schemas.microsoft.com/office/drawing/2014/main" id="{4D3C0F8C-CC7B-4714-9458-9E3C6C6B3109}"/>
              </a:ext>
            </a:extLst>
          </p:cNvPr>
          <p:cNvSpPr txBox="1">
            <a:spLocks/>
          </p:cNvSpPr>
          <p:nvPr/>
        </p:nvSpPr>
        <p:spPr bwMode="auto">
          <a:xfrm>
            <a:off x="-14934" y="0"/>
            <a:ext cx="752475" cy="819150"/>
          </a:xfrm>
          <a:prstGeom prst="rect">
            <a:avLst/>
          </a:prstGeom>
          <a:solidFill>
            <a:srgbClr val="09469F"/>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FontTx/>
              <a:buNone/>
              <a:defRPr/>
            </a:pPr>
            <a:r>
              <a:rPr lang="ru-RU" altLang="ru-RU" sz="3200" b="1" dirty="0">
                <a:solidFill>
                  <a:schemeClr val="bg1">
                    <a:lumMod val="95000"/>
                  </a:schemeClr>
                </a:solidFill>
                <a:latin typeface="+mj-lt"/>
              </a:rPr>
              <a:t>4.1</a:t>
            </a:r>
          </a:p>
        </p:txBody>
      </p:sp>
      <p:sp>
        <p:nvSpPr>
          <p:cNvPr id="15" name="TextBox 14">
            <a:extLst>
              <a:ext uri="{FF2B5EF4-FFF2-40B4-BE49-F238E27FC236}">
                <a16:creationId xmlns:a16="http://schemas.microsoft.com/office/drawing/2014/main" id="{C0FC40C2-8AF1-4AEC-B34A-9D8A15A6F5A5}"/>
              </a:ext>
            </a:extLst>
          </p:cNvPr>
          <p:cNvSpPr txBox="1">
            <a:spLocks noChangeArrowheads="1"/>
          </p:cNvSpPr>
          <p:nvPr/>
        </p:nvSpPr>
        <p:spPr bwMode="auto">
          <a:xfrm>
            <a:off x="993774" y="194910"/>
            <a:ext cx="103837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600" dirty="0">
                <a:solidFill>
                  <a:srgbClr val="09469F"/>
                </a:solidFill>
                <a:cs typeface="Calibri" panose="020F0502020204030204" pitchFamily="34" charset="0"/>
              </a:rPr>
              <a:t>ПРЕДСТАВЛЕНИЕ СВЕДЕНИЙ О ДОХОДАХ, РАСХОДАХ, </a:t>
            </a:r>
          </a:p>
          <a:p>
            <a:r>
              <a:rPr lang="ru-RU" altLang="ru-RU" sz="1600" dirty="0">
                <a:solidFill>
                  <a:srgbClr val="09469F"/>
                </a:solidFill>
                <a:cs typeface="Calibri" panose="020F0502020204030204" pitchFamily="34" charset="0"/>
              </a:rPr>
              <a:t>ОБ ИМУЩЕСТВЕ И ОБЯЗАТЕЛЬСТВАХ ИМУЩЕСТВЕННОГО ХАРАКТЕРА</a:t>
            </a:r>
          </a:p>
        </p:txBody>
      </p:sp>
      <p:sp>
        <p:nvSpPr>
          <p:cNvPr id="4" name="Прямоугольник 3">
            <a:extLst>
              <a:ext uri="{FF2B5EF4-FFF2-40B4-BE49-F238E27FC236}">
                <a16:creationId xmlns:a16="http://schemas.microsoft.com/office/drawing/2014/main" id="{4A3A90BF-D6FD-4529-8653-7064EAD2523A}"/>
              </a:ext>
            </a:extLst>
          </p:cNvPr>
          <p:cNvSpPr/>
          <p:nvPr/>
        </p:nvSpPr>
        <p:spPr>
          <a:xfrm>
            <a:off x="9560863" y="395902"/>
            <a:ext cx="3008241" cy="3371467"/>
          </a:xfrm>
          <a:prstGeom prst="rect">
            <a:avLst/>
          </a:prstGeom>
          <a:blipFill>
            <a:blip r:embed="rId4">
              <a:alphaModFix amt="32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TextBox 20">
            <a:extLst>
              <a:ext uri="{FF2B5EF4-FFF2-40B4-BE49-F238E27FC236}">
                <a16:creationId xmlns:a16="http://schemas.microsoft.com/office/drawing/2014/main" id="{474F2B26-CFDB-4A9D-9BA9-968F60464550}"/>
              </a:ext>
            </a:extLst>
          </p:cNvPr>
          <p:cNvSpPr txBox="1">
            <a:spLocks noChangeArrowheads="1"/>
          </p:cNvSpPr>
          <p:nvPr/>
        </p:nvSpPr>
        <p:spPr bwMode="auto">
          <a:xfrm>
            <a:off x="1774479" y="867014"/>
            <a:ext cx="8655113" cy="307777"/>
          </a:xfrm>
          <a:prstGeom prst="rect">
            <a:avLst/>
          </a:prstGeom>
          <a:solidFill>
            <a:srgbClr val="F34B56"/>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solidFill>
                  <a:schemeClr val="bg1">
                    <a:lumMod val="95000"/>
                  </a:schemeClr>
                </a:solidFill>
              </a:rPr>
              <a:t>К КОНФИДЕНЦИАЛЬНЫМ СВЕДЕНИЯМ В СФЕРЕ ФУНКЦИОНИРОВАНИЯ ПФР ОТНОСЯТСЯ</a:t>
            </a:r>
            <a:endParaRPr lang="ru-RU" altLang="ru-RU" sz="1400" dirty="0">
              <a:solidFill>
                <a:schemeClr val="bg1">
                  <a:lumMod val="95000"/>
                </a:schemeClr>
              </a:solidFill>
              <a:cs typeface="Calibri" panose="020F0502020204030204" pitchFamily="34" charset="0"/>
            </a:endParaRPr>
          </a:p>
        </p:txBody>
      </p:sp>
      <p:sp>
        <p:nvSpPr>
          <p:cNvPr id="16" name="TextBox 15">
            <a:extLst>
              <a:ext uri="{FF2B5EF4-FFF2-40B4-BE49-F238E27FC236}">
                <a16:creationId xmlns:a16="http://schemas.microsoft.com/office/drawing/2014/main" id="{876467D0-CEF6-499F-88E7-F7A9833803F7}"/>
              </a:ext>
            </a:extLst>
          </p:cNvPr>
          <p:cNvSpPr txBox="1">
            <a:spLocks noChangeArrowheads="1"/>
          </p:cNvSpPr>
          <p:nvPr/>
        </p:nvSpPr>
        <p:spPr bwMode="auto">
          <a:xfrm>
            <a:off x="1161332" y="1509104"/>
            <a:ext cx="4786568"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050" dirty="0"/>
              <a:t>Сведения о фактах, событиях и обстоятельствах частной жизни гражданина, позволяющие идентифицировать его личность (персональные данные), за исключением сведений, подлежащих распространению в средствах массовой информации в установленных федеральными законами случаях.</a:t>
            </a:r>
          </a:p>
        </p:txBody>
      </p:sp>
      <p:sp>
        <p:nvSpPr>
          <p:cNvPr id="2" name="Прямоугольник 1">
            <a:extLst>
              <a:ext uri="{FF2B5EF4-FFF2-40B4-BE49-F238E27FC236}">
                <a16:creationId xmlns:a16="http://schemas.microsoft.com/office/drawing/2014/main" id="{A451812C-C880-42D4-86F9-533AA1C39C50}"/>
              </a:ext>
            </a:extLst>
          </p:cNvPr>
          <p:cNvSpPr/>
          <p:nvPr/>
        </p:nvSpPr>
        <p:spPr>
          <a:xfrm>
            <a:off x="1037373" y="1404148"/>
            <a:ext cx="4910527" cy="116176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 name="TextBox 2">
            <a:extLst>
              <a:ext uri="{FF2B5EF4-FFF2-40B4-BE49-F238E27FC236}">
                <a16:creationId xmlns:a16="http://schemas.microsoft.com/office/drawing/2014/main" id="{4FA67A35-6FD1-4675-AE27-DF081B94E704}"/>
              </a:ext>
            </a:extLst>
          </p:cNvPr>
          <p:cNvSpPr txBox="1"/>
          <p:nvPr/>
        </p:nvSpPr>
        <p:spPr>
          <a:xfrm>
            <a:off x="1217667" y="1237934"/>
            <a:ext cx="280812"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1</a:t>
            </a:r>
          </a:p>
        </p:txBody>
      </p:sp>
      <p:sp>
        <p:nvSpPr>
          <p:cNvPr id="25" name="TextBox 24">
            <a:extLst>
              <a:ext uri="{FF2B5EF4-FFF2-40B4-BE49-F238E27FC236}">
                <a16:creationId xmlns:a16="http://schemas.microsoft.com/office/drawing/2014/main" id="{D0FA0F29-BB3A-4DF2-B302-3FA794BAC5BF}"/>
              </a:ext>
            </a:extLst>
          </p:cNvPr>
          <p:cNvSpPr txBox="1">
            <a:spLocks noChangeArrowheads="1"/>
          </p:cNvSpPr>
          <p:nvPr/>
        </p:nvSpPr>
        <p:spPr bwMode="auto">
          <a:xfrm>
            <a:off x="6241885" y="1509104"/>
            <a:ext cx="4786568"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050" dirty="0"/>
              <a:t>Сведения, связанные с профессиональной деятельностью, доступ </a:t>
            </a:r>
          </a:p>
          <a:p>
            <a:r>
              <a:rPr lang="ru-RU" sz="1050" dirty="0"/>
              <a:t>к которым ограничен в соответствии с Конституцией Российской Федерации и федеральными законами (врачебная, нотариальная, адвокатская тайна, тайна переписки, телефонных переговоров, почтовых отправлений, телеграфных или иных сообщений и так далее).</a:t>
            </a:r>
          </a:p>
        </p:txBody>
      </p:sp>
      <p:sp>
        <p:nvSpPr>
          <p:cNvPr id="26" name="Прямоугольник 25">
            <a:extLst>
              <a:ext uri="{FF2B5EF4-FFF2-40B4-BE49-F238E27FC236}">
                <a16:creationId xmlns:a16="http://schemas.microsoft.com/office/drawing/2014/main" id="{20020DC9-FF22-41A7-AEC3-B7F3AE5CCB28}"/>
              </a:ext>
            </a:extLst>
          </p:cNvPr>
          <p:cNvSpPr/>
          <p:nvPr/>
        </p:nvSpPr>
        <p:spPr>
          <a:xfrm>
            <a:off x="6117926" y="1404148"/>
            <a:ext cx="5010114" cy="116176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28" name="TextBox 27">
            <a:extLst>
              <a:ext uri="{FF2B5EF4-FFF2-40B4-BE49-F238E27FC236}">
                <a16:creationId xmlns:a16="http://schemas.microsoft.com/office/drawing/2014/main" id="{5A3D73FA-A859-4C35-9A4C-5D8F98BF86B3}"/>
              </a:ext>
            </a:extLst>
          </p:cNvPr>
          <p:cNvSpPr txBox="1"/>
          <p:nvPr/>
        </p:nvSpPr>
        <p:spPr>
          <a:xfrm>
            <a:off x="6298220" y="1237934"/>
            <a:ext cx="280812"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4</a:t>
            </a:r>
          </a:p>
        </p:txBody>
      </p:sp>
      <p:sp>
        <p:nvSpPr>
          <p:cNvPr id="29" name="TextBox 28">
            <a:extLst>
              <a:ext uri="{FF2B5EF4-FFF2-40B4-BE49-F238E27FC236}">
                <a16:creationId xmlns:a16="http://schemas.microsoft.com/office/drawing/2014/main" id="{0A978413-A47A-4A0A-BE91-525938581D40}"/>
              </a:ext>
            </a:extLst>
          </p:cNvPr>
          <p:cNvSpPr txBox="1">
            <a:spLocks noChangeArrowheads="1"/>
          </p:cNvSpPr>
          <p:nvPr/>
        </p:nvSpPr>
        <p:spPr bwMode="auto">
          <a:xfrm>
            <a:off x="1161332" y="3015801"/>
            <a:ext cx="468698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050" dirty="0"/>
              <a:t>Сведения, составляющие тайну следствия и судопроизводства. </a:t>
            </a:r>
          </a:p>
        </p:txBody>
      </p:sp>
      <p:sp>
        <p:nvSpPr>
          <p:cNvPr id="30" name="Прямоугольник 29">
            <a:extLst>
              <a:ext uri="{FF2B5EF4-FFF2-40B4-BE49-F238E27FC236}">
                <a16:creationId xmlns:a16="http://schemas.microsoft.com/office/drawing/2014/main" id="{6C386882-9479-41FE-8534-C56F87CA79F8}"/>
              </a:ext>
            </a:extLst>
          </p:cNvPr>
          <p:cNvSpPr/>
          <p:nvPr/>
        </p:nvSpPr>
        <p:spPr>
          <a:xfrm>
            <a:off x="1037373" y="2812185"/>
            <a:ext cx="4910527" cy="877700"/>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1" name="TextBox 30">
            <a:extLst>
              <a:ext uri="{FF2B5EF4-FFF2-40B4-BE49-F238E27FC236}">
                <a16:creationId xmlns:a16="http://schemas.microsoft.com/office/drawing/2014/main" id="{AD99AF94-BD21-4436-A242-EFC6EDFED47E}"/>
              </a:ext>
            </a:extLst>
          </p:cNvPr>
          <p:cNvSpPr txBox="1"/>
          <p:nvPr/>
        </p:nvSpPr>
        <p:spPr>
          <a:xfrm>
            <a:off x="1217667" y="2645971"/>
            <a:ext cx="280812"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2</a:t>
            </a:r>
          </a:p>
        </p:txBody>
      </p:sp>
      <p:sp>
        <p:nvSpPr>
          <p:cNvPr id="32" name="TextBox 31">
            <a:extLst>
              <a:ext uri="{FF2B5EF4-FFF2-40B4-BE49-F238E27FC236}">
                <a16:creationId xmlns:a16="http://schemas.microsoft.com/office/drawing/2014/main" id="{EA8F40E8-030F-4AA9-8082-80CE04928C44}"/>
              </a:ext>
            </a:extLst>
          </p:cNvPr>
          <p:cNvSpPr txBox="1">
            <a:spLocks noChangeArrowheads="1"/>
          </p:cNvSpPr>
          <p:nvPr/>
        </p:nvSpPr>
        <p:spPr bwMode="auto">
          <a:xfrm>
            <a:off x="6241885" y="2917141"/>
            <a:ext cx="478656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050" dirty="0"/>
              <a:t>Сведения, связанные с коммерческой деятельностью, </a:t>
            </a:r>
          </a:p>
          <a:p>
            <a:r>
              <a:rPr lang="ru-RU" sz="1050" dirty="0"/>
              <a:t>доступ к которым ограничен в соответствии с Гражданским кодексом Российской Федерации и федеральными законами (коммерческая тайна).</a:t>
            </a:r>
          </a:p>
        </p:txBody>
      </p:sp>
      <p:sp>
        <p:nvSpPr>
          <p:cNvPr id="33" name="Прямоугольник 32">
            <a:extLst>
              <a:ext uri="{FF2B5EF4-FFF2-40B4-BE49-F238E27FC236}">
                <a16:creationId xmlns:a16="http://schemas.microsoft.com/office/drawing/2014/main" id="{E7C14DB8-64C2-4A41-A39B-86D535AFFF27}"/>
              </a:ext>
            </a:extLst>
          </p:cNvPr>
          <p:cNvSpPr/>
          <p:nvPr/>
        </p:nvSpPr>
        <p:spPr>
          <a:xfrm>
            <a:off x="6117926" y="2812185"/>
            <a:ext cx="5010114" cy="877700"/>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4" name="TextBox 33">
            <a:extLst>
              <a:ext uri="{FF2B5EF4-FFF2-40B4-BE49-F238E27FC236}">
                <a16:creationId xmlns:a16="http://schemas.microsoft.com/office/drawing/2014/main" id="{5F5DB7F7-5FDD-4F29-A9EE-A595F1BEA143}"/>
              </a:ext>
            </a:extLst>
          </p:cNvPr>
          <p:cNvSpPr txBox="1"/>
          <p:nvPr/>
        </p:nvSpPr>
        <p:spPr>
          <a:xfrm>
            <a:off x="6298220" y="2645971"/>
            <a:ext cx="280812"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5</a:t>
            </a:r>
          </a:p>
        </p:txBody>
      </p:sp>
      <p:sp>
        <p:nvSpPr>
          <p:cNvPr id="35" name="TextBox 34">
            <a:extLst>
              <a:ext uri="{FF2B5EF4-FFF2-40B4-BE49-F238E27FC236}">
                <a16:creationId xmlns:a16="http://schemas.microsoft.com/office/drawing/2014/main" id="{F71CFBB1-30CC-4E49-8509-9B3494F1C5D3}"/>
              </a:ext>
            </a:extLst>
          </p:cNvPr>
          <p:cNvSpPr txBox="1">
            <a:spLocks noChangeArrowheads="1"/>
          </p:cNvSpPr>
          <p:nvPr/>
        </p:nvSpPr>
        <p:spPr bwMode="auto">
          <a:xfrm>
            <a:off x="1175436" y="4152453"/>
            <a:ext cx="478656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050" dirty="0"/>
              <a:t>Служебные сведения, доступ к которым ограничен органами государственной власти в соответствии с Гражданским кодексом Российской Федерации и федеральными законами</a:t>
            </a:r>
          </a:p>
          <a:p>
            <a:r>
              <a:rPr lang="ru-RU" sz="1050" dirty="0"/>
              <a:t> (служебная тайна).</a:t>
            </a:r>
          </a:p>
        </p:txBody>
      </p:sp>
      <p:sp>
        <p:nvSpPr>
          <p:cNvPr id="36" name="Прямоугольник 35">
            <a:extLst>
              <a:ext uri="{FF2B5EF4-FFF2-40B4-BE49-F238E27FC236}">
                <a16:creationId xmlns:a16="http://schemas.microsoft.com/office/drawing/2014/main" id="{2DAA886F-5CA5-41F1-AAD9-8E3A96764DDB}"/>
              </a:ext>
            </a:extLst>
          </p:cNvPr>
          <p:cNvSpPr/>
          <p:nvPr/>
        </p:nvSpPr>
        <p:spPr>
          <a:xfrm>
            <a:off x="1037373" y="3954231"/>
            <a:ext cx="4924631" cy="1772115"/>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7" name="TextBox 36">
            <a:extLst>
              <a:ext uri="{FF2B5EF4-FFF2-40B4-BE49-F238E27FC236}">
                <a16:creationId xmlns:a16="http://schemas.microsoft.com/office/drawing/2014/main" id="{6AA2945A-465C-4614-991A-9C27BAEDACF2}"/>
              </a:ext>
            </a:extLst>
          </p:cNvPr>
          <p:cNvSpPr txBox="1"/>
          <p:nvPr/>
        </p:nvSpPr>
        <p:spPr>
          <a:xfrm>
            <a:off x="1217667" y="3788018"/>
            <a:ext cx="280812"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3</a:t>
            </a:r>
          </a:p>
        </p:txBody>
      </p:sp>
      <p:sp>
        <p:nvSpPr>
          <p:cNvPr id="38" name="TextBox 37">
            <a:extLst>
              <a:ext uri="{FF2B5EF4-FFF2-40B4-BE49-F238E27FC236}">
                <a16:creationId xmlns:a16="http://schemas.microsoft.com/office/drawing/2014/main" id="{AEEFB679-9333-4832-8C90-FDF29107344E}"/>
              </a:ext>
            </a:extLst>
          </p:cNvPr>
          <p:cNvSpPr txBox="1">
            <a:spLocks noChangeArrowheads="1"/>
          </p:cNvSpPr>
          <p:nvPr/>
        </p:nvSpPr>
        <p:spPr bwMode="auto">
          <a:xfrm>
            <a:off x="6185654" y="4065017"/>
            <a:ext cx="4817803" cy="1546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050" dirty="0"/>
              <a:t> Сведения о принудительном исполнении судебных актов, актов других органов и должностных лиц, кроме сведений, которые являются общедоступными в соответствии с Федеральным законом от 2 октября 2007 г. N 229-ФЗ "Об исполнительном производстве". Работники, в должностные обязанности которых входит работа со сведениями о доходах, расходах, об имуществе и обязательствах имущественного характера, виновные в их разглашении или использовании в целях, не предусмотренных законодательством, несут ответственность в соответствии с законодательством.</a:t>
            </a:r>
          </a:p>
        </p:txBody>
      </p:sp>
      <p:sp>
        <p:nvSpPr>
          <p:cNvPr id="39" name="Прямоугольник 38">
            <a:extLst>
              <a:ext uri="{FF2B5EF4-FFF2-40B4-BE49-F238E27FC236}">
                <a16:creationId xmlns:a16="http://schemas.microsoft.com/office/drawing/2014/main" id="{B565C745-2485-47AF-A1AC-4B1A99825AA0}"/>
              </a:ext>
            </a:extLst>
          </p:cNvPr>
          <p:cNvSpPr/>
          <p:nvPr/>
        </p:nvSpPr>
        <p:spPr>
          <a:xfrm>
            <a:off x="6117926" y="3954231"/>
            <a:ext cx="5010114" cy="1772115"/>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0" name="TextBox 39">
            <a:extLst>
              <a:ext uri="{FF2B5EF4-FFF2-40B4-BE49-F238E27FC236}">
                <a16:creationId xmlns:a16="http://schemas.microsoft.com/office/drawing/2014/main" id="{6576F740-A809-4C01-A8BE-BF49ADA72ABC}"/>
              </a:ext>
            </a:extLst>
          </p:cNvPr>
          <p:cNvSpPr txBox="1"/>
          <p:nvPr/>
        </p:nvSpPr>
        <p:spPr>
          <a:xfrm>
            <a:off x="6298220" y="3788018"/>
            <a:ext cx="280812"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6</a:t>
            </a:r>
          </a:p>
        </p:txBody>
      </p:sp>
    </p:spTree>
    <p:extLst>
      <p:ext uri="{BB962C8B-B14F-4D97-AF65-F5344CB8AC3E}">
        <p14:creationId xmlns:p14="http://schemas.microsoft.com/office/powerpoint/2010/main" val="3635306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ppt_x"/>
                                          </p:val>
                                        </p:tav>
                                        <p:tav tm="100000">
                                          <p:val>
                                            <p:strVal val="#ppt_x"/>
                                          </p:val>
                                        </p:tav>
                                      </p:tavLst>
                                    </p:anim>
                                    <p:anim calcmode="lin" valueType="num">
                                      <p:cBhvr additive="base">
                                        <p:cTn id="52" dur="500" fill="hold"/>
                                        <p:tgtEl>
                                          <p:spTgt spid="3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ppt_x"/>
                                          </p:val>
                                        </p:tav>
                                        <p:tav tm="100000">
                                          <p:val>
                                            <p:strVal val="#ppt_x"/>
                                          </p:val>
                                        </p:tav>
                                      </p:tavLst>
                                    </p:anim>
                                    <p:anim calcmode="lin" valueType="num">
                                      <p:cBhvr additive="base">
                                        <p:cTn id="56" dur="500" fill="hold"/>
                                        <p:tgtEl>
                                          <p:spTgt spid="3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500" fill="hold"/>
                                        <p:tgtEl>
                                          <p:spTgt spid="38"/>
                                        </p:tgtEl>
                                        <p:attrNameLst>
                                          <p:attrName>ppt_x</p:attrName>
                                        </p:attrNameLst>
                                      </p:cBhvr>
                                      <p:tavLst>
                                        <p:tav tm="0">
                                          <p:val>
                                            <p:strVal val="#ppt_x"/>
                                          </p:val>
                                        </p:tav>
                                        <p:tav tm="100000">
                                          <p:val>
                                            <p:strVal val="#ppt_x"/>
                                          </p:val>
                                        </p:tav>
                                      </p:tavLst>
                                    </p:anim>
                                    <p:anim calcmode="lin" valueType="num">
                                      <p:cBhvr additive="base">
                                        <p:cTn id="60" dur="500" fill="hold"/>
                                        <p:tgtEl>
                                          <p:spTgt spid="3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additive="base">
                                        <p:cTn id="63" dur="500" fill="hold"/>
                                        <p:tgtEl>
                                          <p:spTgt spid="4"/>
                                        </p:tgtEl>
                                        <p:attrNameLst>
                                          <p:attrName>ppt_x</p:attrName>
                                        </p:attrNameLst>
                                      </p:cBhvr>
                                      <p:tavLst>
                                        <p:tav tm="0">
                                          <p:val>
                                            <p:strVal val="#ppt_x"/>
                                          </p:val>
                                        </p:tav>
                                        <p:tav tm="100000">
                                          <p:val>
                                            <p:strVal val="#ppt_x"/>
                                          </p:val>
                                        </p:tav>
                                      </p:tavLst>
                                    </p:anim>
                                    <p:anim calcmode="lin" valueType="num">
                                      <p:cBhvr additive="base">
                                        <p:cTn id="64" dur="500" fill="hold"/>
                                        <p:tgtEl>
                                          <p:spTgt spid="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 fill="hold"/>
                                        <p:tgtEl>
                                          <p:spTgt spid="3"/>
                                        </p:tgtEl>
                                        <p:attrNameLst>
                                          <p:attrName>ppt_x</p:attrName>
                                        </p:attrNameLst>
                                      </p:cBhvr>
                                      <p:tavLst>
                                        <p:tav tm="0">
                                          <p:val>
                                            <p:strVal val="#ppt_x"/>
                                          </p:val>
                                        </p:tav>
                                        <p:tav tm="100000">
                                          <p:val>
                                            <p:strVal val="#ppt_x"/>
                                          </p:val>
                                        </p:tav>
                                      </p:tavLst>
                                    </p:anim>
                                    <p:anim calcmode="lin" valueType="num">
                                      <p:cBhvr additive="base">
                                        <p:cTn id="72" dur="500" fill="hold"/>
                                        <p:tgtEl>
                                          <p:spTgt spid="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ppt_x"/>
                                          </p:val>
                                        </p:tav>
                                        <p:tav tm="100000">
                                          <p:val>
                                            <p:strVal val="#ppt_x"/>
                                          </p:val>
                                        </p:tav>
                                      </p:tavLst>
                                    </p:anim>
                                    <p:anim calcmode="lin" valueType="num">
                                      <p:cBhvr additive="base">
                                        <p:cTn id="92" dur="500" fill="hold"/>
                                        <p:tgtEl>
                                          <p:spTgt spid="3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additive="base">
                                        <p:cTn id="95" dur="500" fill="hold"/>
                                        <p:tgtEl>
                                          <p:spTgt spid="34"/>
                                        </p:tgtEl>
                                        <p:attrNameLst>
                                          <p:attrName>ppt_x</p:attrName>
                                        </p:attrNameLst>
                                      </p:cBhvr>
                                      <p:tavLst>
                                        <p:tav tm="0">
                                          <p:val>
                                            <p:strVal val="#ppt_x"/>
                                          </p:val>
                                        </p:tav>
                                        <p:tav tm="100000">
                                          <p:val>
                                            <p:strVal val="#ppt_x"/>
                                          </p:val>
                                        </p:tav>
                                      </p:tavLst>
                                    </p:anim>
                                    <p:anim calcmode="lin" valueType="num">
                                      <p:cBhvr additive="base">
                                        <p:cTn id="96" dur="500" fill="hold"/>
                                        <p:tgtEl>
                                          <p:spTgt spid="3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 calcmode="lin" valueType="num">
                                      <p:cBhvr additive="base">
                                        <p:cTn id="99" dur="500" fill="hold"/>
                                        <p:tgtEl>
                                          <p:spTgt spid="36"/>
                                        </p:tgtEl>
                                        <p:attrNameLst>
                                          <p:attrName>ppt_x</p:attrName>
                                        </p:attrNameLst>
                                      </p:cBhvr>
                                      <p:tavLst>
                                        <p:tav tm="0">
                                          <p:val>
                                            <p:strVal val="#ppt_x"/>
                                          </p:val>
                                        </p:tav>
                                        <p:tav tm="100000">
                                          <p:val>
                                            <p:strVal val="#ppt_x"/>
                                          </p:val>
                                        </p:tav>
                                      </p:tavLst>
                                    </p:anim>
                                    <p:anim calcmode="lin" valueType="num">
                                      <p:cBhvr additive="base">
                                        <p:cTn id="100" dur="500" fill="hold"/>
                                        <p:tgtEl>
                                          <p:spTgt spid="3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additive="base">
                                        <p:cTn id="103" dur="500" fill="hold"/>
                                        <p:tgtEl>
                                          <p:spTgt spid="37"/>
                                        </p:tgtEl>
                                        <p:attrNameLst>
                                          <p:attrName>ppt_x</p:attrName>
                                        </p:attrNameLst>
                                      </p:cBhvr>
                                      <p:tavLst>
                                        <p:tav tm="0">
                                          <p:val>
                                            <p:strVal val="#ppt_x"/>
                                          </p:val>
                                        </p:tav>
                                        <p:tav tm="100000">
                                          <p:val>
                                            <p:strVal val="#ppt_x"/>
                                          </p:val>
                                        </p:tav>
                                      </p:tavLst>
                                    </p:anim>
                                    <p:anim calcmode="lin" valueType="num">
                                      <p:cBhvr additive="base">
                                        <p:cTn id="104" dur="500" fill="hold"/>
                                        <p:tgtEl>
                                          <p:spTgt spid="3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0"/>
                                        </p:tgtEl>
                                        <p:attrNameLst>
                                          <p:attrName>style.visibility</p:attrName>
                                        </p:attrNameLst>
                                      </p:cBhvr>
                                      <p:to>
                                        <p:strVal val="visible"/>
                                      </p:to>
                                    </p:set>
                                    <p:anim calcmode="lin" valueType="num">
                                      <p:cBhvr additive="base">
                                        <p:cTn id="111" dur="500" fill="hold"/>
                                        <p:tgtEl>
                                          <p:spTgt spid="40"/>
                                        </p:tgtEl>
                                        <p:attrNameLst>
                                          <p:attrName>ppt_x</p:attrName>
                                        </p:attrNameLst>
                                      </p:cBhvr>
                                      <p:tavLst>
                                        <p:tav tm="0">
                                          <p:val>
                                            <p:strVal val="#ppt_x"/>
                                          </p:val>
                                        </p:tav>
                                        <p:tav tm="100000">
                                          <p:val>
                                            <p:strVal val="#ppt_x"/>
                                          </p:val>
                                        </p:tav>
                                      </p:tavLst>
                                    </p:anim>
                                    <p:anim calcmode="lin" valueType="num">
                                      <p:cBhvr additive="base">
                                        <p:cTn id="1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P spid="11" grpId="0"/>
      <p:bldP spid="13" grpId="0"/>
      <p:bldP spid="14" grpId="0" animBg="1"/>
      <p:bldP spid="15" grpId="0"/>
      <p:bldP spid="4" grpId="0" animBg="1"/>
      <p:bldP spid="21" grpId="0" animBg="1"/>
      <p:bldP spid="16" grpId="0"/>
      <p:bldP spid="2" grpId="0" animBg="1"/>
      <p:bldP spid="3" grpId="0" animBg="1"/>
      <p:bldP spid="25" grpId="0"/>
      <p:bldP spid="26" grpId="0" animBg="1"/>
      <p:bldP spid="28" grpId="0" animBg="1"/>
      <p:bldP spid="29" grpId="0"/>
      <p:bldP spid="30" grpId="0" animBg="1"/>
      <p:bldP spid="31" grpId="0" animBg="1"/>
      <p:bldP spid="32" grpId="0"/>
      <p:bldP spid="33" grpId="0" animBg="1"/>
      <p:bldP spid="34" grpId="0" animBg="1"/>
      <p:bldP spid="35" grpId="0"/>
      <p:bldP spid="36" grpId="0" animBg="1"/>
      <p:bldP spid="37" grpId="0" animBg="1"/>
      <p:bldP spid="38" grpId="0"/>
      <p:bldP spid="39"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97BBB320-0E33-4C5F-B5E0-6171FEE76134}"/>
              </a:ext>
            </a:extLst>
          </p:cNvPr>
          <p:cNvSpPr>
            <a:spLocks noGrp="1"/>
          </p:cNvSpPr>
          <p:nvPr>
            <p:ph type="sldNum" sz="quarter" idx="12"/>
          </p:nvPr>
        </p:nvSpPr>
        <p:spPr/>
        <p:txBody>
          <a:bodyPr/>
          <a:lstStyle/>
          <a:p>
            <a:pPr>
              <a:defRPr/>
            </a:pPr>
            <a:fld id="{54803BA8-0C79-4C98-A4B9-80B484D76EDF}" type="slidenum">
              <a:rPr lang="ru-RU" altLang="ru-RU" smtClean="0"/>
              <a:pPr>
                <a:defRPr/>
              </a:pPr>
              <a:t>7</a:t>
            </a:fld>
            <a:endParaRPr lang="ru-RU" altLang="ru-RU" dirty="0"/>
          </a:p>
        </p:txBody>
      </p:sp>
      <p:sp>
        <p:nvSpPr>
          <p:cNvPr id="5" name="Прямоугольник 4">
            <a:extLst>
              <a:ext uri="{FF2B5EF4-FFF2-40B4-BE49-F238E27FC236}">
                <a16:creationId xmlns:a16="http://schemas.microsoft.com/office/drawing/2014/main" id="{1EBBEF51-CC7F-4BFB-B81B-2E91B3B287AA}"/>
              </a:ext>
            </a:extLst>
          </p:cNvPr>
          <p:cNvSpPr/>
          <p:nvPr/>
        </p:nvSpPr>
        <p:spPr>
          <a:xfrm rot="16200000">
            <a:off x="2659533" y="-2667000"/>
            <a:ext cx="6858001" cy="12192001"/>
          </a:xfrm>
          <a:prstGeom prst="rect">
            <a:avLst/>
          </a:prstGeom>
          <a:gradFill>
            <a:gsLst>
              <a:gs pos="0">
                <a:schemeClr val="bg1">
                  <a:lumMod val="85000"/>
                </a:schemeClr>
              </a:gs>
              <a:gs pos="10000">
                <a:schemeClr val="bg1">
                  <a:lumMod val="95000"/>
                </a:schemeClr>
              </a:gs>
              <a:gs pos="53571">
                <a:schemeClr val="bg1">
                  <a:lumMod val="0"/>
                  <a:lumOff val="100000"/>
                </a:schemeClr>
              </a:gs>
              <a:gs pos="84000">
                <a:schemeClr val="bg1">
                  <a:lumMod val="95000"/>
                </a:schemeClr>
              </a:gs>
              <a:gs pos="100000">
                <a:schemeClr val="bg1">
                  <a:lumMod val="8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7" name="Рисунок 6">
            <a:extLst>
              <a:ext uri="{FF2B5EF4-FFF2-40B4-BE49-F238E27FC236}">
                <a16:creationId xmlns:a16="http://schemas.microsoft.com/office/drawing/2014/main" id="{1447E089-A734-4333-A2F0-4512F8546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9497"/>
            <a:ext cx="5802525" cy="1720835"/>
          </a:xfrm>
          <a:prstGeom prst="rect">
            <a:avLst/>
          </a:prstGeom>
        </p:spPr>
      </p:pic>
      <p:sp>
        <p:nvSpPr>
          <p:cNvPr id="8" name="Номер слайда 26">
            <a:extLst>
              <a:ext uri="{FF2B5EF4-FFF2-40B4-BE49-F238E27FC236}">
                <a16:creationId xmlns:a16="http://schemas.microsoft.com/office/drawing/2014/main" id="{D25573D9-B89E-4CC4-8752-5620427362A1}"/>
              </a:ext>
            </a:extLst>
          </p:cNvPr>
          <p:cNvSpPr txBox="1">
            <a:spLocks/>
          </p:cNvSpPr>
          <p:nvPr/>
        </p:nvSpPr>
        <p:spPr>
          <a:xfrm>
            <a:off x="11555896" y="6356350"/>
            <a:ext cx="636104" cy="365125"/>
          </a:xfrm>
          <a:prstGeom prst="rect">
            <a:avLst/>
          </a:prstGeom>
          <a:solidFill>
            <a:srgbClr val="09469F"/>
          </a:solidFill>
        </p:spPr>
        <p:txBody>
          <a:bodyPr vert="horz" wrap="square" lIns="91440" tIns="45720" rIns="91440" bIns="45720" numCol="1" anchor="ctr" anchorCtr="0" compatLnSpc="1">
            <a:prstTxWarp prst="textNoShape">
              <a:avLst/>
            </a:prstTxWarp>
          </a:bodyPr>
          <a:lstStyle>
            <a:defPPr>
              <a:defRPr lang="ru-RU"/>
            </a:defPPr>
            <a:lvl1pPr algn="r" rtl="0" eaLnBrk="1" fontAlgn="base" hangingPunct="1">
              <a:spcBef>
                <a:spcPct val="0"/>
              </a:spcBef>
              <a:spcAft>
                <a:spcPct val="0"/>
              </a:spcAft>
              <a:defRPr sz="1200" kern="1200">
                <a:solidFill>
                  <a:schemeClr val="bg1">
                    <a:lumMod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A1A9CE61-90D0-47F5-84FF-C6FCDA0A9241}" type="slidenum">
              <a:rPr lang="ru-RU" altLang="ru-RU" smtClean="0"/>
              <a:pPr>
                <a:defRPr/>
              </a:pPr>
              <a:t>7</a:t>
            </a:fld>
            <a:endParaRPr lang="ru-RU" altLang="ru-RU" dirty="0"/>
          </a:p>
        </p:txBody>
      </p:sp>
      <p:sp>
        <p:nvSpPr>
          <p:cNvPr id="9" name="Заголовок 1">
            <a:extLst>
              <a:ext uri="{FF2B5EF4-FFF2-40B4-BE49-F238E27FC236}">
                <a16:creationId xmlns:a16="http://schemas.microsoft.com/office/drawing/2014/main" id="{845A674D-C466-41D0-A165-BAFE774B0959}"/>
              </a:ext>
            </a:extLst>
          </p:cNvPr>
          <p:cNvSpPr txBox="1">
            <a:spLocks/>
          </p:cNvSpPr>
          <p:nvPr/>
        </p:nvSpPr>
        <p:spPr bwMode="auto">
          <a:xfrm>
            <a:off x="-14934" y="-1"/>
            <a:ext cx="752475" cy="819150"/>
          </a:xfrm>
          <a:prstGeom prst="rect">
            <a:avLst/>
          </a:prstGeom>
          <a:solidFill>
            <a:srgbClr val="5793CF"/>
          </a:solidFill>
          <a:ln w="9525">
            <a:no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FontTx/>
              <a:buNone/>
              <a:defRPr/>
            </a:pPr>
            <a:r>
              <a:rPr lang="ru-RU" altLang="ru-RU" sz="3200" b="1" dirty="0">
                <a:solidFill>
                  <a:schemeClr val="bg1">
                    <a:lumMod val="95000"/>
                  </a:schemeClr>
                </a:solidFill>
                <a:latin typeface="+mj-lt"/>
              </a:rPr>
              <a:t>4.2</a:t>
            </a:r>
          </a:p>
        </p:txBody>
      </p:sp>
      <p:sp>
        <p:nvSpPr>
          <p:cNvPr id="10" name="TextBox 9">
            <a:extLst>
              <a:ext uri="{FF2B5EF4-FFF2-40B4-BE49-F238E27FC236}">
                <a16:creationId xmlns:a16="http://schemas.microsoft.com/office/drawing/2014/main" id="{D43AC994-BD27-4CEE-9272-05C69CD5F873}"/>
              </a:ext>
            </a:extLst>
          </p:cNvPr>
          <p:cNvSpPr txBox="1">
            <a:spLocks noChangeArrowheads="1"/>
          </p:cNvSpPr>
          <p:nvPr/>
        </p:nvSpPr>
        <p:spPr bwMode="auto">
          <a:xfrm>
            <a:off x="900417" y="117994"/>
            <a:ext cx="980421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600" dirty="0">
                <a:solidFill>
                  <a:srgbClr val="5793CF"/>
                </a:solidFill>
                <a:cs typeface="Calibri" panose="020F0502020204030204" pitchFamily="34" charset="0"/>
              </a:rPr>
              <a:t>МЕТОДИЧЕСКИЕ РЕКОМЕНДАЦИИ ПО ВОПРОСАМ ПРЕДСТАВЛЕ-НИЯ СВЕДЕНИЙ О ДОХОДАХ, РАСХОДАХ, ОБ ИМУЩЕСТВЕ И </a:t>
            </a:r>
            <a:r>
              <a:rPr lang="ru-RU" altLang="ru-RU" sz="1600" dirty="0" smtClean="0">
                <a:solidFill>
                  <a:srgbClr val="5793CF"/>
                </a:solidFill>
                <a:cs typeface="Calibri" panose="020F0502020204030204" pitchFamily="34" charset="0"/>
              </a:rPr>
              <a:t>ОБЯЗАТЕЛЬСТВАХ </a:t>
            </a:r>
            <a:r>
              <a:rPr lang="ru-RU" altLang="ru-RU" sz="1600" dirty="0">
                <a:solidFill>
                  <a:srgbClr val="5793CF"/>
                </a:solidFill>
                <a:cs typeface="Calibri" panose="020F0502020204030204" pitchFamily="34" charset="0"/>
              </a:rPr>
              <a:t>ИМУЩЕСТВЕННОГО ХАРАКТЕРА И ЗАПОЛНЕНИЯ СООТВЕТСТВУЮЩЕЙ ФОРМЫ </a:t>
            </a:r>
            <a:r>
              <a:rPr lang="ru-RU" altLang="ru-RU" sz="1600" dirty="0" smtClean="0">
                <a:solidFill>
                  <a:srgbClr val="5793CF"/>
                </a:solidFill>
                <a:cs typeface="Calibri" panose="020F0502020204030204" pitchFamily="34" charset="0"/>
              </a:rPr>
              <a:t>СПРАВКИ</a:t>
            </a:r>
            <a:endParaRPr lang="ru-RU" altLang="ru-RU" sz="1600" dirty="0">
              <a:solidFill>
                <a:srgbClr val="5793CF"/>
              </a:solidFill>
              <a:cs typeface="Calibri" panose="020F0502020204030204" pitchFamily="34" charset="0"/>
            </a:endParaRPr>
          </a:p>
        </p:txBody>
      </p:sp>
      <p:sp>
        <p:nvSpPr>
          <p:cNvPr id="11" name="TextBox 10">
            <a:extLst>
              <a:ext uri="{FF2B5EF4-FFF2-40B4-BE49-F238E27FC236}">
                <a16:creationId xmlns:a16="http://schemas.microsoft.com/office/drawing/2014/main" id="{91B9F105-CFB5-460E-BC72-903466527623}"/>
              </a:ext>
            </a:extLst>
          </p:cNvPr>
          <p:cNvSpPr txBox="1">
            <a:spLocks noChangeArrowheads="1"/>
          </p:cNvSpPr>
          <p:nvPr/>
        </p:nvSpPr>
        <p:spPr bwMode="auto">
          <a:xfrm>
            <a:off x="1217667" y="2507318"/>
            <a:ext cx="36815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400" dirty="0"/>
              <a:t>Доход по основному месту работы</a:t>
            </a:r>
          </a:p>
        </p:txBody>
      </p:sp>
      <p:sp>
        <p:nvSpPr>
          <p:cNvPr id="12" name="TextBox 11">
            <a:extLst>
              <a:ext uri="{FF2B5EF4-FFF2-40B4-BE49-F238E27FC236}">
                <a16:creationId xmlns:a16="http://schemas.microsoft.com/office/drawing/2014/main" id="{52EB570A-4AEA-4739-AA80-69D5FCD0447C}"/>
              </a:ext>
            </a:extLst>
          </p:cNvPr>
          <p:cNvSpPr txBox="1">
            <a:spLocks noChangeArrowheads="1"/>
          </p:cNvSpPr>
          <p:nvPr/>
        </p:nvSpPr>
        <p:spPr bwMode="auto">
          <a:xfrm>
            <a:off x="1970461" y="1763657"/>
            <a:ext cx="8007800" cy="307777"/>
          </a:xfrm>
          <a:prstGeom prst="rect">
            <a:avLst/>
          </a:prstGeom>
          <a:solidFill>
            <a:srgbClr val="F34B56"/>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solidFill>
                  <a:schemeClr val="bg1">
                    <a:lumMod val="95000"/>
                  </a:schemeClr>
                </a:solidFill>
                <a:cs typeface="Calibri" panose="020F0502020204030204" pitchFamily="34" charset="0"/>
              </a:rPr>
              <a:t>ДОХОДЫ РАБОТНИКА ПФР. </a:t>
            </a:r>
          </a:p>
        </p:txBody>
      </p:sp>
      <p:sp>
        <p:nvSpPr>
          <p:cNvPr id="14" name="TextBox 13">
            <a:extLst>
              <a:ext uri="{FF2B5EF4-FFF2-40B4-BE49-F238E27FC236}">
                <a16:creationId xmlns:a16="http://schemas.microsoft.com/office/drawing/2014/main" id="{F21DFC93-FB0B-4356-89EB-2BE5A75AE070}"/>
              </a:ext>
            </a:extLst>
          </p:cNvPr>
          <p:cNvSpPr txBox="1">
            <a:spLocks noChangeArrowheads="1"/>
          </p:cNvSpPr>
          <p:nvPr/>
        </p:nvSpPr>
        <p:spPr bwMode="auto">
          <a:xfrm>
            <a:off x="1722534" y="980302"/>
            <a:ext cx="87469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200" dirty="0"/>
              <a:t>С 1 июля 2020 г. вступил в силу Указ Президента Российской Федерации от 15 января 2020 г. № 13</a:t>
            </a:r>
          </a:p>
          <a:p>
            <a:pPr algn="ctr"/>
            <a:r>
              <a:rPr lang="ru-RU" altLang="ru-RU" sz="1200" b="1" dirty="0"/>
              <a:t> "О внесении изменений в некоторые акты Президента Российской Федерации"</a:t>
            </a:r>
            <a:r>
              <a:rPr lang="ru-RU" altLang="ru-RU" sz="1200" dirty="0"/>
              <a:t>, которым предусмотрена обязанность представления сведений с использованием специального программного обеспечения "Справки БК".</a:t>
            </a:r>
            <a:endParaRPr lang="ru-RU" altLang="ru-RU" sz="1200" dirty="0">
              <a:solidFill>
                <a:srgbClr val="09469F"/>
              </a:solidFill>
              <a:cs typeface="Calibri" panose="020F0502020204030204" pitchFamily="34" charset="0"/>
            </a:endParaRPr>
          </a:p>
        </p:txBody>
      </p:sp>
      <p:sp>
        <p:nvSpPr>
          <p:cNvPr id="26" name="Rectangle 3">
            <a:extLst>
              <a:ext uri="{FF2B5EF4-FFF2-40B4-BE49-F238E27FC236}">
                <a16:creationId xmlns:a16="http://schemas.microsoft.com/office/drawing/2014/main" id="{3E82BB6C-D6EB-4AC9-A358-3A3F9BE2B2CF}"/>
              </a:ext>
            </a:extLst>
          </p:cNvPr>
          <p:cNvSpPr>
            <a:spLocks noChangeArrowheads="1"/>
          </p:cNvSpPr>
          <p:nvPr/>
        </p:nvSpPr>
        <p:spPr bwMode="auto">
          <a:xfrm>
            <a:off x="325920" y="2148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8" name="TextBox 27">
            <a:extLst>
              <a:ext uri="{FF2B5EF4-FFF2-40B4-BE49-F238E27FC236}">
                <a16:creationId xmlns:a16="http://schemas.microsoft.com/office/drawing/2014/main" id="{C835F8E4-EA08-422C-90E8-53A7697AE58E}"/>
              </a:ext>
            </a:extLst>
          </p:cNvPr>
          <p:cNvSpPr txBox="1">
            <a:spLocks noChangeArrowheads="1"/>
          </p:cNvSpPr>
          <p:nvPr/>
        </p:nvSpPr>
        <p:spPr bwMode="auto">
          <a:xfrm>
            <a:off x="1225038" y="3609576"/>
            <a:ext cx="43898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400" dirty="0"/>
              <a:t>Доход от педагогической и научной деятельности</a:t>
            </a:r>
          </a:p>
        </p:txBody>
      </p:sp>
      <p:sp>
        <p:nvSpPr>
          <p:cNvPr id="29" name="TextBox 28">
            <a:extLst>
              <a:ext uri="{FF2B5EF4-FFF2-40B4-BE49-F238E27FC236}">
                <a16:creationId xmlns:a16="http://schemas.microsoft.com/office/drawing/2014/main" id="{39D2C096-CEF4-4379-A565-2D5CDC64CB79}"/>
              </a:ext>
            </a:extLst>
          </p:cNvPr>
          <p:cNvSpPr txBox="1">
            <a:spLocks noChangeArrowheads="1"/>
          </p:cNvSpPr>
          <p:nvPr/>
        </p:nvSpPr>
        <p:spPr bwMode="auto">
          <a:xfrm>
            <a:off x="1225038" y="4709436"/>
            <a:ext cx="45774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400" dirty="0"/>
              <a:t>Доход от иной творческой деятельности. </a:t>
            </a:r>
            <a:endParaRPr lang="ru-RU" altLang="ru-RU" sz="1400" dirty="0">
              <a:solidFill>
                <a:srgbClr val="09469F"/>
              </a:solidFill>
              <a:cs typeface="Calibri" panose="020F0502020204030204" pitchFamily="34" charset="0"/>
            </a:endParaRPr>
          </a:p>
        </p:txBody>
      </p:sp>
      <p:sp>
        <p:nvSpPr>
          <p:cNvPr id="30" name="TextBox 29">
            <a:extLst>
              <a:ext uri="{FF2B5EF4-FFF2-40B4-BE49-F238E27FC236}">
                <a16:creationId xmlns:a16="http://schemas.microsoft.com/office/drawing/2014/main" id="{BC343744-1FFB-4402-956E-783ACE0E3BA2}"/>
              </a:ext>
            </a:extLst>
          </p:cNvPr>
          <p:cNvSpPr txBox="1">
            <a:spLocks noChangeArrowheads="1"/>
          </p:cNvSpPr>
          <p:nvPr/>
        </p:nvSpPr>
        <p:spPr bwMode="auto">
          <a:xfrm>
            <a:off x="6453670" y="2410039"/>
            <a:ext cx="46960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400" dirty="0"/>
              <a:t>Доход от вкладов в банках и иных кредитных организациях. </a:t>
            </a:r>
            <a:endParaRPr lang="ru-RU" altLang="ru-RU" sz="1400" dirty="0">
              <a:solidFill>
                <a:srgbClr val="09469F"/>
              </a:solidFill>
              <a:cs typeface="Calibri" panose="020F0502020204030204" pitchFamily="34" charset="0"/>
            </a:endParaRPr>
          </a:p>
        </p:txBody>
      </p:sp>
      <p:sp>
        <p:nvSpPr>
          <p:cNvPr id="31" name="TextBox 30">
            <a:extLst>
              <a:ext uri="{FF2B5EF4-FFF2-40B4-BE49-F238E27FC236}">
                <a16:creationId xmlns:a16="http://schemas.microsoft.com/office/drawing/2014/main" id="{DE040C73-49A2-4817-8C04-5A5737100EF4}"/>
              </a:ext>
            </a:extLst>
          </p:cNvPr>
          <p:cNvSpPr txBox="1">
            <a:spLocks noChangeArrowheads="1"/>
          </p:cNvSpPr>
          <p:nvPr/>
        </p:nvSpPr>
        <p:spPr bwMode="auto">
          <a:xfrm>
            <a:off x="6497593" y="4666938"/>
            <a:ext cx="447674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400" dirty="0"/>
              <a:t>Иные доходы. К ним относятся, например:</a:t>
            </a:r>
          </a:p>
          <a:p>
            <a:r>
              <a:rPr lang="ru-RU" altLang="ru-RU" sz="1400" dirty="0"/>
              <a:t>1) пенсия; 2) доплаты к пенсиям; 3) все виды пособий); 4) государственный сертификат на материнский (семейный) капитал; 5) суммы, причитающиеся ребенку в качестве алиментов, пенсий, пособий; 6) стипендия и др.</a:t>
            </a:r>
            <a:endParaRPr lang="ru-RU" altLang="ru-RU" sz="1400" dirty="0">
              <a:solidFill>
                <a:srgbClr val="09469F"/>
              </a:solidFill>
              <a:cs typeface="Calibri" panose="020F0502020204030204" pitchFamily="34" charset="0"/>
            </a:endParaRPr>
          </a:p>
        </p:txBody>
      </p:sp>
      <p:sp>
        <p:nvSpPr>
          <p:cNvPr id="32" name="TextBox 31">
            <a:extLst>
              <a:ext uri="{FF2B5EF4-FFF2-40B4-BE49-F238E27FC236}">
                <a16:creationId xmlns:a16="http://schemas.microsoft.com/office/drawing/2014/main" id="{4BBB2024-B167-4421-A551-4D19B2F7B99F}"/>
              </a:ext>
            </a:extLst>
          </p:cNvPr>
          <p:cNvSpPr txBox="1">
            <a:spLocks noChangeArrowheads="1"/>
          </p:cNvSpPr>
          <p:nvPr/>
        </p:nvSpPr>
        <p:spPr bwMode="auto">
          <a:xfrm>
            <a:off x="6497593" y="3491338"/>
            <a:ext cx="44767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400" dirty="0"/>
              <a:t>Доход от ценных бумаг и долей участия в коммерческих организациях. </a:t>
            </a:r>
            <a:endParaRPr lang="ru-RU" altLang="ru-RU" sz="1400" dirty="0">
              <a:solidFill>
                <a:srgbClr val="09469F"/>
              </a:solidFill>
              <a:cs typeface="Calibri" panose="020F0502020204030204" pitchFamily="34" charset="0"/>
            </a:endParaRPr>
          </a:p>
        </p:txBody>
      </p:sp>
      <p:sp>
        <p:nvSpPr>
          <p:cNvPr id="2" name="Прямоугольник 1">
            <a:extLst>
              <a:ext uri="{FF2B5EF4-FFF2-40B4-BE49-F238E27FC236}">
                <a16:creationId xmlns:a16="http://schemas.microsoft.com/office/drawing/2014/main" id="{E189C609-7680-4F6C-9F5C-7961A5B1CF40}"/>
              </a:ext>
            </a:extLst>
          </p:cNvPr>
          <p:cNvSpPr/>
          <p:nvPr/>
        </p:nvSpPr>
        <p:spPr>
          <a:xfrm>
            <a:off x="1037373" y="2312843"/>
            <a:ext cx="4765151" cy="74766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 name="TextBox 2">
            <a:extLst>
              <a:ext uri="{FF2B5EF4-FFF2-40B4-BE49-F238E27FC236}">
                <a16:creationId xmlns:a16="http://schemas.microsoft.com/office/drawing/2014/main" id="{31B379F8-21AE-4B39-8917-1A29BB4DFD03}"/>
              </a:ext>
            </a:extLst>
          </p:cNvPr>
          <p:cNvSpPr txBox="1"/>
          <p:nvPr/>
        </p:nvSpPr>
        <p:spPr>
          <a:xfrm>
            <a:off x="1217667" y="2146629"/>
            <a:ext cx="272499"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1</a:t>
            </a:r>
          </a:p>
        </p:txBody>
      </p:sp>
      <p:sp>
        <p:nvSpPr>
          <p:cNvPr id="35" name="Прямоугольник 34">
            <a:extLst>
              <a:ext uri="{FF2B5EF4-FFF2-40B4-BE49-F238E27FC236}">
                <a16:creationId xmlns:a16="http://schemas.microsoft.com/office/drawing/2014/main" id="{E4AA9B84-5EEA-4FAD-989E-5049BA981624}"/>
              </a:ext>
            </a:extLst>
          </p:cNvPr>
          <p:cNvSpPr/>
          <p:nvPr/>
        </p:nvSpPr>
        <p:spPr>
          <a:xfrm>
            <a:off x="1037373" y="3383777"/>
            <a:ext cx="4765151" cy="74766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6" name="TextBox 35">
            <a:extLst>
              <a:ext uri="{FF2B5EF4-FFF2-40B4-BE49-F238E27FC236}">
                <a16:creationId xmlns:a16="http://schemas.microsoft.com/office/drawing/2014/main" id="{0D01E7AD-42FF-460C-9A1B-003002BA7D72}"/>
              </a:ext>
            </a:extLst>
          </p:cNvPr>
          <p:cNvSpPr txBox="1"/>
          <p:nvPr/>
        </p:nvSpPr>
        <p:spPr>
          <a:xfrm>
            <a:off x="1217667" y="3217563"/>
            <a:ext cx="272499"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2</a:t>
            </a:r>
          </a:p>
        </p:txBody>
      </p:sp>
      <p:sp>
        <p:nvSpPr>
          <p:cNvPr id="38" name="Прямоугольник 37">
            <a:extLst>
              <a:ext uri="{FF2B5EF4-FFF2-40B4-BE49-F238E27FC236}">
                <a16:creationId xmlns:a16="http://schemas.microsoft.com/office/drawing/2014/main" id="{3BC112B9-2010-4BCD-B365-E6C74CAAB43B}"/>
              </a:ext>
            </a:extLst>
          </p:cNvPr>
          <p:cNvSpPr/>
          <p:nvPr/>
        </p:nvSpPr>
        <p:spPr>
          <a:xfrm>
            <a:off x="1037373" y="4504048"/>
            <a:ext cx="4765151" cy="74766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9" name="TextBox 38">
            <a:extLst>
              <a:ext uri="{FF2B5EF4-FFF2-40B4-BE49-F238E27FC236}">
                <a16:creationId xmlns:a16="http://schemas.microsoft.com/office/drawing/2014/main" id="{897A80DC-5683-4433-B37D-262F1BB36AE1}"/>
              </a:ext>
            </a:extLst>
          </p:cNvPr>
          <p:cNvSpPr txBox="1"/>
          <p:nvPr/>
        </p:nvSpPr>
        <p:spPr>
          <a:xfrm>
            <a:off x="1217667" y="4337834"/>
            <a:ext cx="272499"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3</a:t>
            </a:r>
          </a:p>
        </p:txBody>
      </p:sp>
      <p:sp>
        <p:nvSpPr>
          <p:cNvPr id="43" name="Прямоугольник 42">
            <a:extLst>
              <a:ext uri="{FF2B5EF4-FFF2-40B4-BE49-F238E27FC236}">
                <a16:creationId xmlns:a16="http://schemas.microsoft.com/office/drawing/2014/main" id="{CE1F133B-2FD8-425C-BE53-9CBBFBB1D465}"/>
              </a:ext>
            </a:extLst>
          </p:cNvPr>
          <p:cNvSpPr/>
          <p:nvPr/>
        </p:nvSpPr>
        <p:spPr>
          <a:xfrm>
            <a:off x="6384556" y="2312843"/>
            <a:ext cx="4765151" cy="74766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4" name="TextBox 43">
            <a:extLst>
              <a:ext uri="{FF2B5EF4-FFF2-40B4-BE49-F238E27FC236}">
                <a16:creationId xmlns:a16="http://schemas.microsoft.com/office/drawing/2014/main" id="{95FA9D07-06ED-43CC-8BB4-2C4D6F593095}"/>
              </a:ext>
            </a:extLst>
          </p:cNvPr>
          <p:cNvSpPr txBox="1"/>
          <p:nvPr/>
        </p:nvSpPr>
        <p:spPr>
          <a:xfrm>
            <a:off x="6564850" y="2146629"/>
            <a:ext cx="272499"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4</a:t>
            </a:r>
          </a:p>
        </p:txBody>
      </p:sp>
      <p:sp>
        <p:nvSpPr>
          <p:cNvPr id="45" name="Прямоугольник 44">
            <a:extLst>
              <a:ext uri="{FF2B5EF4-FFF2-40B4-BE49-F238E27FC236}">
                <a16:creationId xmlns:a16="http://schemas.microsoft.com/office/drawing/2014/main" id="{CA4364F4-8244-40C1-B1D4-79E4005C421E}"/>
              </a:ext>
            </a:extLst>
          </p:cNvPr>
          <p:cNvSpPr/>
          <p:nvPr/>
        </p:nvSpPr>
        <p:spPr>
          <a:xfrm>
            <a:off x="6384556" y="3383777"/>
            <a:ext cx="4765151" cy="74766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6" name="TextBox 45">
            <a:extLst>
              <a:ext uri="{FF2B5EF4-FFF2-40B4-BE49-F238E27FC236}">
                <a16:creationId xmlns:a16="http://schemas.microsoft.com/office/drawing/2014/main" id="{2C893597-8790-4655-AD12-E2802198768A}"/>
              </a:ext>
            </a:extLst>
          </p:cNvPr>
          <p:cNvSpPr txBox="1"/>
          <p:nvPr/>
        </p:nvSpPr>
        <p:spPr>
          <a:xfrm>
            <a:off x="6564850" y="3217563"/>
            <a:ext cx="272499"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5</a:t>
            </a:r>
          </a:p>
        </p:txBody>
      </p:sp>
      <p:sp>
        <p:nvSpPr>
          <p:cNvPr id="47" name="Прямоугольник 46">
            <a:extLst>
              <a:ext uri="{FF2B5EF4-FFF2-40B4-BE49-F238E27FC236}">
                <a16:creationId xmlns:a16="http://schemas.microsoft.com/office/drawing/2014/main" id="{7E92A5D7-EFB2-426D-B799-4DAA89C125D9}"/>
              </a:ext>
            </a:extLst>
          </p:cNvPr>
          <p:cNvSpPr/>
          <p:nvPr/>
        </p:nvSpPr>
        <p:spPr>
          <a:xfrm>
            <a:off x="6384556" y="4504048"/>
            <a:ext cx="4765151" cy="1720834"/>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8" name="TextBox 47">
            <a:extLst>
              <a:ext uri="{FF2B5EF4-FFF2-40B4-BE49-F238E27FC236}">
                <a16:creationId xmlns:a16="http://schemas.microsoft.com/office/drawing/2014/main" id="{1CC8E46C-C561-4001-B614-C0AE1882BC00}"/>
              </a:ext>
            </a:extLst>
          </p:cNvPr>
          <p:cNvSpPr txBox="1"/>
          <p:nvPr/>
        </p:nvSpPr>
        <p:spPr>
          <a:xfrm>
            <a:off x="6564850" y="4337834"/>
            <a:ext cx="272499"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6</a:t>
            </a:r>
          </a:p>
        </p:txBody>
      </p:sp>
      <p:sp>
        <p:nvSpPr>
          <p:cNvPr id="6" name="Прямоугольник 5">
            <a:extLst>
              <a:ext uri="{FF2B5EF4-FFF2-40B4-BE49-F238E27FC236}">
                <a16:creationId xmlns:a16="http://schemas.microsoft.com/office/drawing/2014/main" id="{90359A3D-8706-4CA6-B0DC-4509C2F001DB}"/>
              </a:ext>
            </a:extLst>
          </p:cNvPr>
          <p:cNvSpPr/>
          <p:nvPr/>
        </p:nvSpPr>
        <p:spPr>
          <a:xfrm>
            <a:off x="10007170" y="460896"/>
            <a:ext cx="2578008" cy="2889286"/>
          </a:xfrm>
          <a:prstGeom prst="rect">
            <a:avLst/>
          </a:prstGeom>
          <a:blipFill>
            <a:blip r:embed="rId3">
              <a:alphaModFix amt="32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170874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ppt_x"/>
                                          </p:val>
                                        </p:tav>
                                        <p:tav tm="100000">
                                          <p:val>
                                            <p:strVal val="#ppt_x"/>
                                          </p:val>
                                        </p:tav>
                                      </p:tavLst>
                                    </p:anim>
                                    <p:anim calcmode="lin" valueType="num">
                                      <p:cBhvr additive="base">
                                        <p:cTn id="52" dur="500" fill="hold"/>
                                        <p:tgtEl>
                                          <p:spTgt spid="3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p:bldP spid="11" grpId="0"/>
      <p:bldP spid="12" grpId="0" animBg="1"/>
      <p:bldP spid="14" grpId="0"/>
      <p:bldP spid="28" grpId="0"/>
      <p:bldP spid="29" grpId="0"/>
      <p:bldP spid="30" grpId="0"/>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97BBB320-0E33-4C5F-B5E0-6171FEE76134}"/>
              </a:ext>
            </a:extLst>
          </p:cNvPr>
          <p:cNvSpPr>
            <a:spLocks noGrp="1"/>
          </p:cNvSpPr>
          <p:nvPr>
            <p:ph type="sldNum" sz="quarter" idx="12"/>
          </p:nvPr>
        </p:nvSpPr>
        <p:spPr/>
        <p:txBody>
          <a:bodyPr/>
          <a:lstStyle/>
          <a:p>
            <a:pPr>
              <a:defRPr/>
            </a:pPr>
            <a:fld id="{54803BA8-0C79-4C98-A4B9-80B484D76EDF}" type="slidenum">
              <a:rPr lang="ru-RU" altLang="ru-RU" smtClean="0"/>
              <a:pPr>
                <a:defRPr/>
              </a:pPr>
              <a:t>8</a:t>
            </a:fld>
            <a:endParaRPr lang="ru-RU" altLang="ru-RU" dirty="0"/>
          </a:p>
        </p:txBody>
      </p:sp>
      <p:sp>
        <p:nvSpPr>
          <p:cNvPr id="5" name="Прямоугольник 4">
            <a:extLst>
              <a:ext uri="{FF2B5EF4-FFF2-40B4-BE49-F238E27FC236}">
                <a16:creationId xmlns:a16="http://schemas.microsoft.com/office/drawing/2014/main" id="{1EBBEF51-CC7F-4BFB-B81B-2E91B3B287AA}"/>
              </a:ext>
            </a:extLst>
          </p:cNvPr>
          <p:cNvSpPr/>
          <p:nvPr/>
        </p:nvSpPr>
        <p:spPr>
          <a:xfrm rot="16200000">
            <a:off x="2652066" y="-2669978"/>
            <a:ext cx="6858001" cy="12192001"/>
          </a:xfrm>
          <a:prstGeom prst="rect">
            <a:avLst/>
          </a:prstGeom>
          <a:gradFill>
            <a:gsLst>
              <a:gs pos="0">
                <a:schemeClr val="bg1">
                  <a:lumMod val="85000"/>
                </a:schemeClr>
              </a:gs>
              <a:gs pos="10000">
                <a:schemeClr val="bg1">
                  <a:lumMod val="95000"/>
                </a:schemeClr>
              </a:gs>
              <a:gs pos="53571">
                <a:schemeClr val="bg1">
                  <a:lumMod val="0"/>
                  <a:lumOff val="100000"/>
                </a:schemeClr>
              </a:gs>
              <a:gs pos="84000">
                <a:schemeClr val="bg1">
                  <a:lumMod val="95000"/>
                </a:schemeClr>
              </a:gs>
              <a:gs pos="100000">
                <a:schemeClr val="bg1">
                  <a:lumMod val="8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7" name="Рисунок 6">
            <a:extLst>
              <a:ext uri="{FF2B5EF4-FFF2-40B4-BE49-F238E27FC236}">
                <a16:creationId xmlns:a16="http://schemas.microsoft.com/office/drawing/2014/main" id="{1447E089-A734-4333-A2F0-4512F8546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9497"/>
            <a:ext cx="5802525" cy="1720835"/>
          </a:xfrm>
          <a:prstGeom prst="rect">
            <a:avLst/>
          </a:prstGeom>
        </p:spPr>
      </p:pic>
      <p:sp>
        <p:nvSpPr>
          <p:cNvPr id="8" name="Номер слайда 26">
            <a:extLst>
              <a:ext uri="{FF2B5EF4-FFF2-40B4-BE49-F238E27FC236}">
                <a16:creationId xmlns:a16="http://schemas.microsoft.com/office/drawing/2014/main" id="{D25573D9-B89E-4CC4-8752-5620427362A1}"/>
              </a:ext>
            </a:extLst>
          </p:cNvPr>
          <p:cNvSpPr txBox="1">
            <a:spLocks/>
          </p:cNvSpPr>
          <p:nvPr/>
        </p:nvSpPr>
        <p:spPr>
          <a:xfrm>
            <a:off x="11555896" y="6356350"/>
            <a:ext cx="636104" cy="365125"/>
          </a:xfrm>
          <a:prstGeom prst="rect">
            <a:avLst/>
          </a:prstGeom>
          <a:solidFill>
            <a:srgbClr val="09469F"/>
          </a:solidFill>
        </p:spPr>
        <p:txBody>
          <a:bodyPr vert="horz" wrap="square" lIns="91440" tIns="45720" rIns="91440" bIns="45720" numCol="1" anchor="ctr" anchorCtr="0" compatLnSpc="1">
            <a:prstTxWarp prst="textNoShape">
              <a:avLst/>
            </a:prstTxWarp>
          </a:bodyPr>
          <a:lstStyle>
            <a:defPPr>
              <a:defRPr lang="ru-RU"/>
            </a:defPPr>
            <a:lvl1pPr algn="r" rtl="0" eaLnBrk="1" fontAlgn="base" hangingPunct="1">
              <a:spcBef>
                <a:spcPct val="0"/>
              </a:spcBef>
              <a:spcAft>
                <a:spcPct val="0"/>
              </a:spcAft>
              <a:defRPr sz="1200" kern="1200">
                <a:solidFill>
                  <a:schemeClr val="bg1">
                    <a:lumMod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A1A9CE61-90D0-47F5-84FF-C6FCDA0A9241}" type="slidenum">
              <a:rPr lang="ru-RU" altLang="ru-RU" smtClean="0"/>
              <a:pPr>
                <a:defRPr/>
              </a:pPr>
              <a:t>8</a:t>
            </a:fld>
            <a:endParaRPr lang="ru-RU" altLang="ru-RU" dirty="0"/>
          </a:p>
        </p:txBody>
      </p:sp>
      <p:sp>
        <p:nvSpPr>
          <p:cNvPr id="9" name="Заголовок 1">
            <a:extLst>
              <a:ext uri="{FF2B5EF4-FFF2-40B4-BE49-F238E27FC236}">
                <a16:creationId xmlns:a16="http://schemas.microsoft.com/office/drawing/2014/main" id="{845A674D-C466-41D0-A165-BAFE774B0959}"/>
              </a:ext>
            </a:extLst>
          </p:cNvPr>
          <p:cNvSpPr txBox="1">
            <a:spLocks/>
          </p:cNvSpPr>
          <p:nvPr/>
        </p:nvSpPr>
        <p:spPr bwMode="auto">
          <a:xfrm>
            <a:off x="-14934" y="-1"/>
            <a:ext cx="752475" cy="819150"/>
          </a:xfrm>
          <a:prstGeom prst="rect">
            <a:avLst/>
          </a:prstGeom>
          <a:solidFill>
            <a:srgbClr val="5793CF"/>
          </a:solidFill>
          <a:ln w="9525">
            <a:no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FontTx/>
              <a:buNone/>
              <a:defRPr/>
            </a:pPr>
            <a:r>
              <a:rPr lang="ru-RU" altLang="ru-RU" sz="3200" b="1" dirty="0">
                <a:solidFill>
                  <a:schemeClr val="bg1">
                    <a:lumMod val="95000"/>
                  </a:schemeClr>
                </a:solidFill>
                <a:latin typeface="+mj-lt"/>
              </a:rPr>
              <a:t>4.2</a:t>
            </a:r>
          </a:p>
        </p:txBody>
      </p:sp>
      <p:sp>
        <p:nvSpPr>
          <p:cNvPr id="10" name="TextBox 9">
            <a:extLst>
              <a:ext uri="{FF2B5EF4-FFF2-40B4-BE49-F238E27FC236}">
                <a16:creationId xmlns:a16="http://schemas.microsoft.com/office/drawing/2014/main" id="{D43AC994-BD27-4CEE-9272-05C69CD5F873}"/>
              </a:ext>
            </a:extLst>
          </p:cNvPr>
          <p:cNvSpPr txBox="1">
            <a:spLocks noChangeArrowheads="1"/>
          </p:cNvSpPr>
          <p:nvPr/>
        </p:nvSpPr>
        <p:spPr bwMode="auto">
          <a:xfrm>
            <a:off x="900417" y="117994"/>
            <a:ext cx="980421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600" dirty="0">
                <a:solidFill>
                  <a:srgbClr val="5793CF"/>
                </a:solidFill>
                <a:cs typeface="Calibri" panose="020F0502020204030204" pitchFamily="34" charset="0"/>
              </a:rPr>
              <a:t>МЕТОДИЧЕСКИЕ РЕКОМЕНДАЦИИ ПО ВОПРОСАМ </a:t>
            </a:r>
            <a:r>
              <a:rPr lang="ru-RU" altLang="ru-RU" sz="1600" dirty="0" smtClean="0">
                <a:solidFill>
                  <a:srgbClr val="5793CF"/>
                </a:solidFill>
                <a:cs typeface="Calibri" panose="020F0502020204030204" pitchFamily="34" charset="0"/>
              </a:rPr>
              <a:t>ПРЕДСТАВЛЕНИЯ </a:t>
            </a:r>
            <a:r>
              <a:rPr lang="ru-RU" altLang="ru-RU" sz="1600" dirty="0">
                <a:solidFill>
                  <a:srgbClr val="5793CF"/>
                </a:solidFill>
                <a:cs typeface="Calibri" panose="020F0502020204030204" pitchFamily="34" charset="0"/>
              </a:rPr>
              <a:t>СВЕДЕНИЙ О ДОХОДАХ, РАСХОДАХ, ОБ ИМУЩЕСТВЕ И </a:t>
            </a:r>
            <a:r>
              <a:rPr lang="ru-RU" altLang="ru-RU" sz="1600" dirty="0" smtClean="0">
                <a:solidFill>
                  <a:srgbClr val="5793CF"/>
                </a:solidFill>
                <a:cs typeface="Calibri" panose="020F0502020204030204" pitchFamily="34" charset="0"/>
              </a:rPr>
              <a:t>ОБЯЗАТЕЛЬСТВАХ </a:t>
            </a:r>
            <a:r>
              <a:rPr lang="ru-RU" altLang="ru-RU" sz="1600" dirty="0">
                <a:solidFill>
                  <a:srgbClr val="5793CF"/>
                </a:solidFill>
                <a:cs typeface="Calibri" panose="020F0502020204030204" pitchFamily="34" charset="0"/>
              </a:rPr>
              <a:t>ИМУЩЕСТВЕННОГО ХАРАКТЕРА И ЗАПОЛНЕНИЯ СООТВЕТСТВУЮЩЕЙ ФОРМЫ </a:t>
            </a:r>
            <a:r>
              <a:rPr lang="ru-RU" altLang="ru-RU" sz="1600" dirty="0" smtClean="0">
                <a:solidFill>
                  <a:srgbClr val="5793CF"/>
                </a:solidFill>
                <a:cs typeface="Calibri" panose="020F0502020204030204" pitchFamily="34" charset="0"/>
              </a:rPr>
              <a:t>СПРАВКИ</a:t>
            </a:r>
            <a:endParaRPr lang="ru-RU" altLang="ru-RU" sz="1600" dirty="0">
              <a:solidFill>
                <a:srgbClr val="5793CF"/>
              </a:solidFill>
              <a:cs typeface="Calibri" panose="020F0502020204030204" pitchFamily="34" charset="0"/>
            </a:endParaRPr>
          </a:p>
        </p:txBody>
      </p:sp>
      <p:sp>
        <p:nvSpPr>
          <p:cNvPr id="26" name="Rectangle 3">
            <a:extLst>
              <a:ext uri="{FF2B5EF4-FFF2-40B4-BE49-F238E27FC236}">
                <a16:creationId xmlns:a16="http://schemas.microsoft.com/office/drawing/2014/main" id="{3E82BB6C-D6EB-4AC9-A358-3A3F9BE2B2CF}"/>
              </a:ext>
            </a:extLst>
          </p:cNvPr>
          <p:cNvSpPr>
            <a:spLocks noChangeArrowheads="1"/>
          </p:cNvSpPr>
          <p:nvPr/>
        </p:nvSpPr>
        <p:spPr bwMode="auto">
          <a:xfrm>
            <a:off x="325920" y="2148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Прямоугольник 5">
            <a:extLst>
              <a:ext uri="{FF2B5EF4-FFF2-40B4-BE49-F238E27FC236}">
                <a16:creationId xmlns:a16="http://schemas.microsoft.com/office/drawing/2014/main" id="{711830A7-3FB6-4B66-A4F4-52A92CA90E22}"/>
              </a:ext>
            </a:extLst>
          </p:cNvPr>
          <p:cNvSpPr/>
          <p:nvPr/>
        </p:nvSpPr>
        <p:spPr>
          <a:xfrm>
            <a:off x="10007170" y="460896"/>
            <a:ext cx="2578008" cy="2889286"/>
          </a:xfrm>
          <a:prstGeom prst="rect">
            <a:avLst/>
          </a:prstGeom>
          <a:blipFill dpi="0" rotWithShape="1">
            <a:blip r:embed="rId3">
              <a:alphaModFix amt="1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TextBox 10">
            <a:extLst>
              <a:ext uri="{FF2B5EF4-FFF2-40B4-BE49-F238E27FC236}">
                <a16:creationId xmlns:a16="http://schemas.microsoft.com/office/drawing/2014/main" id="{91B9F105-CFB5-460E-BC72-903466527623}"/>
              </a:ext>
            </a:extLst>
          </p:cNvPr>
          <p:cNvSpPr txBox="1">
            <a:spLocks noChangeArrowheads="1"/>
          </p:cNvSpPr>
          <p:nvPr/>
        </p:nvSpPr>
        <p:spPr bwMode="auto">
          <a:xfrm>
            <a:off x="1216683" y="1421299"/>
            <a:ext cx="4744567"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100" dirty="0"/>
              <a:t>Данный раздел справки заполняется только в случае, если в отчетном периоде служащим (работником), его супругой (супругом) </a:t>
            </a:r>
          </a:p>
          <a:p>
            <a:r>
              <a:rPr lang="ru-RU" altLang="ru-RU" sz="1100" dirty="0"/>
              <a:t>и несовершеннолетними детьми осуществлены расходы по сделке (сделкам) по приобретению земельного участка, другого объекта недвижимости, транспортного средства, ценных бумаг, акций (долей участия, паев в уставных (складочных) капиталах организаций), и сумма расходов по такой сделке или общая сумма совершенных сделок превышает общий доход данного лица и его супруги (супруга) за три последних года, предшествующих отчетному периоду. </a:t>
            </a:r>
            <a:endParaRPr lang="ru-RU" altLang="ru-RU" sz="1100" dirty="0">
              <a:solidFill>
                <a:srgbClr val="09469F"/>
              </a:solidFill>
              <a:cs typeface="Calibri" panose="020F0502020204030204" pitchFamily="34" charset="0"/>
            </a:endParaRPr>
          </a:p>
        </p:txBody>
      </p:sp>
      <p:sp>
        <p:nvSpPr>
          <p:cNvPr id="19" name="TextBox 18">
            <a:extLst>
              <a:ext uri="{FF2B5EF4-FFF2-40B4-BE49-F238E27FC236}">
                <a16:creationId xmlns:a16="http://schemas.microsoft.com/office/drawing/2014/main" id="{2BC0735A-0274-41A0-98C6-254194E4BDD7}"/>
              </a:ext>
            </a:extLst>
          </p:cNvPr>
          <p:cNvSpPr txBox="1">
            <a:spLocks noChangeArrowheads="1"/>
          </p:cNvSpPr>
          <p:nvPr/>
        </p:nvSpPr>
        <p:spPr bwMode="auto">
          <a:xfrm>
            <a:off x="1143128" y="3641288"/>
            <a:ext cx="4619486"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100" dirty="0"/>
              <a:t>Указываются все объекты недвижимости, принадлежащие служащему (работнику), его супруге (супругу) и (или) несовершеннолетним детям на праве собственности, независимо от того, когда они были приобретены, в каком регионе Российской Федерации или в каком государстве зарегистрированы. </a:t>
            </a:r>
            <a:endParaRPr lang="ru-RU" altLang="ru-RU" sz="1100" dirty="0">
              <a:solidFill>
                <a:srgbClr val="09469F"/>
              </a:solidFill>
              <a:cs typeface="Calibri" panose="020F0502020204030204" pitchFamily="34" charset="0"/>
            </a:endParaRPr>
          </a:p>
        </p:txBody>
      </p:sp>
      <p:sp>
        <p:nvSpPr>
          <p:cNvPr id="22" name="TextBox 21">
            <a:extLst>
              <a:ext uri="{FF2B5EF4-FFF2-40B4-BE49-F238E27FC236}">
                <a16:creationId xmlns:a16="http://schemas.microsoft.com/office/drawing/2014/main" id="{D6F657CF-AFFC-43A7-B03C-23F7C29F7899}"/>
              </a:ext>
            </a:extLst>
          </p:cNvPr>
          <p:cNvSpPr txBox="1">
            <a:spLocks noChangeArrowheads="1"/>
          </p:cNvSpPr>
          <p:nvPr/>
        </p:nvSpPr>
        <p:spPr bwMode="auto">
          <a:xfrm>
            <a:off x="1072891" y="5115271"/>
            <a:ext cx="484779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100" dirty="0"/>
              <a:t>Указываются сведения о транспортных средствах, находящихся в собственности, независимо от того, когда они были приобретены,</a:t>
            </a:r>
          </a:p>
          <a:p>
            <a:r>
              <a:rPr lang="ru-RU" altLang="ru-RU" sz="1100" dirty="0"/>
              <a:t> в каком регионе Российской Федерации или в каком государстве зарегистрированы. </a:t>
            </a:r>
            <a:endParaRPr lang="ru-RU" altLang="ru-RU" sz="1100" dirty="0">
              <a:solidFill>
                <a:srgbClr val="09469F"/>
              </a:solidFill>
              <a:cs typeface="Calibri" panose="020F0502020204030204" pitchFamily="34" charset="0"/>
            </a:endParaRPr>
          </a:p>
        </p:txBody>
      </p:sp>
      <p:sp>
        <p:nvSpPr>
          <p:cNvPr id="27" name="TextBox 26">
            <a:extLst>
              <a:ext uri="{FF2B5EF4-FFF2-40B4-BE49-F238E27FC236}">
                <a16:creationId xmlns:a16="http://schemas.microsoft.com/office/drawing/2014/main" id="{07380143-8866-4F41-B9D7-73774E7C7122}"/>
              </a:ext>
            </a:extLst>
          </p:cNvPr>
          <p:cNvSpPr txBox="1">
            <a:spLocks noChangeArrowheads="1"/>
          </p:cNvSpPr>
          <p:nvPr/>
        </p:nvSpPr>
        <p:spPr bwMode="auto">
          <a:xfrm>
            <a:off x="6226388" y="1484008"/>
            <a:ext cx="4918332"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100" dirty="0"/>
              <a:t>Акции и иное участие в коммерческих организациях и фондах. В данном разделе указываются сведения об имеющихся ценных бумагах, долях участия в уставных капиталах коммерческих организаций и фондах. Доход от имеющихся ценных бумаг указывается в разделе 1 "Сведения о доходах" (строка 5 "Доход от ценных бумаг и долей участия в коммерческих организациях").</a:t>
            </a:r>
          </a:p>
          <a:p>
            <a:endParaRPr lang="ru-RU" altLang="ru-RU" sz="1100" dirty="0"/>
          </a:p>
          <a:p>
            <a:r>
              <a:rPr lang="ru-RU" altLang="ru-RU" sz="1100" dirty="0"/>
              <a:t>Иные ценные бумаги</a:t>
            </a:r>
          </a:p>
          <a:p>
            <a:r>
              <a:rPr lang="ru-RU" altLang="ru-RU" sz="1100" dirty="0"/>
              <a:t>К ценным бумагам относятся акция, вексель, закладная, инвестиционный пай паевого инвестиционного фонда, коносамент, облигация, чек, сберегательный сертификат и иные ценные бумаги, названные в таком качестве в законе или признанные таковыми в установленном законом порядке, а также ценные бумаги иностранных эмитентов.</a:t>
            </a:r>
          </a:p>
          <a:p>
            <a:endParaRPr lang="ru-RU" altLang="ru-RU" sz="1100" dirty="0"/>
          </a:p>
          <a:p>
            <a:endParaRPr lang="ru-RU" altLang="ru-RU" sz="1100" dirty="0"/>
          </a:p>
        </p:txBody>
      </p:sp>
      <p:sp>
        <p:nvSpPr>
          <p:cNvPr id="2" name="Прямоугольник 1">
            <a:extLst>
              <a:ext uri="{FF2B5EF4-FFF2-40B4-BE49-F238E27FC236}">
                <a16:creationId xmlns:a16="http://schemas.microsoft.com/office/drawing/2014/main" id="{BEE1BCF9-F079-4075-BBEA-2237DC9FDD5D}"/>
              </a:ext>
            </a:extLst>
          </p:cNvPr>
          <p:cNvSpPr/>
          <p:nvPr/>
        </p:nvSpPr>
        <p:spPr>
          <a:xfrm>
            <a:off x="1042522" y="1270443"/>
            <a:ext cx="4918728" cy="1923439"/>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 name="TextBox 2">
            <a:extLst>
              <a:ext uri="{FF2B5EF4-FFF2-40B4-BE49-F238E27FC236}">
                <a16:creationId xmlns:a16="http://schemas.microsoft.com/office/drawing/2014/main" id="{1303296A-DB4B-45EE-A987-E566BFE9D014}"/>
              </a:ext>
            </a:extLst>
          </p:cNvPr>
          <p:cNvSpPr txBox="1"/>
          <p:nvPr/>
        </p:nvSpPr>
        <p:spPr>
          <a:xfrm>
            <a:off x="1669436" y="1103175"/>
            <a:ext cx="3459282" cy="307777"/>
          </a:xfrm>
          <a:prstGeom prst="rect">
            <a:avLst/>
          </a:prstGeom>
          <a:solidFill>
            <a:srgbClr val="F24B55"/>
          </a:solidFill>
        </p:spPr>
        <p:txBody>
          <a:bodyPr wrap="square" rtlCol="0">
            <a:spAutoFit/>
          </a:bodyPr>
          <a:lstStyle/>
          <a:p>
            <a:pPr algn="ctr"/>
            <a:r>
              <a:rPr lang="ru-RU" altLang="ru-RU" sz="1400" dirty="0">
                <a:solidFill>
                  <a:schemeClr val="bg1">
                    <a:lumMod val="95000"/>
                  </a:schemeClr>
                </a:solidFill>
                <a:cs typeface="Calibri" panose="020F0502020204030204" pitchFamily="34" charset="0"/>
              </a:rPr>
              <a:t>СВЕДЕНИЯ О РАСХОДАХ</a:t>
            </a:r>
          </a:p>
        </p:txBody>
      </p:sp>
      <p:sp>
        <p:nvSpPr>
          <p:cNvPr id="29" name="Прямоугольник 28">
            <a:extLst>
              <a:ext uri="{FF2B5EF4-FFF2-40B4-BE49-F238E27FC236}">
                <a16:creationId xmlns:a16="http://schemas.microsoft.com/office/drawing/2014/main" id="{92FD3F7A-34AF-459A-B1FD-DC5B361B76C5}"/>
              </a:ext>
            </a:extLst>
          </p:cNvPr>
          <p:cNvSpPr/>
          <p:nvPr/>
        </p:nvSpPr>
        <p:spPr>
          <a:xfrm>
            <a:off x="1042521" y="3431976"/>
            <a:ext cx="4930555" cy="1262167"/>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18" name="TextBox 17">
            <a:extLst>
              <a:ext uri="{FF2B5EF4-FFF2-40B4-BE49-F238E27FC236}">
                <a16:creationId xmlns:a16="http://schemas.microsoft.com/office/drawing/2014/main" id="{F0B889B5-2FCE-4CCA-9161-75102231E86A}"/>
              </a:ext>
            </a:extLst>
          </p:cNvPr>
          <p:cNvSpPr txBox="1">
            <a:spLocks noChangeArrowheads="1"/>
          </p:cNvSpPr>
          <p:nvPr/>
        </p:nvSpPr>
        <p:spPr bwMode="auto">
          <a:xfrm>
            <a:off x="1847221" y="3272135"/>
            <a:ext cx="3103711" cy="307777"/>
          </a:xfrm>
          <a:prstGeom prst="rect">
            <a:avLst/>
          </a:prstGeom>
          <a:solidFill>
            <a:srgbClr val="F34B56"/>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solidFill>
                  <a:schemeClr val="bg1">
                    <a:lumMod val="95000"/>
                  </a:schemeClr>
                </a:solidFill>
                <a:cs typeface="Calibri" panose="020F0502020204030204" pitchFamily="34" charset="0"/>
              </a:rPr>
              <a:t>СВЕДЕНИЯ ОБ ИМУЩЕСТВЕ</a:t>
            </a:r>
          </a:p>
        </p:txBody>
      </p:sp>
      <p:sp>
        <p:nvSpPr>
          <p:cNvPr id="30" name="Прямоугольник 29">
            <a:extLst>
              <a:ext uri="{FF2B5EF4-FFF2-40B4-BE49-F238E27FC236}">
                <a16:creationId xmlns:a16="http://schemas.microsoft.com/office/drawing/2014/main" id="{69F47A0E-8183-4BC0-AA3A-9A8E605574E2}"/>
              </a:ext>
            </a:extLst>
          </p:cNvPr>
          <p:cNvSpPr/>
          <p:nvPr/>
        </p:nvSpPr>
        <p:spPr>
          <a:xfrm>
            <a:off x="997416" y="4949316"/>
            <a:ext cx="4812574" cy="989257"/>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21" name="TextBox 20">
            <a:extLst>
              <a:ext uri="{FF2B5EF4-FFF2-40B4-BE49-F238E27FC236}">
                <a16:creationId xmlns:a16="http://schemas.microsoft.com/office/drawing/2014/main" id="{1B950C92-349C-4A4D-B7B5-AD654433F98D}"/>
              </a:ext>
            </a:extLst>
          </p:cNvPr>
          <p:cNvSpPr txBox="1">
            <a:spLocks noChangeArrowheads="1"/>
          </p:cNvSpPr>
          <p:nvPr/>
        </p:nvSpPr>
        <p:spPr bwMode="auto">
          <a:xfrm>
            <a:off x="1964700" y="4804297"/>
            <a:ext cx="3103711" cy="307777"/>
          </a:xfrm>
          <a:prstGeom prst="rect">
            <a:avLst/>
          </a:prstGeom>
          <a:solidFill>
            <a:srgbClr val="F34B56"/>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solidFill>
                  <a:schemeClr val="bg1">
                    <a:lumMod val="95000"/>
                  </a:schemeClr>
                </a:solidFill>
                <a:cs typeface="Calibri" panose="020F0502020204030204" pitchFamily="34" charset="0"/>
              </a:rPr>
              <a:t>ТРАНСПОРТНЫЕ СРЕДСТВА</a:t>
            </a:r>
          </a:p>
        </p:txBody>
      </p:sp>
      <p:sp>
        <p:nvSpPr>
          <p:cNvPr id="31" name="Прямоугольник 30">
            <a:extLst>
              <a:ext uri="{FF2B5EF4-FFF2-40B4-BE49-F238E27FC236}">
                <a16:creationId xmlns:a16="http://schemas.microsoft.com/office/drawing/2014/main" id="{60F64005-A370-469C-992F-32AA01043D81}"/>
              </a:ext>
            </a:extLst>
          </p:cNvPr>
          <p:cNvSpPr/>
          <p:nvPr/>
        </p:nvSpPr>
        <p:spPr>
          <a:xfrm>
            <a:off x="6096000" y="1270444"/>
            <a:ext cx="5053478" cy="2753148"/>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25" name="TextBox 24">
            <a:extLst>
              <a:ext uri="{FF2B5EF4-FFF2-40B4-BE49-F238E27FC236}">
                <a16:creationId xmlns:a16="http://schemas.microsoft.com/office/drawing/2014/main" id="{0CC45B81-6BDB-448C-A838-2A2993C73752}"/>
              </a:ext>
            </a:extLst>
          </p:cNvPr>
          <p:cNvSpPr txBox="1">
            <a:spLocks noChangeArrowheads="1"/>
          </p:cNvSpPr>
          <p:nvPr/>
        </p:nvSpPr>
        <p:spPr bwMode="auto">
          <a:xfrm>
            <a:off x="6718502" y="1076741"/>
            <a:ext cx="3798957" cy="307777"/>
          </a:xfrm>
          <a:prstGeom prst="rect">
            <a:avLst/>
          </a:prstGeom>
          <a:solidFill>
            <a:srgbClr val="F34B56"/>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solidFill>
                  <a:schemeClr val="bg1">
                    <a:lumMod val="95000"/>
                  </a:schemeClr>
                </a:solidFill>
                <a:cs typeface="Calibri" panose="020F0502020204030204" pitchFamily="34" charset="0"/>
              </a:rPr>
              <a:t>СВЕДЕНИЯ О ЦЕННЫХ БУМАГАХ</a:t>
            </a:r>
          </a:p>
        </p:txBody>
      </p:sp>
      <p:sp>
        <p:nvSpPr>
          <p:cNvPr id="34" name="TextBox 33">
            <a:extLst>
              <a:ext uri="{FF2B5EF4-FFF2-40B4-BE49-F238E27FC236}">
                <a16:creationId xmlns:a16="http://schemas.microsoft.com/office/drawing/2014/main" id="{659C41EC-DA6D-4E1B-A56E-2B3D0041E8FA}"/>
              </a:ext>
            </a:extLst>
          </p:cNvPr>
          <p:cNvSpPr txBox="1">
            <a:spLocks noChangeArrowheads="1"/>
          </p:cNvSpPr>
          <p:nvPr/>
        </p:nvSpPr>
        <p:spPr bwMode="auto">
          <a:xfrm>
            <a:off x="6265933" y="4901676"/>
            <a:ext cx="483924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100" dirty="0"/>
              <a:t>Указывается информация обо всех счетах, открытых по состоянию на отчетную дату в банках и иных кредитных организациях на основании гражданско-правового договора на имя лица, в отношении которого представляется справка.</a:t>
            </a:r>
            <a:endParaRPr lang="ru-RU" altLang="ru-RU" sz="1100" dirty="0">
              <a:solidFill>
                <a:srgbClr val="09469F"/>
              </a:solidFill>
              <a:cs typeface="Calibri" panose="020F0502020204030204" pitchFamily="34" charset="0"/>
            </a:endParaRPr>
          </a:p>
        </p:txBody>
      </p:sp>
      <p:sp>
        <p:nvSpPr>
          <p:cNvPr id="35" name="Прямоугольник 34">
            <a:extLst>
              <a:ext uri="{FF2B5EF4-FFF2-40B4-BE49-F238E27FC236}">
                <a16:creationId xmlns:a16="http://schemas.microsoft.com/office/drawing/2014/main" id="{8287EA83-9DF2-414B-AD91-D1E48ED8EC19}"/>
              </a:ext>
            </a:extLst>
          </p:cNvPr>
          <p:cNvSpPr/>
          <p:nvPr/>
        </p:nvSpPr>
        <p:spPr>
          <a:xfrm>
            <a:off x="6091242" y="4373294"/>
            <a:ext cx="5053478" cy="1565279"/>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3" name="TextBox 32">
            <a:extLst>
              <a:ext uri="{FF2B5EF4-FFF2-40B4-BE49-F238E27FC236}">
                <a16:creationId xmlns:a16="http://schemas.microsoft.com/office/drawing/2014/main" id="{541A3DE9-75DD-48F5-B0BA-7FD7A34A59DE}"/>
              </a:ext>
            </a:extLst>
          </p:cNvPr>
          <p:cNvSpPr txBox="1">
            <a:spLocks noChangeArrowheads="1"/>
          </p:cNvSpPr>
          <p:nvPr/>
        </p:nvSpPr>
        <p:spPr bwMode="auto">
          <a:xfrm>
            <a:off x="6673696" y="4170923"/>
            <a:ext cx="4134719" cy="523220"/>
          </a:xfrm>
          <a:prstGeom prst="rect">
            <a:avLst/>
          </a:prstGeom>
          <a:solidFill>
            <a:srgbClr val="F34B56"/>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solidFill>
                  <a:schemeClr val="bg1">
                    <a:lumMod val="95000"/>
                  </a:schemeClr>
                </a:solidFill>
                <a:cs typeface="Calibri" panose="020F0502020204030204" pitchFamily="34" charset="0"/>
              </a:rPr>
              <a:t>СВЕДЕНИЯ О СЧЕТАХ В БАНКАХ И ИНЫХ КРЕДИТНЫХ ОРГАНИЗАЦИЯХ</a:t>
            </a:r>
          </a:p>
        </p:txBody>
      </p:sp>
    </p:spTree>
    <p:extLst>
      <p:ext uri="{BB962C8B-B14F-4D97-AF65-F5344CB8AC3E}">
        <p14:creationId xmlns:p14="http://schemas.microsoft.com/office/powerpoint/2010/main" val="388592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ppt_x"/>
                                          </p:val>
                                        </p:tav>
                                        <p:tav tm="100000">
                                          <p:val>
                                            <p:strVal val="#ppt_x"/>
                                          </p:val>
                                        </p:tav>
                                      </p:tavLst>
                                    </p:anim>
                                    <p:anim calcmode="lin" valueType="num">
                                      <p:cBhvr additive="base">
                                        <p:cTn id="52" dur="500" fill="hold"/>
                                        <p:tgtEl>
                                          <p:spTgt spid="2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ppt_x"/>
                                          </p:val>
                                        </p:tav>
                                        <p:tav tm="100000">
                                          <p:val>
                                            <p:strVal val="#ppt_x"/>
                                          </p:val>
                                        </p:tav>
                                      </p:tavLst>
                                    </p:anim>
                                    <p:anim calcmode="lin" valueType="num">
                                      <p:cBhvr additive="base">
                                        <p:cTn id="6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p:bldP spid="11" grpId="0"/>
      <p:bldP spid="19" grpId="0"/>
      <p:bldP spid="22" grpId="0"/>
      <p:bldP spid="27" grpId="0"/>
      <p:bldP spid="18" grpId="0" animBg="1"/>
      <p:bldP spid="21" grpId="0" animBg="1"/>
      <p:bldP spid="25" grpId="0" animBg="1"/>
      <p:bldP spid="34" grpId="0"/>
      <p:bldP spid="33" grpId="0" animBg="1"/>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Другая 1">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5524</TotalTime>
  <Words>1565</Words>
  <Application>Microsoft Office PowerPoint</Application>
  <PresentationFormat>Widescreen</PresentationFormat>
  <Paragraphs>146</Paragraphs>
  <Slides>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1.</dc:title>
  <dc:creator>YANA</dc:creator>
  <cp:lastModifiedBy>word</cp:lastModifiedBy>
  <cp:revision>342</cp:revision>
  <dcterms:created xsi:type="dcterms:W3CDTF">2020-03-22T08:38:40Z</dcterms:created>
  <dcterms:modified xsi:type="dcterms:W3CDTF">2020-09-04T18:37:08Z</dcterms:modified>
</cp:coreProperties>
</file>