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2" r:id="rId2"/>
    <p:sldId id="378" r:id="rId3"/>
    <p:sldId id="387" r:id="rId4"/>
    <p:sldId id="379" r:id="rId5"/>
    <p:sldId id="389" r:id="rId6"/>
    <p:sldId id="390" r:id="rId7"/>
    <p:sldId id="392" r:id="rId8"/>
    <p:sldId id="393" r:id="rId9"/>
    <p:sldId id="394" r:id="rId10"/>
    <p:sldId id="395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B55"/>
    <a:srgbClr val="F34B56"/>
    <a:srgbClr val="5793CF"/>
    <a:srgbClr val="09469F"/>
    <a:srgbClr val="7BB5E7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6265" autoAdjust="0"/>
  </p:normalViewPr>
  <p:slideViewPr>
    <p:cSldViewPr snapToGrid="0">
      <p:cViewPr varScale="1">
        <p:scale>
          <a:sx n="84" d="100"/>
          <a:sy n="84" d="100"/>
        </p:scale>
        <p:origin x="787" y="48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07.09.2020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761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992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951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510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07.09.2020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9469F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5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5.1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346309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5.2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4577" y="1874726"/>
            <a:ext cx="520695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1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ПОНЯТИЕ КОНФЛИКТА ИНТЕРЕСОВ. </a:t>
            </a:r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ПРИНЯТИЕ РАБОТНИКАМИ СИСТЕМЫ ПЕНСИОННОГО ФОНДА РОССИЙСКОЙ ФЕДЕРАЦИИ МЕР ПО ПРЕДОТВРАЩЕНИЮ (УРЕГУЛИРОВАНИЮ) ВОЗНИКНОВЕНИЯ КОНФЛИКТА ИНТЕРЕСОВ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54236" y="5871720"/>
            <a:ext cx="4937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  <a:endParaRPr lang="ru-RU" altLang="ru-RU" sz="1200" b="1" dirty="0" smtClean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sz="1200" dirty="0" smtClean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200" dirty="0" smtClean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200" b="1" dirty="0" smtClean="0">
                <a:solidFill>
                  <a:srgbClr val="09469F"/>
                </a:solidFill>
                <a:cs typeface="Calibri" panose="020F0502020204030204" pitchFamily="34" charset="0"/>
              </a:rPr>
              <a:t>О.Н</a:t>
            </a:r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. ЗАБУЗОВ</a:t>
            </a:r>
            <a:r>
              <a:rPr lang="ru-RU" altLang="ru-RU" sz="12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  <a:p>
            <a:r>
              <a:rPr lang="ru-RU" altLang="ru-RU" sz="1200" b="1" dirty="0">
                <a:solidFill>
                  <a:srgbClr val="09469F"/>
                </a:solidFill>
                <a:cs typeface="Calibri" panose="020F0502020204030204" pitchFamily="34" charset="0"/>
              </a:rPr>
              <a:t>Е.А. ФРОЛОВА</a:t>
            </a:r>
            <a:r>
              <a:rPr lang="ru-RU" altLang="ru-RU" sz="12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экономических наук, доцент</a:t>
            </a:r>
          </a:p>
          <a:p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07A07B-CDF8-4221-916C-7CA742A3C0E1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6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3363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КОНФЛИКТ ИНТЕРЕСОВ </a:t>
            </a:r>
          </a:p>
          <a:p>
            <a:r>
              <a:rPr lang="ru-RU" altLang="ru-RU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ПРИ ОСУЩЕСТВЛЕНИИ ПРОФЕССИОНАЛЬНОЙ ДЕЯТЕЛЬНОСТИ </a:t>
            </a:r>
          </a:p>
          <a:p>
            <a:endParaRPr lang="ru-RU" altLang="ru-RU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b="1" dirty="0">
                <a:solidFill>
                  <a:srgbClr val="5793CF"/>
                </a:solidFill>
              </a:rPr>
              <a:t>ПРЕДОТВРАЩЕНИЕ И УРЕГУЛИРОВАНИЕ КОНФЛИКТА</a:t>
            </a:r>
            <a:endParaRPr lang="ru-RU" altLang="ru-RU" b="1" dirty="0">
              <a:solidFill>
                <a:srgbClr val="5793C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C9BD5-E0D5-4F20-8444-EB38C4615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58" y="1170012"/>
            <a:ext cx="9865483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работа с уведомлениями работников;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подготовка в пределах его компетенции проектов нормативных актов по вопросам регулирования, контроля и надзора в сфере ПФР;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внесения в уполномоченные органы власти предложений, предоставления рекомендаций, подготовки проектов нормативных актов;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осуществление контроля за действиями работника ПФР;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проведение проверок, в том числе проверок достоверности и полноты сведений о доходах и расходах работника, проверок фактических обстоятельств в связи с получением уведомления от работника;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усиление контроля за исполнением должностным лицом его обязанностей, в ходе которого может быть урегулирован конфликт;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исключение возможности принятия должностным лицом едино-личных решений по вопросам, с которыми связан конфликт интересов;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изменение должностного положения работника;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отстранение должностного лица от исполнения должностных обязанностей (реализации функций), в ходе которых может быть реализован конфликт;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участие в работе Комиссии по организации конкурсов, Комиссии ПФР по соблюдению требований к служебному поведению и урегулированию конфликта интересов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-направление в иные организации самими работникам ПФР запросов о предоставлении информации, связанной с осуществлением ими деятельности, могущей привести к конфликтам интересов (п. 9-10 Порядка);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предоставления третьим лицам, СМИ информации о деятельности ПФР и его работников с соблюдением режима конфиденциальности информации в случаях, установленных законом;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согласование действий работников ПФР с задачами ПФР, мероприятиями по предотвращению коррупции в случаях, установленных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50" dirty="0"/>
              <a:t>использования информации об объемах и структуре предстоящих вложений (расходах) и доходов работников ПФР – анализ на предмет соблюдения антикоррупционного законодательства.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BCD64A4-2D70-4925-B847-50660092C145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644-95A2-4596-B195-2BB37510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720543"/>
            <a:ext cx="10135142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МЕРЫ ПО ПРЕДОТВРАЩЕНИЮ, НЕДОПУЩЕНИЮ ВОЗНИКНОВЕНИЯ КОНФЛИКТА ИНТЕРЕСОВ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B62897-2D28-4EB9-8047-CA924087CEC0}"/>
              </a:ext>
            </a:extLst>
          </p:cNvPr>
          <p:cNvSpPr/>
          <p:nvPr/>
        </p:nvSpPr>
        <p:spPr>
          <a:xfrm>
            <a:off x="1081668" y="1170012"/>
            <a:ext cx="10069552" cy="490134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/>
      <p:bldP spid="14" grpId="0" animBg="1"/>
      <p:bldP spid="10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7397C52-4DAC-44C3-88EF-40E65466B7A9}"/>
              </a:ext>
            </a:extLst>
          </p:cNvPr>
          <p:cNvSpPr/>
          <p:nvPr/>
        </p:nvSpPr>
        <p:spPr>
          <a:xfrm rot="16200000">
            <a:off x="2667001" y="-2667001"/>
            <a:ext cx="6858001" cy="1219199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9469F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F556C1-2731-4E38-B2B2-1A6E7ED30286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5094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КОНФЛИКТ ИНТЕРЕСОВ ПРИ ОСУЩЕСТВЛЕНИИ </a:t>
            </a:r>
          </a:p>
          <a:p>
            <a:r>
              <a:rPr lang="ru-RU" altLang="ru-RU" sz="1600" dirty="0" smtClean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ПРОФЕССИОНАЛЬНОЙ </a:t>
            </a:r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ДЕЯТЕЛЬНОСТИ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6AB31-DBC4-4FE2-9F9C-EDA6F1E2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25" y="900659"/>
            <a:ext cx="100451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600" b="1" dirty="0">
                <a:solidFill>
                  <a:srgbClr val="09469F"/>
                </a:solidFill>
                <a:cs typeface="Calibri" panose="020F0502020204030204" pitchFamily="34" charset="0"/>
              </a:rPr>
              <a:t>СХЕМА ДЕЙСТВИЙ ПО ПРЕДОТВРАЩЕНИЮ И УРЕГУЛИРОВАНИЮ КОНФЛИКТА ИНТЕРЕСОВ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DC73B3-C42E-4A62-A4FC-19C5F8887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453" y="3966094"/>
            <a:ext cx="37657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обязан принять меры по предотвращению или урегулированию конфликта интересов, вплоть до отстранения государственного гражданского служащего, являющегося стороной конфликта интересов, от замещаемой должности государственной гражданской службы в порядке, установленном законодательством Российской Федерации.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EE39E4-82A7-45A9-8CB6-6DC09EAD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332" y="2032211"/>
            <a:ext cx="34677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Непринятие государственным служащим, являющимся стороной конфликта, интересов, мер по предотвращению или урегулированию конфликта интересов является правонарушением, влекущим к увольнению.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22744-6EF4-45CE-8583-5C2713C9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06" y="3873761"/>
            <a:ext cx="50858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 целях обеспечения соблюдения требований законодательства к служебному поведению государственных гражданских служащих и урегулирования конфликтов интересов в государственном органе, федеральном государственном органе по управлению государственной службой и государственном органе субъекта Российской Федерации по управлению государственной службой образуются комиссии по соблюдению требований к служебному поведению государственных гражданских служащих и урегулированию конфликтов интересов.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F9725F-0DF3-4D6F-A318-301C9F974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491" y="3507891"/>
            <a:ext cx="3286090" cy="276999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chemeClr val="bg1">
                    <a:lumMod val="95000"/>
                  </a:schemeClr>
                </a:solidFill>
              </a:rPr>
              <a:t>КОМИССИИ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5E0A82-C661-4987-B3EB-FFE850E0665E}"/>
              </a:ext>
            </a:extLst>
          </p:cNvPr>
          <p:cNvSpPr/>
          <p:nvPr/>
        </p:nvSpPr>
        <p:spPr>
          <a:xfrm>
            <a:off x="1088586" y="1907028"/>
            <a:ext cx="5739514" cy="1254019"/>
          </a:xfrm>
          <a:prstGeom prst="rect">
            <a:avLst/>
          </a:prstGeom>
          <a:solidFill>
            <a:srgbClr val="5793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BC6EF5E-1211-4FFE-BDE9-F0C9F6106D42}"/>
              </a:ext>
            </a:extLst>
          </p:cNvPr>
          <p:cNvSpPr/>
          <p:nvPr/>
        </p:nvSpPr>
        <p:spPr>
          <a:xfrm rot="5400000">
            <a:off x="6995456" y="2266982"/>
            <a:ext cx="395580" cy="231362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5607A-FC01-4CB8-9EB5-B7A0A88B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09" y="2031576"/>
            <a:ext cx="57395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В случае возникновения у служащего личной заинтересованности,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которая приводит или может привести к конфликту интересов, государственный гражданский служащий обязан проинформировать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об этом представителя нанимателя (работодателя) в письменной форме.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4D307E0-E300-4959-85DE-70EE6D3C7D09}"/>
              </a:ext>
            </a:extLst>
          </p:cNvPr>
          <p:cNvSpPr/>
          <p:nvPr/>
        </p:nvSpPr>
        <p:spPr>
          <a:xfrm rot="10800000">
            <a:off x="2880171" y="3229059"/>
            <a:ext cx="400560" cy="234275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8743A2-06C8-421F-BEF1-16E78AA0F18E}"/>
              </a:ext>
            </a:extLst>
          </p:cNvPr>
          <p:cNvSpPr/>
          <p:nvPr/>
        </p:nvSpPr>
        <p:spPr>
          <a:xfrm>
            <a:off x="1075275" y="3617864"/>
            <a:ext cx="4058586" cy="223759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93B13-AE0D-4ED2-8931-6D590B9E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632" y="3508009"/>
            <a:ext cx="3393639" cy="276999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>
                <a:solidFill>
                  <a:schemeClr val="bg1">
                    <a:lumMod val="95000"/>
                  </a:schemeClr>
                </a:solidFill>
              </a:rPr>
              <a:t>ПРЕДСТАВИТЕЛЬ НАНИМАТЕЛЯ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3F4E14-6644-4B7C-9924-8F4CBE3EDF95}"/>
              </a:ext>
            </a:extLst>
          </p:cNvPr>
          <p:cNvSpPr/>
          <p:nvPr/>
        </p:nvSpPr>
        <p:spPr>
          <a:xfrm>
            <a:off x="7485455" y="1929420"/>
            <a:ext cx="3652597" cy="123835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95F63-D19B-476E-8AC4-2B28CFA8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75" y="1264277"/>
            <a:ext cx="10062777" cy="46166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/>
                </a:solidFill>
              </a:rPr>
              <a:t>СЛУЖАЩИЙ, РАБОТНИК ГОСУДАРСТВЕННОГО (МУНИЦИПАЛЬНОГО) УЧРЕЖДЕНИЯ ОБЯЗАН ПРИНИМАТЬ </a:t>
            </a:r>
          </a:p>
          <a:p>
            <a:pPr algn="ctr"/>
            <a:r>
              <a:rPr lang="ru-RU" sz="1200" dirty="0">
                <a:solidFill>
                  <a:schemeClr val="bg1"/>
                </a:solidFill>
              </a:rPr>
              <a:t>МЕРЫ ПО НЕДОПУЩЕНИЮ ЛЮБОЙ ВОЗМОЖНОСТИ ВОЗНИКНОВЕНИЯ КОНФЛИКТА ИНТЕРЕСОВ</a:t>
            </a:r>
            <a:endParaRPr lang="ru-RU" altLang="ru-RU" sz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B11D35CA-FA79-4B21-BE66-E4FD3E49A979}"/>
              </a:ext>
            </a:extLst>
          </p:cNvPr>
          <p:cNvSpPr/>
          <p:nvPr/>
        </p:nvSpPr>
        <p:spPr>
          <a:xfrm rot="5400000">
            <a:off x="5135771" y="4620979"/>
            <a:ext cx="395580" cy="231362"/>
          </a:xfrm>
          <a:prstGeom prst="triangle">
            <a:avLst/>
          </a:prstGeom>
          <a:solidFill>
            <a:srgbClr val="094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72C9A74-28D6-458B-8155-DE66B8CE98AA}"/>
              </a:ext>
            </a:extLst>
          </p:cNvPr>
          <p:cNvSpPr/>
          <p:nvPr/>
        </p:nvSpPr>
        <p:spPr>
          <a:xfrm>
            <a:off x="5537724" y="3617864"/>
            <a:ext cx="5600327" cy="223759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7" grpId="0" animBg="1"/>
      <p:bldP spid="4" grpId="0" animBg="1"/>
      <p:bldP spid="19" grpId="0" animBg="1"/>
      <p:bldP spid="20" grpId="0"/>
      <p:bldP spid="17" grpId="0"/>
      <p:bldP spid="16" grpId="0"/>
      <p:bldP spid="37" grpId="0"/>
      <p:bldP spid="38" grpId="0"/>
      <p:bldP spid="39" grpId="0"/>
      <p:bldP spid="40" grpId="0" animBg="1"/>
      <p:bldP spid="2" grpId="0" animBg="1"/>
      <p:bldP spid="3" grpId="0" animBg="1"/>
      <p:bldP spid="25" grpId="0"/>
      <p:bldP spid="22" grpId="0" animBg="1"/>
      <p:bldP spid="23" grpId="0" animBg="1"/>
      <p:bldP spid="26" grpId="0" animBg="1"/>
      <p:bldP spid="24" grpId="0" animBg="1"/>
      <p:bldP spid="21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2" y="-2670734"/>
            <a:ext cx="6858001" cy="12199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070F9C-8802-4785-9B8A-A9D9B55450A8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50947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КОНФЛИКТ ИНТЕРЕСОВ ПРИ ОСУЩЕСТВЛЕНИИ </a:t>
            </a:r>
          </a:p>
          <a:p>
            <a:r>
              <a:rPr lang="ru-RU" altLang="ru-RU" sz="1600" dirty="0" smtClean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ПРОФЕССИОНАЛЬНОЙ </a:t>
            </a:r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ДЕЯТЕЛЬНОСТИ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6AB31-DBC4-4FE2-9F9C-EDA6F1E2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6" y="969142"/>
            <a:ext cx="10114465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НЕЖЕЛАТЕЛЬНЫЕ СИТУАЦИИ, СПОСОБСТВУЮЩИЕ ВОЗНИКНОВЕНИЮ </a:t>
            </a:r>
          </a:p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НЕЭТИЧНЫХ ПОСТУПКОВ СЛУЖАЩИХ И МЕРЫ ПО ИХ ПРЕДУПРЕЖДЕНИЮ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5607A-FC01-4CB8-9EB5-B7A0A88B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066" y="172846"/>
            <a:ext cx="5724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i="1" dirty="0"/>
              <a:t>Конфликт интересов характеризуется безусловной альтернативностью, минимальным выбором: лицо может реализовать только один из двух своих интересов: интересы службы или личные интересы.</a:t>
            </a:r>
            <a:endParaRPr lang="ru-RU" altLang="ru-RU" sz="1200" i="1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A82C5-3F0E-4854-A95D-A8180364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1950496"/>
            <a:ext cx="2683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Внеслужебное общение </a:t>
            </a:r>
          </a:p>
          <a:p>
            <a:r>
              <a:rPr lang="ru-RU" sz="1200" dirty="0"/>
              <a:t>с заинтересованными лицами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53DA9-97A4-4D26-A762-C3080B63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2532310"/>
            <a:ext cx="4250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Использование должностного статуса </a:t>
            </a:r>
          </a:p>
          <a:p>
            <a:r>
              <a:rPr lang="ru-RU" sz="1200" dirty="0"/>
              <a:t>для получения личных преимуществ.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90A21-8462-406E-B0A7-74DF4993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980" y="1916719"/>
            <a:ext cx="61226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Получение подарков или каких-либо иных вознаграждений от людей, которые одновременно являются лицами, в отношении которых служащий непосредственно осуществляет функции государственного (муниципального) управления. 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3D156-2315-45EF-A2E4-7D9F83ECF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794" y="2833276"/>
            <a:ext cx="47248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Использование имущества, несопоставимого с доходами.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EEFB3-9745-421A-A9E4-E122B5A8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249" y="3187436"/>
            <a:ext cx="90461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Участие в развлекательных мероприятиях, отдых, в том числе за рубежом, в компании лиц, в отношении которых служащий </a:t>
            </a:r>
            <a:r>
              <a:rPr lang="ru-RU" sz="1200" dirty="0" smtClean="0"/>
              <a:t>осуществляет </a:t>
            </a:r>
            <a:r>
              <a:rPr lang="ru-RU" sz="1200" dirty="0"/>
              <a:t>функции государственного (муниципального) управления, </a:t>
            </a:r>
            <a:r>
              <a:rPr lang="ru-RU" sz="1200" dirty="0" smtClean="0"/>
              <a:t>способны </a:t>
            </a:r>
            <a:r>
              <a:rPr lang="ru-RU" sz="1200" dirty="0"/>
              <a:t>скомпрометировать служащего.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6C008-5B93-472C-8D7D-B620034E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580" y="4198572"/>
            <a:ext cx="50922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/>
              <a:t>Разъяснительная работа</a:t>
            </a:r>
            <a:r>
              <a:rPr lang="ru-RU" sz="1200" dirty="0"/>
              <a:t>. </a:t>
            </a:r>
          </a:p>
          <a:p>
            <a:r>
              <a:rPr lang="ru-RU" sz="1200" dirty="0"/>
              <a:t>мероприятий, направленных на повышение осведомленности служащих, граждан, поступающих на государственную (муниципальную) службу, иных лиц, обращающихся за получением государственных (муниципальных) услуг или взаимодействующих по каким-либо вопросам с государственными (муниципальными) органами, о принципах служебного поведения, которыми должны руководствоваться служащие. 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757BF-658B-44B2-803E-FDC9E86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357" y="4209392"/>
            <a:ext cx="35081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/>
              <a:t>Применение мер ответственности.</a:t>
            </a:r>
          </a:p>
          <a:p>
            <a:r>
              <a:rPr lang="ru-RU" altLang="ru-RU" sz="1200" dirty="0">
                <a:cs typeface="Calibri" panose="020F0502020204030204" pitchFamily="34" charset="0"/>
              </a:rPr>
              <a:t>Строгость мер ответственности за совершенный служащим не-этичный поступок зависит от объема ущерба, причиненного репутации служащего или авторитету государственного (муниципального) органа.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FCC538-D2B7-49EF-86E6-5A6391838080}"/>
              </a:ext>
            </a:extLst>
          </p:cNvPr>
          <p:cNvSpPr/>
          <p:nvPr/>
        </p:nvSpPr>
        <p:spPr>
          <a:xfrm>
            <a:off x="1047906" y="1681819"/>
            <a:ext cx="10114465" cy="224338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D836F-C99D-47DD-A761-531943CAF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2024440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349235-5F64-4F07-B2C5-28A57890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25938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EA999-4E45-4F7E-A692-15B358BA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317" y="324623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39AE0-C1B1-453C-B8AE-ED0B829B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43" y="1982262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E7EEDA-B32A-4CCD-82F1-086B14B0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43" y="277597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21BBCAA-0993-4BE5-BA81-0B98382624AC}"/>
              </a:ext>
            </a:extLst>
          </p:cNvPr>
          <p:cNvSpPr/>
          <p:nvPr/>
        </p:nvSpPr>
        <p:spPr>
          <a:xfrm>
            <a:off x="1047907" y="4077945"/>
            <a:ext cx="5505582" cy="181091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B5AA1F8-44E6-468C-B4AB-E0206007AE59}"/>
              </a:ext>
            </a:extLst>
          </p:cNvPr>
          <p:cNvSpPr/>
          <p:nvPr/>
        </p:nvSpPr>
        <p:spPr>
          <a:xfrm>
            <a:off x="6728239" y="4077945"/>
            <a:ext cx="4434132" cy="181091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6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40" grpId="0" animBg="1"/>
      <p:bldP spid="19" grpId="0" animBg="1"/>
      <p:bldP spid="20" grpId="0"/>
      <p:bldP spid="17" grpId="0"/>
      <p:bldP spid="16" grpId="0" animBg="1"/>
      <p:bldP spid="25" grpId="0"/>
      <p:bldP spid="18" grpId="0"/>
      <p:bldP spid="22" grpId="0"/>
      <p:bldP spid="23" grpId="0"/>
      <p:bldP spid="24" grpId="0"/>
      <p:bldP spid="28" grpId="0"/>
      <p:bldP spid="29" grpId="0"/>
      <p:bldP spid="30" grpId="0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0" y="-267993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89A42E2-54B2-4E8F-AA62-5CC8F687C4B4}"/>
              </a:ext>
            </a:extLst>
          </p:cNvPr>
          <p:cNvSpPr/>
          <p:nvPr/>
        </p:nvSpPr>
        <p:spPr>
          <a:xfrm flipH="1">
            <a:off x="7977864" y="160339"/>
            <a:ext cx="4737694" cy="4810736"/>
          </a:xfrm>
          <a:prstGeom prst="rect">
            <a:avLst/>
          </a:prstGeom>
          <a:blipFill dpi="0" rotWithShape="1">
            <a:blip r:embed="rId4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ХАРАКТЕРА.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C66DE-D935-40A8-A1FE-28EC21E5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1752426"/>
            <a:ext cx="45723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близких родственников или свойственников должностного лица в конкурсах на замещение должностей государственной (муниципальной) службы в органе, в котором должностное лицо замещает должность, а также в других организациях, на которые он может влиять (подведомственность, осуществление государственного (административного) регулирования, контроля, надзора, полномочия акционера (учредителя, участника));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3165A-51FB-4BE5-ADA0-80A1094C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7" y="974596"/>
            <a:ext cx="10096188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МЕРЫ ПО НЕДОПУЩЕНИЮ СИТУАЦИИ КОНФЛИКТА ИНТЕРЕСОВ</a:t>
            </a:r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83EB1-43EB-4027-A9A8-C4F1527DF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411" y="1740762"/>
            <a:ext cx="46623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юридических лиц, бенефициарными владельцами которых являются должностное лицо и (или) его близкие родственники или свойственники, в качестве поставщиков (подрядчиков, </a:t>
            </a:r>
            <a:r>
              <a:rPr lang="ru-RU" altLang="ru-RU" sz="1200" dirty="0" smtClean="0"/>
              <a:t>исполнителей</a:t>
            </a:r>
            <a:r>
              <a:rPr lang="ru-RU" altLang="ru-RU" sz="1200" dirty="0"/>
              <a:t>) при осуществлении закупок, осуществляемых государственным (муниципальным) органом, в котором должностное лицо замещает должность, а также организациями, подведомственными этому органу или на которые он может влиять;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02C915-1858-41F6-8D1A-3F6D5D3B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3865807"/>
            <a:ext cx="45948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Неучастие юридических лиц, бенефициарными владельцами которых являются должностное лицо и (или) его близкие родственники или свойственники, в качестве поставщиков (подрядчиков, </a:t>
            </a:r>
            <a:r>
              <a:rPr lang="ru-RU" altLang="ru-RU" sz="1200" dirty="0" smtClean="0"/>
              <a:t>исполнителей</a:t>
            </a:r>
            <a:r>
              <a:rPr lang="ru-RU" altLang="ru-RU" sz="1200" dirty="0"/>
              <a:t>) при осуществлении закупок, осуществляемых государственным (муниципальным) органом, в котором должностное лицо замещает должность, а также организациями, подведомственными этому органу или на которые он может влиять;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98AAC-77DD-4A68-98B6-6C018CBC8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182" y="3865807"/>
            <a:ext cx="46623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Неосуществление указанными юридическими лицами деятельности в сфере, регулирование которой осуществляется государственным (муниципальным) органом, в котором должностное лицо замещает должность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79F488-1075-4EB3-AE09-BCD8321E848D}"/>
              </a:ext>
            </a:extLst>
          </p:cNvPr>
          <p:cNvSpPr/>
          <p:nvPr/>
        </p:nvSpPr>
        <p:spPr>
          <a:xfrm>
            <a:off x="1047907" y="1549182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6DC989A-21F4-4DD0-B7BF-69C873F674A3}"/>
              </a:ext>
            </a:extLst>
          </p:cNvPr>
          <p:cNvSpPr/>
          <p:nvPr/>
        </p:nvSpPr>
        <p:spPr>
          <a:xfrm>
            <a:off x="1047907" y="3707440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980A24-80C0-404F-BFC7-BB8D2F88E410}"/>
              </a:ext>
            </a:extLst>
          </p:cNvPr>
          <p:cNvSpPr/>
          <p:nvPr/>
        </p:nvSpPr>
        <p:spPr>
          <a:xfrm>
            <a:off x="6192645" y="1549182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D22FD5B-15FD-4606-88EC-CCFFCD1126B9}"/>
              </a:ext>
            </a:extLst>
          </p:cNvPr>
          <p:cNvSpPr/>
          <p:nvPr/>
        </p:nvSpPr>
        <p:spPr>
          <a:xfrm>
            <a:off x="6192645" y="3707440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267C2-F206-4784-8C10-9011580C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1404496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8CACB-1997-468E-85A8-0C440CED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41" y="13747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B965A-62AE-4974-B249-DBDB44F2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355141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D7688-2A6D-486B-88C3-6D42589E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41" y="352164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1" grpId="0" animBg="1"/>
      <p:bldP spid="19" grpId="0" animBg="1"/>
      <p:bldP spid="20" grpId="0"/>
      <p:bldP spid="17" grpId="0"/>
      <p:bldP spid="24" grpId="0"/>
      <p:bldP spid="22" grpId="0" animBg="1"/>
      <p:bldP spid="28" grpId="0"/>
      <p:bldP spid="39" grpId="0"/>
      <p:bldP spid="40" grpId="0"/>
      <p:bldP spid="13" grpId="0" animBg="1"/>
      <p:bldP spid="16" grpId="0" animBg="1"/>
      <p:bldP spid="21" grpId="0" animBg="1"/>
      <p:bldP spid="23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ХАРАКТЕРА.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9468B8-0BB5-4BED-89D6-4D37A53F3483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4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C66DE-D935-40A8-A1FE-28EC21E5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2937090"/>
            <a:ext cx="44569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Изменение служебного положения должностного лица, исключающее возможность его влияния на принимаемые решения по вопросам, в отношении которых имеется личная заинтересованность, вплоть до отстранения от исполнения обязанностей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3165A-51FB-4BE5-ADA0-80A1094C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08" y="1646137"/>
            <a:ext cx="10142852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400" dirty="0">
                <a:solidFill>
                  <a:schemeClr val="bg1">
                    <a:lumMod val="95000"/>
                  </a:schemeClr>
                </a:solidFill>
                <a:cs typeface="Calibri" panose="020F0502020204030204" pitchFamily="34" charset="0"/>
              </a:rPr>
              <a:t>МЕРЫ, НАПРАВЛЕННЫЕ НА НЕДОПУЩЕНИЕ ВОЗМОЖНОСТИ ИСПОЛЬЗОВАНИЯ ДОЛЖНОСТНЫХ ПОЛНОМОЧИЙ ИЛИ СЛУЖЕБНОГО ПОЛОЖЕНИЯ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EF6D3-A6F6-4308-854E-2BAA5AE5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08" y="2828835"/>
            <a:ext cx="51022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dirty="0"/>
              <a:t>Одобрение (согласование) принимаемых должностным лицом решений, в которых у него имеется задекларированная личная заинтересованность, вышестоящим должностным лицом или государственным (муниципальным) органом (с обязательным мониторингом реализации принятого решения и докладом о результатах и последствиях принятого решения).</a:t>
            </a:r>
            <a:endParaRPr lang="ru-RU" altLang="ru-RU" sz="12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43EA12-0286-43FE-A267-2CA9573D8D61}"/>
              </a:ext>
            </a:extLst>
          </p:cNvPr>
          <p:cNvSpPr/>
          <p:nvPr/>
        </p:nvSpPr>
        <p:spPr>
          <a:xfrm>
            <a:off x="1047907" y="2566429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8DE80-F32B-4F85-B31D-0998C6D8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16" y="242174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06C329-6459-463C-B9D3-7192C76A05B5}"/>
              </a:ext>
            </a:extLst>
          </p:cNvPr>
          <p:cNvSpPr/>
          <p:nvPr/>
        </p:nvSpPr>
        <p:spPr>
          <a:xfrm>
            <a:off x="6192643" y="2566429"/>
            <a:ext cx="4951450" cy="1885680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76C5B-EB7E-4231-9F2B-B9F751B1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952" y="242174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6" grpId="0" animBg="1"/>
      <p:bldP spid="24" grpId="0"/>
      <p:bldP spid="22" grpId="0" animBg="1"/>
      <p:bldP spid="14" grpId="0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1376" y="-2666312"/>
            <a:ext cx="6858001" cy="1219062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ПРЕДСТАВЛЕНИЕ СВЕДЕНИЙ О ДОХОДАХ, РАСХОДАХ, ОБ ИМУЩЕСТВЕ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И ОБЯЗАТЕЛЬСТВАХ ИМУЩЕСТВЕННОГО </a:t>
            </a:r>
            <a:r>
              <a:rPr lang="ru-RU" altLang="ru-RU" sz="1600" dirty="0" smtClean="0">
                <a:solidFill>
                  <a:srgbClr val="09469F"/>
                </a:solidFill>
                <a:cs typeface="Calibri" panose="020F0502020204030204" pitchFamily="34" charset="0"/>
              </a:rPr>
              <a:t>ХАРАКТЕРА</a:t>
            </a:r>
            <a:endParaRPr lang="ru-RU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28F1308-5618-4BA2-8035-0E19F850ACAF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97D5-C5E6-4E36-84DD-23E9DA37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86" y="2091002"/>
            <a:ext cx="95607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Ситуация, при которой личная заинтересованность (прямая или косвенная) лица, замещающего должность, замещение которой предусматривает обязанность принимать меры по предотвращению и урегулированию конфликта интересов, влияет или может повлиять на надлежащее, объективное и беспристрастное исполнение им должностных (служебных) обязанностей (осуществление полномочий).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196" y="883044"/>
            <a:ext cx="8664498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ПОНЯТИЕ «КОНФЛИКТ ИНТЕРЕСОВ»</a:t>
            </a:r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469" y="1252376"/>
            <a:ext cx="79241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Федеральный закон от 25.12.2008 (ред. от 24.04.2020) № 273-ФЗ «О противодействии коррупции»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795B9-12DC-4052-8305-084DBC48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886" y="3819798"/>
            <a:ext cx="98060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Под личной заинтересованностью понимается возможность получения доходов в виде денег, иного имущества, в том числе имущественных прав, услуг имущественного характера, результатов выполненных работ или каких-либо выгод (преимуществ) лицом, и (или) состоящими с ним в близком родстве или свойстве лицами (родителями, супругами, детьми, братьями, сестрами, а также братьями, сестрами, родителями, детьми супругов и супругами детей), гражданами или организациями, с которыми лицо, и (или) лица, состоящие с ним в близком родстве или свойстве, связаны имущественными, корпоративны-ми или иными близкими отношениями.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F3B9B3-735B-4472-AC72-0813D50CAB0A}"/>
              </a:ext>
            </a:extLst>
          </p:cNvPr>
          <p:cNvSpPr/>
          <p:nvPr/>
        </p:nvSpPr>
        <p:spPr>
          <a:xfrm>
            <a:off x="1075064" y="1797893"/>
            <a:ext cx="10009248" cy="1487201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7C0A0-7163-4AF6-8F01-9120A8D8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73" y="165320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14889F-AF8B-4DB9-A7AB-4F23D84EEFA4}"/>
              </a:ext>
            </a:extLst>
          </p:cNvPr>
          <p:cNvSpPr/>
          <p:nvPr/>
        </p:nvSpPr>
        <p:spPr>
          <a:xfrm>
            <a:off x="1075064" y="3598535"/>
            <a:ext cx="10009248" cy="190097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71912-0823-42C1-B963-D2BA165A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73" y="345384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0" grpId="0" animBg="1"/>
      <p:bldP spid="11" grpId="0"/>
      <p:bldP spid="12" grpId="0" animBg="1"/>
      <p:bldP spid="16" grpId="0"/>
      <p:bldP spid="18" grpId="0"/>
      <p:bldP spid="14" grpId="0" animBg="1"/>
      <p:bldP spid="15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60" y="1675871"/>
            <a:ext cx="792412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выполнение отдельных функций в пределах профессиональной деятельности в отношении родственников и/или иных лиц, с которыми связана личная заинтересованность работника;</a:t>
            </a:r>
          </a:p>
          <a:p>
            <a:endParaRPr lang="ru-RU" sz="1400" dirty="0"/>
          </a:p>
          <a:p>
            <a:r>
              <a:rPr lang="ru-RU" sz="1400" dirty="0"/>
              <a:t>выполнение иной оплачиваемой работы;</a:t>
            </a:r>
          </a:p>
          <a:p>
            <a:endParaRPr lang="ru-RU" sz="1400" dirty="0"/>
          </a:p>
          <a:p>
            <a:r>
              <a:rPr lang="ru-RU" sz="1400" dirty="0"/>
              <a:t>владение ценными бумагами, банковскими вкладами;</a:t>
            </a:r>
          </a:p>
          <a:p>
            <a:endParaRPr lang="ru-RU" sz="1400" dirty="0"/>
          </a:p>
          <a:p>
            <a:r>
              <a:rPr lang="ru-RU" sz="1400" dirty="0"/>
              <a:t>получение подарков и услуг;</a:t>
            </a:r>
          </a:p>
          <a:p>
            <a:endParaRPr lang="ru-RU" sz="1400" dirty="0"/>
          </a:p>
          <a:p>
            <a:r>
              <a:rPr lang="ru-RU" sz="1400" dirty="0"/>
              <a:t>имущественные обязательства и судебные разбирательства;</a:t>
            </a:r>
          </a:p>
          <a:p>
            <a:endParaRPr lang="ru-RU" sz="1400" dirty="0"/>
          </a:p>
          <a:p>
            <a:r>
              <a:rPr lang="ru-RU" sz="1400" dirty="0"/>
              <a:t>нарушение установленных запретов и ограничений;</a:t>
            </a:r>
          </a:p>
          <a:p>
            <a:endParaRPr lang="ru-RU" sz="1400" dirty="0"/>
          </a:p>
          <a:p>
            <a:r>
              <a:rPr lang="ru-RU" sz="1400" dirty="0"/>
              <a:t>осуществление деятельности, связанной с формированием и инвестированием средств пенсионных накоплений;</a:t>
            </a:r>
          </a:p>
          <a:p>
            <a:endParaRPr lang="ru-RU" sz="1400" dirty="0"/>
          </a:p>
          <a:p>
            <a:r>
              <a:rPr lang="ru-RU" sz="1400" dirty="0"/>
              <a:t>прохождение аттестации.</a:t>
            </a: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66546B0-8B77-458B-9898-93D5FC9A2854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76" y="883044"/>
            <a:ext cx="10015239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ПРИМЕРЫ ТИПОВЫХ ОБЛАСТЕЙ ВОЗНИКНОВЕНИЯ СИТУАЦИИ </a:t>
            </a:r>
          </a:p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КОНФЛИКТА ИНТЕРЕСОВ РАБОТНИКОВ ПФР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678CAA-B1CB-4235-9BA4-7CBABEA2B944}"/>
              </a:ext>
            </a:extLst>
          </p:cNvPr>
          <p:cNvSpPr/>
          <p:nvPr/>
        </p:nvSpPr>
        <p:spPr>
          <a:xfrm>
            <a:off x="1091376" y="1675871"/>
            <a:ext cx="10009248" cy="3956604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FC5B0-54C0-4313-A760-6A87E8A4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181423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818175-B7FA-4355-8223-E1C78AE55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2313533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7757E-F5FD-4768-AB83-1D4B0073F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273734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B1174-A71E-49F0-AB82-D0B8146C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3157440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AFFC0-F29D-4E74-9BA7-FFE5E31B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3604642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1CC3AB-F232-4639-A5A0-C4DA7FA3C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4034827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2CC9C5-6DBC-40F1-9E2F-3DDFCD1B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4525874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47EA9E-BD43-4FF8-80CC-CCC236FE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702" y="507394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/>
      <p:bldP spid="33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2C455BD-08A2-46D9-9C94-F73317B8D40B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346" y="901581"/>
            <a:ext cx="8619893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КОНФЛИКТ ИНТЕРЕСОВ В СФЕРЕ ПФР И 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КОРРУПЦИЯ 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896" y="1817213"/>
            <a:ext cx="79241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 целях «работы» с конфликтами, возникшими в системе ПФР, создаются специальные комиссии, на контроль которых поставлено и соблюдение антикоррупционного законодательства работниками ПФР. Сведения о Комиссии по соблюдению требований к служебному поведению и урегулированию конфликта интересов (аттестационная комиссия) размещаются на сайте ПФР в сети Интернет отдельным подразделом в разделе "Противодействие коррупции", наряду с подразделами под названиями «Нормативные правовые и иные акты в сфере противодействия коррупции"; "Формы документов, связанных с противодействием коррупции, для заполнения" и др.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CA9A-AE91-46B6-A293-D2C1F83E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4285719"/>
            <a:ext cx="82257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 целях реализации мероприятий по противодействию коррупции в системе ПФР законодательством установлены виды ответственности за совершение коррупционных правонарушений и порядок ее применения, в том числе за непринятие мер по предотвращению и урегулированию конфликта интересов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DB4DD6-EB1C-408F-97A2-471C789B37F9}"/>
              </a:ext>
            </a:extLst>
          </p:cNvPr>
          <p:cNvSpPr/>
          <p:nvPr/>
        </p:nvSpPr>
        <p:spPr>
          <a:xfrm>
            <a:off x="1795346" y="1559185"/>
            <a:ext cx="8619893" cy="222686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1AE3E-F15A-4C80-8200-E68E49914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141449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4DB7FE5-316C-4FB4-9BEC-DBD2941AE18F}"/>
              </a:ext>
            </a:extLst>
          </p:cNvPr>
          <p:cNvSpPr/>
          <p:nvPr/>
        </p:nvSpPr>
        <p:spPr>
          <a:xfrm>
            <a:off x="1795346" y="4047752"/>
            <a:ext cx="8619893" cy="1451448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1169-26AD-4342-859C-69A7F2EBD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3903065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7" grpId="0" animBg="1"/>
      <p:bldP spid="12" grpId="0" animBg="1"/>
      <p:bldP spid="16" grpId="0"/>
      <p:bldP spid="18" grpId="0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2FF96-1460-4765-8967-E40BEA6E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36A11F-4CD2-4335-98D6-03D4854ABCC3}"/>
              </a:ext>
            </a:extLst>
          </p:cNvPr>
          <p:cNvSpPr/>
          <p:nvPr/>
        </p:nvSpPr>
        <p:spPr>
          <a:xfrm rot="16200000">
            <a:off x="266699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4DA31-33E3-40CB-A287-23AD35A0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7A51D0F1-AFF2-4513-994F-2407C3AC9964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30E928-7BFF-4299-B324-7B45B6F508F6}"/>
              </a:ext>
            </a:extLst>
          </p:cNvPr>
          <p:cNvSpPr txBox="1">
            <a:spLocks/>
          </p:cNvSpPr>
          <p:nvPr/>
        </p:nvSpPr>
        <p:spPr bwMode="auto">
          <a:xfrm>
            <a:off x="-14934" y="-1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82B7-CBD3-4C56-9BC3-F0D61E11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240297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ПРЕДОТВРАЩЕНИЕ И УРЕГУЛИРОВАНИЕ КОНФЛИКТА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F5D1AD1-8AC2-4C79-9EE1-16B9CE997FF5}"/>
              </a:ext>
            </a:extLst>
          </p:cNvPr>
          <p:cNvSpPr/>
          <p:nvPr/>
        </p:nvSpPr>
        <p:spPr>
          <a:xfrm flipH="1">
            <a:off x="6389478" y="434898"/>
            <a:ext cx="5576476" cy="566245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5CD37-79CC-4E9D-AB82-DD951438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1795091"/>
            <a:ext cx="947241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Комиссия по урегулированию конфликтов в системе ПФР сформированы в целях выполнения Указа Президента РФ от 01.07.2010 г. N 821 "О комиссиях по соблюдению требований к служебному поведению федеральных государственных служащих и урегулированию конфликта интересов".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CA9A-AE91-46B6-A293-D2C1F83E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3151388"/>
            <a:ext cx="963967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Цель - контроль, оценку соблюдения работниками ПФР, в том числе их работников территориальных  органов, требований к служебному поведению и урегулированию конфликта интересов в связи с выполнением работниками своей профессиональной деятельности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57644-95A2-4596-B195-2BB37510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4515330"/>
            <a:ext cx="963967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Задачи - содействие территориальным органам ПФР в обеспечении </a:t>
            </a:r>
            <a:r>
              <a:rPr lang="ru-RU" sz="1300" dirty="0" smtClean="0"/>
              <a:t>соблюдения </a:t>
            </a:r>
            <a:r>
              <a:rPr lang="ru-RU" sz="1300" dirty="0"/>
              <a:t>работниками территориальных органов ПФР ограничений и </a:t>
            </a:r>
            <a:r>
              <a:rPr lang="ru-RU" sz="1300" dirty="0" smtClean="0"/>
              <a:t>запретов</a:t>
            </a:r>
            <a:r>
              <a:rPr lang="ru-RU" sz="1300" dirty="0"/>
              <a:t>, требований о предотвращении или урегулировании </a:t>
            </a:r>
            <a:r>
              <a:rPr lang="ru-RU" sz="1300" dirty="0" smtClean="0"/>
              <a:t>конфликта </a:t>
            </a:r>
            <a:r>
              <a:rPr lang="ru-RU" sz="1300" dirty="0"/>
              <a:t>интересов, исполнения ими обязанностей, установленных </a:t>
            </a:r>
            <a:r>
              <a:rPr lang="ru-RU" sz="1300" dirty="0" smtClean="0"/>
              <a:t>законодательством </a:t>
            </a:r>
            <a:r>
              <a:rPr lang="ru-RU" sz="1300" dirty="0"/>
              <a:t>о противодействии коррупции, соблюдении требований к служебному поведению и требований об урегулировании конфликта интересов, а также в осуществлении в ПФР мер по предупреждению коррупции. Комиссия рассматривает вопросы, связанные с </a:t>
            </a:r>
            <a:r>
              <a:rPr lang="ru-RU" sz="1300" dirty="0" smtClean="0"/>
              <a:t>соблюдением </a:t>
            </a:r>
            <a:r>
              <a:rPr lang="ru-RU" sz="1300" dirty="0"/>
              <a:t>требований к служебному поведению и (или) требований об </a:t>
            </a:r>
            <a:r>
              <a:rPr lang="ru-RU" sz="1300" dirty="0" smtClean="0"/>
              <a:t>урегулировании </a:t>
            </a:r>
            <a:r>
              <a:rPr lang="ru-RU" sz="1300" dirty="0"/>
              <a:t>конфликта интересов в отношении работников ПФР.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5B479-E2EF-4679-8E6B-4623C702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668" y="943631"/>
            <a:ext cx="10069552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КОМИССИЯ ПО УРЕГУЛИРОВАНИЮ КОНФЛИКТОВ В СИСТЕМЕ ПФР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1ABC7-1773-4ED1-B539-BD82E09B7258}"/>
              </a:ext>
            </a:extLst>
          </p:cNvPr>
          <p:cNvSpPr/>
          <p:nvPr/>
        </p:nvSpPr>
        <p:spPr>
          <a:xfrm>
            <a:off x="1081668" y="1559185"/>
            <a:ext cx="10069552" cy="1035847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4A1CE-B899-4407-B6D1-E21CBB7D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1423728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E71E7B-4791-44B9-BCE0-D6D29B3E027A}"/>
              </a:ext>
            </a:extLst>
          </p:cNvPr>
          <p:cNvSpPr/>
          <p:nvPr/>
        </p:nvSpPr>
        <p:spPr>
          <a:xfrm>
            <a:off x="1081668" y="2892446"/>
            <a:ext cx="10069552" cy="119001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3E2F8-E2FB-4964-B837-C8E0EB64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275698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3849E4-48B6-4512-9357-268E4A1CFABF}"/>
              </a:ext>
            </a:extLst>
          </p:cNvPr>
          <p:cNvSpPr/>
          <p:nvPr/>
        </p:nvSpPr>
        <p:spPr>
          <a:xfrm>
            <a:off x="1081668" y="4309186"/>
            <a:ext cx="10069552" cy="1605183"/>
          </a:xfrm>
          <a:prstGeom prst="rect">
            <a:avLst/>
          </a:prstGeom>
          <a:noFill/>
          <a:ln w="19050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18AA9-E8C1-422F-9EED-C325EF15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" y="4173729"/>
            <a:ext cx="275737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1400" dirty="0">
              <a:solidFill>
                <a:schemeClr val="bg1">
                  <a:lumMod val="9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25" grpId="0" animBg="1"/>
      <p:bldP spid="16" grpId="0"/>
      <p:bldP spid="18" grpId="0"/>
      <p:bldP spid="11" grpId="0"/>
      <p:bldP spid="12" grpId="0" animBg="1"/>
      <p:bldP spid="15" grpId="0" animBg="1"/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1622</Words>
  <Application>Microsoft Office PowerPoint</Application>
  <PresentationFormat>Широкоэкранный</PresentationFormat>
  <Paragraphs>137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marij</cp:lastModifiedBy>
  <cp:revision>351</cp:revision>
  <dcterms:created xsi:type="dcterms:W3CDTF">2020-03-22T08:38:40Z</dcterms:created>
  <dcterms:modified xsi:type="dcterms:W3CDTF">2020-09-06T22:31:34Z</dcterms:modified>
</cp:coreProperties>
</file>