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361" r:id="rId3"/>
    <p:sldId id="356" r:id="rId4"/>
    <p:sldId id="358" r:id="rId5"/>
    <p:sldId id="362" r:id="rId6"/>
    <p:sldId id="363" r:id="rId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56"/>
    <a:srgbClr val="F24B55"/>
    <a:srgbClr val="5793CF"/>
    <a:srgbClr val="7BB5E7"/>
    <a:srgbClr val="09469F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5" autoAdjust="0"/>
    <p:restoredTop sz="96120" autoAdjust="0"/>
  </p:normalViewPr>
  <p:slideViewPr>
    <p:cSldViewPr snapToGrid="0">
      <p:cViewPr>
        <p:scale>
          <a:sx n="80" d="100"/>
          <a:sy n="80" d="100"/>
        </p:scale>
        <p:origin x="762" y="-54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0437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6859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126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6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6.1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829702"/>
            <a:ext cx="619826" cy="461665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6.2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1402707" y="1874726"/>
            <a:ext cx="725423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СОБЛЮДЕНИЕ НОРМ </a:t>
            </a:r>
          </a:p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СЛУЖЕБНОЙ ЭТИКИ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В СИСТЕМЕ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ПЕНСИОННОГО ФОНДА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РОССИЙСКОЙ ФЕДЕРАЦИИ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07352" y="5880541"/>
            <a:ext cx="55999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М.А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ЖУКОВА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экономических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</a:p>
          <a:p>
            <a:r>
              <a:rPr lang="ru-RU" sz="1400" dirty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4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68603C-F9AF-41EA-A497-72C241D2F69F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6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454152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ПРОФЕССИОНАЛЬНАЯ </a:t>
            </a:r>
          </a:p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ЭТИКА В СИСТЕМЕ </a:t>
            </a:r>
          </a:p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ПЕНСИОННОГО ФОНДА РОССИЙСКОЙ ФЕДЕРАЦИИ </a:t>
            </a:r>
          </a:p>
          <a:p>
            <a:endParaRPr lang="ru-RU" altLang="ru-RU" sz="2400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altLang="ru-RU" sz="2400" b="1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ТИПОВЫЕ </a:t>
            </a:r>
          </a:p>
          <a:p>
            <a:r>
              <a:rPr lang="ru-RU" altLang="ru-RU" sz="2400" b="1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АНТИКОРРУПЦИОННЫЕ СТАНДАРТЫ ПОВЕДЕНИЯ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10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ПРОФЕССИОНАЛЬНАЯ ЭТИКА В СИСТЕМЕ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ПЕНСИОННОГО ФОНДА РОССИЙСКОЙ ФЕДЕРАЦИИ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2FADC932-605C-4168-8FD7-40D9776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902183"/>
            <a:ext cx="10402888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РАБОТНИК СИСТЕМЫ ПФР ПРИЗВАН:</a:t>
            </a:r>
            <a:endParaRPr lang="ru-RU" altLang="ru-RU" sz="1400" b="1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4CA398-75D8-4FE7-82B7-D981DAFCF47F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6" name="Таблица 8">
            <a:extLst>
              <a:ext uri="{FF2B5EF4-FFF2-40B4-BE49-F238E27FC236}">
                <a16:creationId xmlns:a16="http://schemas.microsoft.com/office/drawing/2014/main" id="{E5218346-5571-4EC0-B205-3BCD15B3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6457"/>
              </p:ext>
            </p:extLst>
          </p:nvPr>
        </p:nvGraphicFramePr>
        <p:xfrm>
          <a:off x="6090853" y="1393444"/>
          <a:ext cx="5366352" cy="444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352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834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Проявлять терпимость и уважение к обычаям и традициям народов России, учитывать культурные и иные особенности различных этнических, социальных групп и конфессий, способствовать межнациональному и межконфессиональному согласию;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Воздерживаться от публичных высказываний, суждений и оценок в отношении деятельности государственных органов, их руководителей;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731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Создавать условия для развития добросовестной конкурентной среды и обеспечивать объективность и прозрачность при размещении заказов на поставку товаров, выполнение работ, оказание услуг для государственных нужд;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Не допускать поведения, которое могло бы вызвать сомнение в объективном исполнении своих должностных обязанностей, а также избегать конфликтных ситуаций, способных нанести ущерб их репутации или авторитету ПФР;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9603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Придерживаться правил делового поведения и связанных с осуществлением возложенных на ПФР социальных функций, этических норм; поддерживать порядок на рабочем месте; в одежде соблюдать опрятность и чувство меры;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7154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Работники системы ПФР, наделенные организационно-распорядительными полномочиями по отношению к другим работникам, должны быть для них образцом профессионализма, безупречной репутации, должны способствовать формированию в системе ПФР благоприятного для эффективной работы морально-психологического климата.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10845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C052777-802F-4CD2-994A-D4EB3CA0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7177"/>
              </p:ext>
            </p:extLst>
          </p:nvPr>
        </p:nvGraphicFramePr>
        <p:xfrm>
          <a:off x="894556" y="1387834"/>
          <a:ext cx="5201444" cy="445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4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834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Добросовестно и на высоком профессиональном уровне исполнять свои должностные обязанности, соблюдая все требования в соответствии с законодательством в целях обеспечения эффективной работы ПФР и реализации возложенных на него задач; 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При принятии решения учитывать только объективные обстоятельства, подтвержденные документами;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Исходить из того, что соблюдение и защита пенсионных и иных социальных прав граждан определяют основной смысл и содержание функционирования системы ПФР;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Осуществлять свою деятельность в пределах полномочий государственного учреждения;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9603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Не оказывать предпочтения каким-либо профессиональным или социальным группам и организациям, быть независимым от влияния отдельных граждан, профессиональных или социальных групп и организаций;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7154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Исключать действия, связанные с возможностью приобретения материальной или личной выгоды или влиянием каких-либо личных, имущественных (финансовых) или иных интересов, препятствующих добросовестному исполнению должностных обязанностей;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1084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Быть корректным, внимательным, доброжелательным и вежливым с гражданами, а также в своих отношениях с руководителями, коллегами и подчиненными;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52828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894555" y="139344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894555" y="22297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894555" y="331559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8FB1169-3B80-4ED6-891E-F168EC5529F0}"/>
              </a:ext>
            </a:extLst>
          </p:cNvPr>
          <p:cNvSpPr/>
          <p:nvPr/>
        </p:nvSpPr>
        <p:spPr>
          <a:xfrm>
            <a:off x="894555" y="384910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2CFB305-037A-433D-9B9A-210FD44565A2}"/>
              </a:ext>
            </a:extLst>
          </p:cNvPr>
          <p:cNvSpPr/>
          <p:nvPr/>
        </p:nvSpPr>
        <p:spPr>
          <a:xfrm>
            <a:off x="894555" y="445010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3F5473-197B-4307-9DF2-9CB4C0AA347D}"/>
              </a:ext>
            </a:extLst>
          </p:cNvPr>
          <p:cNvSpPr/>
          <p:nvPr/>
        </p:nvSpPr>
        <p:spPr>
          <a:xfrm>
            <a:off x="894555" y="522934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29F8175-FD4B-48FA-A153-607F4E4A17B4}"/>
              </a:ext>
            </a:extLst>
          </p:cNvPr>
          <p:cNvSpPr/>
          <p:nvPr/>
        </p:nvSpPr>
        <p:spPr>
          <a:xfrm>
            <a:off x="6090853" y="139344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A49030-4A6A-48ED-85C0-4E6AC100D87B}"/>
              </a:ext>
            </a:extLst>
          </p:cNvPr>
          <p:cNvSpPr/>
          <p:nvPr/>
        </p:nvSpPr>
        <p:spPr>
          <a:xfrm>
            <a:off x="6090853" y="22297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2074BB0-90EA-4D29-A7C8-2F98FE8D7D98}"/>
              </a:ext>
            </a:extLst>
          </p:cNvPr>
          <p:cNvSpPr/>
          <p:nvPr/>
        </p:nvSpPr>
        <p:spPr>
          <a:xfrm>
            <a:off x="6090853" y="271246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75B049-D52F-497D-80B6-7BE9A07A30A6}"/>
              </a:ext>
            </a:extLst>
          </p:cNvPr>
          <p:cNvSpPr/>
          <p:nvPr/>
        </p:nvSpPr>
        <p:spPr>
          <a:xfrm>
            <a:off x="6090853" y="3437478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D28973-89D5-4C94-8E6C-B99EA40C0E1C}"/>
              </a:ext>
            </a:extLst>
          </p:cNvPr>
          <p:cNvSpPr/>
          <p:nvPr/>
        </p:nvSpPr>
        <p:spPr>
          <a:xfrm>
            <a:off x="6090853" y="4076841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C8181D7-D535-4300-851A-2FAE767FFEEA}"/>
              </a:ext>
            </a:extLst>
          </p:cNvPr>
          <p:cNvSpPr/>
          <p:nvPr/>
        </p:nvSpPr>
        <p:spPr>
          <a:xfrm>
            <a:off x="894555" y="270785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ADDC794-8A10-4A95-BF36-B7C9D337FB51}"/>
              </a:ext>
            </a:extLst>
          </p:cNvPr>
          <p:cNvSpPr/>
          <p:nvPr/>
        </p:nvSpPr>
        <p:spPr>
          <a:xfrm>
            <a:off x="6090853" y="4755561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6185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22" grpId="0"/>
      <p:bldP spid="13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ПРОФЕССИОНАЛЬНАЯ ЭТИКА В СИСТЕМЕ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ПЕНСИОННОГО ФОНДА РОССИЙСКОЙ ФЕДЕРАЦИИ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2FADC932-605C-4168-8FD7-40D9776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902183"/>
            <a:ext cx="10402888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ОБЩИЕ ПРИНЦИПЫ И ПРАВИЛА ПОВЕДЕНИЯ ВО ВРЕМЯ ИСПОЛНЕНИЯ РАБОТНИКОМ СИСТЕМЫ ПФР </a:t>
            </a:r>
          </a:p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СВОИХ ДОЛЖНОСТНЫХ ОБЯЗАННОСТЕЙ</a:t>
            </a:r>
            <a:endParaRPr lang="ru-RU" altLang="ru-RU" sz="1400" b="1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D2929-A5CE-4139-A8EC-872EABC6B95B}"/>
              </a:ext>
            </a:extLst>
          </p:cNvPr>
          <p:cNvSpPr txBox="1"/>
          <p:nvPr/>
        </p:nvSpPr>
        <p:spPr>
          <a:xfrm>
            <a:off x="990813" y="1729105"/>
            <a:ext cx="10471539" cy="4616648"/>
          </a:xfrm>
          <a:prstGeom prst="rect">
            <a:avLst/>
          </a:prstGeom>
          <a:noFill/>
        </p:spPr>
        <p:txBody>
          <a:bodyPr wrap="square" numCol="1" spcCol="324000" rtlCol="0">
            <a:spAutoFit/>
          </a:bodyPr>
          <a:lstStyle/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Законность действий работников ПФР;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Ограниченность объема должностных обязанностей трудовым договором, должностной инструкцией;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Обязательность трудовой дисциплины;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ограничений;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Открытость сведений о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 сведений о полученных подарках;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трудовых прав работодателем – ПФР, защита прав;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Добросовестность;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норм профессиональной этики и правил делового поведения;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Обеспечение конфиденциальности информации, полученной при исполнении работниками ПФР своих профессиональных обязанностей;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Основанное на законе, экономической целесообразности, бережливости обращение с вверенными финансовыми средствами, материально-техническими и иными ресурсами;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Приоритет прав и интересов граждан Российской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едерации: пенсионеров, получателей социальных пособий и застрахованных лиц;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1" indent="-323850">
              <a:spcAft>
                <a:spcPts val="600"/>
              </a:spcAft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78A69F-9E55-4949-9291-D813333682A8}"/>
              </a:ext>
            </a:extLst>
          </p:cNvPr>
          <p:cNvSpPr/>
          <p:nvPr/>
        </p:nvSpPr>
        <p:spPr>
          <a:xfrm>
            <a:off x="7185049" y="1248015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2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42BCB-CEF4-472F-B081-8BEAE6D9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C6B4B07-D916-4938-88DD-F309CBC9F8AF}"/>
              </a:ext>
            </a:extLst>
          </p:cNvPr>
          <p:cNvSpPr/>
          <p:nvPr/>
        </p:nvSpPr>
        <p:spPr>
          <a:xfrm rot="16200000">
            <a:off x="2666999" y="-266700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4CF735-F22D-433F-91CB-8A87656B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18" name="Номер слайда 26">
            <a:extLst>
              <a:ext uri="{FF2B5EF4-FFF2-40B4-BE49-F238E27FC236}">
                <a16:creationId xmlns:a16="http://schemas.microsoft.com/office/drawing/2014/main" id="{A69E1772-A940-44E2-89FF-93D3493D9A5F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CB451EB-F2D8-429C-8272-AFAFA8E78FBE}"/>
              </a:ext>
            </a:extLst>
          </p:cNvPr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D8455-4DB6-45CA-A3BB-D0707C59945B}"/>
              </a:ext>
            </a:extLst>
          </p:cNvPr>
          <p:cNvSpPr txBox="1"/>
          <p:nvPr/>
        </p:nvSpPr>
        <p:spPr>
          <a:xfrm>
            <a:off x="961474" y="79512"/>
            <a:ext cx="10500878" cy="5940088"/>
          </a:xfrm>
          <a:prstGeom prst="rect">
            <a:avLst/>
          </a:prstGeom>
          <a:noFill/>
        </p:spPr>
        <p:txBody>
          <a:bodyPr wrap="square" numCol="1" spcCol="324000" rtlCol="0">
            <a:spAutoFit/>
          </a:bodyPr>
          <a:lstStyle/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Социальная ориентированность в работе: профессиональные обязанности работников связаны с предоставлением государственных услуг гражданам </a:t>
            </a:r>
            <a:r>
              <a:rPr lang="ru-RU" sz="1300" dirty="0">
                <a:solidFill>
                  <a:srgbClr val="000000"/>
                </a:solidFill>
              </a:rPr>
              <a:t>Р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едерации, имеющими право на дополнительные меры государственной поддержки, выехавшими на постоянное место жительства за пределы территории </a:t>
            </a:r>
            <a:r>
              <a:rPr lang="ru-RU" sz="1300" dirty="0">
                <a:solidFill>
                  <a:srgbClr val="000000"/>
                </a:solidFill>
              </a:rPr>
              <a:t>Р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 и не имеющими подтвержденного регистрацией места жительства и места пребывания на территории Российской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Эффективность работы с гражданами; своевременное, оперативное, качественное реагирование на обращения граждан; многоуровневая система рассмотрения устных и письменных обращений граждан;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Информационное взаимодействие с иными учреждениями, организациями при выполнении профессиональных обязанностей  - плановый характер деятельности в целом и выполнения конкретных должностных обязанностей (например, в части плана выездных проверок и осуществления иных мероприятий;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Прозрачность деятельности, отвечающая характеру антикоррупционных мероприятий в системе ПФР (на примере сообщения работодателю – ПФР – сведений о возможных конфликтах, обращениях со стороны третьих лиц в целях склонения к совершению коррупционных правонарушений;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Персональная ответственность за соблюдение законодательства в профессиональной деятельности в соответствии со служебными обязанностями и правами в ПФР;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Подконтрольность;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Информатизация, в том числе как: </a:t>
            </a:r>
            <a:b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а) мера предотвращения коррупции;</a:t>
            </a:r>
            <a:b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б) использование информационных систем и электронной документации;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Использование современных средств связи при выполнении профессиональных обязанностей;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Профессионализм (предполагается наличие необходимых познаний и навыков для выполнения служебных полномочий: навыков пользования информационными системами, ведения документации, делопроизводства;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Обязательность реагирования на обжалование гражданами решений и действий (бездействия) должностных лиц ПФР, организованность работы с жалобами.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76223E-A9A1-4DE9-8981-A51FCF02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CE22F8E-1B97-457F-8DE8-035DC5D7B9F8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0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5793CF"/>
          </a:solidFill>
          <a:ln>
            <a:solidFill>
              <a:srgbClr val="7BB5E7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ТИПОВЫЕ АНТИКОРРУПЦИОННЫЕ СТАНДАРТЫ ПОВЕДЕНИЯ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5813C7-CAB9-4F3D-ABF7-B1B52C20B55A}"/>
              </a:ext>
            </a:extLst>
          </p:cNvPr>
          <p:cNvSpPr/>
          <p:nvPr/>
        </p:nvSpPr>
        <p:spPr>
          <a:xfrm>
            <a:off x="1038462" y="3997295"/>
            <a:ext cx="10358199" cy="1632046"/>
          </a:xfrm>
          <a:prstGeom prst="rect">
            <a:avLst/>
          </a:prstGeom>
          <a:noFill/>
          <a:ln w="19050">
            <a:solidFill>
              <a:srgbClr val="7BB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/>
            <a:endParaRPr lang="ru-RU" sz="13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ru-RU" sz="8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13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Получать в связи с исполнением трудовых обязанностей вознаграждения от физических и юридических лиц (подарки, денежное вознаграждение, ссуды, услуги, оплату развлечений, отдыха, транспортных расходов и иные вознаграждения).</a:t>
            </a:r>
            <a:endParaRPr lang="ru-RU" sz="13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13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(Запрет не распространяется на случаи получения работником подарков в связи с протокольными мероприятиями, со служебными командировками, с другими официальными мероприятиями и иные случаи, установленные федеральными законами и иными нормативными правовыми актами, определяющими особенности правового положения и специфику трудовой деятельности работника)</a:t>
            </a:r>
            <a:endParaRPr lang="ru-RU" sz="13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endParaRPr lang="ru-RU" dirty="0"/>
          </a:p>
        </p:txBody>
      </p:sp>
      <p:graphicFrame>
        <p:nvGraphicFramePr>
          <p:cNvPr id="4" name="Таблица 8">
            <a:extLst>
              <a:ext uri="{FF2B5EF4-FFF2-40B4-BE49-F238E27FC236}">
                <a16:creationId xmlns:a16="http://schemas.microsoft.com/office/drawing/2014/main" id="{AA45BCFC-0557-4064-A705-BBD037D7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44429"/>
              </p:ext>
            </p:extLst>
          </p:nvPr>
        </p:nvGraphicFramePr>
        <p:xfrm>
          <a:off x="1016117" y="819624"/>
          <a:ext cx="10380544" cy="295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5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949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Принимать без письменного разрешения работодателя (его представителя) от иностранных государств, международных организаций награды, почетные и специальные звания (за исключением научных званий), если в его должностные обязанности входит взаимодействие с указанными организациями;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90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Входить в состав органов управления, попечительских или наблюдательных советов, иных органов иностранных некоммерческих неправительственных организаций и действующих на территории Российской Федерации их структурных подразделений, если иное не предусмотрено международным договором Российской Федерации или законодательством Российской Федерации;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1101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Заниматься без письменного разрешения работодателя (его представителя) оплачиваемой деятельностью, финансируемой исключительно за счет средств иностранных государств, международных и иностранных организаций, иностранных граждан и лиц без гражданства, если иное не предусмотрено международным договором Российской Федерации или законодательством Российской Федерации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</a:tbl>
          </a:graphicData>
        </a:graphic>
      </p:graphicFrame>
      <p:sp>
        <p:nvSpPr>
          <p:cNvPr id="37" name="Прямоугольник 3">
            <a:extLst>
              <a:ext uri="{FF2B5EF4-FFF2-40B4-BE49-F238E27FC236}">
                <a16:creationId xmlns:a16="http://schemas.microsoft.com/office/drawing/2014/main" id="{BDCB878A-0ED9-402F-8F63-970924C9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664958"/>
            <a:ext cx="1884098" cy="292388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ОГРАНИЧЕНИЯ</a:t>
            </a:r>
            <a:endParaRPr lang="ru-RU" altLang="ru-RU" sz="13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8" name="Прямоугольник 3">
            <a:extLst>
              <a:ext uri="{FF2B5EF4-FFF2-40B4-BE49-F238E27FC236}">
                <a16:creationId xmlns:a16="http://schemas.microsoft.com/office/drawing/2014/main" id="{D3574EC6-71BD-4303-BC92-A88E7359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3881059"/>
            <a:ext cx="1884098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ЗАПРЕТЫ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1143763" y="104516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1143763" y="1865005"/>
            <a:ext cx="143908" cy="12727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1143763" y="28710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AB93BE-C952-4D17-B819-CFF6E10F6E27}"/>
              </a:ext>
            </a:extLst>
          </p:cNvPr>
          <p:cNvSpPr/>
          <p:nvPr/>
        </p:nvSpPr>
        <p:spPr>
          <a:xfrm>
            <a:off x="1143763" y="428359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DAA628-2D01-4DB5-98CF-1F9729C2CEDC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3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36" grpId="0" animBg="1"/>
      <p:bldP spid="37" grpId="0" animBg="1"/>
      <p:bldP spid="38" grpId="0" animBg="1"/>
      <p:bldP spid="18" grpId="0" animBg="1"/>
      <p:bldP spid="19" grpId="0" animBg="1"/>
      <p:bldP spid="2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0" y="-266700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A23B0913-44FD-4D38-838B-A6833D43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94063"/>
              </p:ext>
            </p:extLst>
          </p:nvPr>
        </p:nvGraphicFramePr>
        <p:xfrm>
          <a:off x="1016117" y="1091424"/>
          <a:ext cx="10380544" cy="468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5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7373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Уведомлять работодателя (его представителя), органы прокуратуры или другие государственные органы об обращении к нему каких-либо лиц в целях склонения к совершению коррупционных правонарушений;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Представлять в установленном порядке сведения о своих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03818"/>
                  </a:ext>
                </a:extLst>
              </a:tr>
              <a:tr h="53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Принимать меры по недопущению любой возможности возникновения конфликта интересов и урегулированию возникшего конфликта интересов;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873712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Уведомлять работодателя (его представителя) и своего непосредственного начальника о возникшем конфликте интересов или о возможности его возникновения, как только ему станет об этом известно, в письменной форме;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664318"/>
                  </a:ext>
                </a:extLst>
              </a:tr>
              <a:tr h="1012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Передавать принадлежащие ему ценные бумаги, акции (доли участия, паи в уставных (складочных) капиталах организаций) в доверительное управление в соответствии с гражданским законодательством Российской Федерации в случае, если владение ценными бумагами, акциями (долями участия, паями в уставных (складочных) капиталах организаций) приводит или может привести к конфликту интересов;</a:t>
                      </a:r>
                      <a:endParaRPr lang="ru-RU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107255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Уведомлять работодателя (его представителя) о получении работником подарка в случаях, предусмотренных законодательством Российской Федерации о противодействии коррупции, и передавать указанный подарок, стоимость которого превышает 3 тыс. рублей, по акту соответственно в фонд или иную организацию с сохранением возможности его выкупа в порядке, установленном нормативными правовыми актами Российской Федерации.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noFill/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192142"/>
                  </a:ext>
                </a:extLst>
              </a:tr>
            </a:tbl>
          </a:graphicData>
        </a:graphic>
      </p:graphicFrame>
      <p:sp>
        <p:nvSpPr>
          <p:cNvPr id="37" name="Прямоугольник 3">
            <a:extLst>
              <a:ext uri="{FF2B5EF4-FFF2-40B4-BE49-F238E27FC236}">
                <a16:creationId xmlns:a16="http://schemas.microsoft.com/office/drawing/2014/main" id="{BDCB878A-0ED9-402F-8F63-970924C9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924051"/>
            <a:ext cx="1884098" cy="292388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ОБЯЗАННОСТИ</a:t>
            </a:r>
            <a:endParaRPr lang="ru-RU" altLang="ru-RU" sz="13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402D6540-FC63-4BB9-B887-4140F1198256}"/>
              </a:ext>
            </a:extLst>
          </p:cNvPr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5793CF"/>
          </a:solidFill>
          <a:ln>
            <a:solidFill>
              <a:srgbClr val="7BB5E7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F024D0-AE22-4695-9D50-92EA972C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ТИПОВЫЕ АНТИКОРРУПЦИОННЫЕ СТАНДАРТЫ ПОВЕДЕНИЯ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1143763" y="130362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1143763" y="1949228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1143763" y="3825796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C8269F3-9294-49A0-9B09-FA07A2BA9836}"/>
              </a:ext>
            </a:extLst>
          </p:cNvPr>
          <p:cNvSpPr/>
          <p:nvPr/>
        </p:nvSpPr>
        <p:spPr>
          <a:xfrm>
            <a:off x="1143763" y="269829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597269-6EC7-4643-8CE8-9CE91F735A4B}"/>
              </a:ext>
            </a:extLst>
          </p:cNvPr>
          <p:cNvSpPr/>
          <p:nvPr/>
        </p:nvSpPr>
        <p:spPr>
          <a:xfrm>
            <a:off x="1143763" y="4882496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70AE89-74C6-4503-98F0-73B81A125AE1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FCF172-C7D1-46A0-AA81-BF010EBFCD75}"/>
              </a:ext>
            </a:extLst>
          </p:cNvPr>
          <p:cNvSpPr/>
          <p:nvPr/>
        </p:nvSpPr>
        <p:spPr>
          <a:xfrm>
            <a:off x="1143763" y="324808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796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37" grpId="0" animBg="1"/>
      <p:bldP spid="26" grpId="0" animBg="1"/>
      <p:bldP spid="28" grpId="0"/>
      <p:bldP spid="18" grpId="0" animBg="1"/>
      <p:bldP spid="19" grpId="0" animBg="1"/>
      <p:bldP spid="21" grpId="0" animBg="1"/>
      <p:bldP spid="23" grpId="0" animBg="1"/>
      <p:bldP spid="24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1399</Words>
  <Application>Microsoft Office PowerPoint</Application>
  <PresentationFormat>Widescreen</PresentationFormat>
  <Paragraphs>99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word</cp:lastModifiedBy>
  <cp:revision>290</cp:revision>
  <dcterms:created xsi:type="dcterms:W3CDTF">2020-03-22T08:38:40Z</dcterms:created>
  <dcterms:modified xsi:type="dcterms:W3CDTF">2020-09-04T18:36:20Z</dcterms:modified>
</cp:coreProperties>
</file>