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2" r:id="rId2"/>
    <p:sldId id="361" r:id="rId3"/>
    <p:sldId id="356" r:id="rId4"/>
    <p:sldId id="358" r:id="rId5"/>
    <p:sldId id="362" r:id="rId6"/>
    <p:sldId id="363" r:id="rId7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2273">
          <p15:clr>
            <a:srgbClr val="A4A3A4"/>
          </p15:clr>
        </p15:guide>
        <p15:guide id="3" pos="688">
          <p15:clr>
            <a:srgbClr val="A4A3A4"/>
          </p15:clr>
        </p15:guide>
        <p15:guide id="4" pos="3940">
          <p15:clr>
            <a:srgbClr val="A4A3A4"/>
          </p15:clr>
        </p15:guide>
        <p15:guide id="5" pos="13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4B56"/>
    <a:srgbClr val="F24B55"/>
    <a:srgbClr val="5793CF"/>
    <a:srgbClr val="7BB5E7"/>
    <a:srgbClr val="09469F"/>
    <a:srgbClr val="123975"/>
    <a:srgbClr val="FFFFFF"/>
    <a:srgbClr val="79B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6138" autoAdjust="0"/>
  </p:normalViewPr>
  <p:slideViewPr>
    <p:cSldViewPr snapToGrid="0">
      <p:cViewPr varScale="1">
        <p:scale>
          <a:sx n="126" d="100"/>
          <a:sy n="126" d="100"/>
        </p:scale>
        <p:origin x="1064" y="192"/>
      </p:cViewPr>
      <p:guideLst>
        <p:guide orient="horz" pos="527"/>
        <p:guide orient="horz" pos="2273"/>
        <p:guide pos="688"/>
        <p:guide pos="3940"/>
        <p:guide pos="13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1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D4D49-3CE1-44A8-B197-30F17908CFC1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88183-00E5-477C-9BE5-69B9B8A87D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4467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78E1C3F-F2C8-4C74-9A26-FCD8D8362648}" type="datetimeFigureOut">
              <a:rPr lang="ru-RU"/>
              <a:pPr>
                <a:defRPr/>
              </a:pPr>
              <a:t>08.09.2020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E087BF2-C8EF-4107-ACD5-F1CD10EF8F0E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82519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1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43383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2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904378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3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184745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5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968590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6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31269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474E2-F78C-43A1-A670-73B2E6380A63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55896" y="6356350"/>
            <a:ext cx="636104" cy="365125"/>
          </a:xfrm>
          <a:solidFill>
            <a:srgbClr val="09469F"/>
          </a:solidFill>
        </p:spPr>
        <p:txBody>
          <a:bodyPr/>
          <a:lstStyle>
            <a:lvl1pPr algn="r">
              <a:defRPr sz="1600" b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60183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58050-D10F-4AD7-AA92-A4F96703DFDE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B14A6-48B8-43EF-9FB8-4C7BDC0A5608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15710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9D3C6-D036-4D47-89AA-081E1EBF70BF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AE8E9-8841-4CC7-B947-8B6525098DCC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73680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F9401-7C91-433E-B95D-616DEB77BC9C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68100" y="6356350"/>
            <a:ext cx="723900" cy="365125"/>
          </a:xfrm>
          <a:solidFill>
            <a:srgbClr val="09469F"/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54803BA8-0C79-4C98-A4B9-80B484D76EDF}" type="slidenum">
              <a:rPr lang="ru-RU" altLang="ru-RU" smtClean="0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1777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1B315-857F-4B7B-A0E9-831C62084F0D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47A3F-398E-4C41-A9D6-2482BA45936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92258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E805A-E03E-407E-BCE6-F78B60D0B869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BFDF9-02B6-4379-8015-E4175A53BB17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21630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FF21A-C0F2-4D7B-B280-61F857D39736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FD3A8-449C-424F-B06E-01D324CE1C80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2802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058E8-6C0B-43C6-AC91-06DB68BF3550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42A38-88D4-4E1A-9DBE-B0E9008D2FE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66641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36290-2631-4DC7-95DF-C448596E9AEA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A066C-4BA2-4BF1-B9CC-6F2572C4BAA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82022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B1907-ABA7-4D9B-AAF0-E25D518034AD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F4F74-32FF-472E-A706-2421F8A1E5F9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01558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AE8A9-46A2-4B00-B26D-FE0D0D8EEBD1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CF25D-65C0-4AAF-9584-AF9EA04BFF31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4757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41D3253-3E67-4AC6-B38A-679C8D0326A3}" type="datetime1">
              <a:rPr lang="ru-RU" smtClean="0"/>
              <a:t>08.09.2020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ru-RU" alt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0917449-4552-46D0-8071-2D3F66841B2F}"/>
              </a:ext>
            </a:extLst>
          </p:cNvPr>
          <p:cNvSpPr/>
          <p:nvPr/>
        </p:nvSpPr>
        <p:spPr>
          <a:xfrm rot="16200000">
            <a:off x="2667003" y="-2667002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 rot="5400000">
            <a:off x="4646077" y="3418595"/>
            <a:ext cx="2944387" cy="45719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5793CF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977900" y="160338"/>
            <a:ext cx="6159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rgbClr val="F24B55"/>
                </a:solidFill>
                <a:latin typeface="+mj-lt"/>
              </a:rPr>
              <a:t>РАЗДЕЛ 6</a:t>
            </a:r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1</a:t>
            </a:fld>
            <a:endParaRPr lang="ru-RU" alt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714" y="359059"/>
            <a:ext cx="1136774" cy="11594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846" y="359059"/>
            <a:ext cx="1135405" cy="1327230"/>
          </a:xfrm>
          <a:prstGeom prst="rect">
            <a:avLst/>
          </a:prstGeom>
        </p:spPr>
      </p:pic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459190" y="1989376"/>
            <a:ext cx="619826" cy="461665"/>
          </a:xfrm>
          <a:prstGeom prst="rect">
            <a:avLst/>
          </a:prstGeom>
          <a:solidFill>
            <a:srgbClr val="09469F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400" b="1" dirty="0">
                <a:solidFill>
                  <a:schemeClr val="bg1">
                    <a:lumMod val="95000"/>
                  </a:schemeClr>
                </a:solidFill>
                <a:latin typeface="+mn-lt"/>
                <a:cs typeface="Calibri" panose="020F0502020204030204" pitchFamily="34" charset="0"/>
              </a:rPr>
              <a:t>6.1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459189" y="3829702"/>
            <a:ext cx="619826" cy="461665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400" b="1" dirty="0">
                <a:solidFill>
                  <a:schemeClr val="bg1">
                    <a:lumMod val="95000"/>
                  </a:schemeClr>
                </a:solidFill>
                <a:latin typeface="+mn-lt"/>
                <a:cs typeface="Calibri" panose="020F0502020204030204" pitchFamily="34" charset="0"/>
              </a:rPr>
              <a:t>6.2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-1402707" y="1874726"/>
            <a:ext cx="725423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ru-RU" altLang="ru-RU" sz="2800" b="1" dirty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СОБЛЮДЕНИЕ НОРМ </a:t>
            </a:r>
          </a:p>
          <a:p>
            <a:pPr algn="r"/>
            <a:r>
              <a:rPr lang="ru-RU" altLang="ru-RU" sz="2800" b="1" dirty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СЛУЖЕБНОЙ ЭТИКИ </a:t>
            </a:r>
          </a:p>
          <a:p>
            <a:pPr algn="r"/>
            <a:r>
              <a:rPr lang="ru-RU" altLang="ru-RU" sz="28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В СИСТЕМЕ </a:t>
            </a:r>
          </a:p>
          <a:p>
            <a:pPr algn="r"/>
            <a:r>
              <a:rPr lang="ru-RU" altLang="ru-RU" sz="28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ПЕНСИОННОГО ФОНДА </a:t>
            </a:r>
          </a:p>
          <a:p>
            <a:pPr algn="r"/>
            <a:r>
              <a:rPr lang="ru-RU" altLang="ru-RU" sz="28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РОССИЙСКОЙ ФЕДЕРАЦИИ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98D389B-071F-473F-A4A5-4DA13B99A6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4909"/>
            <a:ext cx="8058793" cy="2314918"/>
          </a:xfrm>
          <a:prstGeom prst="rect">
            <a:avLst/>
          </a:prstGeom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007352" y="5880541"/>
            <a:ext cx="559998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М.А</a:t>
            </a:r>
            <a:r>
              <a:rPr lang="ru-RU" altLang="ru-RU" sz="1400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. </a:t>
            </a:r>
            <a:r>
              <a:rPr lang="ru-RU" altLang="ru-RU" sz="14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ЖУКОВА </a:t>
            </a:r>
            <a:r>
              <a:rPr lang="ru-RU" altLang="ru-RU" sz="1400" dirty="0">
                <a:solidFill>
                  <a:srgbClr val="09469F"/>
                </a:solidFill>
                <a:cs typeface="Calibri" panose="020F0502020204030204" pitchFamily="34" charset="0"/>
              </a:rPr>
              <a:t>доктор экономических наук, профессор</a:t>
            </a:r>
          </a:p>
          <a:p>
            <a:r>
              <a:rPr lang="ru-RU" altLang="ru-RU" sz="1400" b="1" dirty="0">
                <a:solidFill>
                  <a:srgbClr val="09469F"/>
                </a:solidFill>
                <a:cs typeface="Calibri" panose="020F0502020204030204" pitchFamily="34" charset="0"/>
              </a:rPr>
              <a:t>Х.В. ПЕШКОВА (БЕЛОГОРЦЕВА) </a:t>
            </a:r>
          </a:p>
          <a:p>
            <a:r>
              <a:rPr lang="ru-RU" sz="1400" dirty="0">
                <a:solidFill>
                  <a:srgbClr val="09469F"/>
                </a:solidFill>
              </a:rPr>
              <a:t>доктор юридических наук, профессор</a:t>
            </a:r>
            <a:endParaRPr lang="ru-RU" altLang="ru-RU" sz="1400" dirty="0">
              <a:solidFill>
                <a:srgbClr val="09469F"/>
              </a:solidFill>
              <a:cs typeface="Calibri" panose="020F0502020204030204" pitchFamily="34" charset="0"/>
            </a:endParaRPr>
          </a:p>
          <a:p>
            <a:r>
              <a:rPr lang="ru-RU" altLang="ru-RU" sz="1400" b="1" dirty="0">
                <a:solidFill>
                  <a:srgbClr val="09469F"/>
                </a:solidFill>
                <a:cs typeface="Calibri" panose="020F0502020204030204" pitchFamily="34" charset="0"/>
              </a:rPr>
              <a:t>О.Н. ЗАБУЗОВ</a:t>
            </a:r>
            <a:r>
              <a:rPr lang="ru-RU" altLang="ru-RU" sz="1400" dirty="0">
                <a:solidFill>
                  <a:srgbClr val="09469F"/>
                </a:solidFill>
                <a:cs typeface="Calibri" panose="020F0502020204030204" pitchFamily="34" charset="0"/>
              </a:rPr>
              <a:t> кандидат политических наук, доцент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B68603C-F9AF-41EA-A497-72C241D2F69F}"/>
              </a:ext>
            </a:extLst>
          </p:cNvPr>
          <p:cNvSpPr/>
          <p:nvPr/>
        </p:nvSpPr>
        <p:spPr>
          <a:xfrm>
            <a:off x="7180725" y="1230749"/>
            <a:ext cx="5006949" cy="4707802"/>
          </a:xfrm>
          <a:prstGeom prst="rect">
            <a:avLst/>
          </a:prstGeom>
          <a:blipFill dpi="0" rotWithShape="1">
            <a:blip r:embed="rId6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254239" y="1890806"/>
            <a:ext cx="454152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4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ПРОФЕССИОНАЛЬНАЯ </a:t>
            </a:r>
          </a:p>
          <a:p>
            <a:r>
              <a:rPr lang="ru-RU" altLang="ru-RU" sz="24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ЭТИКА В СИСТЕМЕ </a:t>
            </a:r>
          </a:p>
          <a:p>
            <a:r>
              <a:rPr lang="ru-RU" altLang="ru-RU" sz="24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ПЕНСИОННОГО ФОНДА РОССИЙСКОЙ ФЕДЕРАЦИИ </a:t>
            </a:r>
          </a:p>
          <a:p>
            <a:endParaRPr lang="ru-RU" altLang="ru-RU" sz="2400" b="1" dirty="0">
              <a:solidFill>
                <a:srgbClr val="09469F"/>
              </a:solidFill>
              <a:latin typeface="+mn-lt"/>
              <a:cs typeface="Calibri" panose="020F0502020204030204" pitchFamily="34" charset="0"/>
            </a:endParaRPr>
          </a:p>
          <a:p>
            <a:r>
              <a:rPr lang="ru-RU" altLang="ru-RU" sz="2400" b="1" dirty="0">
                <a:solidFill>
                  <a:srgbClr val="5793CF"/>
                </a:solidFill>
                <a:latin typeface="+mn-lt"/>
                <a:cs typeface="Calibri" panose="020F0502020204030204" pitchFamily="34" charset="0"/>
              </a:rPr>
              <a:t>ТИПОВЫЕ </a:t>
            </a:r>
          </a:p>
          <a:p>
            <a:r>
              <a:rPr lang="ru-RU" altLang="ru-RU" sz="2400" b="1" dirty="0">
                <a:solidFill>
                  <a:srgbClr val="5793CF"/>
                </a:solidFill>
                <a:latin typeface="+mn-lt"/>
                <a:cs typeface="Calibri" panose="020F0502020204030204" pitchFamily="34" charset="0"/>
              </a:rPr>
              <a:t>АНТИКОРРУПЦИОННЫЕ СТАНДАРТЫ ПОВЕДЕНИЯ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20" grpId="0"/>
      <p:bldP spid="27" grpId="0" animBg="1"/>
      <p:bldP spid="21" grpId="0" animBg="1"/>
      <p:bldP spid="22" grpId="0" animBg="1"/>
      <p:bldP spid="2" grpId="0"/>
      <p:bldP spid="13" grpId="0"/>
      <p:bldP spid="10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471F88E9-23D8-4099-8A7A-F11CD31FEAFC}"/>
              </a:ext>
            </a:extLst>
          </p:cNvPr>
          <p:cNvSpPr/>
          <p:nvPr/>
        </p:nvSpPr>
        <p:spPr>
          <a:xfrm rot="16200000">
            <a:off x="2667003" y="-2667002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2</a:t>
            </a:fld>
            <a:endParaRPr lang="ru-RU" alt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0" y="-3"/>
            <a:ext cx="752475" cy="819150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6.1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ПРОФЕССИОНАЛЬНАЯ ЭТИКА В СИСТЕМЕ </a:t>
            </a:r>
          </a:p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ПЕНСИОННОГО ФОНДА РОССИЙСКОЙ ФЕДЕРАЦИИ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3DDC6-F0CE-4CB5-A09F-0CA4613D8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6068" y="5962789"/>
            <a:ext cx="55662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000" i="1" dirty="0"/>
              <a:t>Принципы профессиональной этики работников системы ПФР, а также особенности служебного поведения непосредственно установлены Постановлением Правления ПФР от 20.08.2013 N 189п (ред. от 13.07.2017) "Об утверждении Кодекса этики и служебного поведения работника системы Пенсионного фонда Российской Федерации"</a:t>
            </a:r>
            <a:endParaRPr lang="ru-RU" altLang="ru-RU" sz="1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Прямоугольник 3">
            <a:extLst>
              <a:ext uri="{FF2B5EF4-FFF2-40B4-BE49-F238E27FC236}">
                <a16:creationId xmlns:a16="http://schemas.microsoft.com/office/drawing/2014/main" id="{2FADC932-605C-4168-8FD7-40D97762F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4" y="902183"/>
            <a:ext cx="10402888" cy="307777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b="1" dirty="0">
                <a:solidFill>
                  <a:schemeClr val="bg1">
                    <a:lumMod val="95000"/>
                  </a:schemeClr>
                </a:solidFill>
              </a:rPr>
              <a:t>РАБОТНИК СИСТЕМЫ ПФР ПРИЗВАН:</a:t>
            </a:r>
            <a:endParaRPr lang="ru-RU" altLang="ru-RU" sz="1400" b="1" dirty="0">
              <a:solidFill>
                <a:schemeClr val="bg1">
                  <a:lumMod val="9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C4CA398-75D8-4FE7-82B7-D981DAFCF47F}"/>
              </a:ext>
            </a:extLst>
          </p:cNvPr>
          <p:cNvSpPr/>
          <p:nvPr/>
        </p:nvSpPr>
        <p:spPr>
          <a:xfrm>
            <a:off x="7180725" y="1230749"/>
            <a:ext cx="5006949" cy="4707802"/>
          </a:xfrm>
          <a:prstGeom prst="rect">
            <a:avLst/>
          </a:prstGeom>
          <a:blipFill dpi="0" rotWithShape="1">
            <a:blip r:embed="rId4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16" name="Таблица 8">
            <a:extLst>
              <a:ext uri="{FF2B5EF4-FFF2-40B4-BE49-F238E27FC236}">
                <a16:creationId xmlns:a16="http://schemas.microsoft.com/office/drawing/2014/main" id="{E5218346-5571-4EC0-B205-3BCD15B35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56457"/>
              </p:ext>
            </p:extLst>
          </p:nvPr>
        </p:nvGraphicFramePr>
        <p:xfrm>
          <a:off x="6090853" y="1393444"/>
          <a:ext cx="5366352" cy="4448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6352">
                  <a:extLst>
                    <a:ext uri="{9D8B030D-6E8A-4147-A177-3AD203B41FA5}">
                      <a16:colId xmlns:a16="http://schemas.microsoft.com/office/drawing/2014/main" val="1016514097"/>
                    </a:ext>
                  </a:extLst>
                </a:gridCol>
              </a:tblGrid>
              <a:tr h="8342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Проявлять терпимость и уважение к обычаям и традициям народов России, учитывать культурные и иные особенности различных этнических, социальных групп и конфессий, способствовать межнациональному и межконфессиональному согласию;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283164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Воздерживаться от публичных высказываний, суждений и оценок в отношении деятельности государственных органов, их руководителей;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290647"/>
                  </a:ext>
                </a:extLst>
              </a:tr>
              <a:tr h="7313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Создавать условия для развития добросовестной конкурентной среды и обеспечивать объективность и прозрачность при размещении заказов на поставку товаров, выполнение работ, оказание услуг для государственных нужд;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230004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Не допускать поведения, которое могло бы вызвать сомнение в объективном исполнении своих должностных обязанностей, а также избегать конфликтных ситуаций, способных нанести ущерб их репутации или авторитету ПФР;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496032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Придерживаться правил делового поведения и связанных с осуществлением возложенных на ПФР социальных функций, этических норм; поддерживать порядок на рабочем месте; в одежде соблюдать опрятность и чувство меры;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371542"/>
                  </a:ext>
                </a:extLst>
              </a:tr>
              <a:tr h="1092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Работники системы ПФР, наделенные организационно-распорядительными полномочиями по отношению к другим работникам, должны быть для них образцом профессионализма, безупречной репутации, должны способствовать формированию в системе ПФР благоприятного для эффективной работы морально-психологического климата.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810845"/>
                  </a:ext>
                </a:extLst>
              </a:tr>
            </a:tbl>
          </a:graphicData>
        </a:graphic>
      </p:graphicFrame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4C052777-802F-4CD2-994A-D4EB3CA0D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677177"/>
              </p:ext>
            </p:extLst>
          </p:nvPr>
        </p:nvGraphicFramePr>
        <p:xfrm>
          <a:off x="894556" y="1387834"/>
          <a:ext cx="5201444" cy="4453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444">
                  <a:extLst>
                    <a:ext uri="{9D8B030D-6E8A-4147-A177-3AD203B41FA5}">
                      <a16:colId xmlns:a16="http://schemas.microsoft.com/office/drawing/2014/main" val="1016514097"/>
                    </a:ext>
                  </a:extLst>
                </a:gridCol>
              </a:tblGrid>
              <a:tr h="8342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Добросовестно и на высоком профессиональном уровне исполнять свои должностные обязанности, соблюдая все требования в соответствии с законодательством в целях обеспечения эффективной работы ПФР и реализации возложенных на него задач; 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283164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При принятии решения учитывать только объективные обстоятельства, подтвержденные документами;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29064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Исходить из того, что соблюдение и защита пенсионных и иных социальных прав граждан определяют основной смысл и содержание функционирования системы ПФР;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23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Осуществлять свою деятельность в пределах полномочий государственного учреждения;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49603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Не оказывать предпочтения каким-либо профессиональным или социальным группам и организациям, быть независимым от влияния отдельных граждан, профессиональных или социальных групп и организаций;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37154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Исключать действия, связанные с возможностью приобретения материальной или личной выгоды или влиянием каких-либо личных, имущественных (финансовых) или иных интересов, препятствующих добросовестному исполнению должностных обязанностей;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810845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Быть корректным, внимательным, доброжелательным и вежливым с гражданами, а также в своих отношениях с руководителями, коллегами и подчиненными;</a:t>
                      </a:r>
                      <a:endParaRPr kumimoji="0" lang="ru-RU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952828"/>
                  </a:ext>
                </a:extLst>
              </a:tr>
            </a:tbl>
          </a:graphicData>
        </a:graphic>
      </p:graphicFrame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624B7EC-A5B4-4F00-AEE9-470874CC96DC}"/>
              </a:ext>
            </a:extLst>
          </p:cNvPr>
          <p:cNvSpPr/>
          <p:nvPr/>
        </p:nvSpPr>
        <p:spPr>
          <a:xfrm>
            <a:off x="894555" y="1393444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20C62B1-E10B-4B12-A4E2-2973121588E9}"/>
              </a:ext>
            </a:extLst>
          </p:cNvPr>
          <p:cNvSpPr/>
          <p:nvPr/>
        </p:nvSpPr>
        <p:spPr>
          <a:xfrm>
            <a:off x="894555" y="2229730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4E8E66C-AD28-460A-AA3E-3907DC7E5AAC}"/>
              </a:ext>
            </a:extLst>
          </p:cNvPr>
          <p:cNvSpPr/>
          <p:nvPr/>
        </p:nvSpPr>
        <p:spPr>
          <a:xfrm>
            <a:off x="894555" y="3315594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8FB1169-3B80-4ED6-891E-F168EC5529F0}"/>
              </a:ext>
            </a:extLst>
          </p:cNvPr>
          <p:cNvSpPr/>
          <p:nvPr/>
        </p:nvSpPr>
        <p:spPr>
          <a:xfrm>
            <a:off x="894555" y="3849102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2CFB305-037A-433D-9B9A-210FD44565A2}"/>
              </a:ext>
            </a:extLst>
          </p:cNvPr>
          <p:cNvSpPr/>
          <p:nvPr/>
        </p:nvSpPr>
        <p:spPr>
          <a:xfrm>
            <a:off x="894555" y="4450102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B3F5473-197B-4307-9DF2-9CB4C0AA347D}"/>
              </a:ext>
            </a:extLst>
          </p:cNvPr>
          <p:cNvSpPr/>
          <p:nvPr/>
        </p:nvSpPr>
        <p:spPr>
          <a:xfrm>
            <a:off x="894555" y="5229340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29F8175-FD4B-48FA-A153-607F4E4A17B4}"/>
              </a:ext>
            </a:extLst>
          </p:cNvPr>
          <p:cNvSpPr/>
          <p:nvPr/>
        </p:nvSpPr>
        <p:spPr>
          <a:xfrm>
            <a:off x="6090853" y="1393444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CAA49030-4A6A-48ED-85C0-4E6AC100D87B}"/>
              </a:ext>
            </a:extLst>
          </p:cNvPr>
          <p:cNvSpPr/>
          <p:nvPr/>
        </p:nvSpPr>
        <p:spPr>
          <a:xfrm>
            <a:off x="6090853" y="2229730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52074BB0-90EA-4D29-A7C8-2F98FE8D7D98}"/>
              </a:ext>
            </a:extLst>
          </p:cNvPr>
          <p:cNvSpPr/>
          <p:nvPr/>
        </p:nvSpPr>
        <p:spPr>
          <a:xfrm>
            <a:off x="6090853" y="2712465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175B049-D52F-497D-80B6-7BE9A07A30A6}"/>
              </a:ext>
            </a:extLst>
          </p:cNvPr>
          <p:cNvSpPr/>
          <p:nvPr/>
        </p:nvSpPr>
        <p:spPr>
          <a:xfrm>
            <a:off x="6090853" y="3437478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D28973-89D5-4C94-8E6C-B99EA40C0E1C}"/>
              </a:ext>
            </a:extLst>
          </p:cNvPr>
          <p:cNvSpPr/>
          <p:nvPr/>
        </p:nvSpPr>
        <p:spPr>
          <a:xfrm>
            <a:off x="6090853" y="4076841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C8181D7-D535-4300-851A-2FAE767FFEEA}"/>
              </a:ext>
            </a:extLst>
          </p:cNvPr>
          <p:cNvSpPr/>
          <p:nvPr/>
        </p:nvSpPr>
        <p:spPr>
          <a:xfrm>
            <a:off x="894555" y="2707852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ADDC794-8A10-4A95-BF36-B7C9D337FB51}"/>
              </a:ext>
            </a:extLst>
          </p:cNvPr>
          <p:cNvSpPr/>
          <p:nvPr/>
        </p:nvSpPr>
        <p:spPr>
          <a:xfrm>
            <a:off x="6090853" y="4755561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61855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7" grpId="0" animBg="1"/>
      <p:bldP spid="20" grpId="0" animBg="1"/>
      <p:bldP spid="17" grpId="0"/>
      <p:bldP spid="22" grpId="0"/>
      <p:bldP spid="13" grpId="0" animBg="1"/>
      <p:bldP spid="18" grpId="0" animBg="1"/>
      <p:bldP spid="19" grpId="0" animBg="1"/>
      <p:bldP spid="21" grpId="0" animBg="1"/>
      <p:bldP spid="23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24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471F88E9-23D8-4099-8A7A-F11CD31FEAFC}"/>
              </a:ext>
            </a:extLst>
          </p:cNvPr>
          <p:cNvSpPr/>
          <p:nvPr/>
        </p:nvSpPr>
        <p:spPr>
          <a:xfrm rot="16200000">
            <a:off x="2667003" y="-2667002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3</a:t>
            </a:fld>
            <a:endParaRPr lang="ru-RU" alt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0" y="-3"/>
            <a:ext cx="752475" cy="819150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6.1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ПРОФЕССИОНАЛЬНАЯ ЭТИКА В СИСТЕМЕ </a:t>
            </a:r>
          </a:p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ПЕНСИОННОГО ФОНДА РОССИЙСКОЙ ФЕДЕРАЦИИ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3DDC6-F0CE-4CB5-A09F-0CA4613D8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6068" y="5962789"/>
            <a:ext cx="55662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000" i="1" dirty="0"/>
              <a:t>Принципы профессиональной этики работников системы ПФР, а также особенности служебного поведения непосредственно установлены Постановлением Правления ПФР от 20.08.2013 N 189п (ред. от 13.07.2017) "Об утверждении Кодекса этики и служебного поведения работника системы Пенсионного фонда Российской Федерации"</a:t>
            </a:r>
            <a:endParaRPr lang="ru-RU" altLang="ru-RU" sz="1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Прямоугольник 3">
            <a:extLst>
              <a:ext uri="{FF2B5EF4-FFF2-40B4-BE49-F238E27FC236}">
                <a16:creationId xmlns:a16="http://schemas.microsoft.com/office/drawing/2014/main" id="{2FADC932-605C-4168-8FD7-40D97762F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4" y="902183"/>
            <a:ext cx="10402888" cy="523220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b="1" dirty="0">
                <a:solidFill>
                  <a:schemeClr val="bg1">
                    <a:lumMod val="95000"/>
                  </a:schemeClr>
                </a:solidFill>
              </a:rPr>
              <a:t>ОБЩИЕ ПРИНЦИПЫ И ПРАВИЛА ПОВЕДЕНИЯ ВО ВРЕМЯ ИСПОЛНЕНИЯ РАБОТНИКОМ СИСТЕМЫ ПФР </a:t>
            </a:r>
          </a:p>
          <a:p>
            <a:pPr algn="ctr"/>
            <a:r>
              <a:rPr lang="ru-RU" sz="1400" b="1" dirty="0">
                <a:solidFill>
                  <a:schemeClr val="bg1">
                    <a:lumMod val="95000"/>
                  </a:schemeClr>
                </a:solidFill>
              </a:rPr>
              <a:t>СВОИХ ДОЛЖНОСТНЫХ ОБЯЗАННОСТЕЙ</a:t>
            </a:r>
            <a:endParaRPr lang="ru-RU" altLang="ru-RU" sz="1400" b="1" dirty="0">
              <a:solidFill>
                <a:schemeClr val="bg1">
                  <a:lumMod val="9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FD2929-A5CE-4139-A8EC-872EABC6B95B}"/>
              </a:ext>
            </a:extLst>
          </p:cNvPr>
          <p:cNvSpPr txBox="1"/>
          <p:nvPr/>
        </p:nvSpPr>
        <p:spPr>
          <a:xfrm>
            <a:off x="990813" y="1729105"/>
            <a:ext cx="10471539" cy="4616648"/>
          </a:xfrm>
          <a:prstGeom prst="rect">
            <a:avLst/>
          </a:prstGeom>
          <a:noFill/>
        </p:spPr>
        <p:txBody>
          <a:bodyPr wrap="square" numCol="1" spcCol="324000" rtlCol="0">
            <a:spAutoFit/>
          </a:bodyPr>
          <a:lstStyle/>
          <a:p>
            <a:pPr marL="355600" lvl="1" indent="-323850">
              <a:spcAft>
                <a:spcPts val="600"/>
              </a:spcAft>
              <a:buFont typeface="+mj-lt"/>
              <a:buAutoNum type="arabicPeriod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Законность действий работников ПФР; 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Ограниченность объема должностных обязанностей трудовым договором, должностной инструкцией;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Обязательность трудовой дисциплины;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Соблюдение ограничений;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Открытость сведений о доходах, расходах, об имуществе и обязательствах имущественного характера, а также о доходах, расходах, об имуществе и обязательствах имущественного характера своих супруги (супруга) и несовершеннолетних детей; сведений о полученных подарках;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Соблюдение трудовых прав работодателем – ПФР, защита прав;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Добросовестность;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Соблюдение норм профессиональной этики и правил делового поведения;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Обеспечение конфиденциальности информации, полученной при исполнении работниками ПФР своих профессиональных обязанностей; 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Основанное на законе, экономической целесообразности, бережливости обращение с вверенными финансовыми средствами, материально-техническими и иными ресурсами;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Приоритет прав и интересов граждан Российской </a:t>
            </a:r>
            <a:r>
              <a:rPr lang="ru-RU" sz="1300" dirty="0">
                <a:solidFill>
                  <a:srgbClr val="000000"/>
                </a:solidFill>
              </a:rPr>
              <a:t>Ф</a:t>
            </a: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едерации: пенсионеров, получателей социальных пособий и застрахованных лиц; 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/>
            </a:pPr>
            <a:endParaRPr lang="ru-RU" sz="1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55600" lvl="1" indent="-323850">
              <a:spcAft>
                <a:spcPts val="600"/>
              </a:spcAft>
            </a:pPr>
            <a:endParaRPr lang="ru-RU" sz="13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9078A69F-9E55-4949-9291-D813333682A8}"/>
              </a:ext>
            </a:extLst>
          </p:cNvPr>
          <p:cNvSpPr/>
          <p:nvPr/>
        </p:nvSpPr>
        <p:spPr>
          <a:xfrm>
            <a:off x="7185049" y="1248015"/>
            <a:ext cx="5006949" cy="4707802"/>
          </a:xfrm>
          <a:prstGeom prst="rect">
            <a:avLst/>
          </a:prstGeom>
          <a:blipFill dpi="0" rotWithShape="1">
            <a:blip r:embed="rId4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88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7" grpId="0" animBg="1"/>
      <p:bldP spid="20" grpId="0" animBg="1"/>
      <p:bldP spid="17" grpId="0"/>
      <p:bldP spid="2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142BCB-CEF4-472F-B081-8BEAE6D9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803BA8-0C79-4C98-A4B9-80B484D76EDF}" type="slidenum">
              <a:rPr lang="ru-RU" altLang="ru-RU" smtClean="0"/>
              <a:pPr>
                <a:defRPr/>
              </a:pPr>
              <a:t>4</a:t>
            </a:fld>
            <a:endParaRPr lang="ru-RU" alt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C6B4B07-D916-4938-88DD-F309CBC9F8AF}"/>
              </a:ext>
            </a:extLst>
          </p:cNvPr>
          <p:cNvSpPr/>
          <p:nvPr/>
        </p:nvSpPr>
        <p:spPr>
          <a:xfrm rot="16200000">
            <a:off x="2666999" y="-2667003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04CF735-F22D-433F-91CB-8A87656B1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18" name="Номер слайда 26">
            <a:extLst>
              <a:ext uri="{FF2B5EF4-FFF2-40B4-BE49-F238E27FC236}">
                <a16:creationId xmlns:a16="http://schemas.microsoft.com/office/drawing/2014/main" id="{A69E1772-A940-44E2-89FF-93D3493D9A5F}"/>
              </a:ext>
            </a:extLst>
          </p:cNvPr>
          <p:cNvSpPr txBox="1">
            <a:spLocks/>
          </p:cNvSpPr>
          <p:nvPr/>
        </p:nvSpPr>
        <p:spPr>
          <a:xfrm>
            <a:off x="11555896" y="6356350"/>
            <a:ext cx="636104" cy="365125"/>
          </a:xfrm>
          <a:prstGeom prst="rect">
            <a:avLst/>
          </a:prstGeom>
          <a:solidFill>
            <a:srgbClr val="09469F"/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4</a:t>
            </a:fld>
            <a:endParaRPr lang="ru-RU" altLang="ru-RU" dirty="0"/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8CB451EB-F2D8-429C-8272-AFAFA8E78FBE}"/>
              </a:ext>
            </a:extLst>
          </p:cNvPr>
          <p:cNvSpPr txBox="1">
            <a:spLocks/>
          </p:cNvSpPr>
          <p:nvPr/>
        </p:nvSpPr>
        <p:spPr bwMode="auto">
          <a:xfrm>
            <a:off x="0" y="-3"/>
            <a:ext cx="752475" cy="819150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6.1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8D8455-4DB6-45CA-A3BB-D0707C59945B}"/>
              </a:ext>
            </a:extLst>
          </p:cNvPr>
          <p:cNvSpPr txBox="1"/>
          <p:nvPr/>
        </p:nvSpPr>
        <p:spPr>
          <a:xfrm>
            <a:off x="961474" y="79512"/>
            <a:ext cx="10500878" cy="5940088"/>
          </a:xfrm>
          <a:prstGeom prst="rect">
            <a:avLst/>
          </a:prstGeom>
          <a:noFill/>
        </p:spPr>
        <p:txBody>
          <a:bodyPr wrap="square" numCol="1" spcCol="324000" rtlCol="0">
            <a:spAutoFit/>
          </a:bodyPr>
          <a:lstStyle/>
          <a:p>
            <a:pPr marL="355600" lvl="1" indent="-323850">
              <a:spcAft>
                <a:spcPts val="600"/>
              </a:spcAft>
              <a:buFont typeface="+mj-lt"/>
              <a:buAutoNum type="arabicPeriod" startAt="12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Социальная ориентированность в работе: профессиональные обязанности работников связаны с предоставлением государственных услуг гражданам </a:t>
            </a:r>
            <a:r>
              <a:rPr lang="ru-RU" sz="1300" dirty="0">
                <a:solidFill>
                  <a:srgbClr val="000000"/>
                </a:solidFill>
              </a:rPr>
              <a:t>Р</a:t>
            </a: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оссийской </a:t>
            </a:r>
            <a:r>
              <a:rPr lang="ru-RU" sz="1300" dirty="0">
                <a:solidFill>
                  <a:srgbClr val="000000"/>
                </a:solidFill>
              </a:rPr>
              <a:t>Ф</a:t>
            </a: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едерации, имеющими право на дополнительные меры государственной поддержки, выехавшими на постоянное место жительства за пределы территории </a:t>
            </a:r>
            <a:r>
              <a:rPr lang="ru-RU" sz="1300" dirty="0">
                <a:solidFill>
                  <a:srgbClr val="000000"/>
                </a:solidFill>
              </a:rPr>
              <a:t>Р</a:t>
            </a: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оссийской </a:t>
            </a:r>
            <a:r>
              <a:rPr lang="ru-RU" sz="1300" dirty="0">
                <a:solidFill>
                  <a:srgbClr val="000000"/>
                </a:solidFill>
              </a:rPr>
              <a:t>Ф</a:t>
            </a: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едерации и не имеющими подтвержденного регистрацией места жительства и места пребывания на территории Российской </a:t>
            </a:r>
            <a:r>
              <a:rPr lang="ru-RU" sz="1300" dirty="0">
                <a:solidFill>
                  <a:srgbClr val="000000"/>
                </a:solidFill>
              </a:rPr>
              <a:t>Ф</a:t>
            </a: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едерации; 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 startAt="12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Эффективность работы с гражданами; своевременное, оперативное, качественное реагирование на обращения граждан; многоуровневая система рассмотрения устных и письменных обращений граждан;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 startAt="12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Информационное взаимодействие с иными учреждениями, организациями при выполнении профессиональных обязанностей  - плановый характер деятельности в целом и выполнения конкретных должностных обязанностей (например, в части плана выездных проверок и осуществления иных мероприятий; 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 startAt="12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Прозрачность деятельности, отвечающая характеру антикоррупционных мероприятий в системе ПФР (на примере сообщения работодателю – ПФР – сведений о возможных конфликтах, обращениях со стороны третьих лиц в целях склонения к совершению коррупционных правонарушений;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 startAt="12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Персональная ответственность за соблюдение законодательства в профессиональной деятельности в соответствии со служебными обязанностями и правами в ПФР;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 startAt="12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Подконтрольность;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 startAt="12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Информатизация, в том числе как: </a:t>
            </a:r>
            <a:b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а) мера предотвращения коррупции;</a:t>
            </a:r>
            <a:b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б) использование информационных систем и электронной документации; 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 startAt="12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Использование современных средств связи при выполнении профессиональных обязанностей;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 startAt="12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Профессионализм (предполагается наличие необходимых познаний и навыков для выполнения служебных полномочий: навыков пользования информационными системами, ведения документации, делопроизводства;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 startAt="12"/>
            </a:pPr>
            <a:r>
              <a:rPr lang="ru-RU" sz="1300" dirty="0">
                <a:solidFill>
                  <a:srgbClr val="000000"/>
                </a:solidFill>
                <a:latin typeface="Arial" panose="020B0604020202020204" pitchFamily="34" charset="0"/>
              </a:rPr>
              <a:t>Обязательность реагирования на обжалование гражданами решений и действий (бездействия) должностных лиц ПФР, организованность работы с жалобами.</a:t>
            </a:r>
          </a:p>
          <a:p>
            <a:pPr marL="355600" lvl="1" indent="-323850">
              <a:spcAft>
                <a:spcPts val="600"/>
              </a:spcAft>
              <a:buFont typeface="+mj-lt"/>
              <a:buAutoNum type="arabicPeriod" startAt="12"/>
            </a:pPr>
            <a:endParaRPr lang="ru-RU" sz="1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55600" lvl="1" indent="-323850">
              <a:spcAft>
                <a:spcPts val="600"/>
              </a:spcAft>
              <a:buFont typeface="+mj-lt"/>
              <a:buAutoNum type="arabicPeriod" startAt="12"/>
            </a:pPr>
            <a:endParaRPr lang="ru-RU" sz="13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76223E-A9A1-4DE9-8981-A51FCF029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6068" y="5962789"/>
            <a:ext cx="55662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000" i="1" dirty="0"/>
              <a:t>Принципы профессиональной этики работников системы ПФР, а также особенности служебного поведения непосредственно установлены Постановлением Правления ПФР от 20.08.2013 N 189п (ред. от 13.07.2017) "Об утверждении Кодекса этики и служебного поведения работника системы Пенсионного фонда Российской Федерации"</a:t>
            </a:r>
            <a:endParaRPr lang="ru-RU" altLang="ru-RU" sz="1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CE22F8E-1B97-457F-8DE8-035DC5D7B9F8}"/>
              </a:ext>
            </a:extLst>
          </p:cNvPr>
          <p:cNvSpPr/>
          <p:nvPr/>
        </p:nvSpPr>
        <p:spPr>
          <a:xfrm>
            <a:off x="7180725" y="1230749"/>
            <a:ext cx="5006949" cy="4707802"/>
          </a:xfrm>
          <a:prstGeom prst="rect">
            <a:avLst/>
          </a:prstGeom>
          <a:blipFill dpi="0" rotWithShape="1">
            <a:blip r:embed="rId3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08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471F88E9-23D8-4099-8A7A-F11CD31FEAFC}"/>
              </a:ext>
            </a:extLst>
          </p:cNvPr>
          <p:cNvSpPr/>
          <p:nvPr/>
        </p:nvSpPr>
        <p:spPr>
          <a:xfrm rot="16200000">
            <a:off x="2667003" y="-2667002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5</a:t>
            </a:fld>
            <a:endParaRPr lang="ru-RU" alt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0" y="-3"/>
            <a:ext cx="752475" cy="819150"/>
          </a:xfrm>
          <a:prstGeom prst="rect">
            <a:avLst/>
          </a:prstGeom>
          <a:solidFill>
            <a:srgbClr val="5793CF"/>
          </a:solidFill>
          <a:ln>
            <a:solidFill>
              <a:srgbClr val="7BB5E7"/>
            </a:solidFill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6.2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5793CF"/>
                </a:solidFill>
                <a:cs typeface="Calibri" panose="020F0502020204030204" pitchFamily="34" charset="0"/>
              </a:rPr>
              <a:t>ТИПОВЫЕ АНТИКОРРУПЦИОННЫЕ СТАНДАРТЫ ПОВЕДЕНИЯ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E45813C7-CAB9-4F3D-ABF7-B1B52C20B55A}"/>
              </a:ext>
            </a:extLst>
          </p:cNvPr>
          <p:cNvSpPr/>
          <p:nvPr/>
        </p:nvSpPr>
        <p:spPr>
          <a:xfrm>
            <a:off x="1038462" y="3997295"/>
            <a:ext cx="10358199" cy="1632046"/>
          </a:xfrm>
          <a:prstGeom prst="rect">
            <a:avLst/>
          </a:prstGeom>
          <a:noFill/>
          <a:ln w="19050">
            <a:solidFill>
              <a:srgbClr val="7BB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just"/>
            <a:endParaRPr lang="ru-RU" sz="13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/>
            <a:endParaRPr lang="ru-RU" sz="8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ru-RU" sz="13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Получать в связи с исполнением трудовых обязанностей вознаграждения от физических и юридических лиц (подарки, денежное вознаграждение, ссуды, услуги, оплату развлечений, отдыха, транспортных расходов и иные вознаграждения).</a:t>
            </a:r>
            <a:endParaRPr lang="ru-RU" sz="13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ru-RU" sz="13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(Запрет не распространяется на случаи получения работником подарков в связи с протокольными мероприятиями, со служебными командировками, с другими официальными мероприятиями и иные случаи, установленные федеральными законами и иными нормативными правовыми актами, определяющими особенности правового положения и специфику трудовой деятельности работника)</a:t>
            </a:r>
            <a:endParaRPr lang="ru-RU" sz="13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eaLnBrk="1" hangingPunct="1">
              <a:defRPr/>
            </a:pPr>
            <a:endParaRPr lang="ru-RU" dirty="0"/>
          </a:p>
        </p:txBody>
      </p:sp>
      <p:graphicFrame>
        <p:nvGraphicFramePr>
          <p:cNvPr id="4" name="Таблица 8">
            <a:extLst>
              <a:ext uri="{FF2B5EF4-FFF2-40B4-BE49-F238E27FC236}">
                <a16:creationId xmlns:a16="http://schemas.microsoft.com/office/drawing/2014/main" id="{AA45BCFC-0557-4064-A705-BBD037D7B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844429"/>
              </p:ext>
            </p:extLst>
          </p:nvPr>
        </p:nvGraphicFramePr>
        <p:xfrm>
          <a:off x="1016117" y="819624"/>
          <a:ext cx="10380544" cy="295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0544">
                  <a:extLst>
                    <a:ext uri="{9D8B030D-6E8A-4147-A177-3AD203B41FA5}">
                      <a16:colId xmlns:a16="http://schemas.microsoft.com/office/drawing/2014/main" val="1016514097"/>
                    </a:ext>
                  </a:extLst>
                </a:gridCol>
              </a:tblGrid>
              <a:tr h="949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Принимать без письменного разрешения работодателя (его представителя) от иностранных государств, международных организаций награды, почетные и специальные звания (за исключением научных званий), если в его должностные обязанности входит взаимодействие с указанными организациями;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283164"/>
                  </a:ext>
                </a:extLst>
              </a:tr>
              <a:tr h="90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Входить в состав органов управления, попечительских или наблюдательных советов, иных органов иностранных некоммерческих неправительственных организаций и действующих на территории Российской Федерации их структурных подразделений, если иное не предусмотрено международным договором Российской Федерации или законодательством Российской Федерации;</a:t>
                      </a:r>
                      <a:endParaRPr kumimoji="0" lang="ru-RU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290647"/>
                  </a:ext>
                </a:extLst>
              </a:tr>
              <a:tr h="11014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Заниматься без письменного разрешения работодателя (его представителя) оплачиваемой деятельностью, финансируемой исключительно за счет средств иностранных государств, международных и иностранных организаций, иностранных граждан и лиц без гражданства, если иное не предусмотрено международным договором Российской Федерации или законодательством Российской Федерации</a:t>
                      </a:r>
                      <a:r>
                        <a:rPr kumimoji="0" lang="ru-RU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230004"/>
                  </a:ext>
                </a:extLst>
              </a:tr>
            </a:tbl>
          </a:graphicData>
        </a:graphic>
      </p:graphicFrame>
      <p:sp>
        <p:nvSpPr>
          <p:cNvPr id="37" name="Прямоугольник 3">
            <a:extLst>
              <a:ext uri="{FF2B5EF4-FFF2-40B4-BE49-F238E27FC236}">
                <a16:creationId xmlns:a16="http://schemas.microsoft.com/office/drawing/2014/main" id="{BDCB878A-0ED9-402F-8F63-970924C97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512" y="664958"/>
            <a:ext cx="1884098" cy="292388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300" dirty="0">
                <a:solidFill>
                  <a:schemeClr val="bg1">
                    <a:lumMod val="95000"/>
                  </a:schemeClr>
                </a:solidFill>
              </a:rPr>
              <a:t>ОГРАНИЧЕНИЯ</a:t>
            </a:r>
            <a:endParaRPr lang="ru-RU" altLang="ru-RU" sz="1300" dirty="0">
              <a:solidFill>
                <a:schemeClr val="bg1">
                  <a:lumMod val="9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8" name="Прямоугольник 3">
            <a:extLst>
              <a:ext uri="{FF2B5EF4-FFF2-40B4-BE49-F238E27FC236}">
                <a16:creationId xmlns:a16="http://schemas.microsoft.com/office/drawing/2014/main" id="{D3574EC6-71BD-4303-BC92-A88E73590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512" y="3881059"/>
            <a:ext cx="1884098" cy="276999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ЗАПРЕТЫ</a:t>
            </a:r>
            <a:endParaRPr lang="ru-RU" altLang="ru-RU" sz="1200" dirty="0">
              <a:solidFill>
                <a:schemeClr val="bg1">
                  <a:lumMod val="9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624B7EC-A5B4-4F00-AEE9-470874CC96DC}"/>
              </a:ext>
            </a:extLst>
          </p:cNvPr>
          <p:cNvSpPr/>
          <p:nvPr/>
        </p:nvSpPr>
        <p:spPr>
          <a:xfrm>
            <a:off x="1143763" y="1045160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20C62B1-E10B-4B12-A4E2-2973121588E9}"/>
              </a:ext>
            </a:extLst>
          </p:cNvPr>
          <p:cNvSpPr/>
          <p:nvPr/>
        </p:nvSpPr>
        <p:spPr>
          <a:xfrm>
            <a:off x="1143763" y="1865005"/>
            <a:ext cx="143908" cy="127276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4E8E66C-AD28-460A-AA3E-3907DC7E5AAC}"/>
              </a:ext>
            </a:extLst>
          </p:cNvPr>
          <p:cNvSpPr/>
          <p:nvPr/>
        </p:nvSpPr>
        <p:spPr>
          <a:xfrm>
            <a:off x="1143763" y="2871030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CFAB93BE-C952-4D17-B819-CFF6E10F6E27}"/>
              </a:ext>
            </a:extLst>
          </p:cNvPr>
          <p:cNvSpPr/>
          <p:nvPr/>
        </p:nvSpPr>
        <p:spPr>
          <a:xfrm>
            <a:off x="1143763" y="4283595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1DAA628-2D01-4DB5-98CF-1F9729C2CEDC}"/>
              </a:ext>
            </a:extLst>
          </p:cNvPr>
          <p:cNvSpPr/>
          <p:nvPr/>
        </p:nvSpPr>
        <p:spPr>
          <a:xfrm>
            <a:off x="7180725" y="1230749"/>
            <a:ext cx="5006949" cy="4707802"/>
          </a:xfrm>
          <a:prstGeom prst="rect">
            <a:avLst/>
          </a:prstGeom>
          <a:blipFill dpi="0" rotWithShape="1">
            <a:blip r:embed="rId4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539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7" grpId="0" animBg="1"/>
      <p:bldP spid="20" grpId="0" animBg="1"/>
      <p:bldP spid="17" grpId="0"/>
      <p:bldP spid="36" grpId="0" animBg="1"/>
      <p:bldP spid="37" grpId="0" animBg="1"/>
      <p:bldP spid="38" grpId="0" animBg="1"/>
      <p:bldP spid="18" grpId="0" animBg="1"/>
      <p:bldP spid="19" grpId="0" animBg="1"/>
      <p:bldP spid="21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471F88E9-23D8-4099-8A7A-F11CD31FEAFC}"/>
              </a:ext>
            </a:extLst>
          </p:cNvPr>
          <p:cNvSpPr/>
          <p:nvPr/>
        </p:nvSpPr>
        <p:spPr>
          <a:xfrm rot="16200000">
            <a:off x="2667000" y="-2667003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6</a:t>
            </a:fld>
            <a:endParaRPr lang="ru-RU" altLang="ru-RU" dirty="0"/>
          </a:p>
        </p:txBody>
      </p:sp>
      <p:graphicFrame>
        <p:nvGraphicFramePr>
          <p:cNvPr id="7" name="Таблица 8">
            <a:extLst>
              <a:ext uri="{FF2B5EF4-FFF2-40B4-BE49-F238E27FC236}">
                <a16:creationId xmlns:a16="http://schemas.microsoft.com/office/drawing/2014/main" id="{A23B0913-44FD-4D38-838B-A6833D43A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894063"/>
              </p:ext>
            </p:extLst>
          </p:nvPr>
        </p:nvGraphicFramePr>
        <p:xfrm>
          <a:off x="1016117" y="1091424"/>
          <a:ext cx="10380544" cy="4685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0544">
                  <a:extLst>
                    <a:ext uri="{9D8B030D-6E8A-4147-A177-3AD203B41FA5}">
                      <a16:colId xmlns:a16="http://schemas.microsoft.com/office/drawing/2014/main" val="1016514097"/>
                    </a:ext>
                  </a:extLst>
                </a:gridCol>
              </a:tblGrid>
              <a:tr h="7373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Уведомлять работодателя (его представителя), органы прокуратуры или другие государственные органы об обращении к нему каких-либо лиц в целях склонения к совершению коррупционных правонарушений;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283164"/>
                  </a:ext>
                </a:extLst>
              </a:tr>
              <a:tr h="7776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</a:t>
                      </a:r>
                      <a:r>
                        <a:rPr kumimoji="0" lang="ru-RU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Представлять в установленном порядке сведения о своих доходах, расходах, об имуществе и обязательствах имущественного характера, а также о доходах, расходах, об имуществе и обязательствах имущественного характера своих супруги (супруга) и несовершеннолетних детей;</a:t>
                      </a:r>
                      <a:endParaRPr kumimoji="0" lang="ru-RU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03818"/>
                  </a:ext>
                </a:extLst>
              </a:tr>
              <a:tr h="5316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Принимать меры по недопущению любой возможности возникновения конфликта интересов и урегулированию возникшего конфликта интересов;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873712"/>
                  </a:ext>
                </a:extLst>
              </a:tr>
              <a:tr h="5534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Уведомлять работодателя (его представителя) и своего непосредственного начальника о возникшем конфликте интересов или о возможности его возникновения, как только ему станет об этом известно, в письменной форме;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664318"/>
                  </a:ext>
                </a:extLst>
              </a:tr>
              <a:tr h="10128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Передавать принадлежащие ему ценные бумаги, акции (доли участия, паи в уставных (складочных) капиталах организаций) в доверительное управление в соответствии с гражданским законодательством Российской Федерации в случае, если владение ценными бумагами, акциями (долями участия, паями в уставных (складочных) капиталах организаций) приводит или может привести к конфликту интересов;</a:t>
                      </a:r>
                      <a:endParaRPr lang="ru-RU" dirty="0">
                        <a:noFill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290647"/>
                  </a:ext>
                </a:extLst>
              </a:tr>
              <a:tr h="1072551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Уведомлять работодателя (его представителя) о получении работником подарка в случаях, предусмотренных законодательством Российской Федерации о противодействии коррупции, и передавать указанный подарок, стоимость которого превышает 3 тыс. рублей, по акту соответственно в фонд или иную организацию с сохранением возможности его выкупа в порядке, установленном нормативными правовыми актами Российской Федерации.</a:t>
                      </a:r>
                      <a:r>
                        <a:rPr kumimoji="0" lang="ru-RU" sz="1300" b="0" i="0" u="none" strike="noStrike" kern="1200" cap="none" spc="0" normalizeH="0" baseline="0" noProof="0" dirty="0">
                          <a:ln>
                            <a:noFill/>
                          </a:ln>
                          <a:noFill/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ru-RU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7192142"/>
                  </a:ext>
                </a:extLst>
              </a:tr>
            </a:tbl>
          </a:graphicData>
        </a:graphic>
      </p:graphicFrame>
      <p:sp>
        <p:nvSpPr>
          <p:cNvPr id="37" name="Прямоугольник 3">
            <a:extLst>
              <a:ext uri="{FF2B5EF4-FFF2-40B4-BE49-F238E27FC236}">
                <a16:creationId xmlns:a16="http://schemas.microsoft.com/office/drawing/2014/main" id="{BDCB878A-0ED9-402F-8F63-970924C97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512" y="924051"/>
            <a:ext cx="1884098" cy="292388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300" dirty="0">
                <a:solidFill>
                  <a:schemeClr val="bg1">
                    <a:lumMod val="95000"/>
                  </a:schemeClr>
                </a:solidFill>
              </a:rPr>
              <a:t>ОБЯЗАННОСТИ</a:t>
            </a:r>
            <a:endParaRPr lang="ru-RU" altLang="ru-RU" sz="1300" dirty="0">
              <a:solidFill>
                <a:schemeClr val="bg1">
                  <a:lumMod val="9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402D6540-FC63-4BB9-B887-4140F1198256}"/>
              </a:ext>
            </a:extLst>
          </p:cNvPr>
          <p:cNvSpPr txBox="1">
            <a:spLocks/>
          </p:cNvSpPr>
          <p:nvPr/>
        </p:nvSpPr>
        <p:spPr bwMode="auto">
          <a:xfrm>
            <a:off x="0" y="-3"/>
            <a:ext cx="752475" cy="819150"/>
          </a:xfrm>
          <a:prstGeom prst="rect">
            <a:avLst/>
          </a:prstGeom>
          <a:solidFill>
            <a:srgbClr val="5793CF"/>
          </a:solidFill>
          <a:ln>
            <a:solidFill>
              <a:srgbClr val="7BB5E7"/>
            </a:solidFill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6.2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F024D0-AE22-4695-9D50-92EA972CC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5793CF"/>
                </a:solidFill>
                <a:cs typeface="Calibri" panose="020F0502020204030204" pitchFamily="34" charset="0"/>
              </a:rPr>
              <a:t>ТИПОВЫЕ АНТИКОРРУПЦИОННЫЕ СТАНДАРТЫ ПОВЕДЕНИЯ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624B7EC-A5B4-4F00-AEE9-470874CC96DC}"/>
              </a:ext>
            </a:extLst>
          </p:cNvPr>
          <p:cNvSpPr/>
          <p:nvPr/>
        </p:nvSpPr>
        <p:spPr>
          <a:xfrm>
            <a:off x="1143763" y="1303625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20C62B1-E10B-4B12-A4E2-2973121588E9}"/>
              </a:ext>
            </a:extLst>
          </p:cNvPr>
          <p:cNvSpPr/>
          <p:nvPr/>
        </p:nvSpPr>
        <p:spPr>
          <a:xfrm>
            <a:off x="1143763" y="1949228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4E8E66C-AD28-460A-AA3E-3907DC7E5AAC}"/>
              </a:ext>
            </a:extLst>
          </p:cNvPr>
          <p:cNvSpPr/>
          <p:nvPr/>
        </p:nvSpPr>
        <p:spPr>
          <a:xfrm>
            <a:off x="1143763" y="3825796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C8269F3-9294-49A0-9B09-FA07A2BA9836}"/>
              </a:ext>
            </a:extLst>
          </p:cNvPr>
          <p:cNvSpPr/>
          <p:nvPr/>
        </p:nvSpPr>
        <p:spPr>
          <a:xfrm>
            <a:off x="1143763" y="2698295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C597269-6EC7-4643-8CE8-9CE91F735A4B}"/>
              </a:ext>
            </a:extLst>
          </p:cNvPr>
          <p:cNvSpPr/>
          <p:nvPr/>
        </p:nvSpPr>
        <p:spPr>
          <a:xfrm>
            <a:off x="1143763" y="4882496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A70AE89-74C6-4503-98F0-73B81A125AE1}"/>
              </a:ext>
            </a:extLst>
          </p:cNvPr>
          <p:cNvSpPr/>
          <p:nvPr/>
        </p:nvSpPr>
        <p:spPr>
          <a:xfrm>
            <a:off x="7180725" y="1230749"/>
            <a:ext cx="5006949" cy="4707802"/>
          </a:xfrm>
          <a:prstGeom prst="rect">
            <a:avLst/>
          </a:prstGeom>
          <a:blipFill dpi="0" rotWithShape="1">
            <a:blip r:embed="rId4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2FCF172-C7D1-46A0-AA81-BF010EBFCD75}"/>
              </a:ext>
            </a:extLst>
          </p:cNvPr>
          <p:cNvSpPr/>
          <p:nvPr/>
        </p:nvSpPr>
        <p:spPr>
          <a:xfrm>
            <a:off x="1143763" y="3248084"/>
            <a:ext cx="143908" cy="127494"/>
          </a:xfrm>
          <a:prstGeom prst="rect">
            <a:avLst/>
          </a:prstGeom>
          <a:solidFill>
            <a:srgbClr val="F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79674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7" grpId="0" animBg="1"/>
      <p:bldP spid="37" grpId="0" animBg="1"/>
      <p:bldP spid="26" grpId="0" animBg="1"/>
      <p:bldP spid="28" grpId="0"/>
      <p:bldP spid="18" grpId="0" animBg="1"/>
      <p:bldP spid="19" grpId="0" animBg="1"/>
      <p:bldP spid="21" grpId="0" animBg="1"/>
      <p:bldP spid="23" grpId="0" animBg="1"/>
      <p:bldP spid="24" grpId="0" animBg="1"/>
      <p:bldP spid="1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5333</TotalTime>
  <Words>1405</Words>
  <Application>Microsoft Macintosh PowerPoint</Application>
  <PresentationFormat>Широкоэкранный</PresentationFormat>
  <Paragraphs>99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</dc:title>
  <dc:creator>YANA</dc:creator>
  <cp:lastModifiedBy>Microsoft Office User</cp:lastModifiedBy>
  <cp:revision>290</cp:revision>
  <dcterms:created xsi:type="dcterms:W3CDTF">2020-03-22T08:38:40Z</dcterms:created>
  <dcterms:modified xsi:type="dcterms:W3CDTF">2020-09-08T15:21:34Z</dcterms:modified>
</cp:coreProperties>
</file>