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2" r:id="rId2"/>
    <p:sldId id="356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3CF"/>
    <a:srgbClr val="7BB5E7"/>
    <a:srgbClr val="F24B55"/>
    <a:srgbClr val="09469F"/>
    <a:srgbClr val="F34B56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265" autoAdjust="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0965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5837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547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7146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7006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3864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0309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7866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7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7.1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693356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7.2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399" y="1874726"/>
            <a:ext cx="5699129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3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</a:p>
          <a:p>
            <a:pPr algn="r"/>
            <a:r>
              <a:rPr lang="ru-RU" altLang="ru-RU" sz="23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В СИСТЕМЕ ПЕНСИОННОГО ФОНДА РОССИЙСКОЙ ФЕДЕРАЦИИ. ПРИНЯТИЕ МЕР ЮРИДИЧЕСКОЙ ОТВЕТСТВЕННОСТИ ЗА КОРРУПЦИОННЫЕ ПРАВОНАРУШЕНИЯ</a:t>
            </a:r>
            <a:endParaRPr lang="ru-RU" altLang="ru-RU" sz="2300" b="1" dirty="0">
              <a:solidFill>
                <a:srgbClr val="F24B55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007352" y="5830065"/>
            <a:ext cx="55999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М.А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ЖУКОВА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экономических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Х.В. ПЕШКОВА (БЕЛОГОРЦЕВА) </a:t>
            </a:r>
          </a:p>
          <a:p>
            <a:r>
              <a:rPr lang="ru-RU" sz="1400" dirty="0">
                <a:solidFill>
                  <a:srgbClr val="09469F"/>
                </a:solidFill>
              </a:rPr>
              <a:t>доктор юридических наук, профессор</a:t>
            </a:r>
            <a:endParaRPr lang="ru-RU" altLang="ru-RU" sz="14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4BD556-E71F-4A57-8ECB-0CEA759BC5BB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6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425594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9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ОСНОВНЫЕ ВИДЫ ПРАВОНАРУШЕНИЙ КОРРУПЦИОННОГО ХАРАКТЕРА В СИСТЕМЕ ПЕНСИОННОГО ФОНДА РОССИЙСКОЙ ФЕДЕРАЦИИ</a:t>
            </a:r>
          </a:p>
          <a:p>
            <a:endParaRPr lang="ru-RU" altLang="ru-RU" sz="1900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altLang="ru-RU" sz="1900" dirty="0">
                <a:solidFill>
                  <a:srgbClr val="5793CF"/>
                </a:solidFill>
                <a:latin typeface="+mn-lt"/>
                <a:cs typeface="Calibri" panose="020F0502020204030204" pitchFamily="34" charset="0"/>
              </a:rPr>
              <a:t>ПРИНЯТИЕ МЕР ЮРИДИЧЕСКОЙ ОТВЕТСТВЕННОСТИ ЗА КОРРУПЦИОННЫЕ ПРАВОНАРУШЕНИЯ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4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BA04489-99ED-4FA9-8EAF-239260615EAF}"/>
              </a:ext>
            </a:extLst>
          </p:cNvPr>
          <p:cNvSpPr/>
          <p:nvPr/>
        </p:nvSpPr>
        <p:spPr>
          <a:xfrm rot="16200000">
            <a:off x="2663268" y="-2670734"/>
            <a:ext cx="6858000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3BB7A53-6CA9-4186-BF8F-3A632B9F0DB6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-39465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ПРИНЯТИЕ МЕР ЮРИДИЧЕСКОЙ ОТВЕТСТВЕННОСТИ </a:t>
            </a:r>
          </a:p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ЗА КОРРУПЦИОННЫЕ ПРАВОНАРУШЕНИЯ</a:t>
            </a:r>
          </a:p>
        </p:txBody>
      </p:sp>
      <p:sp>
        <p:nvSpPr>
          <p:cNvPr id="82" name="Прямоугольник 5">
            <a:extLst>
              <a:ext uri="{FF2B5EF4-FFF2-40B4-BE49-F238E27FC236}">
                <a16:creationId xmlns:a16="http://schemas.microsoft.com/office/drawing/2014/main" id="{71C0923B-DF0A-4613-9042-CDAFE1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36" y="1096148"/>
            <a:ext cx="9959977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1100" dirty="0"/>
              <a:t>Формирование в обществе нетерпимости к коррупционному поведению;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Антикоррупционная экспертиза правовых актов и их проектов;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Рассмотрение в федеральных органах государственной власти, органах государственной власти субъектов российской федерации, органах местного самоуправления, других органах, организациях, наделенных федеральным законом отдельными государственными или иными публичными полномочиями, не реже одного раза в квартал вопросов правоприменительной практики по результатам вступивших в законную силу решений судов, арбитражных судов о признании недействительными ненормативных правовых актов, незаконными решений и действий (бездействия) указанных органов, организаций и их должностных лиц в целях выработки и принятия мер по предупреждению и устранению причин выявленных нарушений;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Предъявление в установленном законом порядке квалификационных требований к гражданам, претендующим на замещение государственных или муниципальных должностей и должностей государственной или муниципальной службы, а также проверка в установленном порядке сведений, представляемых указанными гражданами;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Установление в качестве основания для освобождения от замещаемой должности и (или) увольнения лица, замещающего должность государственной или муниципальной службы, включенную в перечень, установленный нормативными правовыми актами российской федерации, с замещаемой должности государственной или муниципальной службы или для применения в отношении его иных мер юридической ответственности непредставления им сведений либо представления заведомо недостоверных или неполных сведений о своих доходах, расходах, имуществе и обязательствах имущественного характера, а также представления заведомо ложных сведений о доходах, расходах, об имуществе и обязательствах имущественного характера своих супруги (супруга) и несовершеннолетних детей;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Внедрение в практику кадровой работы федеральных органов государственной власти, органов государственной власти субъектов российской федерации, органов местного самоуправления правила, в соответствии с которым длительное, безупречное и эффективное исполнение государственным или муниципальным служащим своих должностных обязанностей должно в обязательном порядке учитываться при назначении его на вышестоящую должность, присвоении ему воинского или специального звания, классного чина, дипломатического ранга или при его поощрении;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Развитие институтов общественного и парламентского контроля за соблюдением законодательства о противодействии коррупции.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15E0613-7EED-47F7-9F83-CEBEFEB5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6008"/>
              </p:ext>
            </p:extLst>
          </p:nvPr>
        </p:nvGraphicFramePr>
        <p:xfrm>
          <a:off x="745008" y="968056"/>
          <a:ext cx="10432579" cy="506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2579">
                  <a:extLst>
                    <a:ext uri="{9D8B030D-6E8A-4147-A177-3AD203B41FA5}">
                      <a16:colId xmlns:a16="http://schemas.microsoft.com/office/drawing/2014/main" val="4177520307"/>
                    </a:ext>
                  </a:extLst>
                </a:gridCol>
              </a:tblGrid>
              <a:tr h="405934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741120"/>
                  </a:ext>
                </a:extLst>
              </a:tr>
              <a:tr h="34051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85331"/>
                  </a:ext>
                </a:extLst>
              </a:tr>
              <a:tr h="1097744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463586"/>
                  </a:ext>
                </a:extLst>
              </a:tr>
              <a:tr h="69628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19519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80161"/>
                  </a:ext>
                </a:extLst>
              </a:tr>
              <a:tr h="935989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8062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74733"/>
                  </a:ext>
                </a:extLst>
              </a:tr>
            </a:tbl>
          </a:graphicData>
        </a:graphic>
      </p:graphicFrame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819149"/>
            <a:ext cx="4846561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НАПРАВЛЕНИЯ ПРОФИЛАКТИКИ ПРАВОНАРУШЕНИЙ 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AD4964C-B190-47CB-BD06-CF4689E79178}"/>
              </a:ext>
            </a:extLst>
          </p:cNvPr>
          <p:cNvSpPr/>
          <p:nvPr/>
        </p:nvSpPr>
        <p:spPr>
          <a:xfrm>
            <a:off x="878440" y="109614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CB9ECB31-404E-49E8-A0D9-05FAF00B649B}"/>
              </a:ext>
            </a:extLst>
          </p:cNvPr>
          <p:cNvSpPr/>
          <p:nvPr/>
        </p:nvSpPr>
        <p:spPr>
          <a:xfrm>
            <a:off x="878440" y="1443750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EE5CC21F-07C9-4EB5-B676-EE5FFA762CDC}"/>
              </a:ext>
            </a:extLst>
          </p:cNvPr>
          <p:cNvSpPr/>
          <p:nvPr/>
        </p:nvSpPr>
        <p:spPr>
          <a:xfrm>
            <a:off x="878440" y="180228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1235564-6732-4604-AC2C-76E8642DAC45}"/>
              </a:ext>
            </a:extLst>
          </p:cNvPr>
          <p:cNvSpPr/>
          <p:nvPr/>
        </p:nvSpPr>
        <p:spPr>
          <a:xfrm>
            <a:off x="878440" y="296540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E674019-29AA-478F-BF9C-4F5979BACD7C}"/>
              </a:ext>
            </a:extLst>
          </p:cNvPr>
          <p:cNvSpPr/>
          <p:nvPr/>
        </p:nvSpPr>
        <p:spPr>
          <a:xfrm>
            <a:off x="878440" y="365223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E9A68F13-D324-45B2-9982-0B4D300D667D}"/>
              </a:ext>
            </a:extLst>
          </p:cNvPr>
          <p:cNvSpPr/>
          <p:nvPr/>
        </p:nvSpPr>
        <p:spPr>
          <a:xfrm>
            <a:off x="878440" y="4777389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3C8A060-60E8-4D75-989A-263F3F3520B5}"/>
              </a:ext>
            </a:extLst>
          </p:cNvPr>
          <p:cNvSpPr/>
          <p:nvPr/>
        </p:nvSpPr>
        <p:spPr>
          <a:xfrm>
            <a:off x="878440" y="570384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27" grpId="0" animBg="1"/>
      <p:bldP spid="20" grpId="0" animBg="1"/>
      <p:bldP spid="17" grpId="0"/>
      <p:bldP spid="82" grpId="0"/>
      <p:bldP spid="3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3E29B8-9F3E-4FC6-A703-7742B692D92E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87" y="1323693"/>
            <a:ext cx="5521559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Обладающие признаками коррупции и не являющиеся преступлениями нарушения правил дарения, предусмотренных соответствующими статьями гражданского кодекса государства, а также нарушения порядка предоставления услуг, предусмотренных соответствующими статьями того же кодекса;</a:t>
            </a:r>
          </a:p>
        </p:txBody>
      </p:sp>
      <p:sp>
        <p:nvSpPr>
          <p:cNvPr id="56" name="Прямоугольник 5">
            <a:extLst>
              <a:ext uri="{FF2B5EF4-FFF2-40B4-BE49-F238E27FC236}">
                <a16:creationId xmlns:a16="http://schemas.microsoft.com/office/drawing/2014/main" id="{5E8FC4A9-A440-4DCA-8605-6EA422CA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87" y="4829078"/>
            <a:ext cx="552155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Обладающие признаками коррупции и не являющиеся преступлениями правонарушения, за которые установлена административная ответственность;</a:t>
            </a:r>
          </a:p>
        </p:txBody>
      </p:sp>
      <p:sp>
        <p:nvSpPr>
          <p:cNvPr id="58" name="Прямоугольник 5">
            <a:extLst>
              <a:ext uri="{FF2B5EF4-FFF2-40B4-BE49-F238E27FC236}">
                <a16:creationId xmlns:a16="http://schemas.microsoft.com/office/drawing/2014/main" id="{2BA597A7-1B1A-483E-BEEF-FF9CE2B2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74" y="1294377"/>
            <a:ext cx="4021081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Виновно совершенные общественно опасные деяния, запрещенные под угрозой наказания уголовным кодексом государства: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Незаконное получение и разглашение сведений, составляющих коммерческую, налоговую или банковскую тайну, в случае совершения соответствующего деяния путем подкупа;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Коммерческий подкуп;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Получение взятки;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Дача взятки;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Провокация взятки или коммерческого подкупа; Мошенничество, совершенное лицом с использованием своего служебного положения;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Присвоение или растрата, совершенные лицом с использованием своего служебного положения;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Злоупотребление полномочиями;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Злоупотребление должностными полномочиями;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Превышение должностных полномочий при наличии у виновного корыстной или иной личной заинтересованности;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Служебный подлог.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75D49A-D11B-41C6-A6E7-B6DC633AE4A4}"/>
              </a:ext>
            </a:extLst>
          </p:cNvPr>
          <p:cNvSpPr/>
          <p:nvPr/>
        </p:nvSpPr>
        <p:spPr>
          <a:xfrm>
            <a:off x="1040345" y="1111405"/>
            <a:ext cx="5784201" cy="14161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30" y="977607"/>
            <a:ext cx="5478173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ГРАЖДАНСКО-ПРАВОВЫЕ КОРРУПЦИОННЫЕ ДЕЛИКТЫ</a:t>
            </a:r>
            <a:endParaRPr lang="ru-RU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A37BAE1-5534-4990-8C02-20C5D81A43AD}"/>
              </a:ext>
            </a:extLst>
          </p:cNvPr>
          <p:cNvSpPr/>
          <p:nvPr/>
        </p:nvSpPr>
        <p:spPr>
          <a:xfrm>
            <a:off x="1040345" y="2829189"/>
            <a:ext cx="5784201" cy="14161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3" name="Прямоугольник 5">
            <a:extLst>
              <a:ext uri="{FF2B5EF4-FFF2-40B4-BE49-F238E27FC236}">
                <a16:creationId xmlns:a16="http://schemas.microsoft.com/office/drawing/2014/main" id="{95883AC5-4752-42E8-9F47-3D4A0207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30" y="2688082"/>
            <a:ext cx="5478173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ДИСЦИПЛИНАРНЫЕ КОРРУПЦИОННЫЕ ПРОСТУПКЕ</a:t>
            </a:r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54" name="Прямоугольник 5">
            <a:extLst>
              <a:ext uri="{FF2B5EF4-FFF2-40B4-BE49-F238E27FC236}">
                <a16:creationId xmlns:a16="http://schemas.microsoft.com/office/drawing/2014/main" id="{B31CEDC4-9500-4C86-ACD2-86B68009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87" y="3141037"/>
            <a:ext cx="552155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Обладающие признаками коррупции и не являющиеся преступлениями или административными правонарушениями служебные нарушения, за которые установлена дисциплинарная ответственность;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7929633-95A1-4AF6-913A-17C862318428}"/>
              </a:ext>
            </a:extLst>
          </p:cNvPr>
          <p:cNvSpPr/>
          <p:nvPr/>
        </p:nvSpPr>
        <p:spPr>
          <a:xfrm>
            <a:off x="1040345" y="4568151"/>
            <a:ext cx="5784201" cy="106013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5" name="Прямоугольник 5">
            <a:extLst>
              <a:ext uri="{FF2B5EF4-FFF2-40B4-BE49-F238E27FC236}">
                <a16:creationId xmlns:a16="http://schemas.microsoft.com/office/drawing/2014/main" id="{06678A61-54D1-4595-89C6-65251A70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30" y="4451978"/>
            <a:ext cx="5478173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АДМИНИСТРАТИВНЫН КОРРУПЦИОННЫЕ ПРАВОНАРУШЕНИЯ</a:t>
            </a:r>
            <a:endParaRPr lang="ru-RU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19ABAE82-7CF3-4207-94DC-98FF8B130CEB}"/>
              </a:ext>
            </a:extLst>
          </p:cNvPr>
          <p:cNvSpPr/>
          <p:nvPr/>
        </p:nvSpPr>
        <p:spPr>
          <a:xfrm>
            <a:off x="6970731" y="1111404"/>
            <a:ext cx="4280849" cy="5166733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7" name="Прямоугольник 5">
            <a:extLst>
              <a:ext uri="{FF2B5EF4-FFF2-40B4-BE49-F238E27FC236}">
                <a16:creationId xmlns:a16="http://schemas.microsoft.com/office/drawing/2014/main" id="{CA1E13C8-1FDE-435A-B02F-E8E43919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00" y="977607"/>
            <a:ext cx="3831510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КОРРУПЦИОННЫЕ ПРЕСТУПЛЕНИЯ</a:t>
            </a:r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/>
      <p:bldP spid="17" grpId="0"/>
      <p:bldP spid="3" grpId="0" animBg="1"/>
      <p:bldP spid="27" grpId="0" animBg="1"/>
      <p:bldP spid="44" grpId="0"/>
      <p:bldP spid="56" grpId="0"/>
      <p:bldP spid="58" grpId="0"/>
      <p:bldP spid="2" grpId="0" animBg="1"/>
      <p:bldP spid="49" grpId="0" animBg="1"/>
      <p:bldP spid="60" grpId="0" animBg="1"/>
      <p:bldP spid="53" grpId="0" animBg="1"/>
      <p:bldP spid="54" grpId="0"/>
      <p:bldP spid="61" grpId="0" animBg="1"/>
      <p:bldP spid="55" grpId="0" animBg="1"/>
      <p:bldP spid="64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208369" y="-2215837"/>
            <a:ext cx="7767798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368BA4-3197-43D8-9BB7-1EABB883D538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44" y="2228653"/>
            <a:ext cx="97023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Дисциплинарный проступок, совершаемый работником при исполнении трудовых обязанностей. Противоправное поведение в данном случае включает в себя виновное нарушение работником трудовой дисциплины, включая неисполнение или ненадлежащее исполнение служебных обязанностей, возложенных на него работодателем. </a:t>
            </a:r>
          </a:p>
          <a:p>
            <a:r>
              <a:rPr lang="ru-RU" sz="1400" dirty="0"/>
              <a:t>По степени значительности дисциплинарные проступки разделяются на: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75D49A-D11B-41C6-A6E7-B6DC633AE4A4}"/>
              </a:ext>
            </a:extLst>
          </p:cNvPr>
          <p:cNvSpPr/>
          <p:nvPr/>
        </p:nvSpPr>
        <p:spPr>
          <a:xfrm>
            <a:off x="1092820" y="3310438"/>
            <a:ext cx="2949469" cy="94747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1835510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1. ДИСЦИПЛИНАРНАЯ ОТВЕТСТВЕННОСТЬ РАБОТНИКОВ ПФР</a:t>
            </a:r>
          </a:p>
        </p:txBody>
      </p:sp>
      <p:sp>
        <p:nvSpPr>
          <p:cNvPr id="22" name="Прямоугольник 5">
            <a:extLst>
              <a:ext uri="{FF2B5EF4-FFF2-40B4-BE49-F238E27FC236}">
                <a16:creationId xmlns:a16="http://schemas.microsoft.com/office/drawing/2014/main" id="{D9A5593F-3EA7-481B-BE52-B8133774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4" y="1099787"/>
            <a:ext cx="100536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i="1" dirty="0"/>
              <a:t>Работник системы ПФР в зависимости от тяжести совершенного проступка несет: </a:t>
            </a:r>
          </a:p>
          <a:p>
            <a:pPr algn="ctr"/>
            <a:r>
              <a:rPr lang="ru-RU" sz="1200" b="1" i="1" dirty="0"/>
              <a:t>дисциплинарную, гражданско-правовую, административную, уголовную ответственность </a:t>
            </a:r>
            <a:r>
              <a:rPr lang="ru-RU" sz="1200" i="1" dirty="0"/>
              <a:t>в соответствии с законодательством Российской Федерации. </a:t>
            </a:r>
          </a:p>
        </p:txBody>
      </p:sp>
      <p:sp>
        <p:nvSpPr>
          <p:cNvPr id="24" name="Прямоугольник 5">
            <a:extLst>
              <a:ext uri="{FF2B5EF4-FFF2-40B4-BE49-F238E27FC236}">
                <a16:creationId xmlns:a16="http://schemas.microsoft.com/office/drawing/2014/main" id="{AEDB5868-819B-4E05-A831-CFDA7A4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1" y="4807033"/>
            <a:ext cx="3182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>
                <a:solidFill>
                  <a:srgbClr val="09469F"/>
                </a:solidFill>
              </a:rPr>
              <a:t>ДИСЦИПЛИНАРНЫЕ </a:t>
            </a:r>
          </a:p>
          <a:p>
            <a:r>
              <a:rPr lang="ru-RU" sz="1400" b="1" dirty="0">
                <a:solidFill>
                  <a:srgbClr val="09469F"/>
                </a:solidFill>
              </a:rPr>
              <a:t>ВЗЫСКАНИЯ: </a:t>
            </a:r>
          </a:p>
        </p:txBody>
      </p:sp>
      <p:sp>
        <p:nvSpPr>
          <p:cNvPr id="25" name="Прямоугольник 5">
            <a:extLst>
              <a:ext uri="{FF2B5EF4-FFF2-40B4-BE49-F238E27FC236}">
                <a16:creationId xmlns:a16="http://schemas.microsoft.com/office/drawing/2014/main" id="{AE99A1CE-5AC8-4072-B3E3-C182A296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23" y="3462116"/>
            <a:ext cx="2238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НЕСУЩЕСТВЕННЫЕ</a:t>
            </a:r>
            <a:r>
              <a:rPr lang="ru-RU" sz="1200" dirty="0">
                <a:solidFill>
                  <a:srgbClr val="5793CF"/>
                </a:solidFill>
              </a:rPr>
              <a:t> </a:t>
            </a:r>
          </a:p>
          <a:p>
            <a:r>
              <a:rPr lang="ru-RU" sz="1200" dirty="0"/>
              <a:t>не влекущие применение дисциплинарного взыскания</a:t>
            </a: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55EA83A7-D17D-4AB8-8F84-50685254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157" y="3422103"/>
            <a:ext cx="2515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МАЛОЗНАЧИТЕЛЬНЫЕ</a:t>
            </a:r>
            <a:endParaRPr lang="ru-RU" sz="1200" dirty="0">
              <a:solidFill>
                <a:srgbClr val="09469F"/>
              </a:solidFill>
            </a:endParaRPr>
          </a:p>
          <a:p>
            <a:r>
              <a:rPr lang="ru-RU" sz="1200" dirty="0"/>
              <a:t>влекущие ответственность в виде </a:t>
            </a:r>
            <a:r>
              <a:rPr lang="ru-RU" sz="1200" i="1" dirty="0"/>
              <a:t>замечания, выговора </a:t>
            </a: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69401727-C35F-4D87-BBB0-2811AF5B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804" y="3408141"/>
            <a:ext cx="24079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ЗНАЧИТЕЛЬНЫЕ</a:t>
            </a:r>
            <a:endParaRPr lang="ru-RU" sz="1200" dirty="0">
              <a:solidFill>
                <a:srgbClr val="09469F"/>
              </a:solidFill>
            </a:endParaRPr>
          </a:p>
          <a:p>
            <a:r>
              <a:rPr lang="ru-RU" sz="1200" dirty="0"/>
              <a:t>влекущие </a:t>
            </a:r>
            <a:r>
              <a:rPr lang="ru-RU" sz="1200" i="1" dirty="0"/>
              <a:t>увольнение служащего (работника) в связи с утратой доверия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FD31DBE-5A9C-41EA-87C6-59D01F7E9B2B}"/>
              </a:ext>
            </a:extLst>
          </p:cNvPr>
          <p:cNvSpPr/>
          <p:nvPr/>
        </p:nvSpPr>
        <p:spPr>
          <a:xfrm>
            <a:off x="1307326" y="347770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0938F52E-8BC1-42C6-8D1E-C3C46DF7E597}"/>
              </a:ext>
            </a:extLst>
          </p:cNvPr>
          <p:cNvSpPr/>
          <p:nvPr/>
        </p:nvSpPr>
        <p:spPr>
          <a:xfrm>
            <a:off x="4785156" y="347770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DECDEE1-50E5-429C-B7FE-147D63B8C60E}"/>
              </a:ext>
            </a:extLst>
          </p:cNvPr>
          <p:cNvSpPr/>
          <p:nvPr/>
        </p:nvSpPr>
        <p:spPr>
          <a:xfrm>
            <a:off x="8314803" y="347770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3" name="Прямоугольник 5">
            <a:extLst>
              <a:ext uri="{FF2B5EF4-FFF2-40B4-BE49-F238E27FC236}">
                <a16:creationId xmlns:a16="http://schemas.microsoft.com/office/drawing/2014/main" id="{F91D3A4B-3D59-4617-98CB-506989F4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05" y="4583346"/>
            <a:ext cx="1786750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ЗАМЕЧАНИЕ</a:t>
            </a:r>
          </a:p>
        </p:txBody>
      </p:sp>
      <p:sp>
        <p:nvSpPr>
          <p:cNvPr id="45" name="Прямоугольник 5">
            <a:extLst>
              <a:ext uri="{FF2B5EF4-FFF2-40B4-BE49-F238E27FC236}">
                <a16:creationId xmlns:a16="http://schemas.microsoft.com/office/drawing/2014/main" id="{40002F78-B715-4642-B6B1-4DF73EAD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74" y="4934711"/>
            <a:ext cx="1793818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ВЫГОВОР</a:t>
            </a:r>
          </a:p>
        </p:txBody>
      </p:sp>
      <p:sp>
        <p:nvSpPr>
          <p:cNvPr id="46" name="Прямоугольник 5">
            <a:extLst>
              <a:ext uri="{FF2B5EF4-FFF2-40B4-BE49-F238E27FC236}">
                <a16:creationId xmlns:a16="http://schemas.microsoft.com/office/drawing/2014/main" id="{8E7F9CA3-8837-469A-AEC2-DD7DCBF8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75" y="5286076"/>
            <a:ext cx="1793818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УВОЛЬНЕНИЕ 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D3FD539-05B4-4AE0-8EDE-172A2F6BB594}"/>
              </a:ext>
            </a:extLst>
          </p:cNvPr>
          <p:cNvSpPr/>
          <p:nvPr/>
        </p:nvSpPr>
        <p:spPr>
          <a:xfrm>
            <a:off x="1092820" y="4504158"/>
            <a:ext cx="10053686" cy="123533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1" name="Прямоугольник 5">
            <a:extLst>
              <a:ext uri="{FF2B5EF4-FFF2-40B4-BE49-F238E27FC236}">
                <a16:creationId xmlns:a16="http://schemas.microsoft.com/office/drawing/2014/main" id="{E13FF84A-9FF7-4270-AC68-AC5EDC9F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092" y="5184022"/>
            <a:ext cx="259806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dirty="0">
                <a:solidFill>
                  <a:srgbClr val="09469F"/>
                </a:solidFill>
              </a:rPr>
              <a:t>по соответствующим основаниям</a:t>
            </a:r>
          </a:p>
          <a:p>
            <a:r>
              <a:rPr lang="ru-RU" sz="1000" dirty="0">
                <a:solidFill>
                  <a:srgbClr val="09469F"/>
                </a:solidFill>
              </a:rPr>
              <a:t> (ст. 192 Трудового кодекса РФ).</a:t>
            </a: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378F8A16-F494-4EDD-97AE-4F29F7C5EC5A}"/>
              </a:ext>
            </a:extLst>
          </p:cNvPr>
          <p:cNvSpPr/>
          <p:nvPr/>
        </p:nvSpPr>
        <p:spPr>
          <a:xfrm rot="19783168">
            <a:off x="7300898" y="5313076"/>
            <a:ext cx="165919" cy="142001"/>
          </a:xfrm>
          <a:prstGeom prst="triangle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">
            <a:extLst>
              <a:ext uri="{FF2B5EF4-FFF2-40B4-BE49-F238E27FC236}">
                <a16:creationId xmlns:a16="http://schemas.microsoft.com/office/drawing/2014/main" id="{5E263F4B-F20D-4943-A20B-F6928073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722" y="5248333"/>
            <a:ext cx="3293285" cy="1015663"/>
          </a:xfrm>
          <a:prstGeom prst="rect">
            <a:avLst/>
          </a:prstGeom>
          <a:solidFill>
            <a:srgbClr val="09469F"/>
          </a:solidFill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Сведения об увольнении включаются в </a:t>
            </a:r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«Реестр лиц, уволенных в связи с утратой доверия»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тех работников, которые дискредитировали себя указанными проступками. 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01EDF22-1C32-4391-8B54-D9F6FF6022A9}"/>
              </a:ext>
            </a:extLst>
          </p:cNvPr>
          <p:cNvSpPr/>
          <p:nvPr/>
        </p:nvSpPr>
        <p:spPr>
          <a:xfrm>
            <a:off x="4617532" y="3310438"/>
            <a:ext cx="2949469" cy="94747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68264BA-3D27-445E-984D-C3F4FB25A544}"/>
              </a:ext>
            </a:extLst>
          </p:cNvPr>
          <p:cNvSpPr/>
          <p:nvPr/>
        </p:nvSpPr>
        <p:spPr>
          <a:xfrm>
            <a:off x="8161986" y="3310438"/>
            <a:ext cx="2949469" cy="94747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/>
      <p:bldP spid="17" grpId="0"/>
      <p:bldP spid="3" grpId="0" animBg="1"/>
      <p:bldP spid="27" grpId="0" animBg="1"/>
      <p:bldP spid="44" grpId="0"/>
      <p:bldP spid="2" grpId="0" animBg="1"/>
      <p:bldP spid="49" grpId="0"/>
      <p:bldP spid="21" grpId="0" animBg="1"/>
      <p:bldP spid="22" grpId="0"/>
      <p:bldP spid="24" grpId="0"/>
      <p:bldP spid="25" grpId="0"/>
      <p:bldP spid="29" grpId="0"/>
      <p:bldP spid="30" grpId="0"/>
      <p:bldP spid="39" grpId="0" animBg="1"/>
      <p:bldP spid="40" grpId="0" animBg="1"/>
      <p:bldP spid="41" grpId="0" animBg="1"/>
      <p:bldP spid="43" grpId="0" animBg="1"/>
      <p:bldP spid="45" grpId="0" animBg="1"/>
      <p:bldP spid="46" grpId="0" animBg="1"/>
      <p:bldP spid="50" grpId="0" animBg="1"/>
      <p:bldP spid="51" grpId="0"/>
      <p:bldP spid="5" grpId="0" animBg="1"/>
      <p:bldP spid="52" grpId="0" animBg="1"/>
      <p:bldP spid="59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182624" y="-2241581"/>
            <a:ext cx="7819287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9A25FE-2827-4F12-A763-D2EA280158C8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2" y="1795440"/>
            <a:ext cx="96654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Материальная ответственность работников ПФР</a:t>
            </a:r>
            <a:r>
              <a:rPr lang="ru-RU" sz="1400" dirty="0"/>
              <a:t> базируется на гражданском законодательстве. </a:t>
            </a:r>
          </a:p>
          <a:p>
            <a:endParaRPr lang="ru-RU" sz="1400" dirty="0"/>
          </a:p>
          <a:p>
            <a:r>
              <a:rPr lang="ru-RU" sz="1400" dirty="0"/>
              <a:t>Гражданский кодекс Российской Федерации от 30.11.1994 № 51-ФЗ (ГК РФ) формулирует основные принципы гражданского законодательства и устанавливает гражданско-правовую ответственность за неисполнение или ненадлежащее исполнение лицом предусмотренных законом обязанностей, что связано с нарушением субъективных гражданских прав другого лица, ответственность за причинение вреда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" y="1253675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2. ГРАЖДАНСКО-ПРАВОВАЯ ОТВЕТСТВЕННОСТЬ РАБОТНИКОВ ПФР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C2D74E50-A457-4B86-BE8E-82290D7C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180" y="3331201"/>
            <a:ext cx="97613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Гражданско-правовая ответственность </a:t>
            </a:r>
            <a:r>
              <a:rPr lang="ru-RU" sz="1400" dirty="0"/>
              <a:t>заключается в применении к правонарушителю в интересах другого лица либо государства установленных законом или договором мер воздействия, влекущих для него отрицательные, экономически невыгодные последствия имущественного характера – возмещение убытков, уплату неустойки (штрафа, пени), возмещение вреда. </a:t>
            </a:r>
          </a:p>
        </p:txBody>
      </p:sp>
      <p:sp>
        <p:nvSpPr>
          <p:cNvPr id="32" name="Прямоугольник 5">
            <a:extLst>
              <a:ext uri="{FF2B5EF4-FFF2-40B4-BE49-F238E27FC236}">
                <a16:creationId xmlns:a16="http://schemas.microsoft.com/office/drawing/2014/main" id="{2FA5D5BB-24B6-4DFC-BCE6-0B2CDA14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56" y="4379958"/>
            <a:ext cx="97051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Убытки</a:t>
            </a:r>
            <a:r>
              <a:rPr lang="ru-RU" sz="1400" dirty="0"/>
              <a:t> - расходы, которые лицо произвело или должно будет произвести для восстановления его нарушенного права, а также утрата или повреждение его имущества (реальный ущерб) и неполученные доходы, которые это лицо получило бы при обычных условиях гражданского оборота, если бы его право не было нарушено (упущенная выгода) (п. 2 ст. 15 ГК РФ).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243691-91D1-4320-A4F0-40FD5FCA9A02}"/>
              </a:ext>
            </a:extLst>
          </p:cNvPr>
          <p:cNvSpPr/>
          <p:nvPr/>
        </p:nvSpPr>
        <p:spPr>
          <a:xfrm>
            <a:off x="1098715" y="1875010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FCC9-9497-4D51-AAFF-0A521A53AAD0}"/>
              </a:ext>
            </a:extLst>
          </p:cNvPr>
          <p:cNvSpPr/>
          <p:nvPr/>
        </p:nvSpPr>
        <p:spPr>
          <a:xfrm>
            <a:off x="1098715" y="337230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EC8428B-9D9F-4958-BDEC-D8E5079202CA}"/>
              </a:ext>
            </a:extLst>
          </p:cNvPr>
          <p:cNvSpPr/>
          <p:nvPr/>
        </p:nvSpPr>
        <p:spPr>
          <a:xfrm>
            <a:off x="1098715" y="443808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" grpId="0" animBg="1"/>
      <p:bldP spid="19" grpId="0" animBg="1"/>
      <p:bldP spid="20" grpId="0"/>
      <p:bldP spid="17" grpId="0"/>
      <p:bldP spid="44" grpId="0"/>
      <p:bldP spid="49" grpId="0"/>
      <p:bldP spid="21" grpId="0" animBg="1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3267" y="-2670735"/>
            <a:ext cx="6858002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7507E5-413A-4703-BD59-53E0909E5AD1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2" y="1757767"/>
            <a:ext cx="96654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Административным правонарушением признается противоправное, виновное действие (бездействие) физического или юридического лица, за которое установлена административная ответственность;</a:t>
            </a:r>
          </a:p>
          <a:p>
            <a:pPr marL="342900" indent="-342900">
              <a:buAutoNum type="arabicParenR"/>
            </a:pPr>
            <a:endParaRPr lang="ru-RU" sz="1200" b="1" dirty="0"/>
          </a:p>
          <a:p>
            <a:r>
              <a:rPr lang="ru-RU" sz="1200" dirty="0"/>
              <a:t>Юридическое лицо признается виновным в совершении административного правонарушения, если будет установлено, что у него имелась возможность для соблюдения правил и норм, за нарушение которых предусмотрена административная ответственность, но данным лицом не были приняты все зависящие от него меры по их соблюдению;</a:t>
            </a:r>
          </a:p>
          <a:p>
            <a:endParaRPr lang="ru-RU" sz="1200" b="1" dirty="0"/>
          </a:p>
          <a:p>
            <a:r>
              <a:rPr lang="ru-RU" sz="1200" dirty="0"/>
              <a:t> Назначение административного наказания юридическому лицу не освобождает от административной ответственности за данное правонарушение виновное физическое лицо, равно как и привлечение к административной или уголовной ответственности физического лица не освобождает от административной ответственности за данное правонарушение юридическое лицо.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" y="1253675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3. АДМИНИСТРАТИВНАЯ ОТВЕТСТВЕННОСТЬ РАБОТНИКОВ ПФР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FCC9-9497-4D51-AAFF-0A521A53AAD0}"/>
              </a:ext>
            </a:extLst>
          </p:cNvPr>
          <p:cNvSpPr/>
          <p:nvPr/>
        </p:nvSpPr>
        <p:spPr>
          <a:xfrm>
            <a:off x="1160707" y="239369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EC8428B-9D9F-4958-BDEC-D8E5079202CA}"/>
              </a:ext>
            </a:extLst>
          </p:cNvPr>
          <p:cNvSpPr/>
          <p:nvPr/>
        </p:nvSpPr>
        <p:spPr>
          <a:xfrm>
            <a:off x="1160707" y="310761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44399C-8E9A-4325-AD0B-0B465ECD7039}"/>
              </a:ext>
            </a:extLst>
          </p:cNvPr>
          <p:cNvSpPr/>
          <p:nvPr/>
        </p:nvSpPr>
        <p:spPr>
          <a:xfrm>
            <a:off x="1092820" y="1662780"/>
            <a:ext cx="10024658" cy="226400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BFD088-0A29-4AF4-ACCD-575B04BB5D59}"/>
              </a:ext>
            </a:extLst>
          </p:cNvPr>
          <p:cNvSpPr/>
          <p:nvPr/>
        </p:nvSpPr>
        <p:spPr>
          <a:xfrm>
            <a:off x="1160707" y="185317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2" name="Прямоугольник 5">
            <a:extLst>
              <a:ext uri="{FF2B5EF4-FFF2-40B4-BE49-F238E27FC236}">
                <a16:creationId xmlns:a16="http://schemas.microsoft.com/office/drawing/2014/main" id="{4A41E72B-AAAD-4BCA-B871-84449BEB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59" y="4427384"/>
            <a:ext cx="34974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rgbClr val="09469F"/>
                </a:solidFill>
              </a:rPr>
              <a:t>АДМИНИСТРАТИВНЫЕ НАКАЗАНИЯ</a:t>
            </a:r>
            <a:endParaRPr lang="ru-RU" sz="1400" b="1" dirty="0">
              <a:solidFill>
                <a:srgbClr val="09469F"/>
              </a:solidFill>
            </a:endParaRP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16AAEE93-8964-4684-A2DC-8436A93B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95" y="4117775"/>
            <a:ext cx="2595836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rgbClr val="09469F"/>
                </a:solidFill>
              </a:rPr>
              <a:t>АДМИНИСТРАТИВНЫЙ ШТРАФ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EFB1747-51AA-4C47-95E9-458F4E16C625}"/>
              </a:ext>
            </a:extLst>
          </p:cNvPr>
          <p:cNvSpPr/>
          <p:nvPr/>
        </p:nvSpPr>
        <p:spPr>
          <a:xfrm>
            <a:off x="1092820" y="4038587"/>
            <a:ext cx="6783695" cy="123533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9" name="Прямоугольник 5">
            <a:extLst>
              <a:ext uri="{FF2B5EF4-FFF2-40B4-BE49-F238E27FC236}">
                <a16:creationId xmlns:a16="http://schemas.microsoft.com/office/drawing/2014/main" id="{A4E21EF6-4C98-44F7-AB8D-9580EA8F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95" y="4458162"/>
            <a:ext cx="2595836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rgbClr val="09469F"/>
                </a:solidFill>
              </a:rPr>
              <a:t>АДМИНИСТРАТИВНЫЙ АРЕСТ</a:t>
            </a:r>
          </a:p>
        </p:txBody>
      </p:sp>
      <p:sp>
        <p:nvSpPr>
          <p:cNvPr id="40" name="Прямоугольник 5">
            <a:extLst>
              <a:ext uri="{FF2B5EF4-FFF2-40B4-BE49-F238E27FC236}">
                <a16:creationId xmlns:a16="http://schemas.microsoft.com/office/drawing/2014/main" id="{880B1320-B7F3-45E7-B97B-EB8EF12D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95" y="4784299"/>
            <a:ext cx="2595836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rgbClr val="09469F"/>
                </a:solidFill>
              </a:rPr>
              <a:t>ДИСКВАЛИФИКАЦИЯ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4275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" grpId="0" animBg="1"/>
      <p:bldP spid="19" grpId="0" animBg="1"/>
      <p:bldP spid="20" grpId="0"/>
      <p:bldP spid="17" grpId="0"/>
      <p:bldP spid="44" grpId="0"/>
      <p:bldP spid="49" grpId="0"/>
      <p:bldP spid="21" grpId="0" animBg="1"/>
      <p:bldP spid="34" grpId="0" animBg="1"/>
      <p:bldP spid="35" grpId="0" animBg="1"/>
      <p:bldP spid="2" grpId="0" animBg="1"/>
      <p:bldP spid="18" grpId="0" animBg="1"/>
      <p:bldP spid="22" grpId="0"/>
      <p:bldP spid="23" grpId="0" animBg="1"/>
      <p:bldP spid="26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1A2E18-2210-47F0-84EA-FA330821F0FE}"/>
              </a:ext>
            </a:extLst>
          </p:cNvPr>
          <p:cNvSpPr/>
          <p:nvPr/>
        </p:nvSpPr>
        <p:spPr>
          <a:xfrm rot="16200000">
            <a:off x="2663267" y="-2670735"/>
            <a:ext cx="6858002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5A49B1-0F01-4355-994D-CFBD97456359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2" y="1757767"/>
            <a:ext cx="966543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Уголовно наказуемые деяния в системе ПФР </a:t>
            </a:r>
            <a:r>
              <a:rPr lang="ru-RU" sz="1400" dirty="0"/>
              <a:t>Формы нарушения законодательства, в том числе антикоррупционного, наносящие значительный урон системе ПФР, приводящие к серьезным нарушениям </a:t>
            </a:r>
          </a:p>
          <a:p>
            <a:r>
              <a:rPr lang="ru-RU" sz="1400" dirty="0"/>
              <a:t>прав и свобод иных лиц;</a:t>
            </a:r>
          </a:p>
          <a:p>
            <a:endParaRPr lang="ru-RU" sz="1400" dirty="0"/>
          </a:p>
          <a:p>
            <a:endParaRPr lang="ru-RU" sz="1400" b="1" dirty="0"/>
          </a:p>
          <a:p>
            <a:r>
              <a:rPr lang="ru-RU" sz="1400" b="1" dirty="0"/>
              <a:t>Для работников ПФР </a:t>
            </a:r>
            <a:r>
              <a:rPr lang="ru-RU" sz="1400" dirty="0"/>
              <a:t>уголовный кодекс РФ (УК РФ) </a:t>
            </a:r>
            <a:r>
              <a:rPr lang="ru-RU" sz="1400" b="1" dirty="0"/>
              <a:t>не предусматривает специальных составов </a:t>
            </a:r>
            <a:r>
              <a:rPr lang="ru-RU" sz="1400" dirty="0"/>
              <a:t>преступлений. Иными словами, в законе нет деяний, субъектом которых может быть исключительно работник ПФР, а значит, не может быть лицо, работающее в другом учреждении. К работникам системы ПФР применимы квалификации составов, распространяющиеся на должностных лиц.</a:t>
            </a:r>
          </a:p>
          <a:p>
            <a:endParaRPr lang="ru-RU" sz="1400" dirty="0"/>
          </a:p>
          <a:p>
            <a:endParaRPr lang="ru-RU" sz="1400" dirty="0"/>
          </a:p>
          <a:p>
            <a:r>
              <a:rPr lang="ru-RU" sz="1400" b="1" dirty="0"/>
              <a:t>Должностными лица</a:t>
            </a:r>
            <a:r>
              <a:rPr lang="ru-RU" sz="1400" dirty="0"/>
              <a:t> - постоянно, временно или по специальному полномочию осуществляющие функции представителя власти либо выполняющие организационно-распорядительные, административно-хозяйственные функции в государственных органах, органах местного самоуправления, государственных и муниципальных учреждениях… (ст. 285).  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" y="1253675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4. УГОЛОВНАЯ ОТВЕТСТВЕННОСТЬ РАБОТНИКОВ ПФР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FCC9-9497-4D51-AAFF-0A521A53AAD0}"/>
              </a:ext>
            </a:extLst>
          </p:cNvPr>
          <p:cNvSpPr/>
          <p:nvPr/>
        </p:nvSpPr>
        <p:spPr>
          <a:xfrm>
            <a:off x="1160707" y="290759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44399C-8E9A-4325-AD0B-0B465ECD7039}"/>
              </a:ext>
            </a:extLst>
          </p:cNvPr>
          <p:cNvSpPr/>
          <p:nvPr/>
        </p:nvSpPr>
        <p:spPr>
          <a:xfrm>
            <a:off x="1092820" y="1662780"/>
            <a:ext cx="10024658" cy="929613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BFD088-0A29-4AF4-ACCD-575B04BB5D59}"/>
              </a:ext>
            </a:extLst>
          </p:cNvPr>
          <p:cNvSpPr/>
          <p:nvPr/>
        </p:nvSpPr>
        <p:spPr>
          <a:xfrm>
            <a:off x="1160707" y="185317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9F715E1-AC4C-4B22-B4A4-6B14969A14F2}"/>
              </a:ext>
            </a:extLst>
          </p:cNvPr>
          <p:cNvSpPr/>
          <p:nvPr/>
        </p:nvSpPr>
        <p:spPr>
          <a:xfrm>
            <a:off x="1191396" y="417059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0DD38EB-33CB-47D1-8872-259B78622EC4}"/>
              </a:ext>
            </a:extLst>
          </p:cNvPr>
          <p:cNvSpPr/>
          <p:nvPr/>
        </p:nvSpPr>
        <p:spPr>
          <a:xfrm>
            <a:off x="1092820" y="4050337"/>
            <a:ext cx="10024658" cy="112640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28674A-2DF1-4748-95AE-26A40E51B6C2}"/>
              </a:ext>
            </a:extLst>
          </p:cNvPr>
          <p:cNvSpPr/>
          <p:nvPr/>
        </p:nvSpPr>
        <p:spPr>
          <a:xfrm>
            <a:off x="1092820" y="2779527"/>
            <a:ext cx="10024658" cy="112640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" grpId="0" animBg="1"/>
      <p:bldP spid="19" grpId="0" animBg="1"/>
      <p:bldP spid="20" grpId="0"/>
      <p:bldP spid="17" grpId="0"/>
      <p:bldP spid="44" grpId="0"/>
      <p:bldP spid="49" grpId="0"/>
      <p:bldP spid="21" grpId="0" animBg="1"/>
      <p:bldP spid="34" grpId="0" animBg="1"/>
      <p:bldP spid="2" grpId="0" animBg="1"/>
      <p:bldP spid="18" grpId="0" animBg="1"/>
      <p:bldP spid="36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5151EC3-5859-4C96-BE47-1327CCDD8D2D}"/>
              </a:ext>
            </a:extLst>
          </p:cNvPr>
          <p:cNvSpPr/>
          <p:nvPr/>
        </p:nvSpPr>
        <p:spPr>
          <a:xfrm rot="16200000">
            <a:off x="2663267" y="-2670735"/>
            <a:ext cx="6858002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5464A65-EC60-4278-B951-81BBF901898F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25" name="Прямоугольник 5">
            <a:extLst>
              <a:ext uri="{FF2B5EF4-FFF2-40B4-BE49-F238E27FC236}">
                <a16:creationId xmlns:a16="http://schemas.microsoft.com/office/drawing/2014/main" id="{7E5B360E-CE6C-4A42-AE09-AE02CD30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14" y="844600"/>
            <a:ext cx="9122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09469F"/>
                </a:solidFill>
              </a:rPr>
              <a:t>ОСНОВНЫЕ СОСТАВЫ ПРЕСТУПЛЕНИЙ КОРРУПЦИОННОГО ХАРАКТЕРА, </a:t>
            </a:r>
          </a:p>
          <a:p>
            <a:pPr algn="ctr"/>
            <a:r>
              <a:rPr lang="ru-RU" sz="1400" b="1" dirty="0">
                <a:solidFill>
                  <a:srgbClr val="09469F"/>
                </a:solidFill>
              </a:rPr>
              <a:t>СОВЕРШАЕМЫХ В СИСТЕМЕ ПФР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DAE6B57-8E99-4C92-A431-868AFA0B11FB}"/>
              </a:ext>
            </a:extLst>
          </p:cNvPr>
          <p:cNvSpPr/>
          <p:nvPr/>
        </p:nvSpPr>
        <p:spPr>
          <a:xfrm>
            <a:off x="993774" y="1622885"/>
            <a:ext cx="3749245" cy="212768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35" y="1479642"/>
            <a:ext cx="3463896" cy="28391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1. ЗЛОУПОТРЕБЛЕНИЕ ПОЛНОМОЧИЯМИ</a:t>
            </a:r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46E908DE-9108-433C-AA1B-A8B8C774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03" y="1812920"/>
            <a:ext cx="35259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Оно заключается в использовании должностным лицом своих служебных полномочий вопреки интересам службы, если это деяние совершено из корыстной или иной личной заинтересованности и повлекло существенное нарушение прав и законных интересов граждан или организаций либо охраняемых законом интересов общества или государства.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006CB5E-1579-46F7-B587-82AF4824B9C8}"/>
              </a:ext>
            </a:extLst>
          </p:cNvPr>
          <p:cNvSpPr/>
          <p:nvPr/>
        </p:nvSpPr>
        <p:spPr>
          <a:xfrm>
            <a:off x="4840681" y="1614707"/>
            <a:ext cx="2716690" cy="212768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F4A65335-CEA9-44D9-B16F-3EC5B031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67" y="1413699"/>
            <a:ext cx="2470015" cy="430887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100" dirty="0">
                <a:solidFill>
                  <a:schemeClr val="bg1">
                    <a:lumMod val="95000"/>
                  </a:schemeClr>
                </a:solidFill>
              </a:rPr>
              <a:t>ПРЕВЫШЕНИЕ ДОЛЖНОСТНЫХ </a:t>
            </a:r>
          </a:p>
          <a:p>
            <a:pPr algn="ctr"/>
            <a:r>
              <a:rPr lang="ru-RU" sz="1100" dirty="0">
                <a:solidFill>
                  <a:schemeClr val="bg1">
                    <a:lumMod val="95000"/>
                  </a:schemeClr>
                </a:solidFill>
              </a:rPr>
              <a:t>ПОЛНОМОЧИЙ</a:t>
            </a:r>
          </a:p>
        </p:txBody>
      </p:sp>
      <p:sp>
        <p:nvSpPr>
          <p:cNvPr id="24" name="Прямоугольник 5">
            <a:extLst>
              <a:ext uri="{FF2B5EF4-FFF2-40B4-BE49-F238E27FC236}">
                <a16:creationId xmlns:a16="http://schemas.microsoft.com/office/drawing/2014/main" id="{D8A48385-DA26-4DCA-BC57-529FDCA5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67" y="1836812"/>
            <a:ext cx="24700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Совершение должностным лицом действий, явно выходящих за пределы его полномочий и повлекших существенное нарушение прав и законных интересов граждан или организаций либо охраняемых законом интересов общества или государства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1F2A311-B5DA-4EDB-9C57-4EF3A09C1E83}"/>
              </a:ext>
            </a:extLst>
          </p:cNvPr>
          <p:cNvSpPr/>
          <p:nvPr/>
        </p:nvSpPr>
        <p:spPr>
          <a:xfrm>
            <a:off x="993774" y="4040220"/>
            <a:ext cx="8013592" cy="1836852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F5BEB60A-6338-417B-8A02-B3657FE1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45" y="3897705"/>
            <a:ext cx="3333750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2. ПОЛУЧЕНИЕ И ДАЧА ВЗЯТКИ</a:t>
            </a:r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665B6CD9-6C3E-4441-B2FE-48E04D86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02" y="4160277"/>
            <a:ext cx="73333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Получение должностным лицом лично или через посредника взятки в виде денег, ценных бумаг, иного имущества либо в виде незаконных оказания ему услуг имущественного характера, предоставления иных имущественных прав (в том числе когда взятка по указанию должностного лица передается иному физическому или юридическому лицу) за совершение действий (бездействие) в пользу взяткодателя или представляемых им лиц, если указанные действия (бездействие) входят в служебные полномочия должностного лица либо если оно в силу должностного положения может способствовать указанным действиям (бездействию), а равно за общее покровительство или попустительство по службе.</a:t>
            </a:r>
            <a:endParaRPr lang="ru-RU" sz="1200" b="1" dirty="0">
              <a:latin typeface="+mn-lt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6E584CD-0533-4C27-B0C1-66F55CDD8C8E}"/>
              </a:ext>
            </a:extLst>
          </p:cNvPr>
          <p:cNvSpPr/>
          <p:nvPr/>
        </p:nvSpPr>
        <p:spPr>
          <a:xfrm>
            <a:off x="9173280" y="4049017"/>
            <a:ext cx="2004631" cy="182805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5" name="Прямоугольник 5">
            <a:extLst>
              <a:ext uri="{FF2B5EF4-FFF2-40B4-BE49-F238E27FC236}">
                <a16:creationId xmlns:a16="http://schemas.microsoft.com/office/drawing/2014/main" id="{E4F9AFD4-616E-4DC0-8FD2-A0BC9AA5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103" y="4172173"/>
            <a:ext cx="14080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5793CF"/>
                </a:solidFill>
              </a:rPr>
              <a:t>ВИДЫ ВЗЯТОК: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Предметы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Услуги </a:t>
            </a:r>
          </a:p>
          <a:p>
            <a:r>
              <a:rPr lang="ru-RU" sz="1200" dirty="0"/>
              <a:t>    и выгоды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Завуалированная форма взяток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762212-97D7-4413-A8BE-4700565036B9}"/>
              </a:ext>
            </a:extLst>
          </p:cNvPr>
          <p:cNvSpPr/>
          <p:nvPr/>
        </p:nvSpPr>
        <p:spPr>
          <a:xfrm>
            <a:off x="7655033" y="1622885"/>
            <a:ext cx="3543191" cy="212768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4" name="Прямоугольник 5">
            <a:extLst>
              <a:ext uri="{FF2B5EF4-FFF2-40B4-BE49-F238E27FC236}">
                <a16:creationId xmlns:a16="http://schemas.microsoft.com/office/drawing/2014/main" id="{9FF03B6D-FE72-406E-B654-9AAE9ED0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85" y="1427173"/>
            <a:ext cx="3387798" cy="26161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100" dirty="0">
                <a:solidFill>
                  <a:schemeClr val="bg1">
                    <a:lumMod val="95000"/>
                  </a:schemeClr>
                </a:solidFill>
              </a:rPr>
              <a:t>ВЫРАЖАЮТСЯ В ДЕЙСТВИЯХ, КОТОРЫЕ:</a:t>
            </a:r>
          </a:p>
        </p:txBody>
      </p:sp>
      <p:sp>
        <p:nvSpPr>
          <p:cNvPr id="37" name="Прямоугольник 5">
            <a:extLst>
              <a:ext uri="{FF2B5EF4-FFF2-40B4-BE49-F238E27FC236}">
                <a16:creationId xmlns:a16="http://schemas.microsoft.com/office/drawing/2014/main" id="{1E050489-AFFE-4995-905E-4FD90A85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344" y="1794175"/>
            <a:ext cx="3502567" cy="17851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950" dirty="0"/>
              <a:t>1.Относятся к полномочиям другого должностного лица (вышестоящего или равного по статусу)</a:t>
            </a:r>
          </a:p>
          <a:p>
            <a:pPr>
              <a:spcAft>
                <a:spcPts val="600"/>
              </a:spcAft>
            </a:pPr>
            <a:r>
              <a:rPr lang="ru-RU" sz="950" dirty="0"/>
              <a:t>2. Могут быть совершены только при наличии особых обстоятельств, указанных в законе или подзаконном акте</a:t>
            </a:r>
          </a:p>
          <a:p>
            <a:pPr>
              <a:spcAft>
                <a:spcPts val="600"/>
              </a:spcAft>
            </a:pPr>
            <a:r>
              <a:rPr lang="ru-RU" sz="950" dirty="0"/>
              <a:t>3.Совершаются должностным лицом единолично, однако могут быть произведены только коллегиально либо в соответствии с порядком, установленным законом, по согласованию с другим должностным лицом или органом</a:t>
            </a:r>
          </a:p>
          <a:p>
            <a:pPr>
              <a:spcAft>
                <a:spcPts val="600"/>
              </a:spcAft>
            </a:pPr>
            <a:r>
              <a:rPr lang="ru-RU" sz="950" dirty="0"/>
              <a:t>4.Никто и ни при каких обстоятельствах не вправе совершать</a:t>
            </a:r>
          </a:p>
        </p:txBody>
      </p:sp>
    </p:spTree>
    <p:extLst>
      <p:ext uri="{BB962C8B-B14F-4D97-AF65-F5344CB8AC3E}">
        <p14:creationId xmlns:p14="http://schemas.microsoft.com/office/powerpoint/2010/main" val="21481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 animBg="1"/>
      <p:bldP spid="2" grpId="0" animBg="1"/>
      <p:bldP spid="19" grpId="0" animBg="1"/>
      <p:bldP spid="20" grpId="0"/>
      <p:bldP spid="17" grpId="0"/>
      <p:bldP spid="25" grpId="0"/>
      <p:bldP spid="28" grpId="0" animBg="1"/>
      <p:bldP spid="30" grpId="0" animBg="1"/>
      <p:bldP spid="33" grpId="0"/>
      <p:bldP spid="22" grpId="0" animBg="1"/>
      <p:bldP spid="23" grpId="0" animBg="1"/>
      <p:bldP spid="24" grpId="0"/>
      <p:bldP spid="26" grpId="0" animBg="1"/>
      <p:bldP spid="29" grpId="0" animBg="1"/>
      <p:bldP spid="31" grpId="0"/>
      <p:bldP spid="32" grpId="0" animBg="1"/>
      <p:bldP spid="35" grpId="0"/>
      <p:bldP spid="21" grpId="0" animBg="1"/>
      <p:bldP spid="34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4011B6-E375-4220-B4A4-EB18B5C3029C}"/>
              </a:ext>
            </a:extLst>
          </p:cNvPr>
          <p:cNvSpPr/>
          <p:nvPr/>
        </p:nvSpPr>
        <p:spPr>
          <a:xfrm rot="16200000">
            <a:off x="2663268" y="-2670734"/>
            <a:ext cx="6858000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065C0A-B0B3-4EBD-9E8E-255EC47C8984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5" name="Прямоугольник 5">
            <a:extLst>
              <a:ext uri="{FF2B5EF4-FFF2-40B4-BE49-F238E27FC236}">
                <a16:creationId xmlns:a16="http://schemas.microsoft.com/office/drawing/2014/main" id="{7E5B360E-CE6C-4A42-AE09-AE02CD30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14" y="947604"/>
            <a:ext cx="9122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09469F"/>
                </a:solidFill>
              </a:rPr>
              <a:t>ОСНОВНЫЕ СОСТАВЫ ПРЕСТУПЛЕНИЙ КОРРУПЦИОННОГО ХАРАКТЕРА, </a:t>
            </a:r>
          </a:p>
          <a:p>
            <a:pPr algn="ctr"/>
            <a:r>
              <a:rPr lang="ru-RU" sz="1400" b="1" dirty="0">
                <a:solidFill>
                  <a:srgbClr val="09469F"/>
                </a:solidFill>
              </a:rPr>
              <a:t>СОВЕРШАЕМЫХ В СИСТЕМЕ ПФР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DAE6B57-8E99-4C92-A431-868AFA0B11FB}"/>
              </a:ext>
            </a:extLst>
          </p:cNvPr>
          <p:cNvSpPr/>
          <p:nvPr/>
        </p:nvSpPr>
        <p:spPr>
          <a:xfrm>
            <a:off x="993774" y="1797691"/>
            <a:ext cx="4576709" cy="163130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35" y="1654448"/>
            <a:ext cx="2297680" cy="523220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3. СЛУЖЕБНОГО ПОДЛОГА</a:t>
            </a:r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46E908DE-9108-433C-AA1B-A8B8C774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03" y="2256607"/>
            <a:ext cx="4390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внесение должностным лицом в официальные документы заведомо ложных сведений, а равно внесение в указанные документы исправлений, искажающих их действительное содержание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1F2A311-B5DA-4EDB-9C57-4EF3A09C1E83}"/>
              </a:ext>
            </a:extLst>
          </p:cNvPr>
          <p:cNvSpPr/>
          <p:nvPr/>
        </p:nvSpPr>
        <p:spPr>
          <a:xfrm>
            <a:off x="993774" y="3809205"/>
            <a:ext cx="4576709" cy="172083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F5BEB60A-6338-417B-8A02-B3657FE1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45" y="3602902"/>
            <a:ext cx="3333750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4. ХАЛАТНОСТЬ</a:t>
            </a:r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665B6CD9-6C3E-4441-B2FE-48E04D86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69" y="3977124"/>
            <a:ext cx="38124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Неисполнение или ненадлежащее исполнение должностным лицом своих обязанностей вследствие недобросовестного или небрежного отношения к службе либо обязанностей по должности</a:t>
            </a:r>
            <a:endParaRPr lang="ru-RU" sz="1400" b="1" dirty="0">
              <a:latin typeface="+mn-lt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ADA261-5307-476E-8D41-7DEEFABA8BE8}"/>
              </a:ext>
            </a:extLst>
          </p:cNvPr>
          <p:cNvSpPr/>
          <p:nvPr/>
        </p:nvSpPr>
        <p:spPr>
          <a:xfrm>
            <a:off x="5802524" y="1797691"/>
            <a:ext cx="5395702" cy="373234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8E13E2A2-D2B0-4609-A7C9-2812D2F2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03" y="1654448"/>
            <a:ext cx="5007893" cy="13849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НЕЗАКОННОЕ ИСПОЛЬЗОВАНИЕ ФИЗИЧЕСКИМ ЛИЦОМ СВОЕГО ДОЛЖНОСТНОГО ПОЛОЖЕНИЯ ВОПРЕКИ ЗАКОНУ В ЦЕЛЯХ ПОЛУЧЕНИЯ ВЫГОДЫ, НЕЗАКОННОЕ ПРЕДОСТАВЛЕНИЕ ТАКОЙ ВЫГОДЫ УКАЗАННОМУ ЛИЦУ ДРУГИМИ ФИЗИЧЕСКИМИ ЛИЦАМИ.</a:t>
            </a:r>
          </a:p>
        </p:txBody>
      </p:sp>
      <p:sp>
        <p:nvSpPr>
          <p:cNvPr id="36" name="Прямоугольник 5">
            <a:extLst>
              <a:ext uri="{FF2B5EF4-FFF2-40B4-BE49-F238E27FC236}">
                <a16:creationId xmlns:a16="http://schemas.microsoft.com/office/drawing/2014/main" id="{11B86A64-9C94-459D-9DEB-864252A8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03" y="3182686"/>
            <a:ext cx="43904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Совершенное с использованием служебного положения нарушение равенства прав и свобод человека и гражданина (ст. 136 УК РФ) и некоторые иные. Подобные преступления получили распространение не только в системе ПФ РФ, но и в иных государственных учреждениях, органах государственной власти, также муниципальных учреждениях, органах местного самоуправления.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07958D7-97DB-452C-BC0C-E2B2FDDE6DEF}"/>
              </a:ext>
            </a:extLst>
          </p:cNvPr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F7B9DD9-F858-4492-98F8-49BBBA0822AB}"/>
              </a:ext>
            </a:extLst>
          </p:cNvPr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1F12D-87B5-4FE5-842C-47C4C531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</p:spTree>
    <p:extLst>
      <p:ext uri="{BB962C8B-B14F-4D97-AF65-F5344CB8AC3E}">
        <p14:creationId xmlns:p14="http://schemas.microsoft.com/office/powerpoint/2010/main" val="42019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" grpId="0" animBg="1"/>
      <p:bldP spid="25" grpId="0"/>
      <p:bldP spid="28" grpId="0" animBg="1"/>
      <p:bldP spid="30" grpId="0" animBg="1"/>
      <p:bldP spid="33" grpId="0"/>
      <p:bldP spid="26" grpId="0" animBg="1"/>
      <p:bldP spid="29" grpId="0" animBg="1"/>
      <p:bldP spid="31" grpId="0"/>
      <p:bldP spid="34" grpId="0" animBg="1"/>
      <p:bldP spid="21" grpId="0" animBg="1"/>
      <p:bldP spid="36" grpId="0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4011B6-E375-4220-B4A4-EB18B5C3029C}"/>
              </a:ext>
            </a:extLst>
          </p:cNvPr>
          <p:cNvSpPr/>
          <p:nvPr/>
        </p:nvSpPr>
        <p:spPr>
          <a:xfrm rot="16200000">
            <a:off x="2663268" y="-2670734"/>
            <a:ext cx="6858000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31B922-BC9C-4EBE-84F9-6E55E1FD93ED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-39465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ПРИНЯТИЕ МЕР ЮРИДИЧЕСКОЙ ОТВЕТСТВЕННОСТИ </a:t>
            </a:r>
          </a:p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ЗА КОРРУПЦИОННЫЕ ПРАВОНАРУШЕНИЯ</a:t>
            </a: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819149"/>
            <a:ext cx="4846561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ЮРИДИЧЕСКОЙ ОТВЕТСТВЕННОСТЬ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46E908DE-9108-433C-AA1B-A8B8C774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43" y="1135612"/>
            <a:ext cx="8954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Обязанность правонарушителя понести наказание, претерпевать санкции, предусмотренные правовыми нормами и применяемые компетентны-ми органами за совершение им противоправного деяния. </a:t>
            </a:r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C0759B8A-DA8A-47A7-B237-A75D5BC1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1821498"/>
            <a:ext cx="4846561" cy="27699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ПРИЗНАКИ ЮРИДИЧЕСКОЙ ОТВЕТСТВЕННОСТИ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D8FD14-EEEA-464D-A947-B7DFB2B6AECA}"/>
              </a:ext>
            </a:extLst>
          </p:cNvPr>
          <p:cNvSpPr/>
          <p:nvPr/>
        </p:nvSpPr>
        <p:spPr>
          <a:xfrm>
            <a:off x="1092821" y="2299344"/>
            <a:ext cx="1652841" cy="134631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B20DF2DF-260A-41FE-A49B-D786B3A3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3" y="2370168"/>
            <a:ext cx="162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Наличие правонарушения как основание для ее наступления, общественное осуждение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68D450-3280-4678-9DEA-87F91482D4D1}"/>
              </a:ext>
            </a:extLst>
          </p:cNvPr>
          <p:cNvSpPr/>
          <p:nvPr/>
        </p:nvSpPr>
        <p:spPr>
          <a:xfrm>
            <a:off x="1211315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AB5A15-EE6F-428A-94B8-97D856577650}"/>
              </a:ext>
            </a:extLst>
          </p:cNvPr>
          <p:cNvSpPr/>
          <p:nvPr/>
        </p:nvSpPr>
        <p:spPr>
          <a:xfrm>
            <a:off x="2925064" y="2299343"/>
            <a:ext cx="1757165" cy="134631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5" name="Прямоугольник 5">
            <a:extLst>
              <a:ext uri="{FF2B5EF4-FFF2-40B4-BE49-F238E27FC236}">
                <a16:creationId xmlns:a16="http://schemas.microsoft.com/office/drawing/2014/main" id="{3B2CA12F-8292-4D2A-9E8C-CC85A1C3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844" y="2362774"/>
            <a:ext cx="14537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Характер государственного порицания поступков правонарушителя</a:t>
            </a:r>
          </a:p>
        </p:txBody>
      </p:sp>
      <p:sp>
        <p:nvSpPr>
          <p:cNvPr id="39" name="Прямоугольник 5">
            <a:extLst>
              <a:ext uri="{FF2B5EF4-FFF2-40B4-BE49-F238E27FC236}">
                <a16:creationId xmlns:a16="http://schemas.microsoft.com/office/drawing/2014/main" id="{80458B2E-A132-43F4-9B6F-85374D7F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624" y="2415843"/>
            <a:ext cx="1484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Неблагоприятные последствия для правонарушителя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04227A48-4F3A-4E90-B598-42768662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690" y="2395149"/>
            <a:ext cx="17488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Объем и характер лишений</a:t>
            </a:r>
          </a:p>
          <a:p>
            <a:r>
              <a:rPr lang="ru-RU" sz="1200" dirty="0"/>
              <a:t>устанавливается в санкции юридической нормы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E471CD4-61A3-413C-9DFE-E25179BCBC11}"/>
              </a:ext>
            </a:extLst>
          </p:cNvPr>
          <p:cNvSpPr/>
          <p:nvPr/>
        </p:nvSpPr>
        <p:spPr>
          <a:xfrm>
            <a:off x="3050155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E006B5A-63D2-40A3-AAF3-F512748784E9}"/>
              </a:ext>
            </a:extLst>
          </p:cNvPr>
          <p:cNvSpPr/>
          <p:nvPr/>
        </p:nvSpPr>
        <p:spPr>
          <a:xfrm>
            <a:off x="4818326" y="2299344"/>
            <a:ext cx="1703966" cy="13463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8D0A8A1-B1C5-4F8C-9FE0-53BBAF6601B0}"/>
              </a:ext>
            </a:extLst>
          </p:cNvPr>
          <p:cNvSpPr/>
          <p:nvPr/>
        </p:nvSpPr>
        <p:spPr>
          <a:xfrm>
            <a:off x="4943416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54659CB-FBC2-428F-A55F-F226CA7D01DD}"/>
              </a:ext>
            </a:extLst>
          </p:cNvPr>
          <p:cNvSpPr/>
          <p:nvPr/>
        </p:nvSpPr>
        <p:spPr>
          <a:xfrm>
            <a:off x="6699430" y="2299344"/>
            <a:ext cx="2042730" cy="134631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026C62D-BA85-4B61-8E1D-E95561F81EC4}"/>
              </a:ext>
            </a:extLst>
          </p:cNvPr>
          <p:cNvSpPr/>
          <p:nvPr/>
        </p:nvSpPr>
        <p:spPr>
          <a:xfrm>
            <a:off x="6824521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EE59D1-C221-4BD7-BF03-6FCD5D57BC0D}"/>
              </a:ext>
            </a:extLst>
          </p:cNvPr>
          <p:cNvSpPr/>
          <p:nvPr/>
        </p:nvSpPr>
        <p:spPr>
          <a:xfrm>
            <a:off x="8867251" y="2299344"/>
            <a:ext cx="2231928" cy="13463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2E924FF3-BDFF-4C3C-A0D2-D4FFE303A2AA}"/>
              </a:ext>
            </a:extLst>
          </p:cNvPr>
          <p:cNvSpPr/>
          <p:nvPr/>
        </p:nvSpPr>
        <p:spPr>
          <a:xfrm>
            <a:off x="8992342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56" name="Прямоугольник 5">
            <a:extLst>
              <a:ext uri="{FF2B5EF4-FFF2-40B4-BE49-F238E27FC236}">
                <a16:creationId xmlns:a16="http://schemas.microsoft.com/office/drawing/2014/main" id="{E5F181CB-8479-4B94-8844-5717ACE6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435" y="2375924"/>
            <a:ext cx="21428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применение механизмов государственного принуждения (конкретные формы санкций, которые предусмотрены нормами права)</a:t>
            </a:r>
          </a:p>
        </p:txBody>
      </p:sp>
      <p:sp>
        <p:nvSpPr>
          <p:cNvPr id="57" name="Прямоугольник 5">
            <a:extLst>
              <a:ext uri="{FF2B5EF4-FFF2-40B4-BE49-F238E27FC236}">
                <a16:creationId xmlns:a16="http://schemas.microsoft.com/office/drawing/2014/main" id="{8BDC06D5-1B16-4DD3-9730-E771E065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3890328"/>
            <a:ext cx="4846561" cy="307777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ПРАВОНАРУШЕНИЕ ПОНЯТИЕ  И ПРИЗНАКИ  </a:t>
            </a:r>
          </a:p>
        </p:txBody>
      </p:sp>
      <p:sp>
        <p:nvSpPr>
          <p:cNvPr id="58" name="Прямоугольник 5">
            <a:extLst>
              <a:ext uri="{FF2B5EF4-FFF2-40B4-BE49-F238E27FC236}">
                <a16:creationId xmlns:a16="http://schemas.microsoft.com/office/drawing/2014/main" id="{A78D8774-911B-4ABC-B833-E708A90C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43" y="4179254"/>
            <a:ext cx="10018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Общественно опасное виновное деяние (действие или бездействие), противоречащее нормам права и наносящее вред обществу, государству или отдельным лицам, влекущее за собой юридическую ответственность. 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ACD25F0-47E6-4221-A41B-248A78D09404}"/>
              </a:ext>
            </a:extLst>
          </p:cNvPr>
          <p:cNvSpPr/>
          <p:nvPr/>
        </p:nvSpPr>
        <p:spPr>
          <a:xfrm>
            <a:off x="1092822" y="4881094"/>
            <a:ext cx="2308450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0" name="Прямоугольник 5">
            <a:extLst>
              <a:ext uri="{FF2B5EF4-FFF2-40B4-BE49-F238E27FC236}">
                <a16:creationId xmlns:a16="http://schemas.microsoft.com/office/drawing/2014/main" id="{E7081A79-6231-4736-845B-574666E9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2" y="4951917"/>
            <a:ext cx="24770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Это всегда акт, конкретный вариант поведения человека. Характеризуется или бездействием.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B1CE39A-056F-4248-887E-9139577E244B}"/>
              </a:ext>
            </a:extLst>
          </p:cNvPr>
          <p:cNvSpPr/>
          <p:nvPr/>
        </p:nvSpPr>
        <p:spPr>
          <a:xfrm>
            <a:off x="1211315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E43FC50-3D1F-4D82-9C89-E4243795B5EE}"/>
              </a:ext>
            </a:extLst>
          </p:cNvPr>
          <p:cNvSpPr/>
          <p:nvPr/>
        </p:nvSpPr>
        <p:spPr>
          <a:xfrm>
            <a:off x="3569181" y="4881094"/>
            <a:ext cx="1262170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6D76A4E-5239-4E94-AD7B-DF33666D5C45}"/>
              </a:ext>
            </a:extLst>
          </p:cNvPr>
          <p:cNvSpPr/>
          <p:nvPr/>
        </p:nvSpPr>
        <p:spPr>
          <a:xfrm>
            <a:off x="3687675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64" name="Прямоугольник 5">
            <a:extLst>
              <a:ext uri="{FF2B5EF4-FFF2-40B4-BE49-F238E27FC236}">
                <a16:creationId xmlns:a16="http://schemas.microsoft.com/office/drawing/2014/main" id="{A4A734CF-E2D1-4180-8B61-A27497DE3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487" y="4951917"/>
            <a:ext cx="10709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Волевое </a:t>
            </a:r>
          </a:p>
          <a:p>
            <a:r>
              <a:rPr lang="ru-RU" sz="1200" dirty="0"/>
              <a:t>поведение </a:t>
            </a:r>
          </a:p>
          <a:p>
            <a:r>
              <a:rPr lang="ru-RU" sz="1200" dirty="0"/>
              <a:t>человека. 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DD47412-8FEB-4678-A093-5BD470316AD4}"/>
              </a:ext>
            </a:extLst>
          </p:cNvPr>
          <p:cNvSpPr/>
          <p:nvPr/>
        </p:nvSpPr>
        <p:spPr>
          <a:xfrm>
            <a:off x="5009242" y="4881094"/>
            <a:ext cx="1188614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E779F207-47FB-4E39-BBC5-8959E7E76954}"/>
              </a:ext>
            </a:extLst>
          </p:cNvPr>
          <p:cNvSpPr/>
          <p:nvPr/>
        </p:nvSpPr>
        <p:spPr>
          <a:xfrm>
            <a:off x="5127736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67" name="Прямоугольник 5">
            <a:extLst>
              <a:ext uri="{FF2B5EF4-FFF2-40B4-BE49-F238E27FC236}">
                <a16:creationId xmlns:a16="http://schemas.microsoft.com/office/drawing/2014/main" id="{C67C4418-F0A1-4102-9EC0-679FE297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48" y="4951917"/>
            <a:ext cx="9449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Виновное деяние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520B2C05-DD62-46E4-BB67-F6B5886F3D47}"/>
              </a:ext>
            </a:extLst>
          </p:cNvPr>
          <p:cNvSpPr/>
          <p:nvPr/>
        </p:nvSpPr>
        <p:spPr>
          <a:xfrm>
            <a:off x="6375747" y="4881094"/>
            <a:ext cx="1443477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EE650A58-15EB-490D-BA48-740BFF79CD9C}"/>
              </a:ext>
            </a:extLst>
          </p:cNvPr>
          <p:cNvSpPr/>
          <p:nvPr/>
        </p:nvSpPr>
        <p:spPr>
          <a:xfrm>
            <a:off x="6494241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70" name="Прямоугольник 5">
            <a:extLst>
              <a:ext uri="{FF2B5EF4-FFF2-40B4-BE49-F238E27FC236}">
                <a16:creationId xmlns:a16="http://schemas.microsoft.com/office/drawing/2014/main" id="{F9DF4039-9ED7-43BA-81CE-ED371823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053" y="4951917"/>
            <a:ext cx="1420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Действие противоправное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A6E2CDED-AB9B-4AFB-9F3C-F753CE9BAE28}"/>
              </a:ext>
            </a:extLst>
          </p:cNvPr>
          <p:cNvSpPr/>
          <p:nvPr/>
        </p:nvSpPr>
        <p:spPr>
          <a:xfrm>
            <a:off x="8020421" y="4881094"/>
            <a:ext cx="1443477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360AE0B-F16B-45F4-904A-5D06FA62E742}"/>
              </a:ext>
            </a:extLst>
          </p:cNvPr>
          <p:cNvSpPr/>
          <p:nvPr/>
        </p:nvSpPr>
        <p:spPr>
          <a:xfrm>
            <a:off x="8138915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73" name="Прямоугольник 5">
            <a:extLst>
              <a:ext uri="{FF2B5EF4-FFF2-40B4-BE49-F238E27FC236}">
                <a16:creationId xmlns:a16="http://schemas.microsoft.com/office/drawing/2014/main" id="{B3302B49-77A4-4036-B2E3-497DE5DE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727" y="4951917"/>
            <a:ext cx="1420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Общественно опасное деяние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E5333AA8-E15D-45C7-B03B-B83644764DC6}"/>
              </a:ext>
            </a:extLst>
          </p:cNvPr>
          <p:cNvSpPr/>
          <p:nvPr/>
        </p:nvSpPr>
        <p:spPr>
          <a:xfrm>
            <a:off x="9659458" y="4881094"/>
            <a:ext cx="1443477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5E2C04A-7A89-4E3D-B5FA-34DE24C843ED}"/>
              </a:ext>
            </a:extLst>
          </p:cNvPr>
          <p:cNvSpPr/>
          <p:nvPr/>
        </p:nvSpPr>
        <p:spPr>
          <a:xfrm>
            <a:off x="9777952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76" name="Прямоугольник 5">
            <a:extLst>
              <a:ext uri="{FF2B5EF4-FFF2-40B4-BE49-F238E27FC236}">
                <a16:creationId xmlns:a16="http://schemas.microsoft.com/office/drawing/2014/main" id="{115FDC39-B4A3-4B0E-A375-A58B0EEE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008" y="4951917"/>
            <a:ext cx="14201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всегда порождает вредоносные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4351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" grpId="0" animBg="1"/>
      <p:bldP spid="20" grpId="0" animBg="1"/>
      <p:bldP spid="17" grpId="0"/>
      <p:bldP spid="30" grpId="0" animBg="1"/>
      <p:bldP spid="33" grpId="0"/>
      <p:bldP spid="19" grpId="0" animBg="1"/>
      <p:bldP spid="22" grpId="0" animBg="1"/>
      <p:bldP spid="23" grpId="0"/>
      <p:bldP spid="24" grpId="0" animBg="1"/>
      <p:bldP spid="32" grpId="0" animBg="1"/>
      <p:bldP spid="35" grpId="0"/>
      <p:bldP spid="39" grpId="0"/>
      <p:bldP spid="44" grpId="0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 animBg="1"/>
      <p:bldP spid="7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4832</TotalTime>
  <Words>1836</Words>
  <Application>Microsoft Macintosh PowerPoint</Application>
  <PresentationFormat>Широкоэкранный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Microsoft Office User</cp:lastModifiedBy>
  <cp:revision>292</cp:revision>
  <dcterms:created xsi:type="dcterms:W3CDTF">2020-03-22T08:38:40Z</dcterms:created>
  <dcterms:modified xsi:type="dcterms:W3CDTF">2020-09-08T16:06:21Z</dcterms:modified>
</cp:coreProperties>
</file>