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2" r:id="rId2"/>
    <p:sldId id="368" r:id="rId3"/>
    <p:sldId id="356" r:id="rId4"/>
    <p:sldId id="369" r:id="rId5"/>
    <p:sldId id="371" r:id="rId6"/>
    <p:sldId id="372" r:id="rId7"/>
    <p:sldId id="374" r:id="rId8"/>
    <p:sldId id="375" r:id="rId9"/>
    <p:sldId id="376" r:id="rId1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B55"/>
    <a:srgbClr val="09469F"/>
    <a:srgbClr val="5793CF"/>
    <a:srgbClr val="F34B56"/>
    <a:srgbClr val="7BB5E7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 autoAdjust="0"/>
    <p:restoredTop sz="96265" autoAdjust="0"/>
  </p:normalViewPr>
  <p:slideViewPr>
    <p:cSldViewPr snapToGrid="0">
      <p:cViewPr varScale="1">
        <p:scale>
          <a:sx n="131" d="100"/>
          <a:sy n="131" d="100"/>
        </p:scale>
        <p:origin x="696" y="184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707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7513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0149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489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894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4078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24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3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442049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4577" y="1874726"/>
            <a:ext cx="5206951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21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СОБЛЮДЕНИЕ РАБОТНИКАМИ СИСТЕМЫ ПЕНСИОННОГО ФОНДА РФ ОГРАНИЧЕНИЙ И ЗАПРЕТОВ, ТРЕБОВАНИЙ К ПРЕДОТВРАЩЕНИЮ ИЛИ УРЕГУЛИРОВАНИЮ КОНФЛИКТА ИНТЕРЕСОВ, </a:t>
            </a:r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ИСПОЛНЕНИЯ ИМИ ОБЯЗАННОСТЕЙ, УСТАНОВЛЕННЫХ ЗАКОНОДАТЕЛЬСТВОМ РФ О ПРОТИВОДЕЙСТВИИ КОРРУПЦИИ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59189" y="6021292"/>
            <a:ext cx="55999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Т.М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РЕЗЕР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педагогических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А.Д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ЧУДНОВСКИЙ 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доктор экономических наук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EC5A94-0957-4ECF-87F4-E8EC551FE98E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6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8" y="1890806"/>
            <a:ext cx="4498051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9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ОБЯЗАННОСТИ, УСТАНОВЛЕННЫЕ ЗАКОНОДАТЕЛЬСТВОМ РОССИЙСКОЙ ФЕДЕРАЦИИ О ПРОТИВОДЕЙСТВИИ КОРРУПЦИИ</a:t>
            </a:r>
          </a:p>
          <a:p>
            <a:endParaRPr lang="ru-RU" altLang="ru-RU" sz="2000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sz="1900" dirty="0">
                <a:solidFill>
                  <a:srgbClr val="5793CF"/>
                </a:solidFill>
              </a:rPr>
              <a:t>СОБЛЮДЕНИЕ ОГРАНИЧЕНИЙ, ЗАПРЕТОВ И ТРЕБОВАНИЙ, УСТАНОВЛЕННЫХ В ЦЕЛЯХ ПРОТИВОДЕЙСТВИЯ КОРРУПЦИИ</a:t>
            </a:r>
            <a:endParaRPr lang="ru-RU" altLang="ru-RU" sz="1600" dirty="0">
              <a:solidFill>
                <a:srgbClr val="5793C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7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803937"/>
            <a:ext cx="1007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i="1" dirty="0"/>
              <a:t>В России создана система антикоррупционного законодательства, которое включает в себя антикоррупционную модель поведения государственного, муниципального и гражданского служащего.</a:t>
            </a:r>
            <a:endParaRPr lang="ru-RU" alt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14B14E-F92F-4DD2-9276-E2691EA1827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98B30C5-2B5B-49AE-A8C2-C51BD638F50D}"/>
              </a:ext>
            </a:extLst>
          </p:cNvPr>
          <p:cNvSpPr/>
          <p:nvPr/>
        </p:nvSpPr>
        <p:spPr>
          <a:xfrm>
            <a:off x="1051296" y="1761200"/>
            <a:ext cx="7495938" cy="143605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76327D9-261D-43C0-9139-E75F8113566F}"/>
              </a:ext>
            </a:extLst>
          </p:cNvPr>
          <p:cNvSpPr/>
          <p:nvPr/>
        </p:nvSpPr>
        <p:spPr>
          <a:xfrm>
            <a:off x="1319536" y="1585555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Право</a:t>
            </a:r>
          </a:p>
        </p:txBody>
      </p:sp>
      <p:sp>
        <p:nvSpPr>
          <p:cNvPr id="55" name="Прямоугольник 5">
            <a:extLst>
              <a:ext uri="{FF2B5EF4-FFF2-40B4-BE49-F238E27FC236}">
                <a16:creationId xmlns:a16="http://schemas.microsoft.com/office/drawing/2014/main" id="{8FCAC157-E068-4312-BFD2-CFF641FD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1" y="2093251"/>
            <a:ext cx="69892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система общеобязательных норм (правил поведения), формально определенных, установленных или санкционированных государством, закрепляющих волю народа, отражающих уровень экономического развития общества и направленных на регулирование общественных отношений</a:t>
            </a:r>
            <a:endParaRPr lang="ru-RU" altLang="ru-RU" sz="1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A676692-3DB2-47CC-8218-83F8289FDDDB}"/>
              </a:ext>
            </a:extLst>
          </p:cNvPr>
          <p:cNvSpPr/>
          <p:nvPr/>
        </p:nvSpPr>
        <p:spPr>
          <a:xfrm>
            <a:off x="1051296" y="3660745"/>
            <a:ext cx="7495938" cy="143605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61A9FB8-5584-4608-860A-BA5B7556AD52}"/>
              </a:ext>
            </a:extLst>
          </p:cNvPr>
          <p:cNvSpPr/>
          <p:nvPr/>
        </p:nvSpPr>
        <p:spPr>
          <a:xfrm>
            <a:off x="1319536" y="3485100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Правовые нормы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780237A2-E5A6-43B8-BE87-2101AE20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2" y="3929328"/>
            <a:ext cx="69892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система общеобязательных норм (правил поведения), формально определенных, установленных или санкционированных государством, закрепляющих волю народа, отражающих уровень экономического развития общества и направленных на регулирование общественных отношений</a:t>
            </a:r>
            <a:endParaRPr lang="ru-RU" altLang="ru-RU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22" grpId="0"/>
      <p:bldP spid="54" grpId="0" animBg="1"/>
      <p:bldP spid="55" grpId="0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6998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УССС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6F4AB9C8-682B-459C-AC39-8BE96A4E2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77281"/>
              </p:ext>
            </p:extLst>
          </p:nvPr>
        </p:nvGraphicFramePr>
        <p:xfrm>
          <a:off x="1059766" y="1357551"/>
          <a:ext cx="10072466" cy="452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">
                  <a:extLst>
                    <a:ext uri="{9D8B030D-6E8A-4147-A177-3AD203B41FA5}">
                      <a16:colId xmlns:a16="http://schemas.microsoft.com/office/drawing/2014/main" val="636786168"/>
                    </a:ext>
                  </a:extLst>
                </a:gridCol>
                <a:gridCol w="9646447">
                  <a:extLst>
                    <a:ext uri="{9D8B030D-6E8A-4147-A177-3AD203B41FA5}">
                      <a16:colId xmlns:a16="http://schemas.microsoft.com/office/drawing/2014/main" val="361118119"/>
                    </a:ext>
                  </a:extLst>
                </a:gridCol>
              </a:tblGrid>
              <a:tr h="4393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  <a:endParaRPr lang="ru-RU" sz="1100" b="0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ФЕДЕРАЛЬНЫЕ ЗАКОНЫ</a:t>
                      </a:r>
                      <a:endParaRPr lang="ru-RU" sz="1100" b="1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3080"/>
                  </a:ext>
                </a:extLst>
              </a:tr>
              <a:tr h="4056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25.12.2008 г. ФЗ № 273 «О противодействии коррупции»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66553"/>
                  </a:ext>
                </a:extLst>
              </a:tr>
              <a:tr h="3696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03.12.2012 г. ФЗ № 230 «О контроле за соответствием расходов лиц, замещающих государственные должности, и иных лиц их доходам»;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03719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Трудовой кодекс Российской Федерации, ст. 349.2.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92577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2. УКАЗЫ ПРЕЗИДЕНТА РФ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91504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 02.04.2013 г. N 309 "О мерах по реализации отдельных положений Федерального закона "О противодействии коррупции"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1728"/>
                  </a:ext>
                </a:extLst>
              </a:tr>
              <a:tr h="440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 02.04.2013 г. N 310 "О мерах по реализации отдельных положений Федерального закона "О контроле за соответствием расходов лиц, замещающих государственные должности, и иных лиц их доходам"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1266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08.07.2013 г. N 613 "Вопросы противодействия коррупции"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970900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4B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ПОСТАНОВЛЕНИЯ ПРАВИТЕЛЬСТВА РФ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4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70819"/>
                  </a:ext>
                </a:extLst>
              </a:tr>
              <a:tr h="440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05.07.2013 г. N 568 "О распространении на отдельные категории граждан ограничений, запретов и обязанностей, установленных Федеральным законом "О противодействии коррупции" и другими федеральными законами в целях противодействия коррупции"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898898"/>
                  </a:ext>
                </a:extLst>
              </a:tr>
              <a:tr h="6604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09.01.2014 г. N 10 "О порядке сообщения отдельными категориями лиц о получении подарка в связи с протокольными мероприятиями, служебными командировками и другими официальными мероприятиями, участие в которых связано с исполнением ими служебных (должностных) обязанностей, сдачи и оценки подарка, реализации (выкупа) и зачисления средств, вырученных от его реализации"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126194"/>
                  </a:ext>
                </a:extLst>
              </a:tr>
            </a:tbl>
          </a:graphicData>
        </a:graphic>
      </p:graphicFrame>
      <p:sp>
        <p:nvSpPr>
          <p:cNvPr id="61" name="Прямоугольник 3">
            <a:extLst>
              <a:ext uri="{FF2B5EF4-FFF2-40B4-BE49-F238E27FC236}">
                <a16:creationId xmlns:a16="http://schemas.microsoft.com/office/drawing/2014/main" id="{B5F7D14D-FA74-4B67-BECC-06023BC6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" y="632843"/>
            <a:ext cx="10601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600" b="1" dirty="0">
                <a:solidFill>
                  <a:srgbClr val="09469F"/>
                </a:solidFill>
                <a:latin typeface="+mn-lt"/>
              </a:rPr>
              <a:t>ПРАВОВЫЕ АКТЫ, В КОТОРЫХ  УСТАНОВЛЕНЫ ПРАВОВЫЕ ОСНОВАНИЯ ОБЯЗАННОСТЕЙ ПО ПРОТИВОДЕЙСТВИЮ КОРРУПЦИИ, ОТНОСЯЩИЕСЯ К РАБОТНИКАМ ВНЕБЮДЖЕТНОГО ФОНДА</a:t>
            </a:r>
            <a:endParaRPr lang="ru-RU" altLang="ru-RU" sz="1600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94A3CAF-B313-4500-8E90-19C2B516DDA1}"/>
              </a:ext>
            </a:extLst>
          </p:cNvPr>
          <p:cNvSpPr txBox="1">
            <a:spLocks/>
          </p:cNvSpPr>
          <p:nvPr/>
        </p:nvSpPr>
        <p:spPr bwMode="auto">
          <a:xfrm>
            <a:off x="-1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17" grpId="0"/>
      <p:bldP spid="61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699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E855FE5-D1FE-4BD9-9A60-18428E54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00832"/>
              </p:ext>
            </p:extLst>
          </p:nvPr>
        </p:nvGraphicFramePr>
        <p:xfrm>
          <a:off x="1079212" y="653608"/>
          <a:ext cx="10033576" cy="526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88">
                  <a:extLst>
                    <a:ext uri="{9D8B030D-6E8A-4147-A177-3AD203B41FA5}">
                      <a16:colId xmlns:a16="http://schemas.microsoft.com/office/drawing/2014/main" val="636786168"/>
                    </a:ext>
                  </a:extLst>
                </a:gridCol>
                <a:gridCol w="9588788">
                  <a:extLst>
                    <a:ext uri="{9D8B030D-6E8A-4147-A177-3AD203B41FA5}">
                      <a16:colId xmlns:a16="http://schemas.microsoft.com/office/drawing/2014/main" val="361118119"/>
                    </a:ext>
                  </a:extLst>
                </a:gridCol>
              </a:tblGrid>
              <a:tr h="416312">
                <a:tc>
                  <a:txBody>
                    <a:bodyPr/>
                    <a:lstStyle/>
                    <a:p>
                      <a:pPr algn="l"/>
                      <a:r>
                        <a:rPr lang="ru-RU" sz="11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  <a:endParaRPr lang="ru-RU" sz="1100" b="0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ПОСТАНОВЛЕНИЯ ПРАВЛЕНИЯ ПФР РФ</a:t>
                      </a:r>
                      <a:endParaRPr lang="ru-RU" sz="1100" b="1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3080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05.06.2013 N 132п (ред. от 06.12.2018) "Об утверждении Порядка уведомления работниками Пенсионного фонда Российской Федерации и его территориальных органов работодателя о фактах обращения каких-либо лиц в целях склонения к совершению коррупционных правонарушений, организации проверок этих сведений и регистрации уведомлений"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66553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05.06.2013 №133п «Об утверждении Положения о проверке достоверности и полноты сведений, представляемых лицами, претендующими на назначение на должности в Пенсионном фонде Российской Федерации, и работниками Пенсионного фонда Российской Федерации, и соблюдения работниками Пенсионного фонда Российской Федерации требований к служебному поведению»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9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11.06.2013 N 136п (ред. от 06.12.2018) "О Комиссии Пенсионного фонда Российской Федерации по соблюдению требований к служебному поведению и урегулированию конфликта интересов" (вместе с "Положением о Комиссии Пенсионного фонда Российской Федерации по соблюдению требований к служебному поведению и урегулированию конфликта интересов")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570696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20.08.2013 N 189п "Об утверждении Кодекса этики и служебного поведения работника системы Пенсионного фонда Российской Федерации"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09589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06.06.2018 г. № 293п «Об утверждении Порядка представления гражданами, претендующими на замещение должностей в Пенсионном фонде Российской Федерации и его территориальных органах, и работниками, замещающими должности в Пенсионном фонде Российской Федерации и его территориальных органах, сведений о доходах, расходах, об имуществе и обязательствах имущественного характера»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379733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31.08.2018 № 393п «Об утверждении Плана противодействия коррупции в Пенсионном фонде Российской Федерации и его территориальных органах на 2018-2020 годы»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66344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15.06.2016 N 489п "Об утверждении Порядка уведомления работниками Пенсионного фонда Российской Федерации и его территориальных органов работодателя (его представителя) о возникновении личной заинтересованности при исполнении должностных обязанностей, которая приводит или может привести к конфликту интересов"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32429"/>
                  </a:ext>
                </a:extLst>
              </a:tr>
              <a:tr h="7809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04.12.2017 N 773п "Об утверждении Перечня должностей в Пенсионном фонде Российской Федерации и его территориальных органах, замещение которых влечет за собой размещение сведений о доходах, расходах, об имуществе и обязательствах имущественного характера на официальном сайте Пенсионного фонда Российской Федерации"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0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505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3882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918586" y="452770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1125639" y="952055"/>
            <a:ext cx="5715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это комплекс мер, предпринимаемых либо программируемых государством, его органами и другими субъектами политического воздействия в отношении коррупции как социального явления, подрывающего государственность.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18791-E474-44DE-869E-851E20BDDB51}"/>
              </a:ext>
            </a:extLst>
          </p:cNvPr>
          <p:cNvSpPr txBox="1"/>
          <p:nvPr/>
        </p:nvSpPr>
        <p:spPr>
          <a:xfrm>
            <a:off x="1261949" y="4255286"/>
            <a:ext cx="5373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получения и дарения подарков, незаконного вознаграждения;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иной оплачиваемой деятельности и владения ценными бумагами;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спонсорской, благотворительной деятельности, взносов на политические цели и пожертвований политическим партиям;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использования информации ограниченного доступа.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10676-4BD4-47FB-A28D-1644420C3D89}"/>
              </a:ext>
            </a:extLst>
          </p:cNvPr>
          <p:cNvSpPr txBox="1"/>
          <p:nvPr/>
        </p:nvSpPr>
        <p:spPr>
          <a:xfrm>
            <a:off x="1064650" y="5222906"/>
            <a:ext cx="7704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5. Проверка контрагентов и антикоррупционная оговорка</a:t>
            </a:r>
          </a:p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6. Антикоррупционное обучение работников.</a:t>
            </a:r>
          </a:p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7. Мониторинг эффективности реализации мер по предупреждению коррупции.</a:t>
            </a:r>
          </a:p>
          <a:p>
            <a:endParaRPr lang="ru-RU" sz="12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ru-RU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8B53F-4E80-448A-AB09-237D43FBCC61}"/>
              </a:ext>
            </a:extLst>
          </p:cNvPr>
          <p:cNvSpPr txBox="1"/>
          <p:nvPr/>
        </p:nvSpPr>
        <p:spPr>
          <a:xfrm>
            <a:off x="6636329" y="4083871"/>
            <a:ext cx="4294255" cy="1384995"/>
          </a:xfrm>
          <a:prstGeom prst="rect">
            <a:avLst/>
          </a:prstGeom>
          <a:noFill/>
          <a:ln w="19050">
            <a:solidFill>
              <a:srgbClr val="5793CF"/>
            </a:solidFill>
          </a:ln>
        </p:spPr>
        <p:txBody>
          <a:bodyPr wrap="square">
            <a:spAutoFit/>
          </a:bodyPr>
          <a:lstStyle/>
          <a:p>
            <a:pPr marL="93663"/>
            <a:endParaRPr lang="ru-RU" sz="1200" dirty="0"/>
          </a:p>
          <a:p>
            <a:pPr marL="93663"/>
            <a:r>
              <a:rPr lang="ru-RU" sz="1200" dirty="0"/>
              <a:t>совокупность установленных правил, выраженных в виде запретов, ограничений, требований, следование которым предполагает формирование устойчивого антикоррупционного поведения государственных, гражданских служащих.</a:t>
            </a:r>
          </a:p>
          <a:p>
            <a:pPr marL="93663"/>
            <a:endParaRPr lang="ru-RU" sz="1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084091-925C-47E0-94DB-3287D955022C}"/>
              </a:ext>
            </a:extLst>
          </p:cNvPr>
          <p:cNvSpPr/>
          <p:nvPr/>
        </p:nvSpPr>
        <p:spPr>
          <a:xfrm>
            <a:off x="1067338" y="903151"/>
            <a:ext cx="5808489" cy="7615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48122-3D27-463A-9B96-DFC49E4025E2}"/>
              </a:ext>
            </a:extLst>
          </p:cNvPr>
          <p:cNvSpPr txBox="1"/>
          <p:nvPr/>
        </p:nvSpPr>
        <p:spPr>
          <a:xfrm>
            <a:off x="1059872" y="3146920"/>
            <a:ext cx="5373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9469F"/>
                </a:solidFill>
              </a:rPr>
              <a:t>ДЕЯТЕЛЬНОСТЬ ПО ПРЕДУПРЕЖДЕНИЮ КОРРУПЦИИ:</a:t>
            </a:r>
          </a:p>
          <a:p>
            <a:pPr algn="just"/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Определение антикоррупционных подразделений</a:t>
            </a: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Оценка коррупционных рисков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Регулирование конфликта интересов</a:t>
            </a: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Стандарты и кодексы поведения</a:t>
            </a:r>
          </a:p>
        </p:txBody>
      </p:sp>
      <p:sp>
        <p:nvSpPr>
          <p:cNvPr id="18" name="Прямоугольник 5">
            <a:extLst>
              <a:ext uri="{FF2B5EF4-FFF2-40B4-BE49-F238E27FC236}">
                <a16:creationId xmlns:a16="http://schemas.microsoft.com/office/drawing/2014/main" id="{0758A32C-246B-49EB-8FB3-1159EA75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949" y="664793"/>
            <a:ext cx="5181174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ПОНЯТИЕ АНТИКОРРУПЦИОННОЙ  ПОЛИТИКИ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30863-77EE-452F-9672-BBAB002B737B}"/>
              </a:ext>
            </a:extLst>
          </p:cNvPr>
          <p:cNvSpPr txBox="1"/>
          <p:nvPr/>
        </p:nvSpPr>
        <p:spPr>
          <a:xfrm>
            <a:off x="993774" y="1830701"/>
            <a:ext cx="100534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9469F"/>
                </a:solidFill>
              </a:rPr>
              <a:t>РЕКОМЕНДАЦИИ ПО ВНЕДРЕНИЮ И РАЗВИТИЮ АНТИКОРРУПЦИОННОЙ ПОЛИТИКИ</a:t>
            </a:r>
          </a:p>
          <a:p>
            <a:r>
              <a:rPr lang="ru-RU" sz="1100" dirty="0">
                <a:solidFill>
                  <a:srgbClr val="09469F"/>
                </a:solidFill>
              </a:rPr>
              <a:t> В ОРГАНИЗАЦИЯХ СОДЕРЖАТЬСЯ В ДОКУМЕНТАХ: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D0EA9-148C-4E5C-A1C3-7F9FCCE7DBDE}"/>
              </a:ext>
            </a:extLst>
          </p:cNvPr>
          <p:cNvSpPr txBox="1"/>
          <p:nvPr/>
        </p:nvSpPr>
        <p:spPr>
          <a:xfrm>
            <a:off x="1059872" y="2369261"/>
            <a:ext cx="2115254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“Меры по предупреждению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коррупции в организациях”</a:t>
            </a:r>
          </a:p>
          <a:p>
            <a:pPr algn="ctr"/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D0ED0F-4F60-48D4-83E5-5BAEE27C1D2E}"/>
              </a:ext>
            </a:extLst>
          </p:cNvPr>
          <p:cNvSpPr txBox="1"/>
          <p:nvPr/>
        </p:nvSpPr>
        <p:spPr>
          <a:xfrm>
            <a:off x="3210948" y="2369261"/>
            <a:ext cx="3036821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“Рекомендации по порядку проведения оценки коррупционных рисков в организации”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13276-DAC3-4935-9FDE-2AF7B130EA59}"/>
              </a:ext>
            </a:extLst>
          </p:cNvPr>
          <p:cNvSpPr txBox="1"/>
          <p:nvPr/>
        </p:nvSpPr>
        <p:spPr>
          <a:xfrm>
            <a:off x="6278681" y="2369261"/>
            <a:ext cx="4842102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“Закрепление обязанностей работников организации,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связанных с предупреждением коррупции, ответственность и стимулирование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46942-B6DB-4D64-9820-E4A910EB8A22}"/>
              </a:ext>
            </a:extLst>
          </p:cNvPr>
          <p:cNvSpPr txBox="1"/>
          <p:nvPr/>
        </p:nvSpPr>
        <p:spPr>
          <a:xfrm>
            <a:off x="6876361" y="3903536"/>
            <a:ext cx="3807908" cy="276999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АНТИКОРРУПЦИОННЫЕ СТАНДАРТЫ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90254" y="-2690256"/>
            <a:ext cx="6804026" cy="1218453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2A1E9-412E-4850-AD9F-588967B78E4E}"/>
              </a:ext>
            </a:extLst>
          </p:cNvPr>
          <p:cNvSpPr txBox="1"/>
          <p:nvPr/>
        </p:nvSpPr>
        <p:spPr>
          <a:xfrm>
            <a:off x="1237582" y="1224812"/>
            <a:ext cx="9509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Совершенствование антикоррупционных стандартов для работников, замещающих должности в государственных корпорациях (компаниях), государственных внебюджетных фондах и публично-правовых компаниях, организациях, созданных для выполнения задач, поставленных перед федеральными государственными органами, а также введение антикоррупционных стандартов для работников хозяйственных обществ, учреждаемых и (или) контролируемых государственными корпорациями (компаниями), публично-правовыми компаниями; </a:t>
            </a:r>
          </a:p>
          <a:p>
            <a:endParaRPr lang="ru-RU" sz="1200" dirty="0"/>
          </a:p>
          <a:p>
            <a:r>
              <a:rPr lang="ru-RU" sz="1200" dirty="0"/>
              <a:t>Совершенствование в целях противодействия коррупции порядка получения подарков отдельными категориями лиц;</a:t>
            </a:r>
          </a:p>
          <a:p>
            <a:endParaRPr lang="ru-RU" sz="1200" dirty="0"/>
          </a:p>
          <a:p>
            <a:r>
              <a:rPr lang="ru-RU" sz="1200" dirty="0">
                <a:ea typeface="Times New Roman" panose="02020603050405020304" pitchFamily="18" charset="0"/>
              </a:rPr>
              <a:t>С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овершенствование мер по противодействию коррупции в сфере государственных закупок;</a:t>
            </a: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dirty="0">
                <a:ea typeface="Times New Roman" panose="02020603050405020304" pitchFamily="18" charset="0"/>
              </a:rPr>
              <a:t>С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овершенствование механизмов осуществления контроля за расходами и обращения в доход государства имущество, приобретенного на неподтвержденные доходы.</a:t>
            </a: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Формирование единообразных подходов к предотвращению и урегулированию конфликта интересов.</a:t>
            </a:r>
          </a:p>
          <a:p>
            <a:endParaRPr lang="ru-RU" sz="1200" dirty="0"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Также согласно Национального плана необходимо: </a:t>
            </a:r>
          </a:p>
          <a:p>
            <a:pPr algn="just"/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a typeface="Times New Roman" panose="02020603050405020304" pitchFamily="18" charset="0"/>
              </a:rPr>
              <a:t>П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редусмотреть случаи, когда несоблюдение запретов, ограничений и требований, установленных в целях противодействия коррупции, вследствие обстоятельств непреодолимой силы не является правонарушением; </a:t>
            </a:r>
          </a:p>
          <a:p>
            <a:pPr algn="just"/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a typeface="Times New Roman" panose="02020603050405020304" pitchFamily="18" charset="0"/>
              </a:rPr>
              <a:t>Р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азработать критерии, согласно которым несоблюдение запретов, ограничений и требований, установленных в целях противодействия коррупции, будет относиться к правонарушениям, влекущим за собой увольнение со службы или с работы, либо к малозначительным правонарушениям, а также представить предложения по определению обстоятельств, смягчающих или отягчающих ответственность за несоблюдение указанных запретов, ограничений и требований, и по учету таких обстоятельств при применении взыскания.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F802D8-8C60-42FA-B04A-71CDE70670FB}"/>
              </a:ext>
            </a:extLst>
          </p:cNvPr>
          <p:cNvSpPr txBox="1">
            <a:spLocks/>
          </p:cNvSpPr>
          <p:nvPr/>
        </p:nvSpPr>
        <p:spPr bwMode="auto">
          <a:xfrm>
            <a:off x="-1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72DEE81-BF96-4E71-8F3E-010DD671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13568"/>
              </p:ext>
            </p:extLst>
          </p:nvPr>
        </p:nvGraphicFramePr>
        <p:xfrm>
          <a:off x="1064301" y="1101969"/>
          <a:ext cx="10084346" cy="495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4346">
                  <a:extLst>
                    <a:ext uri="{9D8B030D-6E8A-4147-A177-3AD203B41FA5}">
                      <a16:colId xmlns:a16="http://schemas.microsoft.com/office/drawing/2014/main" val="807329308"/>
                    </a:ext>
                  </a:extLst>
                </a:gridCol>
              </a:tblGrid>
              <a:tr h="1207477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55207"/>
                  </a:ext>
                </a:extLst>
              </a:tr>
              <a:tr h="379892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195255"/>
                  </a:ext>
                </a:extLst>
              </a:tr>
              <a:tr h="379892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671492"/>
                  </a:ext>
                </a:extLst>
              </a:tr>
              <a:tr h="503128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23612"/>
                  </a:ext>
                </a:extLst>
              </a:tr>
              <a:tr h="378319">
                <a:tc>
                  <a:txBody>
                    <a:bodyPr/>
                    <a:lstStyle/>
                    <a:p>
                      <a:endParaRPr lang="ru-RU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325688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endParaRPr lang="ru-RU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230190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04909"/>
                  </a:ext>
                </a:extLst>
              </a:tr>
              <a:tr h="1216988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09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1A81BA-40DF-47C5-9626-6E8EC530172E}"/>
              </a:ext>
            </a:extLst>
          </p:cNvPr>
          <p:cNvSpPr txBox="1"/>
          <p:nvPr/>
        </p:nvSpPr>
        <p:spPr>
          <a:xfrm>
            <a:off x="2396412" y="751146"/>
            <a:ext cx="7439250" cy="461665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НАЦИОНАЛЬНЫЙ ПЛАН ПРОТИВОДЕЙСТВИЯ КОРРУПЦИИ НА 2018-2020 гг.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(Указ Президента Российской Федерации от 29.06.2018 № 378)</a:t>
            </a:r>
          </a:p>
        </p:txBody>
      </p:sp>
    </p:spTree>
    <p:extLst>
      <p:ext uri="{BB962C8B-B14F-4D97-AF65-F5344CB8AC3E}">
        <p14:creationId xmlns:p14="http://schemas.microsoft.com/office/powerpoint/2010/main" val="1853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17" grpId="0"/>
      <p:bldP spid="3" grpId="0" animBg="1"/>
      <p:bldP spid="13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32546" y="-2693990"/>
            <a:ext cx="6911976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2110154" y="685871"/>
            <a:ext cx="7971692" cy="461665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ЗАПРЕТЫ И ОБЯЗАННОСТИ, КОТОРЫЕ РАСПРОСТРАНЯЮТСЯ НА РАБОТНИКОВ, </a:t>
            </a:r>
          </a:p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ЗАМЕЩАЮЩИХ ДОЛЖНОСТИ В ПЕНСИОННОМ ФОНДЕ РФ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1207477" y="1552933"/>
            <a:ext cx="477533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РАБОТНИК НЕ ВПРАВЕ:</a:t>
            </a:r>
          </a:p>
          <a:p>
            <a:endParaRPr lang="ru-RU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принимать без письменного разрешения работодателя (его представителя) от иностранных государств, международных организаций награды, почетные и специальные звания (за исключением научных званий), если в его должностные обязанности входит взаимодействие с указанными организациями;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входить в состав органов управления, попечительских или наблюдательных советов, иных органов иностранных некоммерческих неправительственных организаций и действующих на территории РФ их структурных подразделений, если иное не предусмотрено международным договором РФ или законодательством РФ;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заниматься без письменного разрешения работодателя (его представителя) оплачиваемой деятельностью, финансируемой исключительно за счет средств иностранных государств, международных и иностранных организаций, иностранных граждан и лиц без гражданства, если иное не предусмотрено международным договором РФ или законодательством РФ;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B56B5-8F48-472D-9B94-1FD9FF4BDE5D}"/>
              </a:ext>
            </a:extLst>
          </p:cNvPr>
          <p:cNvSpPr txBox="1"/>
          <p:nvPr/>
        </p:nvSpPr>
        <p:spPr>
          <a:xfrm>
            <a:off x="6503215" y="1634551"/>
            <a:ext cx="43482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РАБОТНИКУ ЗАПРЕЩАЕТСЯ:</a:t>
            </a:r>
            <a:endParaRPr lang="ru-RU" sz="1200" b="1" dirty="0">
              <a:latin typeface="+mn-lt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получать в связи с исполнением трудовых обязанностей вознаграждения от физических и юридических лиц (подарки, денежное вознаграждение, ссуды, услуги, оплату развлечений, отдыха, транспортных расходов и иные вознаграждения). Запрет не распространяется на случаи получения работником подарков в связи с протокольными мероприятиями, со служебными командировками, с другими официальными мероприятиями и иные случаи, установленные федеральными законами и иными нормативными правовыми актами, определяющими особенности правового положения и специфику трудовой деятельности работника;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ru-RU" sz="1200" dirty="0">
              <a:effectLst/>
              <a:latin typeface="+mn-lt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открывать и иметь счета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(вклады), хранить наличные денежные средства и ценности в иностранных банках, расположенных за пределами Российской Федерации, владеть и (или) пользоваться иностранными финансовыми инструментами, </a:t>
            </a:r>
            <a:endParaRPr lang="ru-RU" sz="1200" dirty="0"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379F11-A1AD-4137-9D02-C6FD87406A4D}"/>
              </a:ext>
            </a:extLst>
          </p:cNvPr>
          <p:cNvSpPr/>
          <p:nvPr/>
        </p:nvSpPr>
        <p:spPr>
          <a:xfrm>
            <a:off x="1068246" y="1357552"/>
            <a:ext cx="4938101" cy="45391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29C00-B0D8-4B88-BD91-0AA52CAE9E78}"/>
              </a:ext>
            </a:extLst>
          </p:cNvPr>
          <p:cNvSpPr txBox="1"/>
          <p:nvPr/>
        </p:nvSpPr>
        <p:spPr>
          <a:xfrm>
            <a:off x="2603088" y="1211735"/>
            <a:ext cx="1722870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ОГРАНИЧЕНИЯ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F5AABD-11D9-41A5-AA39-5196983F3890}"/>
              </a:ext>
            </a:extLst>
          </p:cNvPr>
          <p:cNvSpPr/>
          <p:nvPr/>
        </p:nvSpPr>
        <p:spPr>
          <a:xfrm>
            <a:off x="6208303" y="1357552"/>
            <a:ext cx="4938101" cy="45391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16A37-1F5B-4C9F-B8A9-06FBAFE88833}"/>
              </a:ext>
            </a:extLst>
          </p:cNvPr>
          <p:cNvSpPr txBox="1"/>
          <p:nvPr/>
        </p:nvSpPr>
        <p:spPr>
          <a:xfrm>
            <a:off x="7743145" y="1211735"/>
            <a:ext cx="1722870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ЗАПРЕТЫ</a:t>
            </a:r>
          </a:p>
        </p:txBody>
      </p:sp>
    </p:spTree>
    <p:extLst>
      <p:ext uri="{BB962C8B-B14F-4D97-AF65-F5344CB8AC3E}">
        <p14:creationId xmlns:p14="http://schemas.microsoft.com/office/powerpoint/2010/main" val="23052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  <p:bldP spid="14" grpId="0" animBg="1"/>
      <p:bldP spid="2" grpId="0"/>
      <p:bldP spid="13" grpId="0"/>
      <p:bldP spid="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720976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1173899" y="1191400"/>
            <a:ext cx="92721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РАБОТНИК ОБЯЗАН:</a:t>
            </a:r>
          </a:p>
          <a:p>
            <a:endParaRPr lang="ru-RU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(его представителя), органы прокуратуры или другие государственные органы об обращении к нему каких-либо лиц в целях склонения к совершению коррупционных правонарушений;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представлять в установленном порядке сведения о своих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принимать меры по недопущению любой возможности возникновения конфликта интересов и урегулированию возникшего конфликта интересов;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в порядке, определенном работодателем в соответствии с нормативными правовыми актами Российской Федерации, о личной заинтересованности при исполнении трудовых обязанностей, которая может привести к конфликту интересов, как только ему станет об этом известно;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передавать в целях предотвращения конфликта интересов принадлежащие ему ценные бумаги (доли участия, паи в уставных (складочных) капиталах организаций) в доверительное управление в соответствии с гражданским законодательством Российской Федерации;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(его представителя) о получении работником подарка в случаях, предусмотренных подпунктом «б» настоящего пункта, и передавать указанный подарок, стоимость которого превышает 3 тыс. рублей, по акту соответственно в фонд или иную организацию с сохранением возможности его выкупа в порядке, установленном нормативными правовыми актами РФ.</a:t>
            </a:r>
          </a:p>
          <a:p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5335DE-0CFD-4607-AD2E-D14B28544F2B}"/>
              </a:ext>
            </a:extLst>
          </p:cNvPr>
          <p:cNvSpPr/>
          <p:nvPr/>
        </p:nvSpPr>
        <p:spPr>
          <a:xfrm>
            <a:off x="993774" y="914401"/>
            <a:ext cx="10095552" cy="499403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79EAD-9D5A-475B-87C6-F3F1E5D8E419}"/>
              </a:ext>
            </a:extLst>
          </p:cNvPr>
          <p:cNvSpPr txBox="1"/>
          <p:nvPr/>
        </p:nvSpPr>
        <p:spPr>
          <a:xfrm>
            <a:off x="4218223" y="736072"/>
            <a:ext cx="3541477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ОБЯЗАННОСТИ</a:t>
            </a:r>
          </a:p>
        </p:txBody>
      </p:sp>
    </p:spTree>
    <p:extLst>
      <p:ext uri="{BB962C8B-B14F-4D97-AF65-F5344CB8AC3E}">
        <p14:creationId xmlns:p14="http://schemas.microsoft.com/office/powerpoint/2010/main" val="25343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  <p:bldP spid="2" grpId="0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720976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СОБЛЮДЕНИЕ ОГРАНИЧЕНИЙ, ЗАПРЕТОВ И ТРЕБОВАНИЙ, УСТАНОВЛЕННЫХ В ЦЕЛЯХ ПРОТИВОДЕЙСТВИЯ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993774" y="773762"/>
            <a:ext cx="100955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FF0000"/>
                </a:solidFill>
              </a:rPr>
              <a:t>Конфликт интересов </a:t>
            </a:r>
            <a:r>
              <a:rPr lang="ru-RU" sz="1400" i="1" dirty="0"/>
              <a:t>представляет собой ситуацию, при которой личная заинтересованность (прямая или косвенная) служащего (работника) влияет или может повлиять на надлежащее исполнение им должностных (служебных) обязанностей и при которой возникает или может возникнуть противоречие между личной заинтересованностью работника и правами и законными интересами граждан, организаций, общества или государства, способное привести к причинению вреда их правам и законным интересам.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372F4-4B66-458C-995D-68D970731FCF}"/>
              </a:ext>
            </a:extLst>
          </p:cNvPr>
          <p:cNvSpPr txBox="1"/>
          <p:nvPr/>
        </p:nvSpPr>
        <p:spPr>
          <a:xfrm>
            <a:off x="1709163" y="2629596"/>
            <a:ext cx="8091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Выполнение отдельных функций государственного управления в отношении родственников и/или иных лиц, с которыми связана личная заинтересованность работника ПФР. </a:t>
            </a:r>
          </a:p>
          <a:p>
            <a:pPr marL="228600" indent="-228600">
              <a:buAutoNum type="arabicPeriod"/>
            </a:pP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Выполнение иной оплачиваемой работы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Получение подарков и услуг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Имущественные обязательства и судебные разбирательства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Взаимодействие с бывшим работодателем и трудоустройство после увольнения с государственной службы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Нарушение установленных для служащих (работников) запретов.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DA18F6-0DB1-4C71-B32B-8FA9C4F244A5}"/>
              </a:ext>
            </a:extLst>
          </p:cNvPr>
          <p:cNvSpPr/>
          <p:nvPr/>
        </p:nvSpPr>
        <p:spPr>
          <a:xfrm>
            <a:off x="1111708" y="2321169"/>
            <a:ext cx="9977619" cy="3587262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1711569" y="2167149"/>
            <a:ext cx="8745416" cy="276999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СИТУАЦИИ, В КОТОРЫХ ВЕРОЯТНО ВОЗНИКНОВЕНИЕ КОНФЛИКТА ИНТЕРЕСОВ </a:t>
            </a:r>
          </a:p>
        </p:txBody>
      </p:sp>
    </p:spTree>
    <p:extLst>
      <p:ext uri="{BB962C8B-B14F-4D97-AF65-F5344CB8AC3E}">
        <p14:creationId xmlns:p14="http://schemas.microsoft.com/office/powerpoint/2010/main" val="23400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1876</Words>
  <Application>Microsoft Macintosh PowerPoint</Application>
  <PresentationFormat>Широкоэкранный</PresentationFormat>
  <Paragraphs>176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Microsoft Office User</cp:lastModifiedBy>
  <cp:revision>327</cp:revision>
  <dcterms:created xsi:type="dcterms:W3CDTF">2020-03-22T08:38:40Z</dcterms:created>
  <dcterms:modified xsi:type="dcterms:W3CDTF">2020-09-08T12:06:43Z</dcterms:modified>
</cp:coreProperties>
</file>