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45" r:id="rId2"/>
    <p:sldId id="687" r:id="rId3"/>
    <p:sldId id="646" r:id="rId4"/>
    <p:sldId id="684" r:id="rId5"/>
    <p:sldId id="685" r:id="rId6"/>
    <p:sldId id="686" r:id="rId7"/>
    <p:sldId id="683" r:id="rId8"/>
    <p:sldId id="688" r:id="rId9"/>
    <p:sldId id="647" r:id="rId10"/>
    <p:sldId id="648" r:id="rId11"/>
    <p:sldId id="678" r:id="rId12"/>
    <p:sldId id="649" r:id="rId13"/>
    <p:sldId id="650" r:id="rId14"/>
    <p:sldId id="651" r:id="rId15"/>
    <p:sldId id="652" r:id="rId16"/>
    <p:sldId id="653" r:id="rId17"/>
    <p:sldId id="654" r:id="rId18"/>
    <p:sldId id="655" r:id="rId19"/>
    <p:sldId id="656" r:id="rId20"/>
    <p:sldId id="657" r:id="rId21"/>
    <p:sldId id="658" r:id="rId22"/>
    <p:sldId id="682" r:id="rId23"/>
    <p:sldId id="659" r:id="rId24"/>
    <p:sldId id="660" r:id="rId25"/>
    <p:sldId id="661" r:id="rId2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E4C54"/>
    <a:srgbClr val="CCCCCC"/>
    <a:srgbClr val="CC0000"/>
    <a:srgbClr val="2DC6E6"/>
    <a:srgbClr val="FF99FF"/>
    <a:srgbClr val="FE4B52"/>
    <a:srgbClr val="FFFFFF"/>
    <a:srgbClr val="B4A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2" autoAdjust="0"/>
    <p:restoredTop sz="75484" autoAdjust="0"/>
  </p:normalViewPr>
  <p:slideViewPr>
    <p:cSldViewPr>
      <p:cViewPr varScale="1">
        <p:scale>
          <a:sx n="75" d="100"/>
          <a:sy n="75" d="100"/>
        </p:scale>
        <p:origin x="1022" y="67"/>
      </p:cViewPr>
      <p:guideLst>
        <p:guide orient="horz" pos="2160"/>
        <p:guide pos="2880"/>
      </p:guideLst>
    </p:cSldViewPr>
  </p:slideViewPr>
  <p:outlineViewPr>
    <p:cViewPr>
      <p:scale>
        <a:sx n="33" d="100"/>
        <a:sy n="33" d="100"/>
      </p:scale>
      <p:origin x="0" y="-129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654E-EBD9-4CE9-AAD0-9BCA047E2E1D}" type="datetimeFigureOut">
              <a:rPr lang="ko-KR" altLang="en-US" smtClean="0"/>
              <a:pPr/>
              <a:t>2016-07-28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7970E3-E969-4B5B-B387-9B817F0C226C}" type="slidenum">
              <a:rPr lang="ko-KR" altLang="en-US" smtClean="0"/>
              <a:pPr/>
              <a:t>‹#›</a:t>
            </a:fld>
            <a:endParaRPr lang="ko-KR" altLang="en-US"/>
          </a:p>
        </p:txBody>
      </p:sp>
    </p:spTree>
    <p:extLst>
      <p:ext uri="{BB962C8B-B14F-4D97-AF65-F5344CB8AC3E}">
        <p14:creationId xmlns:p14="http://schemas.microsoft.com/office/powerpoint/2010/main" val="9389948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Hello, everyone.</a:t>
            </a:r>
            <a:r>
              <a:rPr lang="en-US" altLang="zh-CN" baseline="0" smtClean="0"/>
              <a:t> I am Frank. Today I will talk about the basic concepts of tensorflow, and show how to build a simple neurol network with tensorflow, This is the contents of this talk.</a:t>
            </a:r>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1</a:t>
            </a:fld>
            <a:endParaRPr lang="ko-KR" altLang="en-US"/>
          </a:p>
        </p:txBody>
      </p:sp>
    </p:spTree>
    <p:extLst>
      <p:ext uri="{BB962C8B-B14F-4D97-AF65-F5344CB8AC3E}">
        <p14:creationId xmlns:p14="http://schemas.microsoft.com/office/powerpoint/2010/main" val="87981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First</a:t>
            </a:r>
            <a:r>
              <a:rPr lang="en-US" altLang="zh-CN" baseline="0" smtClean="0"/>
              <a:t> I will give an overview of tensorflow. Then I will introduce the installation process and some machine learning examples with tensorflow. Next I will talk about the pros and cons of tensorflow framework. And I will explain how to construct a computation graph with tensorflow.</a:t>
            </a:r>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2</a:t>
            </a:fld>
            <a:endParaRPr lang="ko-KR" altLang="en-US"/>
          </a:p>
        </p:txBody>
      </p:sp>
    </p:spTree>
    <p:extLst>
      <p:ext uri="{BB962C8B-B14F-4D97-AF65-F5344CB8AC3E}">
        <p14:creationId xmlns:p14="http://schemas.microsoft.com/office/powerpoint/2010/main" val="42707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smtClean="0"/>
              <a:t>It allows machine learning researcher to experiment with deep neural nets  more easily. </a:t>
            </a:r>
          </a:p>
          <a:p>
            <a:pPr marL="342900" indent="-342900">
              <a:buFontTx/>
              <a:buChar char="-"/>
            </a:pPr>
            <a:r>
              <a:rPr lang="en-US" altLang="zh-CN" sz="1200" smtClean="0"/>
              <a:t>A Computing graph processor</a:t>
            </a:r>
          </a:p>
          <a:p>
            <a:pPr marL="342900" indent="-342900">
              <a:buFontTx/>
              <a:buChar char="-"/>
            </a:pPr>
            <a:r>
              <a:rPr lang="en-US" altLang="zh-CN" sz="1200" smtClean="0"/>
              <a:t>With Tensors as main data elements</a:t>
            </a:r>
          </a:p>
          <a:p>
            <a:r>
              <a:rPr lang="en-US" altLang="zh-CN" sz="1200" smtClean="0"/>
              <a:t>Apart from that, it includes many sequential and parallel operations related with statistical and deep learning.</a:t>
            </a:r>
          </a:p>
          <a:p>
            <a:endParaRPr lang="en-US" altLang="zh-CN" sz="1200" smtClean="0"/>
          </a:p>
          <a:p>
            <a:r>
              <a:rPr lang="en-US" altLang="zh-CN" sz="1200" smtClean="0"/>
              <a:t>Similar to other Machine Learning toolkits, but has the support of professional Machine Learning team staff</a:t>
            </a:r>
            <a:endParaRPr kumimoji="1" lang="en-US" altLang="ko-KR" sz="1200" smtClean="0"/>
          </a:p>
          <a:p>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3</a:t>
            </a:fld>
            <a:endParaRPr lang="ko-KR" altLang="en-US"/>
          </a:p>
        </p:txBody>
      </p:sp>
    </p:spTree>
    <p:extLst>
      <p:ext uri="{BB962C8B-B14F-4D97-AF65-F5344CB8AC3E}">
        <p14:creationId xmlns:p14="http://schemas.microsoft.com/office/powerpoint/2010/main" val="258543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Many applications can benefit from on-device processing. </a:t>
            </a:r>
          </a:p>
          <a:p>
            <a:r>
              <a:rPr lang="en-US" altLang="zh-CN" sz="1200" b="0" i="0" kern="1200" smtClean="0">
                <a:solidFill>
                  <a:schemeClr val="tx1"/>
                </a:solidFill>
                <a:effectLst/>
                <a:latin typeface="+mn-lt"/>
                <a:ea typeface="+mn-ea"/>
                <a:cs typeface="+mn-cs"/>
              </a:rPr>
              <a:t>e.g. Google Translate</a:t>
            </a:r>
            <a:endParaRPr lang="en-US" altLang="zh-CN" sz="1200" b="1"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Mobile TensorFlow makes sense when there is a poor or missing network connection, or where sending continuous data to a server would be too expensive. </a:t>
            </a:r>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4</a:t>
            </a:fld>
            <a:endParaRPr lang="ko-KR" altLang="en-US"/>
          </a:p>
        </p:txBody>
      </p:sp>
    </p:spTree>
    <p:extLst>
      <p:ext uri="{BB962C8B-B14F-4D97-AF65-F5344CB8AC3E}">
        <p14:creationId xmlns:p14="http://schemas.microsoft.com/office/powerpoint/2010/main" val="422870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smtClean="0">
                <a:solidFill>
                  <a:schemeClr val="tx1"/>
                </a:solidFill>
                <a:effectLst/>
                <a:latin typeface="+mn-lt"/>
                <a:ea typeface="+mn-ea"/>
                <a:cs typeface="+mn-cs"/>
              </a:rPr>
              <a:t>Do not expect</a:t>
            </a:r>
            <a:r>
              <a:rPr lang="en-US" altLang="zh-CN" sz="1200" b="0" i="0" kern="1200" smtClean="0">
                <a:solidFill>
                  <a:schemeClr val="tx1"/>
                </a:solidFill>
                <a:effectLst/>
                <a:latin typeface="+mn-lt"/>
                <a:ea typeface="+mn-ea"/>
                <a:cs typeface="+mn-cs"/>
              </a:rPr>
              <a:t>: do not expect magic things to come from TensorFlow. There is none. A wealth of deep learning frameworks already exist in the wild and TensorFlow is just one of them. It will not give you powerful AI overnight, nor will it help your smartphone to recognize cats. It is a tool for deep learning research that will hopefully make it a bit less cumbersome.</a:t>
            </a:r>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5</a:t>
            </a:fld>
            <a:endParaRPr lang="ko-KR" altLang="en-US"/>
          </a:p>
        </p:txBody>
      </p:sp>
    </p:spTree>
    <p:extLst>
      <p:ext uri="{BB962C8B-B14F-4D97-AF65-F5344CB8AC3E}">
        <p14:creationId xmlns:p14="http://schemas.microsoft.com/office/powerpoint/2010/main" val="3180303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Theano</a:t>
            </a:r>
          </a:p>
          <a:p>
            <a:r>
              <a:rPr lang="en-US" altLang="zh-CN" smtClean="0"/>
              <a:t>Torch</a:t>
            </a:r>
          </a:p>
          <a:p>
            <a:r>
              <a:rPr lang="en-US" altLang="zh-CN" smtClean="0"/>
              <a:t>Caffe</a:t>
            </a:r>
          </a:p>
          <a:p>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6</a:t>
            </a:fld>
            <a:endParaRPr lang="ko-KR" altLang="en-US"/>
          </a:p>
        </p:txBody>
      </p:sp>
    </p:spTree>
    <p:extLst>
      <p:ext uri="{BB962C8B-B14F-4D97-AF65-F5344CB8AC3E}">
        <p14:creationId xmlns:p14="http://schemas.microsoft.com/office/powerpoint/2010/main" val="324518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7970E3-E969-4B5B-B387-9B817F0C226C}" type="slidenum">
              <a:rPr lang="ko-KR" altLang="en-US" smtClean="0"/>
              <a:pPr/>
              <a:t>9</a:t>
            </a:fld>
            <a:endParaRPr lang="ko-KR" altLang="en-US"/>
          </a:p>
        </p:txBody>
      </p:sp>
    </p:spTree>
    <p:extLst>
      <p:ext uri="{BB962C8B-B14F-4D97-AF65-F5344CB8AC3E}">
        <p14:creationId xmlns:p14="http://schemas.microsoft.com/office/powerpoint/2010/main" val="416378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chemeClr val="bg1">
            <a:lumMod val="85000"/>
          </a:schemeClr>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251520" y="1196752"/>
            <a:ext cx="7772400" cy="1470025"/>
          </a:xfrm>
        </p:spPr>
        <p:txBody>
          <a:bodyPr>
            <a:noAutofit/>
          </a:bodyPr>
          <a:lstStyle>
            <a:lvl1pPr algn="l">
              <a:defRPr sz="8000" b="1">
                <a:solidFill>
                  <a:schemeClr val="tx1">
                    <a:lumMod val="65000"/>
                    <a:lumOff val="35000"/>
                  </a:schemeClr>
                </a:solidFill>
                <a:latin typeface="Meiryo UI" pitchFamily="34" charset="-128"/>
                <a:ea typeface="휴먼둥근헤드라인" pitchFamily="18" charset="-127"/>
                <a:cs typeface="Meiryo UI" pitchFamily="34" charset="-128"/>
              </a:defRPr>
            </a:lvl1pPr>
          </a:lstStyle>
          <a:p>
            <a:r>
              <a:rPr lang="ko-KR" altLang="en-US" dirty="0" smtClean="0"/>
              <a:t>마스터 제목 스타일 편집</a:t>
            </a:r>
            <a:endParaRPr lang="ko-KR" altLang="en-US" dirty="0"/>
          </a:p>
        </p:txBody>
      </p:sp>
      <p:sp>
        <p:nvSpPr>
          <p:cNvPr id="20" name="날짜 개체 틀 3"/>
          <p:cNvSpPr>
            <a:spLocks noGrp="1"/>
          </p:cNvSpPr>
          <p:nvPr>
            <p:ph type="dt" sz="half" idx="10"/>
          </p:nvPr>
        </p:nvSpPr>
        <p:spPr>
          <a:xfrm>
            <a:off x="305026" y="2636912"/>
            <a:ext cx="3600400" cy="365125"/>
          </a:xfrm>
        </p:spPr>
        <p:txBody>
          <a:bodyPr/>
          <a:lstStyle>
            <a:lvl1pPr algn="l">
              <a:defRPr sz="1600">
                <a:solidFill>
                  <a:schemeClr val="tx1">
                    <a:lumMod val="65000"/>
                    <a:lumOff val="35000"/>
                  </a:schemeClr>
                </a:solidFill>
                <a:latin typeface="Meiryo UI" pitchFamily="34" charset="-128"/>
                <a:cs typeface="Meiryo UI" pitchFamily="34" charset="-128"/>
              </a:defRPr>
            </a:lvl1pPr>
          </a:lstStyle>
          <a:p>
            <a:fld id="{FCE1694F-A783-43DF-9CCB-25F1A03CBC4F}" type="datetime2">
              <a:rPr lang="en-US" altLang="ko-KR" smtClean="0">
                <a:ea typeface="Meiryo UI" pitchFamily="34" charset="-128"/>
              </a:rPr>
              <a:pPr/>
              <a:t>Thursday, July 28, 2016</a:t>
            </a:fld>
            <a:endParaRPr lang="ko-KR" altLang="en-US" dirty="0"/>
          </a:p>
        </p:txBody>
      </p:sp>
    </p:spTree>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3A0F7CB-10CC-4FA0-AAB7-60557755851D}" type="datetime1">
              <a:rPr lang="ko-KR" altLang="en-US" smtClean="0"/>
              <a:pPr/>
              <a:t>2016-07-28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072E3B2-398D-43A2-9FF0-A5DC47D85F0F}" type="datetime1">
              <a:rPr lang="ko-KR" altLang="en-US" smtClean="0"/>
              <a:pPr/>
              <a:t>2016-07-28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118784"/>
            <a:ext cx="8496944" cy="5262544"/>
          </a:xfrm>
        </p:spPr>
        <p:txBody>
          <a:bodyPr>
            <a:normAutofit/>
          </a:bodyPr>
          <a:lstStyle>
            <a:lvl1pPr marL="342900" indent="-342900">
              <a:buClr>
                <a:schemeClr val="tx1"/>
              </a:buClr>
              <a:buSzPct val="100000"/>
              <a:buFont typeface="Arial" panose="020B0604020202020204" pitchFamily="34" charset="0"/>
              <a:buChar char="•"/>
              <a:defRPr sz="2400">
                <a:solidFill>
                  <a:schemeClr val="tx1"/>
                </a:solidFill>
                <a:latin typeface="+mn-lt"/>
                <a:cs typeface="Meiryo UI" pitchFamily="34" charset="-128"/>
              </a:defRPr>
            </a:lvl1pPr>
            <a:lvl2pPr marL="742950" indent="-285750">
              <a:buClr>
                <a:schemeClr val="tx1"/>
              </a:buClr>
              <a:buFont typeface="Arial" panose="020B0604020202020204" pitchFamily="34" charset="0"/>
              <a:buChar char="•"/>
              <a:defRPr sz="2000">
                <a:solidFill>
                  <a:schemeClr val="tx1"/>
                </a:solidFill>
                <a:latin typeface="+mn-lt"/>
                <a:cs typeface="Meiryo UI" pitchFamily="34" charset="-128"/>
              </a:defRPr>
            </a:lvl2pPr>
            <a:lvl3pPr marL="1143000" indent="-228600">
              <a:buClr>
                <a:schemeClr val="tx1"/>
              </a:buClr>
              <a:buFont typeface="Arial" panose="020B0604020202020204" pitchFamily="34" charset="0"/>
              <a:buChar char="•"/>
              <a:defRPr sz="1800">
                <a:solidFill>
                  <a:schemeClr val="tx1"/>
                </a:solidFill>
                <a:latin typeface="+mn-lt"/>
                <a:cs typeface="Meiryo UI" pitchFamily="34" charset="-128"/>
              </a:defRPr>
            </a:lvl3pPr>
            <a:lvl4pPr marL="1600200" indent="-228600">
              <a:buClr>
                <a:schemeClr val="tx1"/>
              </a:buClr>
              <a:buFont typeface="Arial" panose="020B0604020202020204" pitchFamily="34" charset="0"/>
              <a:buChar char="•"/>
              <a:defRPr sz="1800">
                <a:solidFill>
                  <a:schemeClr val="tx1"/>
                </a:solidFill>
                <a:latin typeface="+mn-lt"/>
                <a:cs typeface="Meiryo UI" pitchFamily="34" charset="-128"/>
              </a:defRPr>
            </a:lvl4pPr>
            <a:lvl5pPr marL="2057400" indent="-228600">
              <a:buClr>
                <a:schemeClr val="tx1"/>
              </a:buClr>
              <a:buFont typeface="Arial" panose="020B0604020202020204" pitchFamily="34" charset="0"/>
              <a:buChar char="•"/>
              <a:defRPr sz="1800">
                <a:solidFill>
                  <a:schemeClr val="tx1"/>
                </a:solidFill>
                <a:latin typeface="+mn-lt"/>
                <a:cs typeface="Meiryo UI" pitchFamily="34" charset="-128"/>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제목 7"/>
          <p:cNvSpPr>
            <a:spLocks noGrp="1"/>
          </p:cNvSpPr>
          <p:nvPr>
            <p:ph type="title" hasCustomPrompt="1"/>
          </p:nvPr>
        </p:nvSpPr>
        <p:spPr>
          <a:xfrm>
            <a:off x="295200" y="254688"/>
            <a:ext cx="8575200" cy="654032"/>
          </a:xfrm>
        </p:spPr>
        <p:txBody>
          <a:bodyPr>
            <a:noAutofit/>
          </a:bodyPr>
          <a:lstStyle>
            <a:lvl1pPr algn="l">
              <a:defRPr sz="4000" b="1">
                <a:solidFill>
                  <a:schemeClr val="tx1">
                    <a:lumMod val="85000"/>
                    <a:lumOff val="15000"/>
                  </a:schemeClr>
                </a:solidFill>
                <a:latin typeface="+mn-lt"/>
                <a:cs typeface="Meiryo UI" pitchFamily="34" charset="-128"/>
              </a:defRPr>
            </a:lvl1pPr>
          </a:lstStyle>
          <a:p>
            <a:r>
              <a:rPr lang="en-US" altLang="ko-KR" dirty="0" smtClean="0"/>
              <a:t>Title</a:t>
            </a:r>
            <a:endParaRPr lang="ko-KR" altLang="en-US" dirty="0"/>
          </a:p>
        </p:txBody>
      </p:sp>
      <p:sp>
        <p:nvSpPr>
          <p:cNvPr id="11" name="슬라이드 번호 개체 틀 10"/>
          <p:cNvSpPr>
            <a:spLocks noGrp="1"/>
          </p:cNvSpPr>
          <p:nvPr>
            <p:ph type="sldNum" sz="quarter" idx="12"/>
          </p:nvPr>
        </p:nvSpPr>
        <p:spPr>
          <a:xfrm>
            <a:off x="3505200" y="6453336"/>
            <a:ext cx="2133600" cy="365125"/>
          </a:xfrm>
        </p:spPr>
        <p:txBody>
          <a:bodyPr/>
          <a:lstStyle>
            <a:lvl1pPr algn="ctr">
              <a:defRPr sz="1000">
                <a:solidFill>
                  <a:schemeClr val="tx1"/>
                </a:solidFill>
              </a:defRPr>
            </a:lvl1pPr>
          </a:lstStyle>
          <a:p>
            <a:fld id="{4CA1D5AE-3018-49FC-B3E0-A1E0E9567469}" type="slidenum">
              <a:rPr lang="ko-KR" altLang="en-US" smtClean="0"/>
              <a:pPr/>
              <a:t>‹#›</a:t>
            </a:fld>
            <a:endParaRPr lang="ko-KR" altLang="en-US"/>
          </a:p>
        </p:txBody>
      </p:sp>
    </p:spTree>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구역 머리글">
    <p:bg>
      <p:bgPr>
        <a:solidFill>
          <a:schemeClr val="bg1">
            <a:lumMod val="85000"/>
          </a:schemeClr>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251520" y="4353123"/>
            <a:ext cx="8640960" cy="1362075"/>
          </a:xfrm>
        </p:spPr>
        <p:txBody>
          <a:bodyPr anchor="t"/>
          <a:lstStyle>
            <a:lvl1pPr algn="l">
              <a:defRPr sz="4000" b="1" cap="all">
                <a:solidFill>
                  <a:schemeClr val="tx1">
                    <a:lumMod val="65000"/>
                    <a:lumOff val="35000"/>
                  </a:schemeClr>
                </a:solidFill>
                <a:latin typeface="휴먼둥근헤드라인" pitchFamily="18" charset="-127"/>
                <a:ea typeface="휴먼둥근헤드라인" pitchFamily="18" charset="-127"/>
              </a:defRPr>
            </a:lvl1p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251520" y="2852936"/>
            <a:ext cx="86409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smtClean="0"/>
              <a:t>마스터 텍스트 스타일을 편집합니다</a:t>
            </a:r>
          </a:p>
        </p:txBody>
      </p:sp>
      <p:sp>
        <p:nvSpPr>
          <p:cNvPr id="4" name="날짜 개체 틀 3"/>
          <p:cNvSpPr>
            <a:spLocks noGrp="1"/>
          </p:cNvSpPr>
          <p:nvPr>
            <p:ph type="dt" sz="half" idx="10"/>
          </p:nvPr>
        </p:nvSpPr>
        <p:spPr/>
        <p:txBody>
          <a:bodyPr/>
          <a:lstStyle/>
          <a:p>
            <a:fld id="{DAC76C8D-0C64-468D-9E07-BA112BE10A5A}" type="datetime1">
              <a:rPr lang="ko-KR" altLang="en-US" smtClean="0"/>
              <a:pPr/>
              <a:t>2016-07-28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extLst>
      <p:ext uri="{BB962C8B-B14F-4D97-AF65-F5344CB8AC3E}">
        <p14:creationId xmlns:p14="http://schemas.microsoft.com/office/powerpoint/2010/main" val="31510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BCA1450-90AE-4591-9DA4-2F2C0E29B421}" type="datetime1">
              <a:rPr lang="ko-KR" altLang="en-US" smtClean="0"/>
              <a:pPr/>
              <a:t>2016-07-28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170F9C2-910D-48E9-A1D4-06EE9E8CCF11}" type="datetime1">
              <a:rPr lang="ko-KR" altLang="en-US" smtClean="0"/>
              <a:pPr/>
              <a:t>2016-07-28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67544" y="620688"/>
            <a:ext cx="8229600" cy="1084982"/>
          </a:xfrm>
        </p:spPr>
        <p:txBody>
          <a:bodyPr>
            <a:normAutofit/>
          </a:bodyPr>
          <a:lstStyle>
            <a:lvl1pPr>
              <a:defRPr sz="4800" b="1">
                <a:latin typeface="Garamond" panose="02020404030301010803" pitchFamily="18" charset="0"/>
              </a:defRPr>
            </a:lvl1pPr>
          </a:lstStyle>
          <a:p>
            <a:r>
              <a:rPr lang="en-US" altLang="ko-KR" dirty="0" smtClean="0"/>
              <a:t>Contents</a:t>
            </a:r>
            <a:endParaRPr lang="ko-KR" altLang="en-US" dirty="0"/>
          </a:p>
        </p:txBody>
      </p:sp>
      <p:sp>
        <p:nvSpPr>
          <p:cNvPr id="7" name="내용 개체 틀 2"/>
          <p:cNvSpPr>
            <a:spLocks noGrp="1"/>
          </p:cNvSpPr>
          <p:nvPr>
            <p:ph idx="1" hasCustomPrompt="1"/>
          </p:nvPr>
        </p:nvSpPr>
        <p:spPr>
          <a:xfrm>
            <a:off x="971600" y="1988840"/>
            <a:ext cx="7200800" cy="4392488"/>
          </a:xfrm>
        </p:spPr>
        <p:txBody>
          <a:bodyPr>
            <a:normAutofit/>
          </a:bodyPr>
          <a:lstStyle>
            <a:lvl1pPr marL="342900" indent="-342900">
              <a:buClr>
                <a:schemeClr val="tx1"/>
              </a:buClr>
              <a:buSzPct val="100000"/>
              <a:buFont typeface="Arial" panose="020B0604020202020204" pitchFamily="34" charset="0"/>
              <a:buChar char="•"/>
              <a:defRPr sz="2400">
                <a:solidFill>
                  <a:schemeClr val="tx1"/>
                </a:solidFill>
                <a:latin typeface="Garamond" panose="02020404030301010803" pitchFamily="18" charset="0"/>
                <a:cs typeface="Meiryo UI" pitchFamily="34" charset="-128"/>
              </a:defRPr>
            </a:lvl1pPr>
            <a:lvl2pPr marL="742950" indent="-285750">
              <a:buClr>
                <a:schemeClr val="tx1"/>
              </a:buClr>
              <a:buFont typeface="Arial" panose="020B0604020202020204" pitchFamily="34" charset="0"/>
              <a:buChar char="•"/>
              <a:defRPr sz="2000">
                <a:solidFill>
                  <a:schemeClr val="tx1"/>
                </a:solidFill>
                <a:latin typeface="Garamond" panose="02020404030301010803" pitchFamily="18" charset="0"/>
                <a:cs typeface="Meiryo UI" pitchFamily="34" charset="-128"/>
              </a:defRPr>
            </a:lvl2pPr>
            <a:lvl3pPr marL="1143000" indent="-228600">
              <a:buClr>
                <a:schemeClr val="tx1"/>
              </a:buClr>
              <a:buFont typeface="Arial" panose="020B0604020202020204" pitchFamily="34" charset="0"/>
              <a:buChar char="•"/>
              <a:defRPr sz="1800" baseline="0">
                <a:solidFill>
                  <a:schemeClr val="tx1"/>
                </a:solidFill>
                <a:latin typeface="Garamond" panose="02020404030301010803" pitchFamily="18" charset="0"/>
                <a:cs typeface="Meiryo UI" pitchFamily="34" charset="-128"/>
              </a:defRPr>
            </a:lvl3pPr>
            <a:lvl4pPr marL="1600200" indent="-228600">
              <a:buClr>
                <a:schemeClr val="tx1"/>
              </a:buClr>
              <a:buFont typeface="Arial" panose="020B0604020202020204" pitchFamily="34" charset="0"/>
              <a:buChar char="•"/>
              <a:defRPr sz="1800">
                <a:solidFill>
                  <a:schemeClr val="tx1"/>
                </a:solidFill>
                <a:latin typeface="Garamond" panose="02020404030301010803" pitchFamily="18" charset="0"/>
                <a:cs typeface="Meiryo UI" pitchFamily="34" charset="-128"/>
              </a:defRPr>
            </a:lvl4pPr>
            <a:lvl5pPr marL="2057400" indent="-228600">
              <a:buClr>
                <a:schemeClr val="tx1"/>
              </a:buClr>
              <a:buFont typeface="Arial" panose="020B0604020202020204" pitchFamily="34" charset="0"/>
              <a:buChar char="•"/>
              <a:defRPr sz="1800">
                <a:solidFill>
                  <a:schemeClr val="tx1"/>
                </a:solidFill>
                <a:latin typeface="Garamond" panose="02020404030301010803" pitchFamily="18" charset="0"/>
                <a:cs typeface="Meiryo UI" pitchFamily="34" charset="-128"/>
              </a:defRPr>
            </a:lvl5pPr>
          </a:lstStyle>
          <a:p>
            <a:pPr lvl="0"/>
            <a:r>
              <a:rPr lang="en-US" altLang="ko-KR" dirty="0" smtClean="0"/>
              <a:t>First stage</a:t>
            </a:r>
            <a:endParaRPr lang="ko-KR" altLang="en-US" dirty="0" smtClean="0"/>
          </a:p>
          <a:p>
            <a:pPr lvl="1"/>
            <a:r>
              <a:rPr lang="en-US" altLang="ko-KR" dirty="0" smtClean="0"/>
              <a:t>Second stage</a:t>
            </a:r>
            <a:endParaRPr lang="ko-KR" altLang="en-US" dirty="0" smtClean="0"/>
          </a:p>
          <a:p>
            <a:pPr lvl="2"/>
            <a:r>
              <a:rPr lang="en-US" altLang="ko-KR" dirty="0" smtClean="0"/>
              <a:t>Third stage</a:t>
            </a:r>
            <a:endParaRPr lang="ko-KR" altLang="en-US" dirty="0" smtClean="0"/>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A2BF0E3-3B49-48EE-8E65-6F6B7B05A3E6}" type="datetime1">
              <a:rPr lang="ko-KR" altLang="en-US" smtClean="0"/>
              <a:pPr/>
              <a:t>2016-07-28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56EDD30-A8D5-4E8F-A388-D7F8914E7797}" type="datetime1">
              <a:rPr lang="ko-KR" altLang="en-US" smtClean="0"/>
              <a:pPr/>
              <a:t>2016-07-28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A001FBA-5EDF-4611-9FD5-552C72983771}" type="datetime1">
              <a:rPr lang="ko-KR" altLang="en-US" smtClean="0"/>
              <a:pPr/>
              <a:t>2016-07-28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CA1D5AE-3018-49FC-B3E0-A1E0E956746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DD4C6-1DC2-4462-9A2C-36CF4FD257E7}" type="datetime1">
              <a:rPr lang="ko-KR" altLang="en-US" smtClean="0"/>
              <a:pPr/>
              <a:t>2016-07-28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1D5AE-3018-49FC-B3E0-A1E0E956746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2130425"/>
            <a:ext cx="7772400" cy="2594719"/>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a:solidFill>
                  <a:schemeClr val="tx1">
                    <a:lumMod val="85000"/>
                    <a:lumOff val="15000"/>
                  </a:schemeClr>
                </a:solidFill>
                <a:latin typeface="+mn-lt"/>
                <a:ea typeface="+mj-ea"/>
                <a:cs typeface="Meiryo UI" pitchFamily="34" charset="-128"/>
              </a:defRPr>
            </a:lvl1pPr>
          </a:lstStyle>
          <a:p>
            <a:pPr algn="ctr"/>
            <a:r>
              <a:rPr lang="en-US" altLang="ko-KR" sz="6000" smtClean="0"/>
              <a:t>TensorFlow </a:t>
            </a:r>
            <a:r>
              <a:rPr lang="en-US" altLang="ko-KR" sz="6000" smtClean="0"/>
              <a:t>Basics</a:t>
            </a:r>
            <a:endParaRPr lang="en-US" altLang="ko-KR" sz="6000" dirty="0" smtClean="0"/>
          </a:p>
        </p:txBody>
      </p:sp>
      <p:sp>
        <p:nvSpPr>
          <p:cNvPr id="3" name="TextBox 1"/>
          <p:cNvSpPr txBox="1"/>
          <p:nvPr/>
        </p:nvSpPr>
        <p:spPr>
          <a:xfrm>
            <a:off x="5292080" y="4746882"/>
            <a:ext cx="3042821" cy="830997"/>
          </a:xfrm>
          <a:prstGeom prst="rect">
            <a:avLst/>
          </a:prstGeom>
          <a:noFill/>
        </p:spPr>
        <p:txBody>
          <a:bodyPr wrap="none" rtlCol="0">
            <a:spAutoFit/>
          </a:bodyPr>
          <a:lstStyle/>
          <a:p>
            <a:r>
              <a:rPr kumimoji="1" lang="en-US" altLang="ko-KR" sz="2400" smtClean="0"/>
              <a:t>Bingyu </a:t>
            </a:r>
            <a:r>
              <a:rPr kumimoji="1" lang="en-US" altLang="ko-KR" sz="2400" smtClean="0"/>
              <a:t>Shen</a:t>
            </a:r>
            <a:r>
              <a:rPr kumimoji="1" lang="en-US" altLang="ko-KR" sz="2400" smtClean="0"/>
              <a:t>(</a:t>
            </a:r>
            <a:r>
              <a:rPr kumimoji="1" lang="zh-CN" altLang="en-US" sz="2400" smtClean="0"/>
              <a:t>申炳宇</a:t>
            </a:r>
            <a:r>
              <a:rPr kumimoji="1" lang="en-US" altLang="zh-CN" sz="2400" smtClean="0"/>
              <a:t>)</a:t>
            </a:r>
            <a:endParaRPr kumimoji="1" lang="en-US" altLang="ko-KR" sz="2400" smtClean="0"/>
          </a:p>
          <a:p>
            <a:r>
              <a:rPr kumimoji="1" lang="en-US" altLang="ko-KR" sz="2400" smtClean="0"/>
              <a:t>2016.07.28</a:t>
            </a:r>
            <a:endParaRPr kumimoji="1" lang="ko-KR" altLang="en-US" sz="2400" dirty="0" smtClean="0"/>
          </a:p>
        </p:txBody>
      </p:sp>
      <p:pic>
        <p:nvPicPr>
          <p:cNvPr id="2" name="图片 1"/>
          <p:cNvPicPr>
            <a:picLocks noChangeAspect="1"/>
          </p:cNvPicPr>
          <p:nvPr/>
        </p:nvPicPr>
        <p:blipFill>
          <a:blip r:embed="rId3"/>
          <a:stretch>
            <a:fillRect/>
          </a:stretch>
        </p:blipFill>
        <p:spPr>
          <a:xfrm>
            <a:off x="3386137" y="620688"/>
            <a:ext cx="2371725" cy="1933575"/>
          </a:xfrm>
          <a:prstGeom prst="rect">
            <a:avLst/>
          </a:prstGeom>
        </p:spPr>
      </p:pic>
    </p:spTree>
    <p:extLst>
      <p:ext uri="{BB962C8B-B14F-4D97-AF65-F5344CB8AC3E}">
        <p14:creationId xmlns:p14="http://schemas.microsoft.com/office/powerpoint/2010/main" val="311822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Matrix operation</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10</a:t>
            </a:fld>
            <a:endParaRPr lang="ko-KR" altLang="en-US"/>
          </a:p>
        </p:txBody>
      </p:sp>
      <p:pic>
        <p:nvPicPr>
          <p:cNvPr id="5" name="그림 4"/>
          <p:cNvPicPr>
            <a:picLocks noChangeAspect="1"/>
          </p:cNvPicPr>
          <p:nvPr/>
        </p:nvPicPr>
        <p:blipFill>
          <a:blip r:embed="rId2"/>
          <a:stretch>
            <a:fillRect/>
          </a:stretch>
        </p:blipFill>
        <p:spPr>
          <a:xfrm>
            <a:off x="2626293" y="908720"/>
            <a:ext cx="3891413" cy="3231852"/>
          </a:xfrm>
          <a:prstGeom prst="rect">
            <a:avLst/>
          </a:prstGeom>
        </p:spPr>
      </p:pic>
      <p:pic>
        <p:nvPicPr>
          <p:cNvPr id="2" name="그림 1"/>
          <p:cNvPicPr>
            <a:picLocks noChangeAspect="1"/>
          </p:cNvPicPr>
          <p:nvPr/>
        </p:nvPicPr>
        <p:blipFill>
          <a:blip r:embed="rId3"/>
          <a:stretch>
            <a:fillRect/>
          </a:stretch>
        </p:blipFill>
        <p:spPr>
          <a:xfrm>
            <a:off x="251520" y="4077072"/>
            <a:ext cx="5616624" cy="2103142"/>
          </a:xfrm>
          <a:prstGeom prst="rect">
            <a:avLst/>
          </a:prstGeom>
        </p:spPr>
      </p:pic>
      <p:pic>
        <p:nvPicPr>
          <p:cNvPr id="6" name="그림 5"/>
          <p:cNvPicPr>
            <a:picLocks noChangeAspect="1"/>
          </p:cNvPicPr>
          <p:nvPr/>
        </p:nvPicPr>
        <p:blipFill>
          <a:blip r:embed="rId4"/>
          <a:stretch>
            <a:fillRect/>
          </a:stretch>
        </p:blipFill>
        <p:spPr>
          <a:xfrm>
            <a:off x="6123136" y="4191602"/>
            <a:ext cx="2769344" cy="1874082"/>
          </a:xfrm>
          <a:prstGeom prst="rect">
            <a:avLst/>
          </a:prstGeom>
        </p:spPr>
      </p:pic>
    </p:spTree>
    <p:extLst>
      <p:ext uri="{BB962C8B-B14F-4D97-AF65-F5344CB8AC3E}">
        <p14:creationId xmlns:p14="http://schemas.microsoft.com/office/powerpoint/2010/main" val="2871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In TensorFlow</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11</a:t>
            </a:fld>
            <a:endParaRPr lang="ko-KR" altLang="en-US"/>
          </a:p>
        </p:txBody>
      </p:sp>
      <p:pic>
        <p:nvPicPr>
          <p:cNvPr id="5" name="그림 4"/>
          <p:cNvPicPr>
            <a:picLocks noChangeAspect="1"/>
          </p:cNvPicPr>
          <p:nvPr/>
        </p:nvPicPr>
        <p:blipFill>
          <a:blip r:embed="rId2"/>
          <a:stretch>
            <a:fillRect/>
          </a:stretch>
        </p:blipFill>
        <p:spPr>
          <a:xfrm>
            <a:off x="2626293" y="908720"/>
            <a:ext cx="3891413" cy="3231852"/>
          </a:xfrm>
          <a:prstGeom prst="rect">
            <a:avLst/>
          </a:prstGeom>
        </p:spPr>
      </p:pic>
      <p:pic>
        <p:nvPicPr>
          <p:cNvPr id="2" name="그림 1"/>
          <p:cNvPicPr>
            <a:picLocks noChangeAspect="1"/>
          </p:cNvPicPr>
          <p:nvPr/>
        </p:nvPicPr>
        <p:blipFill>
          <a:blip r:embed="rId3"/>
          <a:stretch>
            <a:fillRect/>
          </a:stretch>
        </p:blipFill>
        <p:spPr>
          <a:xfrm>
            <a:off x="251520" y="4077072"/>
            <a:ext cx="5616624" cy="2103142"/>
          </a:xfrm>
          <a:prstGeom prst="rect">
            <a:avLst/>
          </a:prstGeom>
        </p:spPr>
      </p:pic>
      <p:pic>
        <p:nvPicPr>
          <p:cNvPr id="6" name="그림 5"/>
          <p:cNvPicPr>
            <a:picLocks noChangeAspect="1"/>
          </p:cNvPicPr>
          <p:nvPr/>
        </p:nvPicPr>
        <p:blipFill>
          <a:blip r:embed="rId4"/>
          <a:stretch>
            <a:fillRect/>
          </a:stretch>
        </p:blipFill>
        <p:spPr>
          <a:xfrm>
            <a:off x="6123136" y="4191602"/>
            <a:ext cx="2769344" cy="1874082"/>
          </a:xfrm>
          <a:prstGeom prst="rect">
            <a:avLst/>
          </a:prstGeom>
        </p:spPr>
      </p:pic>
      <p:pic>
        <p:nvPicPr>
          <p:cNvPr id="8" name="그림 7"/>
          <p:cNvPicPr>
            <a:picLocks noChangeAspect="1"/>
          </p:cNvPicPr>
          <p:nvPr/>
        </p:nvPicPr>
        <p:blipFill>
          <a:blip r:embed="rId5"/>
          <a:stretch>
            <a:fillRect/>
          </a:stretch>
        </p:blipFill>
        <p:spPr>
          <a:xfrm>
            <a:off x="251520" y="6056425"/>
            <a:ext cx="3238500" cy="520700"/>
          </a:xfrm>
          <a:prstGeom prst="rect">
            <a:avLst/>
          </a:prstGeom>
        </p:spPr>
      </p:pic>
      <p:pic>
        <p:nvPicPr>
          <p:cNvPr id="9" name="그림 8"/>
          <p:cNvPicPr>
            <a:picLocks noChangeAspect="1"/>
          </p:cNvPicPr>
          <p:nvPr/>
        </p:nvPicPr>
        <p:blipFill>
          <a:blip r:embed="rId6"/>
          <a:stretch>
            <a:fillRect/>
          </a:stretch>
        </p:blipFill>
        <p:spPr>
          <a:xfrm>
            <a:off x="6123136" y="6056926"/>
            <a:ext cx="2921000" cy="495300"/>
          </a:xfrm>
          <a:prstGeom prst="rect">
            <a:avLst/>
          </a:prstGeom>
        </p:spPr>
      </p:pic>
      <p:pic>
        <p:nvPicPr>
          <p:cNvPr id="10" name="그림 9"/>
          <p:cNvPicPr>
            <a:picLocks noChangeAspect="1"/>
          </p:cNvPicPr>
          <p:nvPr/>
        </p:nvPicPr>
        <p:blipFill>
          <a:blip r:embed="rId7"/>
          <a:stretch>
            <a:fillRect/>
          </a:stretch>
        </p:blipFill>
        <p:spPr>
          <a:xfrm>
            <a:off x="251520" y="3827132"/>
            <a:ext cx="4013200" cy="469900"/>
          </a:xfrm>
          <a:prstGeom prst="rect">
            <a:avLst/>
          </a:prstGeom>
        </p:spPr>
      </p:pic>
    </p:spTree>
    <p:extLst>
      <p:ext uri="{BB962C8B-B14F-4D97-AF65-F5344CB8AC3E}">
        <p14:creationId xmlns:p14="http://schemas.microsoft.com/office/powerpoint/2010/main" val="168523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Variables</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12</a:t>
            </a:fld>
            <a:endParaRPr lang="ko-KR" altLang="en-US"/>
          </a:p>
        </p:txBody>
      </p:sp>
      <p:pic>
        <p:nvPicPr>
          <p:cNvPr id="2" name="그림 1"/>
          <p:cNvPicPr>
            <a:picLocks noChangeAspect="1"/>
          </p:cNvPicPr>
          <p:nvPr/>
        </p:nvPicPr>
        <p:blipFill>
          <a:blip r:embed="rId2"/>
          <a:stretch>
            <a:fillRect/>
          </a:stretch>
        </p:blipFill>
        <p:spPr>
          <a:xfrm>
            <a:off x="156850" y="1646543"/>
            <a:ext cx="8851900" cy="1638300"/>
          </a:xfrm>
          <a:prstGeom prst="rect">
            <a:avLst/>
          </a:prstGeom>
        </p:spPr>
      </p:pic>
      <p:pic>
        <p:nvPicPr>
          <p:cNvPr id="6" name="그림 5"/>
          <p:cNvPicPr>
            <a:picLocks noChangeAspect="1"/>
          </p:cNvPicPr>
          <p:nvPr/>
        </p:nvPicPr>
        <p:blipFill>
          <a:blip r:embed="rId3"/>
          <a:stretch>
            <a:fillRect/>
          </a:stretch>
        </p:blipFill>
        <p:spPr>
          <a:xfrm>
            <a:off x="0" y="3413472"/>
            <a:ext cx="9042400" cy="2463800"/>
          </a:xfrm>
          <a:prstGeom prst="rect">
            <a:avLst/>
          </a:prstGeom>
        </p:spPr>
      </p:pic>
    </p:spTree>
    <p:extLst>
      <p:ext uri="{BB962C8B-B14F-4D97-AF65-F5344CB8AC3E}">
        <p14:creationId xmlns:p14="http://schemas.microsoft.com/office/powerpoint/2010/main" val="18139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Tensor</a:t>
            </a:r>
            <a:r>
              <a:rPr lang="en-US" altLang="ko-KR" dirty="0" smtClean="0">
                <a:solidFill>
                  <a:srgbClr val="FF0000"/>
                </a:solidFill>
              </a:rPr>
              <a:t>Flow</a:t>
            </a:r>
            <a:endParaRPr lang="ko-KR" altLang="en-US" dirty="0">
              <a:solidFill>
                <a:srgbClr val="FF0000"/>
              </a:solidFill>
            </a:endParaRPr>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13</a:t>
            </a:fld>
            <a:endParaRPr lang="ko-KR" altLang="en-US"/>
          </a:p>
        </p:txBody>
      </p:sp>
      <p:pic>
        <p:nvPicPr>
          <p:cNvPr id="2" name="그림 1"/>
          <p:cNvPicPr>
            <a:picLocks noChangeAspect="1"/>
          </p:cNvPicPr>
          <p:nvPr/>
        </p:nvPicPr>
        <p:blipFill>
          <a:blip r:embed="rId2"/>
          <a:stretch>
            <a:fillRect/>
          </a:stretch>
        </p:blipFill>
        <p:spPr>
          <a:xfrm>
            <a:off x="10800" y="958315"/>
            <a:ext cx="9144000" cy="2731817"/>
          </a:xfrm>
          <a:prstGeom prst="rect">
            <a:avLst/>
          </a:prstGeom>
        </p:spPr>
      </p:pic>
      <p:pic>
        <p:nvPicPr>
          <p:cNvPr id="5" name="그림 4"/>
          <p:cNvPicPr>
            <a:picLocks noChangeAspect="1"/>
          </p:cNvPicPr>
          <p:nvPr/>
        </p:nvPicPr>
        <p:blipFill>
          <a:blip r:embed="rId3"/>
          <a:stretch>
            <a:fillRect/>
          </a:stretch>
        </p:blipFill>
        <p:spPr>
          <a:xfrm>
            <a:off x="-36512" y="3762141"/>
            <a:ext cx="9093200" cy="2641600"/>
          </a:xfrm>
          <a:prstGeom prst="rect">
            <a:avLst/>
          </a:prstGeom>
        </p:spPr>
      </p:pic>
    </p:spTree>
    <p:extLst>
      <p:ext uri="{BB962C8B-B14F-4D97-AF65-F5344CB8AC3E}">
        <p14:creationId xmlns:p14="http://schemas.microsoft.com/office/powerpoint/2010/main" val="166564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solidFill>
                  <a:srgbClr val="0070C0"/>
                </a:solidFill>
              </a:rPr>
              <a:t>Session</a:t>
            </a:r>
            <a:endParaRPr lang="ko-KR" altLang="en-US" dirty="0">
              <a:solidFill>
                <a:srgbClr val="0070C0"/>
              </a:solidFill>
            </a:endParaRPr>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14</a:t>
            </a:fld>
            <a:endParaRPr lang="ko-KR" altLang="en-US"/>
          </a:p>
        </p:txBody>
      </p:sp>
      <p:pic>
        <p:nvPicPr>
          <p:cNvPr id="5" name="그림 4"/>
          <p:cNvPicPr>
            <a:picLocks noChangeAspect="1"/>
          </p:cNvPicPr>
          <p:nvPr/>
        </p:nvPicPr>
        <p:blipFill>
          <a:blip r:embed="rId2"/>
          <a:stretch>
            <a:fillRect/>
          </a:stretch>
        </p:blipFill>
        <p:spPr>
          <a:xfrm>
            <a:off x="518616" y="980728"/>
            <a:ext cx="7941816" cy="2307120"/>
          </a:xfrm>
          <a:prstGeom prst="rect">
            <a:avLst/>
          </a:prstGeom>
        </p:spPr>
      </p:pic>
      <p:pic>
        <p:nvPicPr>
          <p:cNvPr id="7" name="그림 6"/>
          <p:cNvPicPr>
            <a:picLocks noChangeAspect="1"/>
          </p:cNvPicPr>
          <p:nvPr/>
        </p:nvPicPr>
        <p:blipFill>
          <a:blip r:embed="rId3"/>
          <a:stretch>
            <a:fillRect/>
          </a:stretch>
        </p:blipFill>
        <p:spPr>
          <a:xfrm>
            <a:off x="662632" y="3339578"/>
            <a:ext cx="7797800" cy="3136900"/>
          </a:xfrm>
          <a:prstGeom prst="rect">
            <a:avLst/>
          </a:prstGeom>
        </p:spPr>
      </p:pic>
    </p:spTree>
    <p:extLst>
      <p:ext uri="{BB962C8B-B14F-4D97-AF65-F5344CB8AC3E}">
        <p14:creationId xmlns:p14="http://schemas.microsoft.com/office/powerpoint/2010/main" val="208076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Initialize variable</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15</a:t>
            </a:fld>
            <a:endParaRPr lang="ko-KR" altLang="en-US"/>
          </a:p>
        </p:txBody>
      </p:sp>
      <p:pic>
        <p:nvPicPr>
          <p:cNvPr id="2" name="그림 1"/>
          <p:cNvPicPr>
            <a:picLocks noChangeAspect="1"/>
          </p:cNvPicPr>
          <p:nvPr/>
        </p:nvPicPr>
        <p:blipFill>
          <a:blip r:embed="rId2"/>
          <a:stretch>
            <a:fillRect/>
          </a:stretch>
        </p:blipFill>
        <p:spPr>
          <a:xfrm>
            <a:off x="0" y="980728"/>
            <a:ext cx="9144000" cy="5434642"/>
          </a:xfrm>
          <a:prstGeom prst="rect">
            <a:avLst/>
          </a:prstGeom>
        </p:spPr>
      </p:pic>
    </p:spTree>
    <p:extLst>
      <p:ext uri="{BB962C8B-B14F-4D97-AF65-F5344CB8AC3E}">
        <p14:creationId xmlns:p14="http://schemas.microsoft.com/office/powerpoint/2010/main" val="1796353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0" y="980728"/>
            <a:ext cx="9144000" cy="5777671"/>
          </a:xfrm>
          <a:prstGeom prst="rect">
            <a:avLst/>
          </a:prstGeom>
        </p:spPr>
      </p:pic>
      <p:sp>
        <p:nvSpPr>
          <p:cNvPr id="3" name="제목 2"/>
          <p:cNvSpPr>
            <a:spLocks noGrp="1"/>
          </p:cNvSpPr>
          <p:nvPr>
            <p:ph type="title"/>
          </p:nvPr>
        </p:nvSpPr>
        <p:spPr/>
        <p:txBody>
          <a:bodyPr/>
          <a:lstStyle/>
          <a:p>
            <a:r>
              <a:rPr lang="en-US" altLang="ko-KR" dirty="0" smtClean="0"/>
              <a:t>Placeholder</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16</a:t>
            </a:fld>
            <a:endParaRPr lang="ko-KR" altLang="en-US"/>
          </a:p>
        </p:txBody>
      </p:sp>
    </p:spTree>
    <p:extLst>
      <p:ext uri="{BB962C8B-B14F-4D97-AF65-F5344CB8AC3E}">
        <p14:creationId xmlns:p14="http://schemas.microsoft.com/office/powerpoint/2010/main" val="1982769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Feed</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17</a:t>
            </a:fld>
            <a:endParaRPr lang="ko-KR" altLang="en-US"/>
          </a:p>
        </p:txBody>
      </p:sp>
      <p:pic>
        <p:nvPicPr>
          <p:cNvPr id="6" name="그림 5"/>
          <p:cNvPicPr>
            <a:picLocks noChangeAspect="1"/>
          </p:cNvPicPr>
          <p:nvPr/>
        </p:nvPicPr>
        <p:blipFill>
          <a:blip r:embed="rId2"/>
          <a:stretch>
            <a:fillRect/>
          </a:stretch>
        </p:blipFill>
        <p:spPr>
          <a:xfrm>
            <a:off x="0" y="984028"/>
            <a:ext cx="9144000" cy="5469308"/>
          </a:xfrm>
          <a:prstGeom prst="rect">
            <a:avLst/>
          </a:prstGeom>
        </p:spPr>
      </p:pic>
    </p:spTree>
    <p:extLst>
      <p:ext uri="{BB962C8B-B14F-4D97-AF65-F5344CB8AC3E}">
        <p14:creationId xmlns:p14="http://schemas.microsoft.com/office/powerpoint/2010/main" val="927108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Prediction</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18</a:t>
            </a:fld>
            <a:endParaRPr lang="ko-KR" altLang="en-US"/>
          </a:p>
        </p:txBody>
      </p:sp>
      <p:pic>
        <p:nvPicPr>
          <p:cNvPr id="2" name="그림 1"/>
          <p:cNvPicPr>
            <a:picLocks noChangeAspect="1"/>
          </p:cNvPicPr>
          <p:nvPr/>
        </p:nvPicPr>
        <p:blipFill>
          <a:blip r:embed="rId2"/>
          <a:stretch>
            <a:fillRect/>
          </a:stretch>
        </p:blipFill>
        <p:spPr>
          <a:xfrm>
            <a:off x="88900" y="1052736"/>
            <a:ext cx="8966200" cy="5435600"/>
          </a:xfrm>
          <a:prstGeom prst="rect">
            <a:avLst/>
          </a:prstGeom>
        </p:spPr>
      </p:pic>
    </p:spTree>
    <p:extLst>
      <p:ext uri="{BB962C8B-B14F-4D97-AF65-F5344CB8AC3E}">
        <p14:creationId xmlns:p14="http://schemas.microsoft.com/office/powerpoint/2010/main" val="1914969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Error</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19</a:t>
            </a:fld>
            <a:endParaRPr lang="ko-KR" altLang="en-US"/>
          </a:p>
        </p:txBody>
      </p:sp>
      <p:pic>
        <p:nvPicPr>
          <p:cNvPr id="2" name="그림 1"/>
          <p:cNvPicPr>
            <a:picLocks noChangeAspect="1"/>
          </p:cNvPicPr>
          <p:nvPr/>
        </p:nvPicPr>
        <p:blipFill>
          <a:blip r:embed="rId2"/>
          <a:stretch>
            <a:fillRect/>
          </a:stretch>
        </p:blipFill>
        <p:spPr>
          <a:xfrm>
            <a:off x="0" y="1628800"/>
            <a:ext cx="9144000" cy="4151049"/>
          </a:xfrm>
          <a:prstGeom prst="rect">
            <a:avLst/>
          </a:prstGeom>
        </p:spPr>
      </p:pic>
    </p:spTree>
    <p:extLst>
      <p:ext uri="{BB962C8B-B14F-4D97-AF65-F5344CB8AC3E}">
        <p14:creationId xmlns:p14="http://schemas.microsoft.com/office/powerpoint/2010/main" val="552632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1D5AE-3018-49FC-B3E0-A1E0E9567469}" type="slidenum">
              <a:rPr lang="ko-KR" altLang="en-US" smtClean="0"/>
              <a:pPr/>
              <a:t>2</a:t>
            </a:fld>
            <a:endParaRPr lang="ko-KR" altLang="en-US"/>
          </a:p>
        </p:txBody>
      </p:sp>
      <p:grpSp>
        <p:nvGrpSpPr>
          <p:cNvPr id="5" name="组合 4"/>
          <p:cNvGrpSpPr/>
          <p:nvPr/>
        </p:nvGrpSpPr>
        <p:grpSpPr>
          <a:xfrm>
            <a:off x="2296323" y="3794262"/>
            <a:ext cx="4773217" cy="652510"/>
            <a:chOff x="2355143" y="871129"/>
            <a:chExt cx="4773217" cy="652510"/>
          </a:xfrm>
        </p:grpSpPr>
        <p:sp>
          <p:nvSpPr>
            <p:cNvPr id="6" name="文本框 6"/>
            <p:cNvSpPr txBox="1"/>
            <p:nvPr/>
          </p:nvSpPr>
          <p:spPr>
            <a:xfrm>
              <a:off x="3135849" y="877308"/>
              <a:ext cx="3992511" cy="646331"/>
            </a:xfrm>
            <a:prstGeom prst="rect">
              <a:avLst/>
            </a:prstGeom>
            <a:noFill/>
          </p:spPr>
          <p:txBody>
            <a:bodyPr wrap="square" rtlCol="0">
              <a:spAutoFit/>
            </a:bodyPr>
            <a:lstStyle/>
            <a:p>
              <a:pPr>
                <a:lnSpc>
                  <a:spcPct val="150000"/>
                </a:lnSpc>
              </a:pPr>
              <a:r>
                <a:rPr lang="en-US" altLang="zh-CN" sz="2400" smtClean="0">
                  <a:solidFill>
                    <a:schemeClr val="tx1">
                      <a:lumMod val="85000"/>
                      <a:lumOff val="15000"/>
                    </a:schemeClr>
                  </a:solidFill>
                  <a:latin typeface="Arial" panose="020B0604020202020204" pitchFamily="34" charset="0"/>
                  <a:cs typeface="Arial" panose="020B0604020202020204" pitchFamily="34" charset="0"/>
                </a:rPr>
                <a:t>Pro &amp; cons	</a:t>
              </a:r>
              <a:endParaRPr lang="en-US" altLang="zh-CN" sz="2800" dirty="0" smtClean="0">
                <a:solidFill>
                  <a:schemeClr val="tx1">
                    <a:lumMod val="85000"/>
                    <a:lumOff val="15000"/>
                  </a:schemeClr>
                </a:solidFill>
                <a:latin typeface="Arial" panose="020B0604020202020204" pitchFamily="34" charset="0"/>
                <a:cs typeface="Arial" panose="020B0604020202020204" pitchFamily="34" charset="0"/>
              </a:endParaRPr>
            </a:p>
          </p:txBody>
        </p:sp>
        <p:sp>
          <p:nvSpPr>
            <p:cNvPr id="7" name="TextBox 24"/>
            <p:cNvSpPr txBox="1"/>
            <p:nvPr/>
          </p:nvSpPr>
          <p:spPr>
            <a:xfrm>
              <a:off x="2355143" y="871129"/>
              <a:ext cx="825867" cy="646331"/>
            </a:xfrm>
            <a:prstGeom prst="rect">
              <a:avLst/>
            </a:prstGeom>
            <a:noFill/>
          </p:spPr>
          <p:txBody>
            <a:bodyPr wrap="none" rtlCol="0">
              <a:spAutoFit/>
            </a:bodyPr>
            <a:lstStyle/>
            <a:p>
              <a:r>
                <a:rPr lang="en-US" altLang="zh-CN" sz="3600" b="1" dirty="0" smtClean="0">
                  <a:solidFill>
                    <a:srgbClr val="7030A0"/>
                  </a:solidFill>
                </a:rPr>
                <a:t>04.</a:t>
              </a:r>
              <a:endParaRPr lang="zh-CN" altLang="en-US" sz="3600" b="1" dirty="0">
                <a:solidFill>
                  <a:srgbClr val="7030A0"/>
                </a:solidFill>
              </a:endParaRPr>
            </a:p>
          </p:txBody>
        </p:sp>
        <p:cxnSp>
          <p:nvCxnSpPr>
            <p:cNvPr id="8" name="直接连接符 7"/>
            <p:cNvCxnSpPr/>
            <p:nvPr/>
          </p:nvCxnSpPr>
          <p:spPr>
            <a:xfrm>
              <a:off x="2419994" y="1435824"/>
              <a:ext cx="42882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296323" y="2573583"/>
            <a:ext cx="4353077" cy="646332"/>
            <a:chOff x="2355143" y="871128"/>
            <a:chExt cx="4353077" cy="646332"/>
          </a:xfrm>
        </p:grpSpPr>
        <p:sp>
          <p:nvSpPr>
            <p:cNvPr id="12" name="文本框 6"/>
            <p:cNvSpPr txBox="1"/>
            <p:nvPr/>
          </p:nvSpPr>
          <p:spPr>
            <a:xfrm>
              <a:off x="3135849" y="871128"/>
              <a:ext cx="3519935" cy="646331"/>
            </a:xfrm>
            <a:prstGeom prst="rect">
              <a:avLst/>
            </a:prstGeom>
            <a:noFill/>
          </p:spPr>
          <p:txBody>
            <a:bodyPr wrap="square" rtlCol="0">
              <a:spAutoFit/>
            </a:bodyPr>
            <a:lstStyle/>
            <a:p>
              <a:pPr>
                <a:lnSpc>
                  <a:spcPct val="150000"/>
                </a:lnSpc>
              </a:pPr>
              <a:r>
                <a:rPr lang="en-US" altLang="zh-CN" sz="2400" smtClean="0">
                  <a:solidFill>
                    <a:schemeClr val="tx1">
                      <a:lumMod val="85000"/>
                      <a:lumOff val="15000"/>
                    </a:schemeClr>
                  </a:solidFill>
                  <a:latin typeface="Arial" panose="020B0604020202020204" pitchFamily="34" charset="0"/>
                  <a:cs typeface="Arial" panose="020B0604020202020204" pitchFamily="34" charset="0"/>
                </a:rPr>
                <a:t>Installation</a:t>
              </a:r>
              <a:endParaRPr lang="en-US" altLang="zh-CN" sz="2800" dirty="0" smtClean="0">
                <a:solidFill>
                  <a:schemeClr val="tx1">
                    <a:lumMod val="85000"/>
                    <a:lumOff val="15000"/>
                  </a:schemeClr>
                </a:solidFill>
                <a:latin typeface="Arial" panose="020B0604020202020204" pitchFamily="34" charset="0"/>
                <a:cs typeface="Arial" panose="020B0604020202020204" pitchFamily="34" charset="0"/>
              </a:endParaRPr>
            </a:p>
          </p:txBody>
        </p:sp>
        <p:sp>
          <p:nvSpPr>
            <p:cNvPr id="13" name="TextBox 24"/>
            <p:cNvSpPr txBox="1"/>
            <p:nvPr/>
          </p:nvSpPr>
          <p:spPr>
            <a:xfrm>
              <a:off x="2355143" y="871129"/>
              <a:ext cx="825867" cy="646331"/>
            </a:xfrm>
            <a:prstGeom prst="rect">
              <a:avLst/>
            </a:prstGeom>
            <a:noFill/>
          </p:spPr>
          <p:txBody>
            <a:bodyPr wrap="none" rtlCol="0">
              <a:spAutoFit/>
            </a:bodyPr>
            <a:lstStyle/>
            <a:p>
              <a:r>
                <a:rPr lang="en-US" altLang="zh-CN" sz="3600" b="1" dirty="0" smtClean="0">
                  <a:solidFill>
                    <a:schemeClr val="accent4"/>
                  </a:solidFill>
                </a:rPr>
                <a:t>02.</a:t>
              </a:r>
              <a:endParaRPr lang="zh-CN" altLang="en-US" sz="3600" b="1" dirty="0">
                <a:solidFill>
                  <a:schemeClr val="accent4"/>
                </a:solidFill>
              </a:endParaRPr>
            </a:p>
          </p:txBody>
        </p:sp>
        <p:cxnSp>
          <p:nvCxnSpPr>
            <p:cNvPr id="14" name="直接连接符 13"/>
            <p:cNvCxnSpPr/>
            <p:nvPr/>
          </p:nvCxnSpPr>
          <p:spPr>
            <a:xfrm>
              <a:off x="2419994" y="1435824"/>
              <a:ext cx="42882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2309006" y="3164655"/>
            <a:ext cx="4353077" cy="646331"/>
            <a:chOff x="2355143" y="871129"/>
            <a:chExt cx="4353077" cy="646331"/>
          </a:xfrm>
        </p:grpSpPr>
        <p:sp>
          <p:nvSpPr>
            <p:cNvPr id="16" name="文本框 6"/>
            <p:cNvSpPr txBox="1"/>
            <p:nvPr/>
          </p:nvSpPr>
          <p:spPr>
            <a:xfrm>
              <a:off x="3150555" y="871129"/>
              <a:ext cx="3519935" cy="646331"/>
            </a:xfrm>
            <a:prstGeom prst="rect">
              <a:avLst/>
            </a:prstGeom>
            <a:noFill/>
          </p:spPr>
          <p:txBody>
            <a:bodyPr wrap="square" rtlCol="0">
              <a:spAutoFit/>
            </a:bodyPr>
            <a:lstStyle/>
            <a:p>
              <a:pPr>
                <a:lnSpc>
                  <a:spcPct val="150000"/>
                </a:lnSpc>
              </a:pPr>
              <a:r>
                <a:rPr lang="en-US" altLang="zh-CN" sz="2400" smtClean="0">
                  <a:solidFill>
                    <a:schemeClr val="tx1">
                      <a:lumMod val="85000"/>
                      <a:lumOff val="15000"/>
                    </a:schemeClr>
                  </a:solidFill>
                  <a:latin typeface="Arial" panose="020B0604020202020204" pitchFamily="34" charset="0"/>
                  <a:cs typeface="Arial" panose="020B0604020202020204" pitchFamily="34" charset="0"/>
                </a:rPr>
                <a:t>Examples</a:t>
              </a:r>
              <a:endParaRPr lang="en-US" altLang="zh-CN" sz="2400" dirty="0" smtClean="0">
                <a:solidFill>
                  <a:schemeClr val="tx1">
                    <a:lumMod val="85000"/>
                    <a:lumOff val="15000"/>
                  </a:schemeClr>
                </a:solidFill>
                <a:latin typeface="Arial" panose="020B0604020202020204" pitchFamily="34" charset="0"/>
                <a:cs typeface="Arial" panose="020B0604020202020204" pitchFamily="34" charset="0"/>
              </a:endParaRPr>
            </a:p>
          </p:txBody>
        </p:sp>
        <p:sp>
          <p:nvSpPr>
            <p:cNvPr id="17" name="TextBox 24"/>
            <p:cNvSpPr txBox="1"/>
            <p:nvPr/>
          </p:nvSpPr>
          <p:spPr>
            <a:xfrm>
              <a:off x="2355143" y="871129"/>
              <a:ext cx="825867" cy="646331"/>
            </a:xfrm>
            <a:prstGeom prst="rect">
              <a:avLst/>
            </a:prstGeom>
            <a:noFill/>
          </p:spPr>
          <p:txBody>
            <a:bodyPr wrap="none" rtlCol="0">
              <a:spAutoFit/>
            </a:bodyPr>
            <a:lstStyle/>
            <a:p>
              <a:r>
                <a:rPr lang="en-US" altLang="zh-CN" sz="3600" b="1" dirty="0" smtClean="0">
                  <a:solidFill>
                    <a:srgbClr val="C00000"/>
                  </a:solidFill>
                </a:rPr>
                <a:t>03.</a:t>
              </a:r>
              <a:endParaRPr lang="zh-CN" altLang="en-US" sz="3600" b="1" dirty="0">
                <a:solidFill>
                  <a:srgbClr val="C00000"/>
                </a:solidFill>
              </a:endParaRPr>
            </a:p>
          </p:txBody>
        </p:sp>
        <p:cxnSp>
          <p:nvCxnSpPr>
            <p:cNvPr id="18" name="直接连接符 17"/>
            <p:cNvCxnSpPr/>
            <p:nvPr/>
          </p:nvCxnSpPr>
          <p:spPr>
            <a:xfrm>
              <a:off x="2419994" y="1435824"/>
              <a:ext cx="42882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 name="TextBox 24"/>
          <p:cNvSpPr txBox="1"/>
          <p:nvPr/>
        </p:nvSpPr>
        <p:spPr>
          <a:xfrm>
            <a:off x="2296323" y="4438853"/>
            <a:ext cx="825867" cy="646331"/>
          </a:xfrm>
          <a:prstGeom prst="rect">
            <a:avLst/>
          </a:prstGeom>
          <a:noFill/>
        </p:spPr>
        <p:txBody>
          <a:bodyPr wrap="none" rtlCol="0">
            <a:spAutoFit/>
          </a:bodyPr>
          <a:lstStyle/>
          <a:p>
            <a:r>
              <a:rPr lang="en-US" altLang="zh-CN" sz="3600" b="1" dirty="0" smtClean="0">
                <a:solidFill>
                  <a:srgbClr val="00B0F0"/>
                </a:solidFill>
              </a:rPr>
              <a:t>05.</a:t>
            </a:r>
            <a:endParaRPr lang="zh-CN" altLang="en-US" sz="3600" b="1" dirty="0">
              <a:solidFill>
                <a:srgbClr val="00B0F0"/>
              </a:solidFill>
            </a:endParaRPr>
          </a:p>
        </p:txBody>
      </p:sp>
      <p:cxnSp>
        <p:nvCxnSpPr>
          <p:cNvPr id="25" name="直接连接符 24"/>
          <p:cNvCxnSpPr/>
          <p:nvPr/>
        </p:nvCxnSpPr>
        <p:spPr>
          <a:xfrm>
            <a:off x="2369428" y="5003548"/>
            <a:ext cx="4303232" cy="1603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319583" y="1895637"/>
            <a:ext cx="4353077" cy="658690"/>
            <a:chOff x="2355143" y="858770"/>
            <a:chExt cx="4353077" cy="658690"/>
          </a:xfrm>
        </p:grpSpPr>
        <p:sp>
          <p:nvSpPr>
            <p:cNvPr id="27" name="文本框 6"/>
            <p:cNvSpPr txBox="1"/>
            <p:nvPr/>
          </p:nvSpPr>
          <p:spPr>
            <a:xfrm>
              <a:off x="3121754" y="858770"/>
              <a:ext cx="3519935" cy="646331"/>
            </a:xfrm>
            <a:prstGeom prst="rect">
              <a:avLst/>
            </a:prstGeom>
            <a:noFill/>
          </p:spPr>
          <p:txBody>
            <a:bodyPr wrap="square" rtlCol="0">
              <a:spAutoFit/>
            </a:bodyPr>
            <a:lstStyle/>
            <a:p>
              <a:pPr>
                <a:lnSpc>
                  <a:spcPct val="150000"/>
                </a:lnSpc>
              </a:pPr>
              <a:r>
                <a:rPr lang="en-US" altLang="zh-CN" sz="2400" smtClean="0">
                  <a:solidFill>
                    <a:schemeClr val="tx1">
                      <a:lumMod val="85000"/>
                      <a:lumOff val="15000"/>
                    </a:schemeClr>
                  </a:solidFill>
                  <a:latin typeface="Arial" panose="020B0604020202020204" pitchFamily="34" charset="0"/>
                  <a:cs typeface="Arial" panose="020B0604020202020204" pitchFamily="34" charset="0"/>
                </a:rPr>
                <a:t>Overview</a:t>
              </a:r>
              <a:endParaRPr lang="en-US" altLang="zh-CN" sz="2800" dirty="0" smtClean="0">
                <a:solidFill>
                  <a:schemeClr val="tx1">
                    <a:lumMod val="85000"/>
                    <a:lumOff val="15000"/>
                  </a:schemeClr>
                </a:solidFill>
                <a:latin typeface="Arial" panose="020B0604020202020204" pitchFamily="34" charset="0"/>
                <a:cs typeface="Arial" panose="020B0604020202020204" pitchFamily="34" charset="0"/>
              </a:endParaRPr>
            </a:p>
          </p:txBody>
        </p:sp>
        <p:sp>
          <p:nvSpPr>
            <p:cNvPr id="28" name="TextBox 24"/>
            <p:cNvSpPr txBox="1"/>
            <p:nvPr/>
          </p:nvSpPr>
          <p:spPr>
            <a:xfrm>
              <a:off x="2355143" y="871129"/>
              <a:ext cx="825867" cy="646331"/>
            </a:xfrm>
            <a:prstGeom prst="rect">
              <a:avLst/>
            </a:prstGeom>
            <a:noFill/>
          </p:spPr>
          <p:txBody>
            <a:bodyPr wrap="none" rtlCol="0">
              <a:spAutoFit/>
            </a:bodyPr>
            <a:lstStyle/>
            <a:p>
              <a:r>
                <a:rPr lang="en-US" altLang="zh-CN" sz="3600" b="1" dirty="0">
                  <a:solidFill>
                    <a:srgbClr val="22A110"/>
                  </a:solidFill>
                </a:rPr>
                <a:t>01.</a:t>
              </a:r>
              <a:endParaRPr lang="zh-CN" altLang="en-US" sz="3600" b="1" dirty="0">
                <a:solidFill>
                  <a:srgbClr val="22A110"/>
                </a:solidFill>
              </a:endParaRPr>
            </a:p>
          </p:txBody>
        </p:sp>
        <p:cxnSp>
          <p:nvCxnSpPr>
            <p:cNvPr id="29" name="直接连接符 28"/>
            <p:cNvCxnSpPr/>
            <p:nvPr/>
          </p:nvCxnSpPr>
          <p:spPr>
            <a:xfrm>
              <a:off x="2419994" y="1435824"/>
              <a:ext cx="42882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6"/>
          <p:cNvSpPr txBox="1"/>
          <p:nvPr/>
        </p:nvSpPr>
        <p:spPr>
          <a:xfrm>
            <a:off x="3099769" y="4392296"/>
            <a:ext cx="3992511" cy="646331"/>
          </a:xfrm>
          <a:prstGeom prst="rect">
            <a:avLst/>
          </a:prstGeom>
          <a:noFill/>
        </p:spPr>
        <p:txBody>
          <a:bodyPr wrap="square" rtlCol="0">
            <a:spAutoFit/>
          </a:bodyPr>
          <a:lstStyle/>
          <a:p>
            <a:pPr>
              <a:lnSpc>
                <a:spcPct val="150000"/>
              </a:lnSpc>
            </a:pPr>
            <a:r>
              <a:rPr lang="en-US" altLang="zh-CN" sz="2400" smtClean="0">
                <a:solidFill>
                  <a:schemeClr val="tx1">
                    <a:lumMod val="85000"/>
                    <a:lumOff val="15000"/>
                  </a:schemeClr>
                </a:solidFill>
                <a:latin typeface="Arial" panose="020B0604020202020204" pitchFamily="34" charset="0"/>
                <a:cs typeface="Arial" panose="020B0604020202020204" pitchFamily="34" charset="0"/>
              </a:rPr>
              <a:t>Computation Graph</a:t>
            </a:r>
            <a:endParaRPr lang="en-US" altLang="zh-CN" sz="2800" dirty="0" smtClean="0">
              <a:solidFill>
                <a:schemeClr val="tx1">
                  <a:lumMod val="85000"/>
                  <a:lumOff val="15000"/>
                </a:schemeClr>
              </a:solidFill>
              <a:latin typeface="Arial" panose="020B0604020202020204" pitchFamily="34" charset="0"/>
              <a:cs typeface="Arial" panose="020B0604020202020204" pitchFamily="34" charset="0"/>
            </a:endParaRPr>
          </a:p>
        </p:txBody>
      </p:sp>
      <p:sp>
        <p:nvSpPr>
          <p:cNvPr id="39" name="제목 2"/>
          <p:cNvSpPr>
            <a:spLocks noGrp="1"/>
          </p:cNvSpPr>
          <p:nvPr>
            <p:ph type="title"/>
          </p:nvPr>
        </p:nvSpPr>
        <p:spPr>
          <a:xfrm>
            <a:off x="295200" y="254688"/>
            <a:ext cx="8575200" cy="654032"/>
          </a:xfrm>
        </p:spPr>
        <p:txBody>
          <a:bodyPr/>
          <a:lstStyle/>
          <a:p>
            <a:r>
              <a:rPr lang="en-US" altLang="ko-KR" smtClean="0"/>
              <a:t>Outline</a:t>
            </a:r>
            <a:endParaRPr lang="ko-KR" altLang="en-US" dirty="0"/>
          </a:p>
        </p:txBody>
      </p:sp>
    </p:spTree>
    <p:extLst>
      <p:ext uri="{BB962C8B-B14F-4D97-AF65-F5344CB8AC3E}">
        <p14:creationId xmlns:p14="http://schemas.microsoft.com/office/powerpoint/2010/main" val="1034087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Loss</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20</a:t>
            </a:fld>
            <a:endParaRPr lang="ko-KR" altLang="en-US"/>
          </a:p>
        </p:txBody>
      </p:sp>
      <p:pic>
        <p:nvPicPr>
          <p:cNvPr id="2" name="그림 1"/>
          <p:cNvPicPr>
            <a:picLocks noChangeAspect="1"/>
          </p:cNvPicPr>
          <p:nvPr/>
        </p:nvPicPr>
        <p:blipFill>
          <a:blip r:embed="rId2"/>
          <a:stretch>
            <a:fillRect/>
          </a:stretch>
        </p:blipFill>
        <p:spPr>
          <a:xfrm>
            <a:off x="0" y="1419075"/>
            <a:ext cx="9144000" cy="4746229"/>
          </a:xfrm>
          <a:prstGeom prst="rect">
            <a:avLst/>
          </a:prstGeom>
        </p:spPr>
      </p:pic>
    </p:spTree>
    <p:extLst>
      <p:ext uri="{BB962C8B-B14F-4D97-AF65-F5344CB8AC3E}">
        <p14:creationId xmlns:p14="http://schemas.microsoft.com/office/powerpoint/2010/main" val="231654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Optimization</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21</a:t>
            </a:fld>
            <a:endParaRPr lang="ko-KR" altLang="en-US"/>
          </a:p>
        </p:txBody>
      </p:sp>
      <p:pic>
        <p:nvPicPr>
          <p:cNvPr id="2" name="그림 1"/>
          <p:cNvPicPr>
            <a:picLocks noChangeAspect="1"/>
          </p:cNvPicPr>
          <p:nvPr/>
        </p:nvPicPr>
        <p:blipFill>
          <a:blip r:embed="rId2"/>
          <a:stretch>
            <a:fillRect/>
          </a:stretch>
        </p:blipFill>
        <p:spPr>
          <a:xfrm>
            <a:off x="0" y="1128044"/>
            <a:ext cx="9144000" cy="5469308"/>
          </a:xfrm>
          <a:prstGeom prst="rect">
            <a:avLst/>
          </a:prstGeom>
        </p:spPr>
      </p:pic>
    </p:spTree>
    <p:extLst>
      <p:ext uri="{BB962C8B-B14F-4D97-AF65-F5344CB8AC3E}">
        <p14:creationId xmlns:p14="http://schemas.microsoft.com/office/powerpoint/2010/main" val="1397463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Summary</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22</a:t>
            </a:fld>
            <a:endParaRPr lang="ko-KR" altLang="en-US"/>
          </a:p>
        </p:txBody>
      </p:sp>
      <p:sp>
        <p:nvSpPr>
          <p:cNvPr id="2" name="직사각형 1"/>
          <p:cNvSpPr/>
          <p:nvPr/>
        </p:nvSpPr>
        <p:spPr>
          <a:xfrm>
            <a:off x="2915816" y="1844824"/>
            <a:ext cx="3312368" cy="4320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smtClean="0">
              <a:solidFill>
                <a:schemeClr val="tx1"/>
              </a:solidFill>
            </a:endParaRPr>
          </a:p>
        </p:txBody>
      </p:sp>
      <p:sp>
        <p:nvSpPr>
          <p:cNvPr id="5" name="TextBox 4"/>
          <p:cNvSpPr txBox="1"/>
          <p:nvPr/>
        </p:nvSpPr>
        <p:spPr>
          <a:xfrm>
            <a:off x="2064578" y="1340768"/>
            <a:ext cx="5036443" cy="461665"/>
          </a:xfrm>
          <a:prstGeom prst="rect">
            <a:avLst/>
          </a:prstGeom>
          <a:noFill/>
        </p:spPr>
        <p:txBody>
          <a:bodyPr wrap="none" rtlCol="0">
            <a:spAutoFit/>
          </a:bodyPr>
          <a:lstStyle/>
          <a:p>
            <a:r>
              <a:rPr kumimoji="1" lang="en-US" altLang="ko-KR" sz="2400" dirty="0" smtClean="0"/>
              <a:t>Computational Graph (TensorFlow)</a:t>
            </a:r>
            <a:endParaRPr kumimoji="1" lang="ko-KR" altLang="en-US" sz="2400" dirty="0" smtClean="0"/>
          </a:p>
        </p:txBody>
      </p:sp>
      <p:sp>
        <p:nvSpPr>
          <p:cNvPr id="6" name="TextBox 5"/>
          <p:cNvSpPr txBox="1"/>
          <p:nvPr/>
        </p:nvSpPr>
        <p:spPr>
          <a:xfrm>
            <a:off x="3939674" y="4488943"/>
            <a:ext cx="1286250" cy="461665"/>
          </a:xfrm>
          <a:prstGeom prst="rect">
            <a:avLst/>
          </a:prstGeom>
          <a:noFill/>
          <a:ln>
            <a:solidFill>
              <a:schemeClr val="tx1"/>
            </a:solidFill>
          </a:ln>
        </p:spPr>
        <p:txBody>
          <a:bodyPr wrap="none" rtlCol="0">
            <a:spAutoFit/>
          </a:bodyPr>
          <a:lstStyle/>
          <a:p>
            <a:r>
              <a:rPr kumimoji="1" lang="en-US" altLang="ko-KR" sz="2400" dirty="0" smtClean="0"/>
              <a:t>Variable</a:t>
            </a:r>
            <a:endParaRPr kumimoji="1" lang="ko-KR" altLang="en-US" sz="2400" dirty="0" smtClean="0"/>
          </a:p>
        </p:txBody>
      </p:sp>
      <p:sp>
        <p:nvSpPr>
          <p:cNvPr id="7" name="TextBox 6"/>
          <p:cNvSpPr txBox="1"/>
          <p:nvPr/>
        </p:nvSpPr>
        <p:spPr>
          <a:xfrm>
            <a:off x="3657706" y="5227306"/>
            <a:ext cx="1850186" cy="461665"/>
          </a:xfrm>
          <a:prstGeom prst="rect">
            <a:avLst/>
          </a:prstGeom>
          <a:noFill/>
          <a:ln>
            <a:solidFill>
              <a:schemeClr val="tx1"/>
            </a:solidFill>
          </a:ln>
        </p:spPr>
        <p:txBody>
          <a:bodyPr wrap="none" rtlCol="0">
            <a:spAutoFit/>
          </a:bodyPr>
          <a:lstStyle/>
          <a:p>
            <a:r>
              <a:rPr kumimoji="1" lang="en-US" altLang="ko-KR" sz="2400" smtClean="0"/>
              <a:t>PlaceHolder</a:t>
            </a:r>
            <a:endParaRPr kumimoji="1" lang="ko-KR" altLang="en-US" sz="2400" dirty="0" smtClean="0"/>
          </a:p>
        </p:txBody>
      </p:sp>
      <p:sp>
        <p:nvSpPr>
          <p:cNvPr id="8" name="TextBox 7"/>
          <p:cNvSpPr txBox="1"/>
          <p:nvPr/>
        </p:nvSpPr>
        <p:spPr>
          <a:xfrm>
            <a:off x="3789954" y="3724437"/>
            <a:ext cx="1585690" cy="461665"/>
          </a:xfrm>
          <a:prstGeom prst="rect">
            <a:avLst/>
          </a:prstGeom>
          <a:noFill/>
          <a:ln>
            <a:solidFill>
              <a:schemeClr val="tx1"/>
            </a:solidFill>
          </a:ln>
        </p:spPr>
        <p:txBody>
          <a:bodyPr wrap="none" rtlCol="0">
            <a:spAutoFit/>
          </a:bodyPr>
          <a:lstStyle/>
          <a:p>
            <a:r>
              <a:rPr kumimoji="1" lang="en-US" altLang="ko-KR" sz="2400" dirty="0" smtClean="0"/>
              <a:t>Operation</a:t>
            </a:r>
            <a:endParaRPr kumimoji="1" lang="ko-KR" altLang="en-US" sz="2400" dirty="0" smtClean="0"/>
          </a:p>
        </p:txBody>
      </p:sp>
      <p:sp>
        <p:nvSpPr>
          <p:cNvPr id="9" name="TextBox 8"/>
          <p:cNvSpPr txBox="1"/>
          <p:nvPr/>
        </p:nvSpPr>
        <p:spPr>
          <a:xfrm>
            <a:off x="4191506" y="3007962"/>
            <a:ext cx="782587" cy="461665"/>
          </a:xfrm>
          <a:prstGeom prst="rect">
            <a:avLst/>
          </a:prstGeom>
          <a:noFill/>
          <a:ln>
            <a:solidFill>
              <a:schemeClr val="tx1"/>
            </a:solidFill>
          </a:ln>
        </p:spPr>
        <p:txBody>
          <a:bodyPr wrap="none" rtlCol="0">
            <a:spAutoFit/>
          </a:bodyPr>
          <a:lstStyle/>
          <a:p>
            <a:r>
              <a:rPr kumimoji="1" lang="en-US" altLang="ko-KR" sz="2400" dirty="0" smtClean="0"/>
              <a:t>Loss</a:t>
            </a:r>
            <a:endParaRPr kumimoji="1" lang="ko-KR" altLang="en-US" sz="2400" dirty="0" smtClean="0"/>
          </a:p>
        </p:txBody>
      </p:sp>
      <p:sp>
        <p:nvSpPr>
          <p:cNvPr id="10" name="TextBox 9"/>
          <p:cNvSpPr txBox="1"/>
          <p:nvPr/>
        </p:nvSpPr>
        <p:spPr>
          <a:xfrm>
            <a:off x="3806785" y="2276872"/>
            <a:ext cx="1552028" cy="461665"/>
          </a:xfrm>
          <a:prstGeom prst="rect">
            <a:avLst/>
          </a:prstGeom>
          <a:noFill/>
          <a:ln>
            <a:solidFill>
              <a:schemeClr val="tx1"/>
            </a:solidFill>
          </a:ln>
        </p:spPr>
        <p:txBody>
          <a:bodyPr wrap="none" rtlCol="0">
            <a:spAutoFit/>
          </a:bodyPr>
          <a:lstStyle/>
          <a:p>
            <a:r>
              <a:rPr kumimoji="1" lang="en-US" altLang="ko-KR" sz="2400" dirty="0" smtClean="0"/>
              <a:t>Optimizer</a:t>
            </a:r>
            <a:endParaRPr kumimoji="1" lang="ko-KR" altLang="en-US" sz="2400" dirty="0" smtClean="0"/>
          </a:p>
        </p:txBody>
      </p:sp>
    </p:spTree>
    <p:extLst>
      <p:ext uri="{BB962C8B-B14F-4D97-AF65-F5344CB8AC3E}">
        <p14:creationId xmlns:p14="http://schemas.microsoft.com/office/powerpoint/2010/main" val="1773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Iterative update</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23</a:t>
            </a:fld>
            <a:endParaRPr lang="ko-KR" altLang="en-US"/>
          </a:p>
        </p:txBody>
      </p:sp>
      <p:pic>
        <p:nvPicPr>
          <p:cNvPr id="5" name="그림 4"/>
          <p:cNvPicPr>
            <a:picLocks noChangeAspect="1"/>
          </p:cNvPicPr>
          <p:nvPr/>
        </p:nvPicPr>
        <p:blipFill>
          <a:blip r:embed="rId2"/>
          <a:stretch>
            <a:fillRect/>
          </a:stretch>
        </p:blipFill>
        <p:spPr>
          <a:xfrm>
            <a:off x="0" y="1076139"/>
            <a:ext cx="9144000" cy="5305189"/>
          </a:xfrm>
          <a:prstGeom prst="rect">
            <a:avLst/>
          </a:prstGeom>
        </p:spPr>
      </p:pic>
    </p:spTree>
    <p:extLst>
      <p:ext uri="{BB962C8B-B14F-4D97-AF65-F5344CB8AC3E}">
        <p14:creationId xmlns:p14="http://schemas.microsoft.com/office/powerpoint/2010/main" val="143388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Biases</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24</a:t>
            </a:fld>
            <a:endParaRPr lang="ko-KR" altLang="en-US"/>
          </a:p>
        </p:txBody>
      </p:sp>
      <p:pic>
        <p:nvPicPr>
          <p:cNvPr id="2" name="그림 1"/>
          <p:cNvPicPr>
            <a:picLocks noChangeAspect="1"/>
          </p:cNvPicPr>
          <p:nvPr/>
        </p:nvPicPr>
        <p:blipFill>
          <a:blip r:embed="rId2"/>
          <a:stretch>
            <a:fillRect/>
          </a:stretch>
        </p:blipFill>
        <p:spPr>
          <a:xfrm>
            <a:off x="0" y="1213445"/>
            <a:ext cx="9144000" cy="5095875"/>
          </a:xfrm>
          <a:prstGeom prst="rect">
            <a:avLst/>
          </a:prstGeom>
        </p:spPr>
      </p:pic>
    </p:spTree>
    <p:extLst>
      <p:ext uri="{BB962C8B-B14F-4D97-AF65-F5344CB8AC3E}">
        <p14:creationId xmlns:p14="http://schemas.microsoft.com/office/powerpoint/2010/main" val="460708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Go deeper</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25</a:t>
            </a:fld>
            <a:endParaRPr lang="ko-KR" altLang="en-US"/>
          </a:p>
        </p:txBody>
      </p:sp>
      <p:pic>
        <p:nvPicPr>
          <p:cNvPr id="2" name="그림 1"/>
          <p:cNvPicPr>
            <a:picLocks noChangeAspect="1"/>
          </p:cNvPicPr>
          <p:nvPr/>
        </p:nvPicPr>
        <p:blipFill>
          <a:blip r:embed="rId2"/>
          <a:stretch>
            <a:fillRect/>
          </a:stretch>
        </p:blipFill>
        <p:spPr>
          <a:xfrm>
            <a:off x="0" y="1189715"/>
            <a:ext cx="9144000" cy="4975589"/>
          </a:xfrm>
          <a:prstGeom prst="rect">
            <a:avLst/>
          </a:prstGeom>
        </p:spPr>
      </p:pic>
    </p:spTree>
    <p:extLst>
      <p:ext uri="{BB962C8B-B14F-4D97-AF65-F5344CB8AC3E}">
        <p14:creationId xmlns:p14="http://schemas.microsoft.com/office/powerpoint/2010/main" val="1441060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TensorFlow</a:t>
            </a:r>
            <a:r>
              <a:rPr lang="en-US" altLang="ko-KR" smtClean="0"/>
              <a:t>	 Overview</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3</a:t>
            </a:fld>
            <a:endParaRPr lang="ko-KR" altLang="en-US" dirty="0"/>
          </a:p>
        </p:txBody>
      </p:sp>
      <p:sp>
        <p:nvSpPr>
          <p:cNvPr id="2" name="TextBox 1"/>
          <p:cNvSpPr txBox="1"/>
          <p:nvPr/>
        </p:nvSpPr>
        <p:spPr>
          <a:xfrm>
            <a:off x="395536" y="1248096"/>
            <a:ext cx="8784976" cy="830997"/>
          </a:xfrm>
          <a:prstGeom prst="rect">
            <a:avLst/>
          </a:prstGeom>
          <a:noFill/>
        </p:spPr>
        <p:txBody>
          <a:bodyPr wrap="square" rtlCol="0">
            <a:spAutoFit/>
          </a:bodyPr>
          <a:lstStyle/>
          <a:p>
            <a:pPr marL="342900" indent="-342900">
              <a:buFont typeface="Arial" panose="020B0604020202020204" pitchFamily="34" charset="0"/>
              <a:buChar char="•"/>
            </a:pPr>
            <a:r>
              <a:rPr kumimoji="1" lang="en-US" altLang="ko-KR" sz="2400"/>
              <a:t>TensorFlow™ is an open source software library for numerical computation using data flow graphs. </a:t>
            </a:r>
            <a:endParaRPr kumimoji="1" lang="en-US" altLang="ko-KR" sz="2400" smtClean="0"/>
          </a:p>
        </p:txBody>
      </p:sp>
      <p:sp>
        <p:nvSpPr>
          <p:cNvPr id="12" name="文本框 11"/>
          <p:cNvSpPr txBox="1"/>
          <p:nvPr/>
        </p:nvSpPr>
        <p:spPr>
          <a:xfrm>
            <a:off x="395536" y="2204864"/>
            <a:ext cx="7848872"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ko-KR" sz="2400"/>
              <a:t>Nodes </a:t>
            </a:r>
            <a:r>
              <a:rPr kumimoji="1" lang="en-US" altLang="ko-KR" sz="2400" smtClean="0"/>
              <a:t>=&gt; mathematical operations</a:t>
            </a:r>
          </a:p>
          <a:p>
            <a:pPr marL="342900" indent="-342900">
              <a:buFont typeface="Arial" panose="020B0604020202020204" pitchFamily="34" charset="0"/>
              <a:buChar char="•"/>
            </a:pPr>
            <a:r>
              <a:rPr kumimoji="1" lang="en-US" altLang="ko-KR" sz="2400"/>
              <a:t>E</a:t>
            </a:r>
            <a:r>
              <a:rPr kumimoji="1" lang="en-US" altLang="ko-KR" sz="2400" smtClean="0"/>
              <a:t>dges =&gt; the </a:t>
            </a:r>
            <a:r>
              <a:rPr kumimoji="1" lang="en-US" altLang="ko-KR" sz="2400"/>
              <a:t>multidimensional data arrays (tensors) communicated between </a:t>
            </a:r>
            <a:r>
              <a:rPr kumimoji="1" lang="en-US" altLang="zh-CN" sz="2400"/>
              <a:t>nodes</a:t>
            </a:r>
            <a:r>
              <a:rPr kumimoji="1" lang="en-US" altLang="ko-KR" sz="2400" smtClean="0"/>
              <a:t>. </a:t>
            </a:r>
            <a:endParaRPr kumimoji="1" lang="en-US" altLang="ko-KR" sz="2400"/>
          </a:p>
        </p:txBody>
      </p:sp>
      <p:sp>
        <p:nvSpPr>
          <p:cNvPr id="13" name="文本框 12"/>
          <p:cNvSpPr txBox="1"/>
          <p:nvPr/>
        </p:nvSpPr>
        <p:spPr>
          <a:xfrm>
            <a:off x="395536" y="3717032"/>
            <a:ext cx="7776864" cy="1569660"/>
          </a:xfrm>
          <a:prstGeom prst="rect">
            <a:avLst/>
          </a:prstGeom>
          <a:noFill/>
        </p:spPr>
        <p:txBody>
          <a:bodyPr wrap="square" rtlCol="0">
            <a:spAutoFit/>
          </a:bodyPr>
          <a:lstStyle/>
          <a:p>
            <a:pPr marL="342900" indent="-342900">
              <a:buFont typeface="Arial" panose="020B0604020202020204" pitchFamily="34" charset="0"/>
              <a:buChar char="•"/>
            </a:pPr>
            <a:r>
              <a:rPr kumimoji="1" lang="en-US" altLang="ko-KR" sz="2400"/>
              <a:t>The flexible architecture allows you to deploy computation to one or more CPUs or GPUs in a desktop, server, or mobile device with a single API. </a:t>
            </a:r>
          </a:p>
          <a:p>
            <a:endParaRPr lang="zh-CN" altLang="en-US" sz="2400" dirty="0" smtClean="0"/>
          </a:p>
        </p:txBody>
      </p:sp>
      <p:sp>
        <p:nvSpPr>
          <p:cNvPr id="7" name="文本框 6"/>
          <p:cNvSpPr txBox="1"/>
          <p:nvPr/>
        </p:nvSpPr>
        <p:spPr>
          <a:xfrm>
            <a:off x="395536" y="5075690"/>
            <a:ext cx="7776864" cy="830997"/>
          </a:xfrm>
          <a:prstGeom prst="rect">
            <a:avLst/>
          </a:prstGeom>
          <a:noFill/>
        </p:spPr>
        <p:txBody>
          <a:bodyPr wrap="square" rtlCol="0">
            <a:spAutoFit/>
          </a:bodyPr>
          <a:lstStyle/>
          <a:p>
            <a:pPr marL="342900" indent="-342900">
              <a:buFont typeface="Arial" panose="020B0604020202020204" pitchFamily="34" charset="0"/>
              <a:buChar char="•"/>
            </a:pPr>
            <a:r>
              <a:rPr kumimoji="1" lang="en-US" altLang="ko-KR" sz="2400" smtClean="0"/>
              <a:t>Quick to install and easy to use</a:t>
            </a:r>
            <a:endParaRPr kumimoji="1" lang="en-US" altLang="ko-KR" sz="2400"/>
          </a:p>
          <a:p>
            <a:endParaRPr lang="zh-CN" altLang="en-US" sz="2400" dirty="0" smtClean="0"/>
          </a:p>
        </p:txBody>
      </p:sp>
    </p:spTree>
    <p:extLst>
      <p:ext uri="{BB962C8B-B14F-4D97-AF65-F5344CB8AC3E}">
        <p14:creationId xmlns:p14="http://schemas.microsoft.com/office/powerpoint/2010/main" val="7426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1"/>
      <p:bldP spid="1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TensorFlow</a:t>
            </a:r>
            <a:r>
              <a:rPr lang="en-US" altLang="ko-KR" smtClean="0"/>
              <a:t>	 Installation</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4</a:t>
            </a:fld>
            <a:endParaRPr lang="ko-KR" altLang="en-US" dirty="0"/>
          </a:p>
        </p:txBody>
      </p:sp>
      <p:sp>
        <p:nvSpPr>
          <p:cNvPr id="2" name="TextBox 1"/>
          <p:cNvSpPr txBox="1"/>
          <p:nvPr/>
        </p:nvSpPr>
        <p:spPr>
          <a:xfrm>
            <a:off x="370747" y="1556792"/>
            <a:ext cx="8784976" cy="3416320"/>
          </a:xfrm>
          <a:prstGeom prst="rect">
            <a:avLst/>
          </a:prstGeom>
          <a:noFill/>
        </p:spPr>
        <p:txBody>
          <a:bodyPr wrap="square" rtlCol="0">
            <a:spAutoFit/>
          </a:bodyPr>
          <a:lstStyle/>
          <a:p>
            <a:r>
              <a:rPr lang="en-US" altLang="zh-CN" sz="2400" smtClean="0"/>
              <a:t>Python </a:t>
            </a:r>
            <a:r>
              <a:rPr lang="en-US" altLang="zh-CN" sz="2400"/>
              <a:t>2.7 </a:t>
            </a:r>
            <a:r>
              <a:rPr lang="en-US" altLang="zh-CN" sz="2400" smtClean="0"/>
              <a:t>or Python </a:t>
            </a:r>
            <a:r>
              <a:rPr lang="en-US" altLang="zh-CN" sz="2400"/>
              <a:t>3.3+.</a:t>
            </a:r>
          </a:p>
          <a:p>
            <a:r>
              <a:rPr lang="en-US" altLang="zh-CN" sz="2400" smtClean="0"/>
              <a:t>Linux 64 bit or Mac OS</a:t>
            </a:r>
          </a:p>
          <a:p>
            <a:r>
              <a:rPr lang="en-US" altLang="zh-CN" sz="2400"/>
              <a:t>Docker </a:t>
            </a:r>
            <a:r>
              <a:rPr lang="en-US" altLang="zh-CN" sz="2400" smtClean="0"/>
              <a:t>installation</a:t>
            </a:r>
          </a:p>
          <a:p>
            <a:endParaRPr lang="en-US" altLang="zh-CN" sz="2400" smtClean="0"/>
          </a:p>
          <a:p>
            <a:r>
              <a:rPr lang="en-US" altLang="zh-CN" sz="2400"/>
              <a:t>Mobile TensorFlow</a:t>
            </a:r>
          </a:p>
          <a:p>
            <a:r>
              <a:rPr lang="pt-BR" altLang="zh-CN" sz="2400"/>
              <a:t>iOS, OS X (macOS), Android, Raspberry-PI</a:t>
            </a:r>
          </a:p>
          <a:p>
            <a:endParaRPr lang="en-US" altLang="zh-CN" sz="2400"/>
          </a:p>
          <a:p>
            <a:pPr marL="342900" indent="-342900">
              <a:buFontTx/>
              <a:buChar char="-"/>
            </a:pPr>
            <a:r>
              <a:rPr lang="en-US" altLang="zh-CN" sz="2400" smtClean="0"/>
              <a:t>The </a:t>
            </a:r>
            <a:r>
              <a:rPr lang="en-US" altLang="zh-CN" sz="2400"/>
              <a:t>GPU version only supports Linux 64 </a:t>
            </a:r>
            <a:r>
              <a:rPr lang="en-US" altLang="zh-CN" sz="2400" smtClean="0"/>
              <a:t>bit</a:t>
            </a:r>
            <a:endParaRPr kumimoji="1" lang="en-US" altLang="zh-CN" sz="2400"/>
          </a:p>
          <a:p>
            <a:pPr marL="342900" indent="-342900">
              <a:buFontTx/>
              <a:buChar char="-"/>
            </a:pPr>
            <a:r>
              <a:rPr kumimoji="1" lang="en-US" altLang="zh-CN" sz="2400" smtClean="0"/>
              <a:t>Cluster(Distributed tensor flow)</a:t>
            </a:r>
            <a:endParaRPr lang="en-US" altLang="zh-CN" sz="2400" smtClean="0"/>
          </a:p>
        </p:txBody>
      </p:sp>
      <p:sp>
        <p:nvSpPr>
          <p:cNvPr id="5" name="文本框 4"/>
          <p:cNvSpPr txBox="1"/>
          <p:nvPr/>
        </p:nvSpPr>
        <p:spPr>
          <a:xfrm>
            <a:off x="325349" y="954378"/>
            <a:ext cx="2205797" cy="461665"/>
          </a:xfrm>
          <a:prstGeom prst="rect">
            <a:avLst/>
          </a:prstGeom>
          <a:noFill/>
        </p:spPr>
        <p:txBody>
          <a:bodyPr wrap="none" rtlCol="0">
            <a:spAutoFit/>
          </a:bodyPr>
          <a:lstStyle/>
          <a:p>
            <a:r>
              <a:rPr lang="en-US" altLang="zh-CN" sz="2400" b="1" smtClean="0"/>
              <a:t>Requirements</a:t>
            </a:r>
            <a:endParaRPr lang="zh-CN" altLang="en-US" sz="2400" b="1" dirty="0" smtClean="0"/>
          </a:p>
        </p:txBody>
      </p:sp>
    </p:spTree>
    <p:extLst>
      <p:ext uri="{BB962C8B-B14F-4D97-AF65-F5344CB8AC3E}">
        <p14:creationId xmlns:p14="http://schemas.microsoft.com/office/powerpoint/2010/main" val="322419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What can TensorFlow do?</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5</a:t>
            </a:fld>
            <a:endParaRPr lang="ko-KR" altLang="en-US" dirty="0"/>
          </a:p>
        </p:txBody>
      </p:sp>
      <p:sp>
        <p:nvSpPr>
          <p:cNvPr id="2" name="TextBox 1"/>
          <p:cNvSpPr txBox="1"/>
          <p:nvPr/>
        </p:nvSpPr>
        <p:spPr>
          <a:xfrm>
            <a:off x="370747" y="1556792"/>
            <a:ext cx="8305709"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mtClean="0"/>
              <a:t>Every Machine Learning methods can be implemented based on tensorflow</a:t>
            </a:r>
          </a:p>
        </p:txBody>
      </p:sp>
      <p:sp>
        <p:nvSpPr>
          <p:cNvPr id="6" name="TextBox 1"/>
          <p:cNvSpPr txBox="1"/>
          <p:nvPr/>
        </p:nvSpPr>
        <p:spPr>
          <a:xfrm>
            <a:off x="370747" y="2480771"/>
            <a:ext cx="8305709"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mtClean="0"/>
              <a:t>Support many sequential and parallel operations related with statistical and deep learning.</a:t>
            </a:r>
          </a:p>
        </p:txBody>
      </p:sp>
      <p:sp>
        <p:nvSpPr>
          <p:cNvPr id="7" name="TextBox 1"/>
          <p:cNvSpPr txBox="1"/>
          <p:nvPr/>
        </p:nvSpPr>
        <p:spPr>
          <a:xfrm>
            <a:off x="370747" y="3429000"/>
            <a:ext cx="8305709"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mtClean="0">
                <a:solidFill>
                  <a:srgbClr val="FF0000"/>
                </a:solidFill>
              </a:rPr>
              <a:t>Has the support of professional Machine Learning team staff (Google…)</a:t>
            </a:r>
            <a:endParaRPr kumimoji="1" lang="en-US" altLang="ko-KR" sz="2400" smtClean="0">
              <a:solidFill>
                <a:srgbClr val="FF0000"/>
              </a:solidFill>
            </a:endParaRPr>
          </a:p>
        </p:txBody>
      </p:sp>
      <p:sp>
        <p:nvSpPr>
          <p:cNvPr id="8" name="TextBox 1"/>
          <p:cNvSpPr txBox="1"/>
          <p:nvPr/>
        </p:nvSpPr>
        <p:spPr>
          <a:xfrm>
            <a:off x="971600" y="4925708"/>
            <a:ext cx="8784976" cy="1200329"/>
          </a:xfrm>
          <a:prstGeom prst="rect">
            <a:avLst/>
          </a:prstGeom>
          <a:noFill/>
        </p:spPr>
        <p:txBody>
          <a:bodyPr wrap="square" rtlCol="0">
            <a:spAutoFit/>
          </a:bodyPr>
          <a:lstStyle/>
          <a:p>
            <a:pPr marL="342900" indent="-342900">
              <a:buFontTx/>
              <a:buChar char="-"/>
            </a:pPr>
            <a:r>
              <a:rPr lang="en-US" altLang="zh-CN" sz="2400" smtClean="0"/>
              <a:t>Google </a:t>
            </a:r>
            <a:r>
              <a:rPr lang="en-US" altLang="zh-CN" sz="2400" smtClean="0"/>
              <a:t>Translate</a:t>
            </a:r>
          </a:p>
          <a:p>
            <a:pPr marL="342900" indent="-342900">
              <a:buFontTx/>
              <a:buChar char="-"/>
            </a:pPr>
            <a:r>
              <a:rPr lang="en-US" altLang="zh-CN" sz="2400" smtClean="0"/>
              <a:t>Prisma</a:t>
            </a:r>
            <a:r>
              <a:rPr lang="en-US" altLang="zh-CN" sz="2400" smtClean="0"/>
              <a:t>(Server)</a:t>
            </a:r>
            <a:r>
              <a:rPr lang="en-US" altLang="zh-CN" sz="2400" smtClean="0"/>
              <a:t/>
            </a:r>
            <a:br>
              <a:rPr lang="en-US" altLang="zh-CN" sz="2400" smtClean="0"/>
            </a:br>
            <a:endParaRPr kumimoji="1" lang="en-US" altLang="ko-KR" sz="2400" smtClean="0"/>
          </a:p>
        </p:txBody>
      </p:sp>
      <p:pic>
        <p:nvPicPr>
          <p:cNvPr id="9" name="图片 8"/>
          <p:cNvPicPr>
            <a:picLocks noChangeAspect="1"/>
          </p:cNvPicPr>
          <p:nvPr/>
        </p:nvPicPr>
        <p:blipFill>
          <a:blip r:embed="rId3"/>
          <a:stretch>
            <a:fillRect/>
          </a:stretch>
        </p:blipFill>
        <p:spPr>
          <a:xfrm>
            <a:off x="6588224" y="3251063"/>
            <a:ext cx="2161748" cy="2985914"/>
          </a:xfrm>
          <a:prstGeom prst="rect">
            <a:avLst/>
          </a:prstGeom>
        </p:spPr>
      </p:pic>
      <p:pic>
        <p:nvPicPr>
          <p:cNvPr id="10" name="图片 9"/>
          <p:cNvPicPr>
            <a:picLocks noChangeAspect="1"/>
          </p:cNvPicPr>
          <p:nvPr/>
        </p:nvPicPr>
        <p:blipFill>
          <a:blip r:embed="rId4"/>
          <a:stretch>
            <a:fillRect/>
          </a:stretch>
        </p:blipFill>
        <p:spPr>
          <a:xfrm>
            <a:off x="4763235" y="4587296"/>
            <a:ext cx="3737347" cy="2048602"/>
          </a:xfrm>
          <a:prstGeom prst="rect">
            <a:avLst/>
          </a:prstGeom>
        </p:spPr>
      </p:pic>
    </p:spTree>
    <p:extLst>
      <p:ext uri="{BB962C8B-B14F-4D97-AF65-F5344CB8AC3E}">
        <p14:creationId xmlns:p14="http://schemas.microsoft.com/office/powerpoint/2010/main" val="29131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zh-CN"/>
              <a:t>Pros and Cons</a:t>
            </a:r>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6</a:t>
            </a:fld>
            <a:endParaRPr lang="ko-KR" altLang="en-US" dirty="0"/>
          </a:p>
        </p:txBody>
      </p:sp>
      <p:sp>
        <p:nvSpPr>
          <p:cNvPr id="2" name="TextBox 1"/>
          <p:cNvSpPr txBox="1"/>
          <p:nvPr/>
        </p:nvSpPr>
        <p:spPr>
          <a:xfrm>
            <a:off x="370747" y="1556792"/>
            <a:ext cx="8305709" cy="1569660"/>
          </a:xfrm>
          <a:prstGeom prst="rect">
            <a:avLst/>
          </a:prstGeom>
          <a:noFill/>
        </p:spPr>
        <p:txBody>
          <a:bodyPr wrap="square" rtlCol="0">
            <a:spAutoFit/>
          </a:bodyPr>
          <a:lstStyle/>
          <a:p>
            <a:r>
              <a:rPr lang="en-US" altLang="zh-CN" sz="2400" smtClean="0"/>
              <a:t>(+) </a:t>
            </a:r>
            <a:r>
              <a:rPr lang="en-US" altLang="zh-CN" sz="2400"/>
              <a:t>Python + Numpy</a:t>
            </a:r>
          </a:p>
          <a:p>
            <a:r>
              <a:rPr lang="en-US" altLang="zh-CN" sz="2400"/>
              <a:t>(+) Computational graph abstraction</a:t>
            </a:r>
          </a:p>
          <a:p>
            <a:r>
              <a:rPr lang="en-US" altLang="zh-CN" sz="2400"/>
              <a:t>(+) TensorBoard for visualization</a:t>
            </a:r>
          </a:p>
          <a:p>
            <a:r>
              <a:rPr lang="en-US" altLang="zh-CN" sz="2400"/>
              <a:t>(+) Data and model </a:t>
            </a:r>
            <a:r>
              <a:rPr lang="en-US" altLang="zh-CN" sz="2400" smtClean="0"/>
              <a:t>parallelism</a:t>
            </a:r>
            <a:endParaRPr lang="en-US" altLang="zh-CN" sz="2400"/>
          </a:p>
        </p:txBody>
      </p:sp>
      <p:sp>
        <p:nvSpPr>
          <p:cNvPr id="5" name="TextBox 1"/>
          <p:cNvSpPr txBox="1"/>
          <p:nvPr/>
        </p:nvSpPr>
        <p:spPr>
          <a:xfrm>
            <a:off x="370747" y="3573016"/>
            <a:ext cx="8305709" cy="1569660"/>
          </a:xfrm>
          <a:prstGeom prst="rect">
            <a:avLst/>
          </a:prstGeom>
          <a:noFill/>
        </p:spPr>
        <p:txBody>
          <a:bodyPr wrap="square" rtlCol="0">
            <a:spAutoFit/>
          </a:bodyPr>
          <a:lstStyle/>
          <a:p>
            <a:r>
              <a:rPr lang="en-US" altLang="zh-CN" sz="2400" smtClean="0"/>
              <a:t>(-) Slower than other frameworks</a:t>
            </a:r>
          </a:p>
          <a:p>
            <a:r>
              <a:rPr lang="en-US" altLang="zh-CN" sz="2400" smtClean="0"/>
              <a:t>(-) Not many pretrained models</a:t>
            </a:r>
          </a:p>
          <a:p>
            <a:r>
              <a:rPr lang="en-US" altLang="zh-CN" sz="2400" smtClean="0"/>
              <a:t>(-) Computational graph is pure Python, therefore slow</a:t>
            </a:r>
          </a:p>
          <a:p>
            <a:endParaRPr lang="zh-CN" altLang="en-US" sz="2400"/>
          </a:p>
        </p:txBody>
      </p:sp>
      <p:pic>
        <p:nvPicPr>
          <p:cNvPr id="8" name="图片 7"/>
          <p:cNvPicPr>
            <a:picLocks noChangeAspect="1"/>
          </p:cNvPicPr>
          <p:nvPr/>
        </p:nvPicPr>
        <p:blipFill>
          <a:blip r:embed="rId3"/>
          <a:stretch>
            <a:fillRect/>
          </a:stretch>
        </p:blipFill>
        <p:spPr>
          <a:xfrm>
            <a:off x="1331640" y="3178662"/>
            <a:ext cx="5664986" cy="3928027"/>
          </a:xfrm>
          <a:prstGeom prst="rect">
            <a:avLst/>
          </a:prstGeom>
        </p:spPr>
      </p:pic>
    </p:spTree>
    <p:extLst>
      <p:ext uri="{BB962C8B-B14F-4D97-AF65-F5344CB8AC3E}">
        <p14:creationId xmlns:p14="http://schemas.microsoft.com/office/powerpoint/2010/main" val="13330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TensorFlow	</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7</a:t>
            </a:fld>
            <a:endParaRPr lang="ko-KR" altLang="en-US" dirty="0"/>
          </a:p>
        </p:txBody>
      </p:sp>
      <p:sp>
        <p:nvSpPr>
          <p:cNvPr id="2" name="TextBox 1"/>
          <p:cNvSpPr txBox="1"/>
          <p:nvPr/>
        </p:nvSpPr>
        <p:spPr>
          <a:xfrm>
            <a:off x="683568" y="1268760"/>
            <a:ext cx="2157450" cy="461665"/>
          </a:xfrm>
          <a:prstGeom prst="rect">
            <a:avLst/>
          </a:prstGeom>
          <a:noFill/>
        </p:spPr>
        <p:txBody>
          <a:bodyPr wrap="none" rtlCol="0">
            <a:spAutoFit/>
          </a:bodyPr>
          <a:lstStyle/>
          <a:p>
            <a:r>
              <a:rPr kumimoji="1" lang="en-US" altLang="ko-KR" sz="2400" dirty="0" smtClean="0"/>
              <a:t>Tensor + Flow</a:t>
            </a:r>
            <a:endParaRPr kumimoji="1" lang="ko-KR" altLang="en-US" sz="2400" dirty="0" smtClean="0"/>
          </a:p>
        </p:txBody>
      </p:sp>
      <p:sp>
        <p:nvSpPr>
          <p:cNvPr id="5" name="TextBox 4"/>
          <p:cNvSpPr txBox="1"/>
          <p:nvPr/>
        </p:nvSpPr>
        <p:spPr>
          <a:xfrm>
            <a:off x="683568" y="1824807"/>
            <a:ext cx="4192045" cy="461665"/>
          </a:xfrm>
          <a:prstGeom prst="rect">
            <a:avLst/>
          </a:prstGeom>
          <a:noFill/>
        </p:spPr>
        <p:txBody>
          <a:bodyPr wrap="none" rtlCol="0">
            <a:spAutoFit/>
          </a:bodyPr>
          <a:lstStyle/>
          <a:p>
            <a:r>
              <a:rPr kumimoji="1" lang="en-US" altLang="ko-KR" sz="2400" dirty="0" smtClean="0"/>
              <a:t>Tensor: n-dimensional arrays</a:t>
            </a:r>
            <a:endParaRPr kumimoji="1" lang="ko-KR" altLang="en-US" sz="2400" dirty="0" smtClean="0"/>
          </a:p>
        </p:txBody>
      </p:sp>
      <p:sp>
        <p:nvSpPr>
          <p:cNvPr id="6" name="TextBox 5"/>
          <p:cNvSpPr txBox="1"/>
          <p:nvPr/>
        </p:nvSpPr>
        <p:spPr>
          <a:xfrm>
            <a:off x="1223963" y="2380854"/>
            <a:ext cx="4216732" cy="461665"/>
          </a:xfrm>
          <a:prstGeom prst="rect">
            <a:avLst/>
          </a:prstGeom>
          <a:noFill/>
        </p:spPr>
        <p:txBody>
          <a:bodyPr wrap="none" rtlCol="0">
            <a:spAutoFit/>
          </a:bodyPr>
          <a:lstStyle/>
          <a:p>
            <a:r>
              <a:rPr kumimoji="1" lang="en-US" altLang="ko-KR" sz="2400" dirty="0" smtClean="0"/>
              <a:t>Vector: 1-dimensional tensor</a:t>
            </a:r>
            <a:endParaRPr kumimoji="1" lang="ko-KR" altLang="en-US" sz="2400" dirty="0" smtClean="0"/>
          </a:p>
        </p:txBody>
      </p:sp>
      <p:sp>
        <p:nvSpPr>
          <p:cNvPr id="7" name="TextBox 6"/>
          <p:cNvSpPr txBox="1"/>
          <p:nvPr/>
        </p:nvSpPr>
        <p:spPr>
          <a:xfrm>
            <a:off x="1223963" y="2936901"/>
            <a:ext cx="4196149" cy="461665"/>
          </a:xfrm>
          <a:prstGeom prst="rect">
            <a:avLst/>
          </a:prstGeom>
          <a:noFill/>
        </p:spPr>
        <p:txBody>
          <a:bodyPr wrap="none" rtlCol="0">
            <a:spAutoFit/>
          </a:bodyPr>
          <a:lstStyle/>
          <a:p>
            <a:r>
              <a:rPr kumimoji="1" lang="en-US" altLang="ko-KR" sz="2400" dirty="0" smtClean="0"/>
              <a:t>Matrix: 2-dimensional tensor</a:t>
            </a:r>
            <a:endParaRPr kumimoji="1" lang="ko-KR" altLang="en-US" sz="2400" dirty="0" smtClean="0"/>
          </a:p>
        </p:txBody>
      </p:sp>
      <p:sp>
        <p:nvSpPr>
          <p:cNvPr id="8" name="TextBox 7"/>
          <p:cNvSpPr txBox="1"/>
          <p:nvPr/>
        </p:nvSpPr>
        <p:spPr>
          <a:xfrm>
            <a:off x="683567" y="3861048"/>
            <a:ext cx="6480685" cy="461665"/>
          </a:xfrm>
          <a:prstGeom prst="rect">
            <a:avLst/>
          </a:prstGeom>
          <a:noFill/>
        </p:spPr>
        <p:txBody>
          <a:bodyPr wrap="none" rtlCol="0">
            <a:spAutoFit/>
          </a:bodyPr>
          <a:lstStyle/>
          <a:p>
            <a:r>
              <a:rPr kumimoji="1" lang="en-US" altLang="ko-KR" sz="2400" dirty="0" smtClean="0"/>
              <a:t>Deep learning processes are </a:t>
            </a:r>
            <a:r>
              <a:rPr kumimoji="1" lang="en-US" altLang="ko-KR" sz="2400" dirty="0" smtClean="0">
                <a:solidFill>
                  <a:srgbClr val="FF0000"/>
                </a:solidFill>
              </a:rPr>
              <a:t>flows</a:t>
            </a:r>
            <a:r>
              <a:rPr kumimoji="1" lang="en-US" altLang="ko-KR" sz="2400" dirty="0" smtClean="0"/>
              <a:t> of </a:t>
            </a:r>
            <a:r>
              <a:rPr kumimoji="1" lang="en-US" altLang="ko-KR" sz="2400" dirty="0" smtClean="0">
                <a:solidFill>
                  <a:srgbClr val="FF0000"/>
                </a:solidFill>
              </a:rPr>
              <a:t>tensors</a:t>
            </a:r>
            <a:endParaRPr kumimoji="1" lang="ko-KR" altLang="en-US" sz="2400" dirty="0" smtClean="0">
              <a:solidFill>
                <a:srgbClr val="FF0000"/>
              </a:solidFill>
            </a:endParaRPr>
          </a:p>
        </p:txBody>
      </p:sp>
      <p:sp>
        <p:nvSpPr>
          <p:cNvPr id="9" name="TextBox 8"/>
          <p:cNvSpPr txBox="1"/>
          <p:nvPr/>
        </p:nvSpPr>
        <p:spPr>
          <a:xfrm>
            <a:off x="1223962" y="4417095"/>
            <a:ext cx="4767395" cy="461665"/>
          </a:xfrm>
          <a:prstGeom prst="rect">
            <a:avLst/>
          </a:prstGeom>
          <a:noFill/>
        </p:spPr>
        <p:txBody>
          <a:bodyPr wrap="none" rtlCol="0">
            <a:spAutoFit/>
          </a:bodyPr>
          <a:lstStyle/>
          <a:p>
            <a:r>
              <a:rPr kumimoji="1" lang="en-US" altLang="ko-KR" sz="2400" dirty="0" smtClean="0"/>
              <a:t>A sequence of tensor operations</a:t>
            </a:r>
            <a:endParaRPr kumimoji="1" lang="ko-KR" altLang="en-US" sz="2400" dirty="0" smtClean="0"/>
          </a:p>
        </p:txBody>
      </p:sp>
      <p:sp>
        <p:nvSpPr>
          <p:cNvPr id="10" name="TextBox 9"/>
          <p:cNvSpPr txBox="1"/>
          <p:nvPr/>
        </p:nvSpPr>
        <p:spPr>
          <a:xfrm>
            <a:off x="1223962" y="4973550"/>
            <a:ext cx="7164462" cy="830997"/>
          </a:xfrm>
          <a:prstGeom prst="rect">
            <a:avLst/>
          </a:prstGeom>
          <a:noFill/>
        </p:spPr>
        <p:txBody>
          <a:bodyPr wrap="square" rtlCol="0">
            <a:spAutoFit/>
          </a:bodyPr>
          <a:lstStyle/>
          <a:p>
            <a:r>
              <a:rPr kumimoji="1" lang="en-US" altLang="ko-KR" sz="2400" dirty="0" smtClean="0"/>
              <a:t>Can also represent a number of machine learning algorithms</a:t>
            </a:r>
            <a:endParaRPr kumimoji="1" lang="ko-KR" altLang="en-US" sz="2400" dirty="0" smtClean="0"/>
          </a:p>
        </p:txBody>
      </p:sp>
    </p:spTree>
    <p:extLst>
      <p:ext uri="{BB962C8B-B14F-4D97-AF65-F5344CB8AC3E}">
        <p14:creationId xmlns:p14="http://schemas.microsoft.com/office/powerpoint/2010/main" val="331223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CA1D5AE-3018-49FC-B3E0-A1E0E9567469}" type="slidenum">
              <a:rPr lang="ko-KR" altLang="en-US" smtClean="0"/>
              <a:pPr/>
              <a:t>8</a:t>
            </a:fld>
            <a:endParaRPr lang="ko-KR" altLang="en-US"/>
          </a:p>
        </p:txBody>
      </p:sp>
      <p:sp>
        <p:nvSpPr>
          <p:cNvPr id="2" name="직사각형 1"/>
          <p:cNvSpPr/>
          <p:nvPr/>
        </p:nvSpPr>
        <p:spPr>
          <a:xfrm>
            <a:off x="2915816" y="1844824"/>
            <a:ext cx="3312368" cy="43204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smtClean="0">
              <a:solidFill>
                <a:schemeClr val="tx1"/>
              </a:solidFill>
            </a:endParaRPr>
          </a:p>
        </p:txBody>
      </p:sp>
      <p:sp>
        <p:nvSpPr>
          <p:cNvPr id="5" name="TextBox 4"/>
          <p:cNvSpPr txBox="1"/>
          <p:nvPr/>
        </p:nvSpPr>
        <p:spPr>
          <a:xfrm>
            <a:off x="2064578" y="1340768"/>
            <a:ext cx="5036443" cy="461665"/>
          </a:xfrm>
          <a:prstGeom prst="rect">
            <a:avLst/>
          </a:prstGeom>
          <a:noFill/>
        </p:spPr>
        <p:txBody>
          <a:bodyPr wrap="none" rtlCol="0">
            <a:spAutoFit/>
          </a:bodyPr>
          <a:lstStyle/>
          <a:p>
            <a:r>
              <a:rPr kumimoji="1" lang="en-US" altLang="ko-KR" sz="2400" dirty="0" smtClean="0"/>
              <a:t>Computational Graph (TensorFlow)</a:t>
            </a:r>
            <a:endParaRPr kumimoji="1" lang="ko-KR" altLang="en-US" sz="2400" dirty="0" smtClean="0"/>
          </a:p>
        </p:txBody>
      </p:sp>
      <p:sp>
        <p:nvSpPr>
          <p:cNvPr id="6" name="TextBox 5"/>
          <p:cNvSpPr txBox="1"/>
          <p:nvPr/>
        </p:nvSpPr>
        <p:spPr>
          <a:xfrm>
            <a:off x="3939674" y="4488943"/>
            <a:ext cx="1286250" cy="461665"/>
          </a:xfrm>
          <a:prstGeom prst="rect">
            <a:avLst/>
          </a:prstGeom>
          <a:noFill/>
          <a:ln>
            <a:solidFill>
              <a:schemeClr val="tx1"/>
            </a:solidFill>
          </a:ln>
        </p:spPr>
        <p:txBody>
          <a:bodyPr wrap="none" rtlCol="0">
            <a:spAutoFit/>
          </a:bodyPr>
          <a:lstStyle/>
          <a:p>
            <a:r>
              <a:rPr kumimoji="1" lang="en-US" altLang="ko-KR" sz="2400" dirty="0" smtClean="0"/>
              <a:t>Variable</a:t>
            </a:r>
            <a:endParaRPr kumimoji="1" lang="ko-KR" altLang="en-US" sz="2400" dirty="0" smtClean="0"/>
          </a:p>
        </p:txBody>
      </p:sp>
      <p:sp>
        <p:nvSpPr>
          <p:cNvPr id="7" name="TextBox 6"/>
          <p:cNvSpPr txBox="1"/>
          <p:nvPr/>
        </p:nvSpPr>
        <p:spPr>
          <a:xfrm>
            <a:off x="3657706" y="5227306"/>
            <a:ext cx="1850186" cy="461665"/>
          </a:xfrm>
          <a:prstGeom prst="rect">
            <a:avLst/>
          </a:prstGeom>
          <a:noFill/>
          <a:ln>
            <a:solidFill>
              <a:schemeClr val="tx1"/>
            </a:solidFill>
          </a:ln>
        </p:spPr>
        <p:txBody>
          <a:bodyPr wrap="none" rtlCol="0">
            <a:spAutoFit/>
          </a:bodyPr>
          <a:lstStyle/>
          <a:p>
            <a:r>
              <a:rPr kumimoji="1" lang="en-US" altLang="ko-KR" sz="2400" smtClean="0"/>
              <a:t>PlaceHolder</a:t>
            </a:r>
            <a:endParaRPr kumimoji="1" lang="ko-KR" altLang="en-US" sz="2400" dirty="0" smtClean="0"/>
          </a:p>
        </p:txBody>
      </p:sp>
      <p:sp>
        <p:nvSpPr>
          <p:cNvPr id="8" name="TextBox 7"/>
          <p:cNvSpPr txBox="1"/>
          <p:nvPr/>
        </p:nvSpPr>
        <p:spPr>
          <a:xfrm>
            <a:off x="3789954" y="3724437"/>
            <a:ext cx="1585690" cy="461665"/>
          </a:xfrm>
          <a:prstGeom prst="rect">
            <a:avLst/>
          </a:prstGeom>
          <a:noFill/>
          <a:ln>
            <a:solidFill>
              <a:schemeClr val="tx1"/>
            </a:solidFill>
          </a:ln>
        </p:spPr>
        <p:txBody>
          <a:bodyPr wrap="none" rtlCol="0">
            <a:spAutoFit/>
          </a:bodyPr>
          <a:lstStyle/>
          <a:p>
            <a:r>
              <a:rPr kumimoji="1" lang="en-US" altLang="ko-KR" sz="2400" dirty="0" smtClean="0"/>
              <a:t>Operation</a:t>
            </a:r>
            <a:endParaRPr kumimoji="1" lang="ko-KR" altLang="en-US" sz="2400" dirty="0" smtClean="0"/>
          </a:p>
        </p:txBody>
      </p:sp>
      <p:sp>
        <p:nvSpPr>
          <p:cNvPr id="9" name="TextBox 8"/>
          <p:cNvSpPr txBox="1"/>
          <p:nvPr/>
        </p:nvSpPr>
        <p:spPr>
          <a:xfrm>
            <a:off x="4191506" y="3007962"/>
            <a:ext cx="782587" cy="461665"/>
          </a:xfrm>
          <a:prstGeom prst="rect">
            <a:avLst/>
          </a:prstGeom>
          <a:noFill/>
          <a:ln>
            <a:solidFill>
              <a:schemeClr val="tx1"/>
            </a:solidFill>
          </a:ln>
        </p:spPr>
        <p:txBody>
          <a:bodyPr wrap="none" rtlCol="0">
            <a:spAutoFit/>
          </a:bodyPr>
          <a:lstStyle/>
          <a:p>
            <a:r>
              <a:rPr kumimoji="1" lang="en-US" altLang="ko-KR" sz="2400" dirty="0" smtClean="0"/>
              <a:t>Loss</a:t>
            </a:r>
            <a:endParaRPr kumimoji="1" lang="ko-KR" altLang="en-US" sz="2400" dirty="0" smtClean="0"/>
          </a:p>
        </p:txBody>
      </p:sp>
      <p:sp>
        <p:nvSpPr>
          <p:cNvPr id="10" name="TextBox 9"/>
          <p:cNvSpPr txBox="1"/>
          <p:nvPr/>
        </p:nvSpPr>
        <p:spPr>
          <a:xfrm>
            <a:off x="3806785" y="2276872"/>
            <a:ext cx="1552028" cy="461665"/>
          </a:xfrm>
          <a:prstGeom prst="rect">
            <a:avLst/>
          </a:prstGeom>
          <a:noFill/>
          <a:ln>
            <a:solidFill>
              <a:schemeClr val="tx1"/>
            </a:solidFill>
          </a:ln>
        </p:spPr>
        <p:txBody>
          <a:bodyPr wrap="none" rtlCol="0">
            <a:spAutoFit/>
          </a:bodyPr>
          <a:lstStyle/>
          <a:p>
            <a:r>
              <a:rPr kumimoji="1" lang="en-US" altLang="ko-KR" sz="2400" dirty="0" smtClean="0"/>
              <a:t>Optimizer</a:t>
            </a:r>
            <a:endParaRPr kumimoji="1" lang="ko-KR" altLang="en-US" sz="2400" dirty="0" smtClean="0"/>
          </a:p>
        </p:txBody>
      </p:sp>
      <p:sp>
        <p:nvSpPr>
          <p:cNvPr id="11" name="标题 10"/>
          <p:cNvSpPr>
            <a:spLocks noGrp="1"/>
          </p:cNvSpPr>
          <p:nvPr>
            <p:ph type="title"/>
          </p:nvPr>
        </p:nvSpPr>
        <p:spPr/>
        <p:txBody>
          <a:bodyPr/>
          <a:lstStyle/>
          <a:p>
            <a:r>
              <a:rPr lang="en-US" altLang="zh-CN" smtClean="0"/>
              <a:t>Architecture</a:t>
            </a:r>
            <a:endParaRPr lang="zh-CN" altLang="en-US"/>
          </a:p>
        </p:txBody>
      </p:sp>
    </p:spTree>
    <p:extLst>
      <p:ext uri="{BB962C8B-B14F-4D97-AF65-F5344CB8AC3E}">
        <p14:creationId xmlns:p14="http://schemas.microsoft.com/office/powerpoint/2010/main" val="221980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smtClean="0"/>
              <a:t>ReLU</a:t>
            </a:r>
            <a:r>
              <a:rPr lang="en-US" altLang="ko-KR" dirty="0" smtClean="0"/>
              <a:t> network</a:t>
            </a:r>
            <a:endParaRPr lang="ko-KR" altLang="en-US" dirty="0"/>
          </a:p>
        </p:txBody>
      </p:sp>
      <p:sp>
        <p:nvSpPr>
          <p:cNvPr id="4" name="슬라이드 번호 개체 틀 3"/>
          <p:cNvSpPr>
            <a:spLocks noGrp="1"/>
          </p:cNvSpPr>
          <p:nvPr>
            <p:ph type="sldNum" sz="quarter" idx="12"/>
          </p:nvPr>
        </p:nvSpPr>
        <p:spPr/>
        <p:txBody>
          <a:bodyPr/>
          <a:lstStyle/>
          <a:p>
            <a:fld id="{4CA1D5AE-3018-49FC-B3E0-A1E0E9567469}" type="slidenum">
              <a:rPr lang="ko-KR" altLang="en-US" smtClean="0"/>
              <a:pPr/>
              <a:t>9</a:t>
            </a:fld>
            <a:endParaRPr lang="ko-KR" altLang="en-US"/>
          </a:p>
        </p:txBody>
      </p:sp>
      <p:pic>
        <p:nvPicPr>
          <p:cNvPr id="2" name="그림 1"/>
          <p:cNvPicPr>
            <a:picLocks noChangeAspect="1"/>
          </p:cNvPicPr>
          <p:nvPr/>
        </p:nvPicPr>
        <p:blipFill>
          <a:blip r:embed="rId3"/>
          <a:stretch>
            <a:fillRect/>
          </a:stretch>
        </p:blipFill>
        <p:spPr>
          <a:xfrm>
            <a:off x="445378" y="2155728"/>
            <a:ext cx="3622566" cy="3008572"/>
          </a:xfrm>
          <a:prstGeom prst="rect">
            <a:avLst/>
          </a:prstGeom>
        </p:spPr>
      </p:pic>
      <p:sp>
        <p:nvSpPr>
          <p:cNvPr id="5" name="TextBox 4"/>
          <p:cNvSpPr txBox="1"/>
          <p:nvPr/>
        </p:nvSpPr>
        <p:spPr>
          <a:xfrm>
            <a:off x="1686710" y="5055567"/>
            <a:ext cx="1047082" cy="461665"/>
          </a:xfrm>
          <a:prstGeom prst="rect">
            <a:avLst/>
          </a:prstGeom>
          <a:noFill/>
        </p:spPr>
        <p:txBody>
          <a:bodyPr wrap="none" rtlCol="0">
            <a:spAutoFit/>
          </a:bodyPr>
          <a:lstStyle/>
          <a:p>
            <a:r>
              <a:rPr kumimoji="1" lang="en-US" altLang="ko-KR" sz="2400" dirty="0" smtClean="0"/>
              <a:t>Inputs</a:t>
            </a:r>
            <a:endParaRPr kumimoji="1" lang="ko-KR" altLang="en-US" sz="2400" dirty="0" smtClean="0"/>
          </a:p>
        </p:txBody>
      </p:sp>
      <p:sp>
        <p:nvSpPr>
          <p:cNvPr id="6" name="TextBox 5"/>
          <p:cNvSpPr txBox="1"/>
          <p:nvPr/>
        </p:nvSpPr>
        <p:spPr>
          <a:xfrm>
            <a:off x="1602475" y="1852706"/>
            <a:ext cx="1308371" cy="461665"/>
          </a:xfrm>
          <a:prstGeom prst="rect">
            <a:avLst/>
          </a:prstGeom>
          <a:noFill/>
        </p:spPr>
        <p:txBody>
          <a:bodyPr wrap="none" rtlCol="0">
            <a:spAutoFit/>
          </a:bodyPr>
          <a:lstStyle/>
          <a:p>
            <a:r>
              <a:rPr kumimoji="1" lang="en-US" altLang="ko-KR" sz="2400" dirty="0" smtClean="0"/>
              <a:t>Outputs</a:t>
            </a:r>
            <a:endParaRPr kumimoji="1" lang="ko-KR" altLang="en-US" sz="2400" dirty="0" smtClean="0"/>
          </a:p>
        </p:txBody>
      </p:sp>
      <p:pic>
        <p:nvPicPr>
          <p:cNvPr id="8" name="그림 7"/>
          <p:cNvPicPr>
            <a:picLocks noChangeAspect="1"/>
          </p:cNvPicPr>
          <p:nvPr/>
        </p:nvPicPr>
        <p:blipFill>
          <a:blip r:embed="rId4"/>
          <a:stretch>
            <a:fillRect/>
          </a:stretch>
        </p:blipFill>
        <p:spPr>
          <a:xfrm>
            <a:off x="4355976" y="816240"/>
            <a:ext cx="4414667" cy="4379350"/>
          </a:xfrm>
          <a:prstGeom prst="rect">
            <a:avLst/>
          </a:prstGeom>
        </p:spPr>
      </p:pic>
      <p:pic>
        <p:nvPicPr>
          <p:cNvPr id="1026" name="Picture 2" descr="https://imiloainf.files.wordpress.com/2013/11/activation_funcs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2585498"/>
            <a:ext cx="4318618" cy="323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33265</TotalTime>
  <Words>511</Words>
  <Application>Microsoft Office PowerPoint</Application>
  <PresentationFormat>全屏显示(4:3)</PresentationFormat>
  <Paragraphs>131</Paragraphs>
  <Slides>25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휴먼둥근헤드라인</vt:lpstr>
      <vt:lpstr>맑은 고딕</vt:lpstr>
      <vt:lpstr>Meiryo UI</vt:lpstr>
      <vt:lpstr>宋体</vt:lpstr>
      <vt:lpstr>Arial</vt:lpstr>
      <vt:lpstr>Garamond</vt:lpstr>
      <vt:lpstr>Office 테마</vt:lpstr>
      <vt:lpstr>PowerPoint 演示文稿</vt:lpstr>
      <vt:lpstr>Outline</vt:lpstr>
      <vt:lpstr>TensorFlow  Overview</vt:lpstr>
      <vt:lpstr>TensorFlow  Installation</vt:lpstr>
      <vt:lpstr>What can TensorFlow do?</vt:lpstr>
      <vt:lpstr>Pros and Cons</vt:lpstr>
      <vt:lpstr>TensorFlow </vt:lpstr>
      <vt:lpstr>Architecture</vt:lpstr>
      <vt:lpstr>ReLU network</vt:lpstr>
      <vt:lpstr>Matrix operation</vt:lpstr>
      <vt:lpstr>In TensorFlow</vt:lpstr>
      <vt:lpstr>Variables</vt:lpstr>
      <vt:lpstr>TensorFlow</vt:lpstr>
      <vt:lpstr>Session</vt:lpstr>
      <vt:lpstr>Initialize variable</vt:lpstr>
      <vt:lpstr>Placeholder</vt:lpstr>
      <vt:lpstr>Feed</vt:lpstr>
      <vt:lpstr>Prediction</vt:lpstr>
      <vt:lpstr>Error</vt:lpstr>
      <vt:lpstr>Loss</vt:lpstr>
      <vt:lpstr>Optimization</vt:lpstr>
      <vt:lpstr>Summary</vt:lpstr>
      <vt:lpstr>Iterative update</vt:lpstr>
      <vt:lpstr>Biases</vt:lpstr>
      <vt:lpstr>Go deeper</vt:lpstr>
    </vt:vector>
  </TitlesOfParts>
  <Company>PIL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neohanju</dc:creator>
  <cp:lastModifiedBy>申炳宇</cp:lastModifiedBy>
  <cp:revision>1165</cp:revision>
  <dcterms:created xsi:type="dcterms:W3CDTF">2010-03-17T18:05:41Z</dcterms:created>
  <dcterms:modified xsi:type="dcterms:W3CDTF">2016-07-28T18:13:39Z</dcterms:modified>
</cp:coreProperties>
</file>