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549" r:id="rId2"/>
    <p:sldId id="560" r:id="rId3"/>
    <p:sldId id="556" r:id="rId4"/>
    <p:sldId id="557" r:id="rId5"/>
    <p:sldId id="558" r:id="rId6"/>
    <p:sldId id="559" r:id="rId7"/>
    <p:sldId id="562" r:id="rId8"/>
    <p:sldId id="504" r:id="rId9"/>
    <p:sldId id="505" r:id="rId10"/>
    <p:sldId id="506" r:id="rId11"/>
    <p:sldId id="507" r:id="rId12"/>
    <p:sldId id="508" r:id="rId13"/>
    <p:sldId id="509" r:id="rId14"/>
    <p:sldId id="511" r:id="rId15"/>
    <p:sldId id="512" r:id="rId16"/>
    <p:sldId id="510" r:id="rId17"/>
    <p:sldId id="550" r:id="rId18"/>
    <p:sldId id="513" r:id="rId19"/>
    <p:sldId id="533" r:id="rId20"/>
    <p:sldId id="551" r:id="rId21"/>
    <p:sldId id="535" r:id="rId22"/>
    <p:sldId id="538" r:id="rId23"/>
    <p:sldId id="539" r:id="rId24"/>
    <p:sldId id="540" r:id="rId25"/>
    <p:sldId id="515" r:id="rId26"/>
    <p:sldId id="566" r:id="rId27"/>
    <p:sldId id="519" r:id="rId28"/>
    <p:sldId id="520" r:id="rId29"/>
    <p:sldId id="543" r:id="rId30"/>
    <p:sldId id="521" r:id="rId31"/>
    <p:sldId id="522" r:id="rId32"/>
    <p:sldId id="523" r:id="rId33"/>
    <p:sldId id="524" r:id="rId34"/>
    <p:sldId id="553" r:id="rId35"/>
    <p:sldId id="525" r:id="rId36"/>
    <p:sldId id="554" r:id="rId37"/>
    <p:sldId id="527" r:id="rId38"/>
    <p:sldId id="528" r:id="rId39"/>
    <p:sldId id="529" r:id="rId40"/>
    <p:sldId id="530" r:id="rId41"/>
    <p:sldId id="545" r:id="rId42"/>
    <p:sldId id="531" r:id="rId43"/>
    <p:sldId id="532" r:id="rId44"/>
    <p:sldId id="555" r:id="rId45"/>
    <p:sldId id="552" r:id="rId46"/>
    <p:sldId id="563" r:id="rId47"/>
    <p:sldId id="564" r:id="rId48"/>
    <p:sldId id="565" r:id="rId49"/>
    <p:sldId id="548" r:id="rId50"/>
    <p:sldId id="567" r:id="rId5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5D2"/>
    <a:srgbClr val="777777"/>
    <a:srgbClr val="4D4D4D"/>
    <a:srgbClr val="D8BEEC"/>
    <a:srgbClr val="D1B2E8"/>
    <a:srgbClr val="BFFFBF"/>
    <a:srgbClr val="57257D"/>
    <a:srgbClr val="B3FFB3"/>
    <a:srgbClr val="007000"/>
    <a:srgbClr val="00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4" autoAdjust="0"/>
    <p:restoredTop sz="92484"/>
  </p:normalViewPr>
  <p:slideViewPr>
    <p:cSldViewPr>
      <p:cViewPr varScale="1">
        <p:scale>
          <a:sx n="97" d="100"/>
          <a:sy n="97" d="100"/>
        </p:scale>
        <p:origin x="16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2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B4B71-9140-4B38-8FE9-F08556C51C9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C1B91-1108-473C-9275-6CAD8333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06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33C5A0-49AD-4456-B170-B4454905C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39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63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propose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</a:p>
          <a:p>
            <a:pPr marL="228600" indent="-228600">
              <a:buAutoNum type="arabicPeriod"/>
            </a:pP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round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prepare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whole</a:t>
            </a:r>
            <a:r>
              <a:rPr lang="zh-CN" altLang="en-US" dirty="0"/>
              <a:t> </a:t>
            </a:r>
            <a:r>
              <a:rPr lang="en-US" altLang="zh-CN" dirty="0"/>
              <a:t>log.</a:t>
            </a:r>
            <a:r>
              <a:rPr lang="zh-CN" altLang="en-US" dirty="0"/>
              <a:t> </a:t>
            </a:r>
            <a:r>
              <a:rPr lang="en-US" altLang="zh-CN" dirty="0"/>
              <a:t>cut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half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RPCs</a:t>
            </a:r>
          </a:p>
          <a:p>
            <a:pPr marL="228600" indent="-228600"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/questions/64753009/does-anyone-have-any-</a:t>
            </a:r>
            <a:r>
              <a:rPr lang="en-US" dirty="0" err="1"/>
              <a:t>recommendatation</a:t>
            </a:r>
            <a:r>
              <a:rPr lang="en-US" dirty="0"/>
              <a:t>-for-multi-</a:t>
            </a:r>
            <a:r>
              <a:rPr lang="en-US" dirty="0" err="1"/>
              <a:t>paxos</a:t>
            </a:r>
            <a:r>
              <a:rPr lang="en-US" dirty="0"/>
              <a:t>/64759874#64759874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19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Pretty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leaders</a:t>
            </a:r>
            <a:r>
              <a:rPr lang="zh-CN" altLang="en-US" dirty="0"/>
              <a:t> </a:t>
            </a:r>
            <a:endParaRPr lang="en-CA" altLang="zh-CN" dirty="0"/>
          </a:p>
          <a:p>
            <a:endParaRPr lang="en-CA" dirty="0"/>
          </a:p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lease-based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implemented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60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acceptor</a:t>
            </a:r>
          </a:p>
          <a:p>
            <a:pPr marL="0" indent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t's about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multiple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rounds of the algorithm to agree sequential requests from a stable leader with minimal messaging. </a:t>
            </a:r>
          </a:p>
          <a:p>
            <a:pPr marL="0" indent="0">
              <a:buNone/>
            </a:pPr>
            <a:endParaRPr lang="en-CA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Rather than start again with prepare requests it can move immediately to a galloping mode where it sends successive accept messages when it hears a majority of acknowledgments for the previous accept request. This is highly efficient as it needs the minimal number of messages but it only occurs for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multiple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rounds from a stable leader. This may be interrupted by the leader crashing else a network failure which causes a follower to timeout on an otherwise healthy leader.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30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8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41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Prepare</a:t>
            </a:r>
            <a:r>
              <a:rPr lang="zh-CN" altLang="en-US" dirty="0"/>
              <a:t> </a:t>
            </a:r>
            <a:r>
              <a:rPr lang="en-US" altLang="zh-CN" dirty="0"/>
              <a:t>phase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safe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acceptors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accept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proposals.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98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17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7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6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6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6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57200" y="457200"/>
            <a:ext cx="8272463" cy="598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6986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2192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Arial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033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24600"/>
            <a:ext cx="21336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1, 2013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324600"/>
            <a:ext cx="34290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Implementing Replicated Logs with Paxos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BF7A2FB-5E63-4F6B-AD89-DAD0D43D4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24600"/>
            <a:ext cx="21336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1,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324600"/>
            <a:ext cx="34290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Implementing Replicated Logs with Paxos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D21A300-A8DA-4985-B9D1-877729195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24600"/>
            <a:ext cx="21336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1,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324600"/>
            <a:ext cx="34290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Implementing Replicated Logs with Paxos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69EA510-711E-4808-BDFF-EEB70A6E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chemeClr val="tx2"/>
              </a:buClr>
              <a:defRPr/>
            </a:lvl1pPr>
            <a:lvl2pPr>
              <a:spcBef>
                <a:spcPts val="600"/>
              </a:spcBef>
              <a:buClr>
                <a:schemeClr val="tx2"/>
              </a:buClr>
              <a:defRPr/>
            </a:lvl2pPr>
            <a:lvl3pPr>
              <a:spcBef>
                <a:spcPts val="400"/>
              </a:spcBef>
              <a:buClr>
                <a:schemeClr val="tx2"/>
              </a:buClr>
              <a:defRPr/>
            </a:lvl3pPr>
            <a:lvl4pPr>
              <a:spcBef>
                <a:spcPts val="300"/>
              </a:spcBef>
              <a:buClr>
                <a:schemeClr val="tx2"/>
              </a:buClr>
              <a:defRPr/>
            </a:lvl4pPr>
            <a:lvl5pPr>
              <a:spcBef>
                <a:spcPts val="3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685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A6D86-DBBA-4E58-B0C7-18EC354915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9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24600"/>
            <a:ext cx="21336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1, 2013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324600"/>
            <a:ext cx="34290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Implementing Replicated Logs with Paxos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50800" cap="flat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12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24600"/>
            <a:ext cx="21336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1, 2013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324600"/>
            <a:ext cx="34290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Implementing Replicated Logs with Paxos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F191DFC-BCA0-443D-B994-97C841DC0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B45DFE7-D7AD-4ECD-A9C8-CA1FF5BAF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4FA54A8-AC05-4E51-97BF-0AE6FFDEE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24600"/>
            <a:ext cx="21336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1, 2013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324600"/>
            <a:ext cx="34290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Implementing Replicated Logs with Paxos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E048402-9490-480C-B493-607B1E845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research/publication/part-time-parliament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1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9100" y="1295400"/>
            <a:ext cx="8305800" cy="2057400"/>
          </a:xfrm>
        </p:spPr>
        <p:txBody>
          <a:bodyPr/>
          <a:lstStyle/>
          <a:p>
            <a:pPr eaLnBrk="1" hangingPunct="1"/>
            <a:r>
              <a:rPr lang="en-US" sz="4400" dirty="0" err="1"/>
              <a:t>Paxos</a:t>
            </a:r>
            <a:endParaRPr 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2500" y="3810000"/>
            <a:ext cx="7239000" cy="1219200"/>
          </a:xfrm>
        </p:spPr>
        <p:txBody>
          <a:bodyPr/>
          <a:lstStyle/>
          <a:p>
            <a:pPr eaLnBrk="1" hangingPunct="1"/>
            <a:r>
              <a:rPr lang="en-US" altLang="zh-CN" sz="1600" dirty="0" err="1"/>
              <a:t>Bingyu</a:t>
            </a:r>
            <a:r>
              <a:rPr lang="zh-CN" altLang="en-US" sz="1600" dirty="0"/>
              <a:t> </a:t>
            </a:r>
            <a:r>
              <a:rPr lang="en-US" altLang="zh-CN" sz="1600" dirty="0"/>
              <a:t>Shen</a:t>
            </a:r>
          </a:p>
          <a:p>
            <a:pPr eaLnBrk="1" hangingPunct="1"/>
            <a:r>
              <a:rPr lang="en-US" altLang="zh-CN" sz="1600" dirty="0"/>
              <a:t>CSE291</a:t>
            </a:r>
            <a:r>
              <a:rPr lang="zh-CN" altLang="en-US" sz="1600" dirty="0"/>
              <a:t> </a:t>
            </a:r>
            <a:r>
              <a:rPr lang="en-US" altLang="zh-CN" sz="1600" dirty="0"/>
              <a:t>Dependable</a:t>
            </a:r>
            <a:r>
              <a:rPr lang="zh-CN" altLang="en-US" sz="1600" dirty="0"/>
              <a:t> </a:t>
            </a:r>
            <a:r>
              <a:rPr lang="en-US" altLang="zh-CN" sz="1600" dirty="0"/>
              <a:t>Systems</a:t>
            </a:r>
          </a:p>
          <a:p>
            <a:pPr eaLnBrk="1" hangingPunct="1"/>
            <a:endParaRPr lang="en-US" altLang="zh-CN" sz="1600" dirty="0"/>
          </a:p>
          <a:p>
            <a:pPr eaLnBrk="1" hangingPunct="1"/>
            <a:r>
              <a:rPr lang="en-US" altLang="zh-CN" sz="1600" dirty="0"/>
              <a:t>2021-02-25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3246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adapted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sz="1600" dirty="0"/>
              <a:t>slides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John</a:t>
            </a:r>
            <a:r>
              <a:rPr lang="zh-CN" altLang="en-US" sz="1600" dirty="0"/>
              <a:t> </a:t>
            </a:r>
            <a:r>
              <a:rPr lang="en-US" altLang="zh-CN" sz="1600" dirty="0" err="1"/>
              <a:t>Ousterhout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Diego</a:t>
            </a:r>
            <a:r>
              <a:rPr lang="zh-CN" altLang="en-US" sz="1600" dirty="0"/>
              <a:t> </a:t>
            </a:r>
            <a:r>
              <a:rPr lang="en-US" altLang="zh-CN" sz="1600" dirty="0" err="1"/>
              <a:t>Ongaro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0762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Safety:</a:t>
            </a:r>
            <a:r>
              <a:rPr lang="zh-CN" altLang="en-US" dirty="0"/>
              <a:t> </a:t>
            </a:r>
            <a:r>
              <a:rPr lang="en-US" altLang="zh-CN" dirty="0"/>
              <a:t>(Bad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dirty="0"/>
              <a:t> </a:t>
            </a:r>
            <a:r>
              <a:rPr lang="en-US" altLang="zh-CN" dirty="0"/>
              <a:t>happen)</a:t>
            </a:r>
            <a:endParaRPr lang="en-US" dirty="0"/>
          </a:p>
          <a:p>
            <a:pPr lvl="1"/>
            <a:r>
              <a:rPr lang="en-US" dirty="0"/>
              <a:t>Only a single value may be chosen</a:t>
            </a:r>
          </a:p>
          <a:p>
            <a:pPr lvl="1"/>
            <a:r>
              <a:rPr lang="en-US" dirty="0"/>
              <a:t>A server never learns that a value has been chosen unless it really has been</a:t>
            </a:r>
          </a:p>
          <a:p>
            <a:r>
              <a:rPr lang="en-US" dirty="0" err="1"/>
              <a:t>Liveness</a:t>
            </a:r>
            <a:r>
              <a:rPr lang="en-US" dirty="0"/>
              <a:t> (as long as majority of servers up and communicating with reasonable timeliness):</a:t>
            </a:r>
          </a:p>
          <a:p>
            <a:pPr lvl="1"/>
            <a:r>
              <a:rPr lang="en-US" dirty="0"/>
              <a:t>Some proposed value is eventually chosen</a:t>
            </a:r>
          </a:p>
          <a:p>
            <a:pPr lvl="1"/>
            <a:r>
              <a:rPr lang="en-US" dirty="0"/>
              <a:t>If a value is chosen, servers eventually learn about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The term “consensus problem” typically refers to this single-value formulation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Basic </a:t>
            </a:r>
            <a:r>
              <a:rPr lang="en-US" dirty="0" err="1"/>
              <a:t>Paxos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7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Proposers:</a:t>
            </a:r>
          </a:p>
          <a:p>
            <a:pPr lvl="1"/>
            <a:r>
              <a:rPr lang="en-US" dirty="0"/>
              <a:t>Active: put forth particular values to be chosen</a:t>
            </a:r>
          </a:p>
          <a:p>
            <a:pPr lvl="1"/>
            <a:r>
              <a:rPr lang="en-US" dirty="0"/>
              <a:t>Handle client requests</a:t>
            </a:r>
          </a:p>
          <a:p>
            <a:r>
              <a:rPr lang="en-US" dirty="0"/>
              <a:t>Acceptors:</a:t>
            </a:r>
          </a:p>
          <a:p>
            <a:pPr lvl="1"/>
            <a:r>
              <a:rPr lang="en-US" dirty="0"/>
              <a:t>Passive: respond to messages from proposers</a:t>
            </a:r>
          </a:p>
          <a:p>
            <a:pPr lvl="1"/>
            <a:r>
              <a:rPr lang="en-US" dirty="0"/>
              <a:t>Responses represent votes that form consensus</a:t>
            </a:r>
          </a:p>
          <a:p>
            <a:pPr lvl="1"/>
            <a:r>
              <a:rPr lang="en-US" dirty="0"/>
              <a:t>Store chosen value, state of the decision process</a:t>
            </a:r>
          </a:p>
          <a:p>
            <a:pPr lvl="1"/>
            <a:r>
              <a:rPr lang="en-US" dirty="0"/>
              <a:t>Want to know which value was chosen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b="1" dirty="0"/>
              <a:t>learners</a:t>
            </a:r>
            <a:r>
              <a:rPr lang="zh-CN" altLang="en-US" b="1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Lamport</a:t>
            </a:r>
            <a:r>
              <a:rPr lang="en-US" altLang="zh-CN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this presentation: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Paxos</a:t>
            </a:r>
            <a:r>
              <a:rPr lang="en-US" dirty="0"/>
              <a:t> server contains both components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Components</a:t>
            </a:r>
          </a:p>
        </p:txBody>
      </p:sp>
    </p:spTree>
    <p:extLst>
      <p:ext uri="{BB962C8B-B14F-4D97-AF65-F5344CB8AC3E}">
        <p14:creationId xmlns:p14="http://schemas.microsoft.com/office/powerpoint/2010/main" val="68143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724400" cy="4800600"/>
          </a:xfrm>
        </p:spPr>
        <p:txBody>
          <a:bodyPr/>
          <a:lstStyle/>
          <a:p>
            <a:r>
              <a:rPr lang="en-US" dirty="0"/>
              <a:t>Simple (incorrect) approach: a single acceptor chooses value</a:t>
            </a:r>
          </a:p>
          <a:p>
            <a:r>
              <a:rPr lang="en-US" dirty="0"/>
              <a:t>What if acceptor crashes after choosing?</a:t>
            </a:r>
          </a:p>
          <a:p>
            <a:r>
              <a:rPr lang="en-US" dirty="0"/>
              <a:t>Solution: quorum</a:t>
            </a:r>
          </a:p>
          <a:p>
            <a:pPr lvl="1"/>
            <a:r>
              <a:rPr lang="en-US" b="1" i="1" dirty="0"/>
              <a:t>Multiple</a:t>
            </a:r>
            <a:r>
              <a:rPr lang="en-US" dirty="0"/>
              <a:t> acceptors (3, 5, ...)</a:t>
            </a:r>
          </a:p>
          <a:p>
            <a:pPr lvl="1"/>
            <a:r>
              <a:rPr lang="en-US" dirty="0"/>
              <a:t>Value v is </a:t>
            </a:r>
            <a:r>
              <a:rPr lang="en-US" dirty="0">
                <a:solidFill>
                  <a:schemeClr val="accent4"/>
                </a:solidFill>
              </a:rPr>
              <a:t>chosen</a:t>
            </a:r>
            <a:r>
              <a:rPr lang="en-US" dirty="0"/>
              <a:t> if accepted by </a:t>
            </a:r>
            <a:r>
              <a:rPr lang="en-US" dirty="0">
                <a:solidFill>
                  <a:schemeClr val="tx2"/>
                </a:solidFill>
              </a:rPr>
              <a:t>majority</a:t>
            </a:r>
            <a:r>
              <a:rPr lang="en-US" dirty="0"/>
              <a:t> of acceptors</a:t>
            </a:r>
          </a:p>
          <a:p>
            <a:pPr lvl="1"/>
            <a:r>
              <a:rPr lang="en-US" dirty="0"/>
              <a:t>If one acceptor crashes, chosen value still available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Strawman</a:t>
            </a:r>
            <a:r>
              <a:rPr lang="en-US" dirty="0"/>
              <a:t>: Single Acceptor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10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8" name="Rounded Rectangle 7"/>
          <p:cNvSpPr/>
          <p:nvPr/>
        </p:nvSpPr>
        <p:spPr>
          <a:xfrm>
            <a:off x="6172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" name="Rounded Rectangle 8"/>
          <p:cNvSpPr/>
          <p:nvPr/>
        </p:nvSpPr>
        <p:spPr>
          <a:xfrm>
            <a:off x="6934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0" name="Rounded Rectangle 9"/>
          <p:cNvSpPr/>
          <p:nvPr/>
        </p:nvSpPr>
        <p:spPr>
          <a:xfrm>
            <a:off x="7696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6172200" y="1444823"/>
            <a:ext cx="1219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Proposers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553200" y="3656111"/>
            <a:ext cx="457200" cy="457200"/>
          </a:xfrm>
          <a:prstGeom prst="round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7162800" y="3730823"/>
            <a:ext cx="1219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Acceptor</a:t>
            </a:r>
          </a:p>
        </p:txBody>
      </p:sp>
      <p:sp>
        <p:nvSpPr>
          <p:cNvPr id="14" name="Freeform 13"/>
          <p:cNvSpPr/>
          <p:nvPr/>
        </p:nvSpPr>
        <p:spPr>
          <a:xfrm>
            <a:off x="5630779" y="2281187"/>
            <a:ext cx="998621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flipH="1">
            <a:off x="6926179" y="2286000"/>
            <a:ext cx="998621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H="1">
            <a:off x="6843561" y="2286000"/>
            <a:ext cx="319239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400800" y="2286000"/>
            <a:ext cx="319239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2" idx="2"/>
          </p:cNvCxnSpPr>
          <p:nvPr/>
        </p:nvCxnSpPr>
        <p:spPr>
          <a:xfrm>
            <a:off x="6781800" y="4113311"/>
            <a:ext cx="0" cy="992089"/>
          </a:xfrm>
          <a:prstGeom prst="straightConnector1">
            <a:avLst/>
          </a:pr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Oval 23"/>
          <p:cNvSpPr/>
          <p:nvPr/>
        </p:nvSpPr>
        <p:spPr>
          <a:xfrm>
            <a:off x="556260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add</a:t>
            </a:r>
          </a:p>
        </p:txBody>
      </p:sp>
      <p:sp>
        <p:nvSpPr>
          <p:cNvPr id="29" name="Oval 28"/>
          <p:cNvSpPr/>
          <p:nvPr/>
        </p:nvSpPr>
        <p:spPr>
          <a:xfrm>
            <a:off x="619145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678180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/>
              <a:t>shl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739140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sub</a:t>
            </a:r>
          </a:p>
        </p:txBody>
      </p:sp>
      <p:sp>
        <p:nvSpPr>
          <p:cNvPr id="32" name="Oval 31"/>
          <p:cNvSpPr/>
          <p:nvPr/>
        </p:nvSpPr>
        <p:spPr>
          <a:xfrm>
            <a:off x="6514700" y="42672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/>
              <a:t>jmp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95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19200"/>
          </a:xfrm>
        </p:spPr>
        <p:txBody>
          <a:bodyPr/>
          <a:lstStyle/>
          <a:p>
            <a:r>
              <a:rPr lang="en-US" dirty="0"/>
              <a:t>Acceptor accepts only first value it receives?</a:t>
            </a:r>
          </a:p>
          <a:p>
            <a:r>
              <a:rPr lang="en-US" dirty="0"/>
              <a:t>If simultaneous proposals, no value might be chosen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spcBef>
                <a:spcPts val="3000"/>
              </a:spcBef>
              <a:buNone/>
            </a:pPr>
            <a:endParaRPr lang="en-US" dirty="0"/>
          </a:p>
          <a:p>
            <a:pPr marL="0" indent="0">
              <a:spcBef>
                <a:spcPts val="300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spcBef>
                <a:spcPts val="3600"/>
              </a:spcBef>
              <a:buNone/>
            </a:pPr>
            <a:r>
              <a:rPr lang="en-US" altLang="zh-CN" dirty="0">
                <a:solidFill>
                  <a:schemeClr val="tx2"/>
                </a:solidFill>
              </a:rPr>
              <a:t>=&gt;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Acceptors must sometimes </a:t>
            </a:r>
            <a:r>
              <a:rPr lang="en-US" dirty="0">
                <a:solidFill>
                  <a:srgbClr val="FF0000"/>
                </a:solidFill>
              </a:rPr>
              <a:t>accept</a:t>
            </a:r>
            <a:r>
              <a:rPr lang="en-US" dirty="0">
                <a:solidFill>
                  <a:schemeClr val="tx2"/>
                </a:solidFill>
              </a:rPr>
              <a:t> multiple (different) values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(only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one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chosen)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407404" y="3962400"/>
            <a:ext cx="1402596" cy="4572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07404" y="3048000"/>
            <a:ext cx="1402596" cy="4572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(1)</a:t>
            </a:r>
            <a:r>
              <a:rPr lang="zh-CN" altLang="en-US" dirty="0"/>
              <a:t> </a:t>
            </a:r>
            <a:r>
              <a:rPr lang="en-US" dirty="0"/>
              <a:t>: Split Votes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3048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4000" y="3505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3962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4419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4876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4859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6800" y="2819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6800" y="3276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6800" y="3730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6800" y="4188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66800" y="4645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3600" y="2743200"/>
            <a:ext cx="1143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accept?(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33600" y="3657600"/>
            <a:ext cx="1447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accept?(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33600" y="4572000"/>
            <a:ext cx="1371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accept?(</a:t>
            </a:r>
            <a:r>
              <a:rPr lang="en-US" sz="1600" dirty="0">
                <a:solidFill>
                  <a:srgbClr val="008E00"/>
                </a:solidFill>
              </a:rPr>
              <a:t>green</a:t>
            </a:r>
            <a:r>
              <a:rPr lang="en-US" sz="1600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10000" y="27432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10000" y="36576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0000" y="45720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008E00"/>
                </a:solidFill>
              </a:rPr>
              <a:t>green</a:t>
            </a:r>
            <a:r>
              <a:rPr lang="en-US" sz="1600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10000" y="32004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10000" y="41148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32" name="Oval 31"/>
          <p:cNvSpPr/>
          <p:nvPr/>
        </p:nvSpPr>
        <p:spPr>
          <a:xfrm>
            <a:off x="3962400" y="3009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62400" y="4838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962400" y="3924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62400" y="4381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962400" y="3467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7404" y="3048000"/>
            <a:ext cx="1402596" cy="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407404" y="3962400"/>
            <a:ext cx="1402596" cy="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407404" y="4876800"/>
            <a:ext cx="1402596" cy="0"/>
          </a:xfrm>
          <a:prstGeom prst="straightConnector1">
            <a:avLst/>
          </a:prstGeom>
          <a:ln w="19050" cap="rnd">
            <a:solidFill>
              <a:srgbClr val="008E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362200" y="3009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362200" y="4838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362200" y="3924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2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114800"/>
          </a:xfrm>
        </p:spPr>
        <p:txBody>
          <a:bodyPr/>
          <a:lstStyle/>
          <a:p>
            <a:r>
              <a:rPr lang="en-US" dirty="0"/>
              <a:t>Acceptor accepts </a:t>
            </a:r>
            <a:r>
              <a:rPr lang="en-US" dirty="0">
                <a:solidFill>
                  <a:srgbClr val="008E00"/>
                </a:solidFill>
              </a:rPr>
              <a:t>every </a:t>
            </a:r>
            <a:r>
              <a:rPr lang="en-US" dirty="0"/>
              <a:t>value it receives?</a:t>
            </a:r>
          </a:p>
          <a:p>
            <a:r>
              <a:rPr lang="en-US" dirty="0"/>
              <a:t>Could choose multiple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Bef>
                <a:spcPts val="3000"/>
              </a:spcBef>
              <a:buNone/>
            </a:pPr>
            <a:endParaRPr lang="en-US" dirty="0"/>
          </a:p>
          <a:p>
            <a:pPr marL="0" indent="0">
              <a:spcBef>
                <a:spcPts val="300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236204" y="4114800"/>
            <a:ext cx="838200" cy="4572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07404" y="2743200"/>
            <a:ext cx="838200" cy="4572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(2)</a:t>
            </a:r>
            <a:r>
              <a:rPr lang="en-US" dirty="0"/>
              <a:t>: Conflicting Choices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2743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4000" y="3200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3657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4114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4572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45543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6800" y="2514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6800" y="29718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6800" y="3426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6800" y="3883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66800" y="43404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3600" y="2438400"/>
            <a:ext cx="1219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accept?(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62400" y="4572000"/>
            <a:ext cx="1371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accept?(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1400" y="24384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81400" y="33528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10200" y="42672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400" y="28956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10200" y="38100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32" name="Oval 31"/>
          <p:cNvSpPr/>
          <p:nvPr/>
        </p:nvSpPr>
        <p:spPr>
          <a:xfrm>
            <a:off x="3733800" y="2705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562600" y="4533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33800" y="3619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562600" y="4076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733800" y="3162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7404" y="2743200"/>
            <a:ext cx="838200" cy="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36204" y="4572000"/>
            <a:ext cx="838200" cy="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407404" y="2743200"/>
            <a:ext cx="838200" cy="9144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236204" y="3657600"/>
            <a:ext cx="838200" cy="9144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10200" y="33528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52" name="Oval 51"/>
          <p:cNvSpPr/>
          <p:nvPr/>
        </p:nvSpPr>
        <p:spPr>
          <a:xfrm>
            <a:off x="5562600" y="3619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3505200" y="2362200"/>
            <a:ext cx="1371600" cy="14478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5334000" y="3276600"/>
            <a:ext cx="1447800" cy="1447800"/>
          </a:xfrm>
          <a:prstGeom prst="roundRect">
            <a:avLst/>
          </a:prstGeom>
          <a:noFill/>
          <a:ln>
            <a:solidFill>
              <a:srgbClr val="2556B9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53000" y="2209800"/>
            <a:ext cx="1524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Red Chosen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05400" y="4800600"/>
            <a:ext cx="1905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2556B9"/>
                </a:solidFill>
              </a:rPr>
              <a:t>Blue Chosen</a:t>
            </a:r>
          </a:p>
        </p:txBody>
      </p:sp>
      <p:sp>
        <p:nvSpPr>
          <p:cNvPr id="22" name="Oval 21"/>
          <p:cNvSpPr/>
          <p:nvPr/>
        </p:nvSpPr>
        <p:spPr>
          <a:xfrm>
            <a:off x="2362200" y="2705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91000" y="4533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C4A7B-71FC-E343-9B88-7A21384E8607}"/>
              </a:ext>
            </a:extLst>
          </p:cNvPr>
          <p:cNvSpPr txBox="1"/>
          <p:nvPr/>
        </p:nvSpPr>
        <p:spPr>
          <a:xfrm>
            <a:off x="7391400" y="342602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Violate</a:t>
            </a:r>
            <a:r>
              <a:rPr lang="zh-CN" altLang="en-US" dirty="0"/>
              <a:t> </a:t>
            </a:r>
            <a:r>
              <a:rPr lang="en-US" altLang="zh-CN" b="1" i="1" dirty="0"/>
              <a:t>safety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C99354-B3A8-5F48-B3C3-1E3540763B58}"/>
              </a:ext>
            </a:extLst>
          </p:cNvPr>
          <p:cNvSpPr txBox="1"/>
          <p:nvPr/>
        </p:nvSpPr>
        <p:spPr>
          <a:xfrm>
            <a:off x="471152" y="5380637"/>
            <a:ext cx="81660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 eaLnBrk="0" hangingPunct="0">
              <a:spcBef>
                <a:spcPts val="0"/>
              </a:spcBef>
              <a:buClr>
                <a:srgbClr val="1F4899"/>
              </a:buClr>
              <a:buSzPct val="90000"/>
            </a:pPr>
            <a:r>
              <a:rPr lang="en-US" sz="2400" b="1" kern="0" dirty="0">
                <a:solidFill>
                  <a:srgbClr val="1F4899"/>
                </a:solidFill>
                <a:latin typeface="Arial"/>
              </a:rPr>
              <a:t>Once a value has been chosen, future proposals must </a:t>
            </a:r>
          </a:p>
          <a:p>
            <a:pPr lvl="0" algn="l" eaLnBrk="0" hangingPunct="0">
              <a:spcBef>
                <a:spcPts val="0"/>
              </a:spcBef>
              <a:buClr>
                <a:srgbClr val="1F4899"/>
              </a:buClr>
              <a:buSzPct val="90000"/>
            </a:pPr>
            <a:r>
              <a:rPr lang="en-US" sz="2400" b="1" kern="0" dirty="0">
                <a:solidFill>
                  <a:srgbClr val="1F4899"/>
                </a:solidFill>
                <a:latin typeface="Arial"/>
              </a:rPr>
              <a:t>propose/choose that same value</a:t>
            </a:r>
            <a:r>
              <a:rPr lang="zh-CN" altLang="en-US" sz="2400" b="1" kern="0" dirty="0">
                <a:solidFill>
                  <a:srgbClr val="1F4899"/>
                </a:solidFill>
                <a:latin typeface="Arial"/>
              </a:rPr>
              <a:t> </a:t>
            </a:r>
            <a:r>
              <a:rPr lang="en-US" altLang="zh-CN" sz="2400" b="1" kern="0" dirty="0">
                <a:solidFill>
                  <a:srgbClr val="1F4899"/>
                </a:solidFill>
                <a:latin typeface="Arial"/>
              </a:rPr>
              <a:t>=&gt;</a:t>
            </a:r>
            <a:r>
              <a:rPr lang="en-US" sz="2400" b="1" kern="0" dirty="0">
                <a:solidFill>
                  <a:srgbClr val="1F4899"/>
                </a:solidFill>
                <a:latin typeface="Arial"/>
              </a:rPr>
              <a:t> (</a:t>
            </a:r>
            <a:r>
              <a:rPr lang="en-US" sz="2400" b="1" kern="0" dirty="0">
                <a:solidFill>
                  <a:srgbClr val="A5001E"/>
                </a:solidFill>
                <a:latin typeface="Arial"/>
              </a:rPr>
              <a:t>2-phase protocol</a:t>
            </a:r>
            <a:r>
              <a:rPr lang="en-US" sz="2400" b="1" kern="0" dirty="0">
                <a:solidFill>
                  <a:srgbClr val="1F4899"/>
                </a:solidFill>
                <a:latin typeface="Arial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2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>
            <a:off x="2399900" y="2057400"/>
            <a:ext cx="3429000" cy="9144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114800" y="2590800"/>
            <a:ext cx="1447800" cy="1447800"/>
          </a:xfrm>
          <a:prstGeom prst="roundRect">
            <a:avLst/>
          </a:prstGeom>
          <a:solidFill>
            <a:schemeClr val="bg1"/>
          </a:solidFill>
          <a:ln>
            <a:solidFill>
              <a:srgbClr val="2556B9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6764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baseline="-25000" dirty="0"/>
              <a:t>5</a:t>
            </a:r>
            <a:r>
              <a:rPr lang="en-US" dirty="0"/>
              <a:t> needn’t propose </a:t>
            </a:r>
            <a:r>
              <a:rPr lang="en-US" dirty="0">
                <a:solidFill>
                  <a:schemeClr val="accent4"/>
                </a:solidFill>
              </a:rPr>
              <a:t>red</a:t>
            </a:r>
            <a:r>
              <a:rPr lang="en-US" dirty="0"/>
              <a:t> (it hasn’t been chosen yet)</a:t>
            </a:r>
          </a:p>
          <a:p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’s proposal must be aborted (s</a:t>
            </a:r>
            <a:r>
              <a:rPr lang="en-US" baseline="-25000" dirty="0"/>
              <a:t>3</a:t>
            </a:r>
            <a:r>
              <a:rPr lang="en-US" dirty="0"/>
              <a:t> must reject  it)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>
                <a:solidFill>
                  <a:schemeClr val="tx2"/>
                </a:solidFill>
              </a:rPr>
              <a:t>=&gt;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Must </a:t>
            </a:r>
            <a:r>
              <a:rPr lang="en-US" dirty="0">
                <a:solidFill>
                  <a:schemeClr val="accent4"/>
                </a:solidFill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proposals, reject old ones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3017004" y="3429000"/>
            <a:ext cx="838200" cy="4572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399900" y="2057400"/>
            <a:ext cx="3429000" cy="4572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Conflicting Choices, cont’d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2057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4000" y="2514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2971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3429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3886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38685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6800" y="18288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6800" y="22860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6800" y="2740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6800" y="31974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66800" y="36546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3600" y="1752600"/>
            <a:ext cx="1219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accept?(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43200" y="3886200"/>
            <a:ext cx="1066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prop(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1400" y="17526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19800" y="26670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91000" y="35814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9800" y="22098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91000" y="31242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32" name="Oval 31"/>
          <p:cNvSpPr/>
          <p:nvPr/>
        </p:nvSpPr>
        <p:spPr>
          <a:xfrm>
            <a:off x="3733800" y="2019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43400" y="3848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72200" y="2933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343400" y="3390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72200" y="2476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7404" y="2057400"/>
            <a:ext cx="838200" cy="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17004" y="3886200"/>
            <a:ext cx="838200" cy="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017004" y="2971800"/>
            <a:ext cx="838200" cy="9144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91000" y="26670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52" name="Oval 51"/>
          <p:cNvSpPr/>
          <p:nvPr/>
        </p:nvSpPr>
        <p:spPr>
          <a:xfrm>
            <a:off x="4343400" y="2933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019800" y="1371600"/>
            <a:ext cx="1981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Red Chosen??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10000" y="4114800"/>
            <a:ext cx="18288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2556B9"/>
                </a:solidFill>
              </a:rPr>
              <a:t>Blue Chosen</a:t>
            </a:r>
          </a:p>
        </p:txBody>
      </p:sp>
      <p:sp>
        <p:nvSpPr>
          <p:cNvPr id="22" name="Oval 21"/>
          <p:cNvSpPr/>
          <p:nvPr/>
        </p:nvSpPr>
        <p:spPr>
          <a:xfrm>
            <a:off x="2362200" y="2019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71800" y="3848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445826" y="1678164"/>
            <a:ext cx="3890551" cy="1505394"/>
          </a:xfrm>
          <a:custGeom>
            <a:avLst/>
            <a:gdLst>
              <a:gd name="connsiteX0" fmla="*/ 1722935 w 3816959"/>
              <a:gd name="connsiteY0" fmla="*/ 25435 h 1517779"/>
              <a:gd name="connsiteX1" fmla="*/ 13 w 3816959"/>
              <a:gd name="connsiteY1" fmla="*/ 285317 h 1517779"/>
              <a:gd name="connsiteX2" fmla="*/ 1694060 w 3816959"/>
              <a:gd name="connsiteY2" fmla="*/ 612576 h 1517779"/>
              <a:gd name="connsiteX3" fmla="*/ 2531457 w 3816959"/>
              <a:gd name="connsiteY3" fmla="*/ 1026462 h 1517779"/>
              <a:gd name="connsiteX4" fmla="*/ 3089723 w 3816959"/>
              <a:gd name="connsiteY4" fmla="*/ 1517351 h 1517779"/>
              <a:gd name="connsiteX5" fmla="*/ 3773116 w 3816959"/>
              <a:gd name="connsiteY5" fmla="*/ 939835 h 1517779"/>
              <a:gd name="connsiteX6" fmla="*/ 1722935 w 3816959"/>
              <a:gd name="connsiteY6" fmla="*/ 25435 h 1517779"/>
              <a:gd name="connsiteX0" fmla="*/ 1722937 w 3816961"/>
              <a:gd name="connsiteY0" fmla="*/ 72753 h 1565097"/>
              <a:gd name="connsiteX1" fmla="*/ 15 w 3816961"/>
              <a:gd name="connsiteY1" fmla="*/ 332635 h 1565097"/>
              <a:gd name="connsiteX2" fmla="*/ 1694062 w 3816961"/>
              <a:gd name="connsiteY2" fmla="*/ 659894 h 1565097"/>
              <a:gd name="connsiteX3" fmla="*/ 2531459 w 3816961"/>
              <a:gd name="connsiteY3" fmla="*/ 1073780 h 1565097"/>
              <a:gd name="connsiteX4" fmla="*/ 3089725 w 3816961"/>
              <a:gd name="connsiteY4" fmla="*/ 1564669 h 1565097"/>
              <a:gd name="connsiteX5" fmla="*/ 3773118 w 3816961"/>
              <a:gd name="connsiteY5" fmla="*/ 987153 h 1565097"/>
              <a:gd name="connsiteX6" fmla="*/ 1722937 w 3816961"/>
              <a:gd name="connsiteY6" fmla="*/ 72753 h 1565097"/>
              <a:gd name="connsiteX0" fmla="*/ 1722938 w 3816962"/>
              <a:gd name="connsiteY0" fmla="*/ 26918 h 1519262"/>
              <a:gd name="connsiteX1" fmla="*/ 16 w 3816962"/>
              <a:gd name="connsiteY1" fmla="*/ 286800 h 1519262"/>
              <a:gd name="connsiteX2" fmla="*/ 1694063 w 3816962"/>
              <a:gd name="connsiteY2" fmla="*/ 614059 h 1519262"/>
              <a:gd name="connsiteX3" fmla="*/ 2531460 w 3816962"/>
              <a:gd name="connsiteY3" fmla="*/ 1027945 h 1519262"/>
              <a:gd name="connsiteX4" fmla="*/ 3089726 w 3816962"/>
              <a:gd name="connsiteY4" fmla="*/ 1518834 h 1519262"/>
              <a:gd name="connsiteX5" fmla="*/ 3773119 w 3816962"/>
              <a:gd name="connsiteY5" fmla="*/ 941318 h 1519262"/>
              <a:gd name="connsiteX6" fmla="*/ 1722938 w 3816962"/>
              <a:gd name="connsiteY6" fmla="*/ 26918 h 1519262"/>
              <a:gd name="connsiteX0" fmla="*/ 1722938 w 3773852"/>
              <a:gd name="connsiteY0" fmla="*/ 26918 h 1520868"/>
              <a:gd name="connsiteX1" fmla="*/ 16 w 3773852"/>
              <a:gd name="connsiteY1" fmla="*/ 286800 h 1520868"/>
              <a:gd name="connsiteX2" fmla="*/ 1694063 w 3773852"/>
              <a:gd name="connsiteY2" fmla="*/ 614059 h 1520868"/>
              <a:gd name="connsiteX3" fmla="*/ 2531460 w 3773852"/>
              <a:gd name="connsiteY3" fmla="*/ 1027945 h 1520868"/>
              <a:gd name="connsiteX4" fmla="*/ 3089726 w 3773852"/>
              <a:gd name="connsiteY4" fmla="*/ 1518834 h 1520868"/>
              <a:gd name="connsiteX5" fmla="*/ 3773119 w 3773852"/>
              <a:gd name="connsiteY5" fmla="*/ 941318 h 1520868"/>
              <a:gd name="connsiteX6" fmla="*/ 1722938 w 3773852"/>
              <a:gd name="connsiteY6" fmla="*/ 26918 h 1520868"/>
              <a:gd name="connsiteX0" fmla="*/ 1722938 w 3773911"/>
              <a:gd name="connsiteY0" fmla="*/ 26918 h 1537319"/>
              <a:gd name="connsiteX1" fmla="*/ 16 w 3773911"/>
              <a:gd name="connsiteY1" fmla="*/ 286800 h 1537319"/>
              <a:gd name="connsiteX2" fmla="*/ 1694063 w 3773911"/>
              <a:gd name="connsiteY2" fmla="*/ 614059 h 1537319"/>
              <a:gd name="connsiteX3" fmla="*/ 2531460 w 3773911"/>
              <a:gd name="connsiteY3" fmla="*/ 1027945 h 1537319"/>
              <a:gd name="connsiteX4" fmla="*/ 3089726 w 3773911"/>
              <a:gd name="connsiteY4" fmla="*/ 1518834 h 1537319"/>
              <a:gd name="connsiteX5" fmla="*/ 3773119 w 3773911"/>
              <a:gd name="connsiteY5" fmla="*/ 941318 h 1537319"/>
              <a:gd name="connsiteX6" fmla="*/ 1722938 w 3773911"/>
              <a:gd name="connsiteY6" fmla="*/ 26918 h 1537319"/>
              <a:gd name="connsiteX0" fmla="*/ 1722938 w 3773979"/>
              <a:gd name="connsiteY0" fmla="*/ 26918 h 1524933"/>
              <a:gd name="connsiteX1" fmla="*/ 16 w 3773979"/>
              <a:gd name="connsiteY1" fmla="*/ 286800 h 1524933"/>
              <a:gd name="connsiteX2" fmla="*/ 1694063 w 3773979"/>
              <a:gd name="connsiteY2" fmla="*/ 614059 h 1524933"/>
              <a:gd name="connsiteX3" fmla="*/ 2531460 w 3773979"/>
              <a:gd name="connsiteY3" fmla="*/ 1027945 h 1524933"/>
              <a:gd name="connsiteX4" fmla="*/ 3089726 w 3773979"/>
              <a:gd name="connsiteY4" fmla="*/ 1518834 h 1524933"/>
              <a:gd name="connsiteX5" fmla="*/ 3773119 w 3773979"/>
              <a:gd name="connsiteY5" fmla="*/ 941318 h 1524933"/>
              <a:gd name="connsiteX6" fmla="*/ 1722938 w 3773979"/>
              <a:gd name="connsiteY6" fmla="*/ 26918 h 1524933"/>
              <a:gd name="connsiteX0" fmla="*/ 1722938 w 3774388"/>
              <a:gd name="connsiteY0" fmla="*/ 26918 h 1524933"/>
              <a:gd name="connsiteX1" fmla="*/ 16 w 3774388"/>
              <a:gd name="connsiteY1" fmla="*/ 286800 h 1524933"/>
              <a:gd name="connsiteX2" fmla="*/ 1694063 w 3774388"/>
              <a:gd name="connsiteY2" fmla="*/ 614059 h 1524933"/>
              <a:gd name="connsiteX3" fmla="*/ 2531460 w 3774388"/>
              <a:gd name="connsiteY3" fmla="*/ 1027945 h 1524933"/>
              <a:gd name="connsiteX4" fmla="*/ 3089726 w 3774388"/>
              <a:gd name="connsiteY4" fmla="*/ 1518834 h 1524933"/>
              <a:gd name="connsiteX5" fmla="*/ 3773119 w 3774388"/>
              <a:gd name="connsiteY5" fmla="*/ 941318 h 1524933"/>
              <a:gd name="connsiteX6" fmla="*/ 1722938 w 3774388"/>
              <a:gd name="connsiteY6" fmla="*/ 26918 h 1524933"/>
              <a:gd name="connsiteX0" fmla="*/ 1722938 w 3774388"/>
              <a:gd name="connsiteY0" fmla="*/ 26918 h 1524933"/>
              <a:gd name="connsiteX1" fmla="*/ 16 w 3774388"/>
              <a:gd name="connsiteY1" fmla="*/ 286800 h 1524933"/>
              <a:gd name="connsiteX2" fmla="*/ 1694063 w 3774388"/>
              <a:gd name="connsiteY2" fmla="*/ 614059 h 1524933"/>
              <a:gd name="connsiteX3" fmla="*/ 2531460 w 3774388"/>
              <a:gd name="connsiteY3" fmla="*/ 1027945 h 1524933"/>
              <a:gd name="connsiteX4" fmla="*/ 3089726 w 3774388"/>
              <a:gd name="connsiteY4" fmla="*/ 1518834 h 1524933"/>
              <a:gd name="connsiteX5" fmla="*/ 3773119 w 3774388"/>
              <a:gd name="connsiteY5" fmla="*/ 941318 h 1524933"/>
              <a:gd name="connsiteX6" fmla="*/ 1722938 w 3774388"/>
              <a:gd name="connsiteY6" fmla="*/ 26918 h 1524933"/>
              <a:gd name="connsiteX0" fmla="*/ 1722938 w 3774388"/>
              <a:gd name="connsiteY0" fmla="*/ 26918 h 1524933"/>
              <a:gd name="connsiteX1" fmla="*/ 16 w 3774388"/>
              <a:gd name="connsiteY1" fmla="*/ 286800 h 1524933"/>
              <a:gd name="connsiteX2" fmla="*/ 1694063 w 3774388"/>
              <a:gd name="connsiteY2" fmla="*/ 614059 h 1524933"/>
              <a:gd name="connsiteX3" fmla="*/ 2531460 w 3774388"/>
              <a:gd name="connsiteY3" fmla="*/ 1027945 h 1524933"/>
              <a:gd name="connsiteX4" fmla="*/ 3089726 w 3774388"/>
              <a:gd name="connsiteY4" fmla="*/ 1518834 h 1524933"/>
              <a:gd name="connsiteX5" fmla="*/ 3773119 w 3774388"/>
              <a:gd name="connsiteY5" fmla="*/ 941318 h 1524933"/>
              <a:gd name="connsiteX6" fmla="*/ 1722938 w 3774388"/>
              <a:gd name="connsiteY6" fmla="*/ 26918 h 1524933"/>
              <a:gd name="connsiteX0" fmla="*/ 1722938 w 3774388"/>
              <a:gd name="connsiteY0" fmla="*/ 26918 h 1524933"/>
              <a:gd name="connsiteX1" fmla="*/ 16 w 3774388"/>
              <a:gd name="connsiteY1" fmla="*/ 286800 h 1524933"/>
              <a:gd name="connsiteX2" fmla="*/ 1694063 w 3774388"/>
              <a:gd name="connsiteY2" fmla="*/ 614059 h 1524933"/>
              <a:gd name="connsiteX3" fmla="*/ 2531460 w 3774388"/>
              <a:gd name="connsiteY3" fmla="*/ 1027945 h 1524933"/>
              <a:gd name="connsiteX4" fmla="*/ 3089726 w 3774388"/>
              <a:gd name="connsiteY4" fmla="*/ 1518834 h 1524933"/>
              <a:gd name="connsiteX5" fmla="*/ 3773119 w 3774388"/>
              <a:gd name="connsiteY5" fmla="*/ 941318 h 1524933"/>
              <a:gd name="connsiteX6" fmla="*/ 1722938 w 3774388"/>
              <a:gd name="connsiteY6" fmla="*/ 26918 h 1524933"/>
              <a:gd name="connsiteX0" fmla="*/ 1722945 w 3774395"/>
              <a:gd name="connsiteY0" fmla="*/ 22835 h 1520850"/>
              <a:gd name="connsiteX1" fmla="*/ 23 w 3774395"/>
              <a:gd name="connsiteY1" fmla="*/ 282717 h 1520850"/>
              <a:gd name="connsiteX2" fmla="*/ 1694070 w 3774395"/>
              <a:gd name="connsiteY2" fmla="*/ 609976 h 1520850"/>
              <a:gd name="connsiteX3" fmla="*/ 2531467 w 3774395"/>
              <a:gd name="connsiteY3" fmla="*/ 1023862 h 1520850"/>
              <a:gd name="connsiteX4" fmla="*/ 3089733 w 3774395"/>
              <a:gd name="connsiteY4" fmla="*/ 1514751 h 1520850"/>
              <a:gd name="connsiteX5" fmla="*/ 3773126 w 3774395"/>
              <a:gd name="connsiteY5" fmla="*/ 937235 h 1520850"/>
              <a:gd name="connsiteX6" fmla="*/ 1722945 w 3774395"/>
              <a:gd name="connsiteY6" fmla="*/ 22835 h 1520850"/>
              <a:gd name="connsiteX0" fmla="*/ 1723050 w 3774500"/>
              <a:gd name="connsiteY0" fmla="*/ 3205 h 1501220"/>
              <a:gd name="connsiteX1" fmla="*/ 128 w 3774500"/>
              <a:gd name="connsiteY1" fmla="*/ 263087 h 1501220"/>
              <a:gd name="connsiteX2" fmla="*/ 1694175 w 3774500"/>
              <a:gd name="connsiteY2" fmla="*/ 590346 h 1501220"/>
              <a:gd name="connsiteX3" fmla="*/ 2531572 w 3774500"/>
              <a:gd name="connsiteY3" fmla="*/ 1004232 h 1501220"/>
              <a:gd name="connsiteX4" fmla="*/ 3089838 w 3774500"/>
              <a:gd name="connsiteY4" fmla="*/ 1495121 h 1501220"/>
              <a:gd name="connsiteX5" fmla="*/ 3773231 w 3774500"/>
              <a:gd name="connsiteY5" fmla="*/ 917605 h 1501220"/>
              <a:gd name="connsiteX6" fmla="*/ 1723050 w 3774500"/>
              <a:gd name="connsiteY6" fmla="*/ 3205 h 1501220"/>
              <a:gd name="connsiteX0" fmla="*/ 1723050 w 3774500"/>
              <a:gd name="connsiteY0" fmla="*/ 3205 h 1501220"/>
              <a:gd name="connsiteX1" fmla="*/ 128 w 3774500"/>
              <a:gd name="connsiteY1" fmla="*/ 263087 h 1501220"/>
              <a:gd name="connsiteX2" fmla="*/ 1694175 w 3774500"/>
              <a:gd name="connsiteY2" fmla="*/ 590346 h 1501220"/>
              <a:gd name="connsiteX3" fmla="*/ 2531572 w 3774500"/>
              <a:gd name="connsiteY3" fmla="*/ 1004232 h 1501220"/>
              <a:gd name="connsiteX4" fmla="*/ 3089838 w 3774500"/>
              <a:gd name="connsiteY4" fmla="*/ 1495121 h 1501220"/>
              <a:gd name="connsiteX5" fmla="*/ 3773231 w 3774500"/>
              <a:gd name="connsiteY5" fmla="*/ 917605 h 1501220"/>
              <a:gd name="connsiteX6" fmla="*/ 1723050 w 3774500"/>
              <a:gd name="connsiteY6" fmla="*/ 3205 h 1501220"/>
              <a:gd name="connsiteX0" fmla="*/ 1723050 w 3774500"/>
              <a:gd name="connsiteY0" fmla="*/ 3205 h 1501220"/>
              <a:gd name="connsiteX1" fmla="*/ 128 w 3774500"/>
              <a:gd name="connsiteY1" fmla="*/ 263087 h 1501220"/>
              <a:gd name="connsiteX2" fmla="*/ 1694175 w 3774500"/>
              <a:gd name="connsiteY2" fmla="*/ 590346 h 1501220"/>
              <a:gd name="connsiteX3" fmla="*/ 2531572 w 3774500"/>
              <a:gd name="connsiteY3" fmla="*/ 1004232 h 1501220"/>
              <a:gd name="connsiteX4" fmla="*/ 3089838 w 3774500"/>
              <a:gd name="connsiteY4" fmla="*/ 1495121 h 1501220"/>
              <a:gd name="connsiteX5" fmla="*/ 3773231 w 3774500"/>
              <a:gd name="connsiteY5" fmla="*/ 917605 h 1501220"/>
              <a:gd name="connsiteX6" fmla="*/ 1723050 w 3774500"/>
              <a:gd name="connsiteY6" fmla="*/ 3205 h 1501220"/>
              <a:gd name="connsiteX0" fmla="*/ 1723050 w 3774500"/>
              <a:gd name="connsiteY0" fmla="*/ 3205 h 1501220"/>
              <a:gd name="connsiteX1" fmla="*/ 128 w 3774500"/>
              <a:gd name="connsiteY1" fmla="*/ 263087 h 1501220"/>
              <a:gd name="connsiteX2" fmla="*/ 1694175 w 3774500"/>
              <a:gd name="connsiteY2" fmla="*/ 590346 h 1501220"/>
              <a:gd name="connsiteX3" fmla="*/ 2531572 w 3774500"/>
              <a:gd name="connsiteY3" fmla="*/ 1004232 h 1501220"/>
              <a:gd name="connsiteX4" fmla="*/ 3089838 w 3774500"/>
              <a:gd name="connsiteY4" fmla="*/ 1495121 h 1501220"/>
              <a:gd name="connsiteX5" fmla="*/ 3773231 w 3774500"/>
              <a:gd name="connsiteY5" fmla="*/ 917605 h 1501220"/>
              <a:gd name="connsiteX6" fmla="*/ 1723050 w 3774500"/>
              <a:gd name="connsiteY6" fmla="*/ 3205 h 1501220"/>
              <a:gd name="connsiteX0" fmla="*/ 1723050 w 3764916"/>
              <a:gd name="connsiteY0" fmla="*/ 53608 h 1550154"/>
              <a:gd name="connsiteX1" fmla="*/ 128 w 3764916"/>
              <a:gd name="connsiteY1" fmla="*/ 313490 h 1550154"/>
              <a:gd name="connsiteX2" fmla="*/ 1694175 w 3764916"/>
              <a:gd name="connsiteY2" fmla="*/ 640749 h 1550154"/>
              <a:gd name="connsiteX3" fmla="*/ 2531572 w 3764916"/>
              <a:gd name="connsiteY3" fmla="*/ 1054635 h 1550154"/>
              <a:gd name="connsiteX4" fmla="*/ 3089838 w 3764916"/>
              <a:gd name="connsiteY4" fmla="*/ 1545524 h 1550154"/>
              <a:gd name="connsiteX5" fmla="*/ 3763606 w 3764916"/>
              <a:gd name="connsiteY5" fmla="*/ 958383 h 1550154"/>
              <a:gd name="connsiteX6" fmla="*/ 1723050 w 3764916"/>
              <a:gd name="connsiteY6" fmla="*/ 53608 h 1550154"/>
              <a:gd name="connsiteX0" fmla="*/ 1723050 w 3755335"/>
              <a:gd name="connsiteY0" fmla="*/ 42222 h 1534138"/>
              <a:gd name="connsiteX1" fmla="*/ 128 w 3755335"/>
              <a:gd name="connsiteY1" fmla="*/ 302104 h 1534138"/>
              <a:gd name="connsiteX2" fmla="*/ 1694175 w 3755335"/>
              <a:gd name="connsiteY2" fmla="*/ 629363 h 1534138"/>
              <a:gd name="connsiteX3" fmla="*/ 2531572 w 3755335"/>
              <a:gd name="connsiteY3" fmla="*/ 1043249 h 1534138"/>
              <a:gd name="connsiteX4" fmla="*/ 3089838 w 3755335"/>
              <a:gd name="connsiteY4" fmla="*/ 1534138 h 1534138"/>
              <a:gd name="connsiteX5" fmla="*/ 3753981 w 3755335"/>
              <a:gd name="connsiteY5" fmla="*/ 792993 h 1534138"/>
              <a:gd name="connsiteX6" fmla="*/ 1723050 w 3755335"/>
              <a:gd name="connsiteY6" fmla="*/ 42222 h 1534138"/>
              <a:gd name="connsiteX0" fmla="*/ 1723050 w 3755335"/>
              <a:gd name="connsiteY0" fmla="*/ 8145 h 1500061"/>
              <a:gd name="connsiteX1" fmla="*/ 128 w 3755335"/>
              <a:gd name="connsiteY1" fmla="*/ 268027 h 1500061"/>
              <a:gd name="connsiteX2" fmla="*/ 1694175 w 3755335"/>
              <a:gd name="connsiteY2" fmla="*/ 595286 h 1500061"/>
              <a:gd name="connsiteX3" fmla="*/ 2531572 w 3755335"/>
              <a:gd name="connsiteY3" fmla="*/ 1009172 h 1500061"/>
              <a:gd name="connsiteX4" fmla="*/ 3089838 w 3755335"/>
              <a:gd name="connsiteY4" fmla="*/ 1500061 h 1500061"/>
              <a:gd name="connsiteX5" fmla="*/ 3753981 w 3755335"/>
              <a:gd name="connsiteY5" fmla="*/ 758916 h 1500061"/>
              <a:gd name="connsiteX6" fmla="*/ 1723050 w 3755335"/>
              <a:gd name="connsiteY6" fmla="*/ 8145 h 1500061"/>
              <a:gd name="connsiteX0" fmla="*/ 1723089 w 3755374"/>
              <a:gd name="connsiteY0" fmla="*/ 8145 h 1500061"/>
              <a:gd name="connsiteX1" fmla="*/ 167 w 3755374"/>
              <a:gd name="connsiteY1" fmla="*/ 268027 h 1500061"/>
              <a:gd name="connsiteX2" fmla="*/ 1694214 w 3755374"/>
              <a:gd name="connsiteY2" fmla="*/ 595286 h 1500061"/>
              <a:gd name="connsiteX3" fmla="*/ 2531611 w 3755374"/>
              <a:gd name="connsiteY3" fmla="*/ 1009172 h 1500061"/>
              <a:gd name="connsiteX4" fmla="*/ 3089877 w 3755374"/>
              <a:gd name="connsiteY4" fmla="*/ 1500061 h 1500061"/>
              <a:gd name="connsiteX5" fmla="*/ 3754020 w 3755374"/>
              <a:gd name="connsiteY5" fmla="*/ 758916 h 1500061"/>
              <a:gd name="connsiteX6" fmla="*/ 1723089 w 3755374"/>
              <a:gd name="connsiteY6" fmla="*/ 8145 h 1500061"/>
              <a:gd name="connsiteX0" fmla="*/ 1723089 w 3761769"/>
              <a:gd name="connsiteY0" fmla="*/ 8145 h 1500061"/>
              <a:gd name="connsiteX1" fmla="*/ 167 w 3761769"/>
              <a:gd name="connsiteY1" fmla="*/ 268027 h 1500061"/>
              <a:gd name="connsiteX2" fmla="*/ 1694214 w 3761769"/>
              <a:gd name="connsiteY2" fmla="*/ 595286 h 1500061"/>
              <a:gd name="connsiteX3" fmla="*/ 2531611 w 3761769"/>
              <a:gd name="connsiteY3" fmla="*/ 1009172 h 1500061"/>
              <a:gd name="connsiteX4" fmla="*/ 3089877 w 3761769"/>
              <a:gd name="connsiteY4" fmla="*/ 1500061 h 1500061"/>
              <a:gd name="connsiteX5" fmla="*/ 3754020 w 3761769"/>
              <a:gd name="connsiteY5" fmla="*/ 758916 h 1500061"/>
              <a:gd name="connsiteX6" fmla="*/ 1723089 w 3761769"/>
              <a:gd name="connsiteY6" fmla="*/ 8145 h 1500061"/>
              <a:gd name="connsiteX0" fmla="*/ 1723089 w 3694368"/>
              <a:gd name="connsiteY0" fmla="*/ 41510 h 1533426"/>
              <a:gd name="connsiteX1" fmla="*/ 167 w 3694368"/>
              <a:gd name="connsiteY1" fmla="*/ 301392 h 1533426"/>
              <a:gd name="connsiteX2" fmla="*/ 1694214 w 3694368"/>
              <a:gd name="connsiteY2" fmla="*/ 628651 h 1533426"/>
              <a:gd name="connsiteX3" fmla="*/ 2531611 w 3694368"/>
              <a:gd name="connsiteY3" fmla="*/ 1042537 h 1533426"/>
              <a:gd name="connsiteX4" fmla="*/ 3089877 w 3694368"/>
              <a:gd name="connsiteY4" fmla="*/ 1533426 h 1533426"/>
              <a:gd name="connsiteX5" fmla="*/ 3677017 w 3694368"/>
              <a:gd name="connsiteY5" fmla="*/ 782656 h 1533426"/>
              <a:gd name="connsiteX6" fmla="*/ 1723089 w 3694368"/>
              <a:gd name="connsiteY6" fmla="*/ 41510 h 1533426"/>
              <a:gd name="connsiteX0" fmla="*/ 1723089 w 3694368"/>
              <a:gd name="connsiteY0" fmla="*/ 11682 h 1503598"/>
              <a:gd name="connsiteX1" fmla="*/ 167 w 3694368"/>
              <a:gd name="connsiteY1" fmla="*/ 271564 h 1503598"/>
              <a:gd name="connsiteX2" fmla="*/ 1694214 w 3694368"/>
              <a:gd name="connsiteY2" fmla="*/ 598823 h 1503598"/>
              <a:gd name="connsiteX3" fmla="*/ 2531611 w 3694368"/>
              <a:gd name="connsiteY3" fmla="*/ 1012709 h 1503598"/>
              <a:gd name="connsiteX4" fmla="*/ 3089877 w 3694368"/>
              <a:gd name="connsiteY4" fmla="*/ 1503598 h 1503598"/>
              <a:gd name="connsiteX5" fmla="*/ 3677017 w 3694368"/>
              <a:gd name="connsiteY5" fmla="*/ 752828 h 1503598"/>
              <a:gd name="connsiteX6" fmla="*/ 1723089 w 3694368"/>
              <a:gd name="connsiteY6" fmla="*/ 11682 h 1503598"/>
              <a:gd name="connsiteX0" fmla="*/ 1722940 w 3694219"/>
              <a:gd name="connsiteY0" fmla="*/ 8379 h 1500295"/>
              <a:gd name="connsiteX1" fmla="*/ 18 w 3694219"/>
              <a:gd name="connsiteY1" fmla="*/ 268261 h 1500295"/>
              <a:gd name="connsiteX2" fmla="*/ 1694065 w 3694219"/>
              <a:gd name="connsiteY2" fmla="*/ 595520 h 1500295"/>
              <a:gd name="connsiteX3" fmla="*/ 2531462 w 3694219"/>
              <a:gd name="connsiteY3" fmla="*/ 1009406 h 1500295"/>
              <a:gd name="connsiteX4" fmla="*/ 3089728 w 3694219"/>
              <a:gd name="connsiteY4" fmla="*/ 1500295 h 1500295"/>
              <a:gd name="connsiteX5" fmla="*/ 3676868 w 3694219"/>
              <a:gd name="connsiteY5" fmla="*/ 749525 h 1500295"/>
              <a:gd name="connsiteX6" fmla="*/ 1722940 w 3694219"/>
              <a:gd name="connsiteY6" fmla="*/ 8379 h 1500295"/>
              <a:gd name="connsiteX0" fmla="*/ 1722939 w 3888694"/>
              <a:gd name="connsiteY0" fmla="*/ 37195 h 1529111"/>
              <a:gd name="connsiteX1" fmla="*/ 17 w 3888694"/>
              <a:gd name="connsiteY1" fmla="*/ 297077 h 1529111"/>
              <a:gd name="connsiteX2" fmla="*/ 1694064 w 3888694"/>
              <a:gd name="connsiteY2" fmla="*/ 624336 h 1529111"/>
              <a:gd name="connsiteX3" fmla="*/ 2531461 w 3888694"/>
              <a:gd name="connsiteY3" fmla="*/ 1038222 h 1529111"/>
              <a:gd name="connsiteX4" fmla="*/ 3089727 w 3888694"/>
              <a:gd name="connsiteY4" fmla="*/ 1529111 h 1529111"/>
              <a:gd name="connsiteX5" fmla="*/ 3886094 w 3888694"/>
              <a:gd name="connsiteY5" fmla="*/ 770592 h 1529111"/>
              <a:gd name="connsiteX6" fmla="*/ 1722939 w 3888694"/>
              <a:gd name="connsiteY6" fmla="*/ 37195 h 1529111"/>
              <a:gd name="connsiteX0" fmla="*/ 1722939 w 3888694"/>
              <a:gd name="connsiteY0" fmla="*/ 23596 h 1515512"/>
              <a:gd name="connsiteX1" fmla="*/ 17 w 3888694"/>
              <a:gd name="connsiteY1" fmla="*/ 283478 h 1515512"/>
              <a:gd name="connsiteX2" fmla="*/ 1694064 w 3888694"/>
              <a:gd name="connsiteY2" fmla="*/ 610737 h 1515512"/>
              <a:gd name="connsiteX3" fmla="*/ 2531461 w 3888694"/>
              <a:gd name="connsiteY3" fmla="*/ 1024623 h 1515512"/>
              <a:gd name="connsiteX4" fmla="*/ 3089727 w 3888694"/>
              <a:gd name="connsiteY4" fmla="*/ 1515512 h 1515512"/>
              <a:gd name="connsiteX5" fmla="*/ 3886094 w 3888694"/>
              <a:gd name="connsiteY5" fmla="*/ 756993 h 1515512"/>
              <a:gd name="connsiteX6" fmla="*/ 1722939 w 3888694"/>
              <a:gd name="connsiteY6" fmla="*/ 23596 h 1515512"/>
              <a:gd name="connsiteX0" fmla="*/ 1722939 w 3888694"/>
              <a:gd name="connsiteY0" fmla="*/ 13478 h 1505394"/>
              <a:gd name="connsiteX1" fmla="*/ 17 w 3888694"/>
              <a:gd name="connsiteY1" fmla="*/ 273360 h 1505394"/>
              <a:gd name="connsiteX2" fmla="*/ 1694064 w 3888694"/>
              <a:gd name="connsiteY2" fmla="*/ 600619 h 1505394"/>
              <a:gd name="connsiteX3" fmla="*/ 2531461 w 3888694"/>
              <a:gd name="connsiteY3" fmla="*/ 1014505 h 1505394"/>
              <a:gd name="connsiteX4" fmla="*/ 3089727 w 3888694"/>
              <a:gd name="connsiteY4" fmla="*/ 1505394 h 1505394"/>
              <a:gd name="connsiteX5" fmla="*/ 3886094 w 3888694"/>
              <a:gd name="connsiteY5" fmla="*/ 746875 h 1505394"/>
              <a:gd name="connsiteX6" fmla="*/ 1722939 w 3888694"/>
              <a:gd name="connsiteY6" fmla="*/ 13478 h 1505394"/>
              <a:gd name="connsiteX0" fmla="*/ 1722939 w 3887689"/>
              <a:gd name="connsiteY0" fmla="*/ 13478 h 1616520"/>
              <a:gd name="connsiteX1" fmla="*/ 17 w 3887689"/>
              <a:gd name="connsiteY1" fmla="*/ 273360 h 1616520"/>
              <a:gd name="connsiteX2" fmla="*/ 1694064 w 3887689"/>
              <a:gd name="connsiteY2" fmla="*/ 600619 h 1616520"/>
              <a:gd name="connsiteX3" fmla="*/ 2531461 w 3887689"/>
              <a:gd name="connsiteY3" fmla="*/ 1014505 h 1616520"/>
              <a:gd name="connsiteX4" fmla="*/ 3089727 w 3887689"/>
              <a:gd name="connsiteY4" fmla="*/ 1505394 h 1616520"/>
              <a:gd name="connsiteX5" fmla="*/ 3886094 w 3887689"/>
              <a:gd name="connsiteY5" fmla="*/ 746875 h 1616520"/>
              <a:gd name="connsiteX6" fmla="*/ 1722939 w 3887689"/>
              <a:gd name="connsiteY6" fmla="*/ 13478 h 1616520"/>
              <a:gd name="connsiteX0" fmla="*/ 1722939 w 3890551"/>
              <a:gd name="connsiteY0" fmla="*/ 13478 h 1505394"/>
              <a:gd name="connsiteX1" fmla="*/ 17 w 3890551"/>
              <a:gd name="connsiteY1" fmla="*/ 273360 h 1505394"/>
              <a:gd name="connsiteX2" fmla="*/ 1694064 w 3890551"/>
              <a:gd name="connsiteY2" fmla="*/ 600619 h 1505394"/>
              <a:gd name="connsiteX3" fmla="*/ 2531461 w 3890551"/>
              <a:gd name="connsiteY3" fmla="*/ 1014505 h 1505394"/>
              <a:gd name="connsiteX4" fmla="*/ 3089727 w 3890551"/>
              <a:gd name="connsiteY4" fmla="*/ 1505394 h 1505394"/>
              <a:gd name="connsiteX5" fmla="*/ 3886094 w 3890551"/>
              <a:gd name="connsiteY5" fmla="*/ 746875 h 1505394"/>
              <a:gd name="connsiteX6" fmla="*/ 1722939 w 3890551"/>
              <a:gd name="connsiteY6" fmla="*/ 13478 h 150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0551" h="1505394">
                <a:moveTo>
                  <a:pt x="1722939" y="13478"/>
                </a:moveTo>
                <a:cubicBezTo>
                  <a:pt x="1013266" y="-11197"/>
                  <a:pt x="-4798" y="-36253"/>
                  <a:pt x="17" y="273360"/>
                </a:cubicBezTo>
                <a:cubicBezTo>
                  <a:pt x="4832" y="582973"/>
                  <a:pt x="906397" y="592599"/>
                  <a:pt x="1694064" y="600619"/>
                </a:cubicBezTo>
                <a:cubicBezTo>
                  <a:pt x="2481731" y="608639"/>
                  <a:pt x="2520231" y="680829"/>
                  <a:pt x="2531461" y="1014505"/>
                </a:cubicBezTo>
                <a:cubicBezTo>
                  <a:pt x="2542691" y="1348181"/>
                  <a:pt x="2459272" y="1500583"/>
                  <a:pt x="3089727" y="1505394"/>
                </a:cubicBezTo>
                <a:cubicBezTo>
                  <a:pt x="3874674" y="1498706"/>
                  <a:pt x="3908553" y="1446310"/>
                  <a:pt x="3886094" y="746875"/>
                </a:cubicBezTo>
                <a:cubicBezTo>
                  <a:pt x="3863635" y="47440"/>
                  <a:pt x="2432612" y="38153"/>
                  <a:pt x="1722939" y="13478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31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676400"/>
          </a:xfrm>
        </p:spPr>
        <p:txBody>
          <a:bodyPr/>
          <a:lstStyle/>
          <a:p>
            <a:r>
              <a:rPr lang="en-US" dirty="0"/>
              <a:t>Each proposal has a unique number</a:t>
            </a:r>
          </a:p>
          <a:p>
            <a:pPr lvl="1"/>
            <a:r>
              <a:rPr lang="en-US" dirty="0"/>
              <a:t>Higher numbers take priority over lower numbers</a:t>
            </a:r>
          </a:p>
          <a:p>
            <a:pPr lvl="1"/>
            <a:r>
              <a:rPr lang="en-US" dirty="0"/>
              <a:t>It must be possible for a proposer to choose a new proposal number higher than anything it has seen/used before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Numbers</a:t>
            </a:r>
          </a:p>
        </p:txBody>
      </p:sp>
    </p:spTree>
    <p:extLst>
      <p:ext uri="{BB962C8B-B14F-4D97-AF65-F5344CB8AC3E}">
        <p14:creationId xmlns:p14="http://schemas.microsoft.com/office/powerpoint/2010/main" val="2287578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/>
          <a:lstStyle/>
          <a:p>
            <a:r>
              <a:rPr lang="en-US" dirty="0"/>
              <a:t>Each proposal has a unique number</a:t>
            </a:r>
          </a:p>
          <a:p>
            <a:pPr lvl="1"/>
            <a:r>
              <a:rPr lang="en-US" dirty="0"/>
              <a:t>Higher numbers take priority over lower numbers</a:t>
            </a:r>
          </a:p>
          <a:p>
            <a:pPr lvl="1"/>
            <a:r>
              <a:rPr lang="en-US" dirty="0"/>
              <a:t>It must be possible for a proposer to choose a new proposal number higher than anything it has seen/used before</a:t>
            </a:r>
          </a:p>
          <a:p>
            <a:r>
              <a:rPr lang="en-US" dirty="0"/>
              <a:t>One simple approach: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Each server stores </a:t>
            </a:r>
            <a:r>
              <a:rPr lang="en-US" dirty="0" err="1"/>
              <a:t>maxRound</a:t>
            </a:r>
            <a:r>
              <a:rPr lang="en-US" dirty="0"/>
              <a:t>: the largest Round Number it has seen so far</a:t>
            </a:r>
          </a:p>
          <a:p>
            <a:pPr lvl="1"/>
            <a:r>
              <a:rPr lang="en-US" dirty="0"/>
              <a:t>To generate a new proposal number:</a:t>
            </a:r>
          </a:p>
          <a:p>
            <a:pPr lvl="2">
              <a:spcBef>
                <a:spcPts val="0"/>
              </a:spcBef>
            </a:pPr>
            <a:r>
              <a:rPr lang="en-US" dirty="0"/>
              <a:t>Increment </a:t>
            </a:r>
            <a:r>
              <a:rPr lang="en-US" dirty="0" err="1"/>
              <a:t>maxRound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Concatenate with Server Id</a:t>
            </a:r>
          </a:p>
          <a:p>
            <a:pPr lvl="1"/>
            <a:r>
              <a:rPr lang="en-US" dirty="0"/>
              <a:t>Proposers must persist </a:t>
            </a:r>
            <a:r>
              <a:rPr lang="en-US" b="1" dirty="0" err="1"/>
              <a:t>maxRound</a:t>
            </a:r>
            <a:r>
              <a:rPr lang="en-US" dirty="0"/>
              <a:t> on disk: must not reuse proposal numbers after crash/restart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Numbers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5800" y="3505200"/>
            <a:ext cx="1295400" cy="381000"/>
          </a:xfrm>
          <a:prstGeom prst="rect">
            <a:avLst/>
          </a:prstGeom>
          <a:solidFill>
            <a:srgbClr val="DCE5F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Server Id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5600" y="3505200"/>
            <a:ext cx="16002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Round Number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5600" y="3200400"/>
            <a:ext cx="2895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Proposal Number</a:t>
            </a:r>
          </a:p>
        </p:txBody>
      </p:sp>
    </p:spTree>
    <p:extLst>
      <p:ext uri="{BB962C8B-B14F-4D97-AF65-F5344CB8AC3E}">
        <p14:creationId xmlns:p14="http://schemas.microsoft.com/office/powerpoint/2010/main" val="3227480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Two-phase approach:</a:t>
            </a:r>
          </a:p>
          <a:p>
            <a:r>
              <a:rPr lang="en-US" dirty="0"/>
              <a:t>Phase 1: </a:t>
            </a:r>
            <a:r>
              <a:rPr lang="en-US" altLang="zh-CN" dirty="0"/>
              <a:t>proposers</a:t>
            </a:r>
            <a:r>
              <a:rPr lang="zh-CN" altLang="en-US" dirty="0"/>
              <a:t> </a:t>
            </a:r>
            <a:r>
              <a:rPr lang="en-US" dirty="0"/>
              <a:t>broadcast </a:t>
            </a:r>
            <a:r>
              <a:rPr lang="en-US" dirty="0">
                <a:solidFill>
                  <a:schemeClr val="accent4"/>
                </a:solidFill>
              </a:rPr>
              <a:t>Prepare </a:t>
            </a:r>
            <a:r>
              <a:rPr lang="en-US" dirty="0"/>
              <a:t>RPCs</a:t>
            </a:r>
          </a:p>
          <a:p>
            <a:pPr lvl="1"/>
            <a:r>
              <a:rPr lang="en-US" dirty="0"/>
              <a:t>Find out about any chosen values</a:t>
            </a:r>
          </a:p>
          <a:p>
            <a:pPr lvl="1"/>
            <a:r>
              <a:rPr lang="en-US" dirty="0"/>
              <a:t>Block older proposals that have not yet completed</a:t>
            </a:r>
          </a:p>
          <a:p>
            <a:r>
              <a:rPr lang="en-US" dirty="0"/>
              <a:t>Phase 2: </a:t>
            </a:r>
            <a:r>
              <a:rPr lang="en-US" altLang="zh-CN" dirty="0"/>
              <a:t>proposers</a:t>
            </a:r>
            <a:r>
              <a:rPr lang="zh-CN" altLang="en-US" dirty="0"/>
              <a:t> </a:t>
            </a:r>
            <a:r>
              <a:rPr lang="en-US" dirty="0"/>
              <a:t>broadcast </a:t>
            </a: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Accept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RPCs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Ask acceptors to accept a specific 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Paxos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24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4495800" y="1066800"/>
            <a:ext cx="0" cy="4800600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Paxos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4267200" cy="5486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2"/>
                </a:solidFill>
              </a:rPr>
              <a:t>Acceptors</a:t>
            </a:r>
          </a:p>
          <a:p>
            <a:pPr marL="0" indent="0">
              <a:buNone/>
            </a:pPr>
            <a:endParaRPr lang="en-US" sz="1800" dirty="0"/>
          </a:p>
          <a:p>
            <a:pPr>
              <a:spcBef>
                <a:spcPts val="3600"/>
              </a:spcBef>
              <a:buFont typeface="+mj-lt"/>
              <a:buAutoNum type="arabicParenR" startAt="3"/>
            </a:pPr>
            <a:r>
              <a:rPr lang="en-US" sz="1800" b="0" dirty="0"/>
              <a:t>Respond to </a:t>
            </a:r>
            <a:r>
              <a:rPr lang="en-US" sz="1800" b="0" dirty="0">
                <a:solidFill>
                  <a:schemeClr val="tx2"/>
                </a:solidFill>
              </a:rPr>
              <a:t>Prepare(n)</a:t>
            </a:r>
            <a:r>
              <a:rPr lang="en-US" sz="1800" b="0" dirty="0"/>
              <a:t>:</a:t>
            </a:r>
          </a:p>
          <a:p>
            <a:pPr marL="404813" lvl="1" indent="-173038"/>
            <a:r>
              <a:rPr lang="en-US" sz="1400" dirty="0"/>
              <a:t>If n &gt; </a:t>
            </a:r>
            <a:r>
              <a:rPr lang="en-US" sz="1400" dirty="0" err="1"/>
              <a:t>minProposal</a:t>
            </a:r>
            <a:r>
              <a:rPr lang="en-US" sz="1400" dirty="0"/>
              <a:t> then </a:t>
            </a:r>
            <a:r>
              <a:rPr lang="en-US" sz="1400" dirty="0" err="1"/>
              <a:t>minProposal</a:t>
            </a:r>
            <a:r>
              <a:rPr lang="en-US" sz="1400" dirty="0"/>
              <a:t> = n</a:t>
            </a:r>
          </a:p>
          <a:p>
            <a:pPr marL="404813" lvl="1" indent="-173038"/>
            <a:r>
              <a:rPr lang="en-US" sz="1400" b="0" dirty="0">
                <a:solidFill>
                  <a:schemeClr val="tx2"/>
                </a:solidFill>
              </a:rPr>
              <a:t>Return(</a:t>
            </a:r>
            <a:r>
              <a:rPr lang="en-US" sz="1400" b="0" dirty="0" err="1">
                <a:solidFill>
                  <a:schemeClr val="tx2"/>
                </a:solidFill>
              </a:rPr>
              <a:t>acceptedProposal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b="0" dirty="0" err="1">
                <a:solidFill>
                  <a:schemeClr val="tx2"/>
                </a:solidFill>
              </a:rPr>
              <a:t>acceptedValue</a:t>
            </a:r>
            <a:r>
              <a:rPr lang="en-US" sz="1400" b="0" dirty="0">
                <a:solidFill>
                  <a:schemeClr val="tx2"/>
                </a:solidFill>
              </a:rPr>
              <a:t>)</a:t>
            </a:r>
          </a:p>
          <a:p>
            <a:pPr marL="4763" indent="-173038"/>
            <a:endParaRPr lang="en-US" sz="1800" b="0" dirty="0"/>
          </a:p>
          <a:p>
            <a:pPr marL="0" indent="0">
              <a:spcBef>
                <a:spcPts val="1800"/>
              </a:spcBef>
              <a:buNone/>
            </a:pPr>
            <a:endParaRPr lang="en-US" sz="1800" b="0" dirty="0"/>
          </a:p>
          <a:p>
            <a:pPr marL="174625">
              <a:spcBef>
                <a:spcPts val="1800"/>
              </a:spcBef>
              <a:buFont typeface="+mj-lt"/>
              <a:buAutoNum type="arabicParenR" startAt="6"/>
            </a:pPr>
            <a:r>
              <a:rPr lang="en-US" sz="1800" b="0" dirty="0"/>
              <a:t>Respond to </a:t>
            </a:r>
            <a:r>
              <a:rPr lang="en-US" sz="1800" b="0" dirty="0">
                <a:solidFill>
                  <a:schemeClr val="tx2"/>
                </a:solidFill>
              </a:rPr>
              <a:t>Accept(n, value)</a:t>
            </a:r>
            <a:r>
              <a:rPr lang="en-US" sz="1800" b="0" dirty="0"/>
              <a:t>:</a:t>
            </a:r>
          </a:p>
          <a:p>
            <a:pPr marL="404813" lvl="1" indent="-173038">
              <a:tabLst>
                <a:tab pos="682625" algn="l"/>
              </a:tabLst>
            </a:pPr>
            <a:r>
              <a:rPr lang="en-US" sz="1400" dirty="0"/>
              <a:t>If n ≥ </a:t>
            </a:r>
            <a:r>
              <a:rPr lang="en-US" sz="1400" dirty="0" err="1"/>
              <a:t>minProposal</a:t>
            </a:r>
            <a:r>
              <a:rPr lang="en-US" sz="1400" dirty="0"/>
              <a:t> then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/>
              <a:t>acceptedProposal</a:t>
            </a:r>
            <a:r>
              <a:rPr lang="en-US" sz="1400" dirty="0"/>
              <a:t> = </a:t>
            </a:r>
            <a:r>
              <a:rPr lang="en-US" sz="1400" dirty="0" err="1"/>
              <a:t>minProposal</a:t>
            </a:r>
            <a:r>
              <a:rPr lang="en-US" sz="1400" dirty="0"/>
              <a:t> = n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/>
              <a:t>acceptedValue</a:t>
            </a:r>
            <a:r>
              <a:rPr lang="en-US" sz="1400" dirty="0"/>
              <a:t> = value</a:t>
            </a:r>
          </a:p>
          <a:p>
            <a:pPr marL="404813" lvl="1" indent="-173038"/>
            <a:r>
              <a:rPr lang="en-US" sz="1400" dirty="0">
                <a:solidFill>
                  <a:schemeClr val="tx2"/>
                </a:solidFill>
              </a:rPr>
              <a:t>Return(</a:t>
            </a:r>
            <a:r>
              <a:rPr lang="en-US" sz="1400" dirty="0" err="1">
                <a:solidFill>
                  <a:schemeClr val="tx2"/>
                </a:solidFill>
              </a:rPr>
              <a:t>minProposal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267200" y="20574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2" name="Right Arrow 11"/>
          <p:cNvSpPr/>
          <p:nvPr/>
        </p:nvSpPr>
        <p:spPr>
          <a:xfrm flipH="1">
            <a:off x="4267200" y="27432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3" name="Right Arrow 12"/>
          <p:cNvSpPr/>
          <p:nvPr/>
        </p:nvSpPr>
        <p:spPr>
          <a:xfrm>
            <a:off x="4267200" y="40386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5" name="Right Arrow 14"/>
          <p:cNvSpPr/>
          <p:nvPr/>
        </p:nvSpPr>
        <p:spPr>
          <a:xfrm flipH="1">
            <a:off x="4267200" y="50292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3962400" cy="5638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2"/>
                </a:solidFill>
              </a:rPr>
              <a:t>Proposers</a:t>
            </a:r>
          </a:p>
          <a:p>
            <a:pPr>
              <a:spcBef>
                <a:spcPts val="600"/>
              </a:spcBef>
              <a:buFont typeface="+mj-lt"/>
              <a:buAutoNum type="arabicParenR"/>
            </a:pPr>
            <a:r>
              <a:rPr lang="en-US" sz="1800" b="0" dirty="0"/>
              <a:t>Choose new proposal number n</a:t>
            </a:r>
          </a:p>
          <a:p>
            <a:pPr>
              <a:buFont typeface="+mj-lt"/>
              <a:buAutoNum type="arabicParenR"/>
            </a:pPr>
            <a:r>
              <a:rPr lang="en-US" sz="1800" b="0" dirty="0"/>
              <a:t>Broadcast </a:t>
            </a:r>
            <a:r>
              <a:rPr lang="en-US" sz="1800" b="0" dirty="0">
                <a:solidFill>
                  <a:schemeClr val="tx2"/>
                </a:solidFill>
              </a:rPr>
              <a:t>Prepare(n)</a:t>
            </a:r>
            <a:r>
              <a:rPr lang="en-US" sz="1800" b="0" dirty="0"/>
              <a:t> to all servers</a:t>
            </a:r>
          </a:p>
          <a:p>
            <a:pPr>
              <a:buFont typeface="+mj-lt"/>
              <a:buAutoNum type="arabicParenR"/>
            </a:pPr>
            <a:endParaRPr lang="en-US" sz="1800" b="0" dirty="0"/>
          </a:p>
          <a:p>
            <a:pPr>
              <a:spcBef>
                <a:spcPts val="0"/>
              </a:spcBef>
              <a:buFont typeface="+mj-lt"/>
              <a:buAutoNum type="arabicParenR" startAt="4"/>
            </a:pPr>
            <a:r>
              <a:rPr lang="en-US" sz="1800" b="0" dirty="0"/>
              <a:t>When responses received from majority:</a:t>
            </a:r>
          </a:p>
          <a:p>
            <a:pPr marL="404813" lvl="1" indent="-173038"/>
            <a:r>
              <a:rPr lang="en-US" sz="1400" b="0" dirty="0"/>
              <a:t>If any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acceptedValues</a:t>
            </a:r>
            <a:r>
              <a:rPr lang="en-US" sz="1400" b="0" dirty="0"/>
              <a:t> returned, replace value with </a:t>
            </a:r>
            <a:r>
              <a:rPr lang="en-US" sz="1400" b="0" dirty="0" err="1"/>
              <a:t>acceptedValue</a:t>
            </a:r>
            <a:br>
              <a:rPr lang="en-US" sz="1400" dirty="0"/>
            </a:br>
            <a:r>
              <a:rPr lang="en-US" sz="1400" b="0" dirty="0"/>
              <a:t>for highest </a:t>
            </a:r>
            <a:r>
              <a:rPr lang="en-US" sz="1400" b="0" dirty="0" err="1"/>
              <a:t>acceptedProposal</a:t>
            </a:r>
            <a:endParaRPr lang="en-US" sz="1800" b="0" dirty="0"/>
          </a:p>
          <a:p>
            <a:pPr>
              <a:spcBef>
                <a:spcPts val="600"/>
              </a:spcBef>
              <a:buFont typeface="+mj-lt"/>
              <a:buAutoNum type="arabicParenR" startAt="5"/>
            </a:pPr>
            <a:r>
              <a:rPr lang="en-US" sz="1800" b="0" dirty="0"/>
              <a:t>Broadcast </a:t>
            </a:r>
            <a:r>
              <a:rPr lang="en-US" sz="1800" b="0" dirty="0">
                <a:solidFill>
                  <a:schemeClr val="tx2"/>
                </a:solidFill>
              </a:rPr>
              <a:t>Accept(n, value) </a:t>
            </a:r>
            <a:r>
              <a:rPr lang="en-US" sz="1800" b="0" dirty="0"/>
              <a:t>to all servers</a:t>
            </a:r>
          </a:p>
          <a:p>
            <a:pPr>
              <a:spcBef>
                <a:spcPts val="2400"/>
              </a:spcBef>
              <a:buFont typeface="+mj-lt"/>
              <a:buAutoNum type="arabicParenR" startAt="5"/>
            </a:pPr>
            <a:r>
              <a:rPr lang="en-US" sz="1800" b="0" dirty="0"/>
              <a:t>When responses received from majority:</a:t>
            </a:r>
          </a:p>
          <a:p>
            <a:pPr marL="404813" lvl="1" indent="-173038"/>
            <a:r>
              <a:rPr lang="en-US" sz="1400" dirty="0"/>
              <a:t>Any rejections (result &gt; n)?  </a:t>
            </a:r>
            <a:r>
              <a:rPr lang="en-US" sz="1400" dirty="0" err="1"/>
              <a:t>goto</a:t>
            </a:r>
            <a:r>
              <a:rPr lang="en-US" sz="1400" dirty="0"/>
              <a:t> (1)</a:t>
            </a:r>
          </a:p>
          <a:p>
            <a:pPr marL="404813" lvl="1" indent="-173038"/>
            <a:r>
              <a:rPr lang="en-US" sz="1400" dirty="0"/>
              <a:t>Otherwise, </a:t>
            </a:r>
            <a:r>
              <a:rPr lang="en-US" sz="1400" b="1" dirty="0">
                <a:solidFill>
                  <a:schemeClr val="accent4"/>
                </a:solidFill>
              </a:rPr>
              <a:t>value is chosen</a:t>
            </a:r>
          </a:p>
          <a:p>
            <a:pPr marL="741363" lvl="1" indent="-341313">
              <a:spcBef>
                <a:spcPts val="2400"/>
              </a:spcBef>
              <a:buFont typeface="+mj-lt"/>
              <a:buAutoNum type="arabicParenR" startAt="7"/>
            </a:pPr>
            <a:endParaRPr lang="en-US" sz="1400" b="0" dirty="0">
              <a:solidFill>
                <a:schemeClr val="accent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917B95-31F4-FE46-B109-6414F5A5446E}"/>
              </a:ext>
            </a:extLst>
          </p:cNvPr>
          <p:cNvSpPr/>
          <p:nvPr/>
        </p:nvSpPr>
        <p:spPr>
          <a:xfrm>
            <a:off x="304800" y="4038600"/>
            <a:ext cx="8382000" cy="1939415"/>
          </a:xfrm>
          <a:prstGeom prst="rect">
            <a:avLst/>
          </a:prstGeom>
          <a:solidFill>
            <a:schemeClr val="bg2">
              <a:lumMod val="20000"/>
              <a:lumOff val="80000"/>
              <a:alpha val="89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Accept</a:t>
            </a:r>
            <a:endParaRPr 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AF393-15FC-334F-B61B-486F53EC6269}"/>
              </a:ext>
            </a:extLst>
          </p:cNvPr>
          <p:cNvSpPr txBox="1"/>
          <p:nvPr/>
        </p:nvSpPr>
        <p:spPr>
          <a:xfrm>
            <a:off x="102704" y="990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Value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51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8B1E0D-D795-2F49-9C6A-043A590C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DAD975-AD2D-6F40-BBEB-63F793A3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Leslie </a:t>
            </a:r>
            <a:r>
              <a:rPr lang="en-US" altLang="zh-CN" dirty="0" err="1"/>
              <a:t>Lamport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40B88E-C38E-304A-82D9-DD5D2D1DC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3505200" cy="4906963"/>
          </a:xfrm>
        </p:spPr>
        <p:txBody>
          <a:bodyPr/>
          <a:lstStyle/>
          <a:p>
            <a:r>
              <a:rPr lang="en-US" altLang="zh-CN" sz="2000" b="0" dirty="0"/>
              <a:t>La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in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Latex</a:t>
            </a:r>
          </a:p>
          <a:p>
            <a:r>
              <a:rPr lang="en-US" altLang="zh-CN" sz="2000" b="0" dirty="0"/>
              <a:t>Theory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foundation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of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distributed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systems</a:t>
            </a:r>
          </a:p>
          <a:p>
            <a:r>
              <a:rPr lang="en-US" altLang="zh-CN" sz="2000" b="0" dirty="0"/>
              <a:t>Temporal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Logic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(TLA)</a:t>
            </a:r>
          </a:p>
          <a:p>
            <a:pPr lvl="1"/>
            <a:r>
              <a:rPr lang="en-US" altLang="zh-CN" sz="1600" dirty="0"/>
              <a:t>specify</a:t>
            </a:r>
            <a:r>
              <a:rPr lang="zh-CN" altLang="en-US" sz="1600" dirty="0"/>
              <a:t> </a:t>
            </a:r>
            <a:r>
              <a:rPr lang="en-US" altLang="zh-CN" sz="1600" dirty="0"/>
              <a:t>and reason</a:t>
            </a:r>
            <a:r>
              <a:rPr lang="zh-CN" altLang="en-US" sz="1600" dirty="0"/>
              <a:t> </a:t>
            </a:r>
            <a:r>
              <a:rPr lang="en-US" altLang="zh-CN" sz="1600" dirty="0"/>
              <a:t>about concurrent and reactive systems</a:t>
            </a:r>
            <a:endParaRPr lang="en-US" altLang="zh-CN" sz="1600" b="0" dirty="0"/>
          </a:p>
          <a:p>
            <a:r>
              <a:rPr lang="en-US" altLang="zh-CN" sz="2000" b="0" dirty="0"/>
              <a:t>2013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Turing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award</a:t>
            </a:r>
            <a:r>
              <a:rPr lang="zh-CN" altLang="en-US" sz="2000" b="0" dirty="0"/>
              <a:t> </a:t>
            </a:r>
            <a:endParaRPr lang="en-CA" altLang="zh-CN" sz="2000" b="0" dirty="0"/>
          </a:p>
          <a:p>
            <a:r>
              <a:rPr lang="en-US" altLang="zh-CN" sz="2000" b="0" dirty="0"/>
              <a:t>2014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ACM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fellow</a:t>
            </a:r>
          </a:p>
          <a:p>
            <a:r>
              <a:rPr lang="en-US" altLang="zh-CN" sz="2000" b="0" dirty="0"/>
              <a:t>BS/MS/PhD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in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math</a:t>
            </a:r>
          </a:p>
          <a:p>
            <a:pPr marL="0" indent="0">
              <a:buNone/>
            </a:pPr>
            <a:endParaRPr lang="en-US" sz="2000" b="0" dirty="0"/>
          </a:p>
          <a:p>
            <a:r>
              <a:rPr lang="en-US" sz="2000" b="0" dirty="0"/>
              <a:t>http://</a:t>
            </a:r>
            <a:r>
              <a:rPr lang="en-US" sz="2000" b="0" dirty="0" err="1"/>
              <a:t>www.lamport.org</a:t>
            </a:r>
            <a:r>
              <a:rPr lang="en-US" sz="2000" b="0" dirty="0"/>
              <a:t>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8EFD6F-7AEF-8A44-987A-F6C6819FC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146722"/>
            <a:ext cx="44196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11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4495800" y="1066800"/>
            <a:ext cx="0" cy="4800600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Paxos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4267200" cy="5486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2"/>
                </a:solidFill>
              </a:rPr>
              <a:t>Acceptors</a:t>
            </a:r>
          </a:p>
          <a:p>
            <a:pPr marL="0" indent="0">
              <a:buNone/>
            </a:pPr>
            <a:endParaRPr lang="en-US" sz="1800" dirty="0"/>
          </a:p>
          <a:p>
            <a:pPr>
              <a:spcBef>
                <a:spcPts val="3600"/>
              </a:spcBef>
              <a:buFont typeface="+mj-lt"/>
              <a:buAutoNum type="arabicParenR" startAt="3"/>
            </a:pPr>
            <a:r>
              <a:rPr lang="en-US" sz="1800" b="0" dirty="0"/>
              <a:t>Respond to </a:t>
            </a:r>
            <a:r>
              <a:rPr lang="en-US" sz="1800" b="0" dirty="0">
                <a:solidFill>
                  <a:schemeClr val="tx2"/>
                </a:solidFill>
              </a:rPr>
              <a:t>Prepare(n)</a:t>
            </a:r>
            <a:r>
              <a:rPr lang="en-US" sz="1800" b="0" dirty="0"/>
              <a:t>:</a:t>
            </a:r>
          </a:p>
          <a:p>
            <a:pPr marL="404813" lvl="1" indent="-173038"/>
            <a:r>
              <a:rPr lang="en-US" sz="1400" dirty="0"/>
              <a:t>If n &gt; </a:t>
            </a:r>
            <a:r>
              <a:rPr lang="en-US" sz="1400" dirty="0" err="1"/>
              <a:t>minProposal</a:t>
            </a:r>
            <a:r>
              <a:rPr lang="en-US" sz="1400" dirty="0"/>
              <a:t> then </a:t>
            </a:r>
            <a:r>
              <a:rPr lang="en-US" sz="1400" dirty="0" err="1"/>
              <a:t>minProposal</a:t>
            </a:r>
            <a:r>
              <a:rPr lang="en-US" sz="1400" dirty="0"/>
              <a:t> = n</a:t>
            </a:r>
          </a:p>
          <a:p>
            <a:pPr marL="404813" lvl="1" indent="-173038"/>
            <a:r>
              <a:rPr lang="en-US" sz="1400" b="0" dirty="0">
                <a:solidFill>
                  <a:schemeClr val="tx2"/>
                </a:solidFill>
              </a:rPr>
              <a:t>Return(</a:t>
            </a:r>
            <a:r>
              <a:rPr lang="en-US" sz="1400" b="0" dirty="0" err="1">
                <a:solidFill>
                  <a:schemeClr val="tx2"/>
                </a:solidFill>
              </a:rPr>
              <a:t>acceptedProposal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b="0" dirty="0" err="1">
                <a:solidFill>
                  <a:schemeClr val="tx2"/>
                </a:solidFill>
              </a:rPr>
              <a:t>acceptedValue</a:t>
            </a:r>
            <a:r>
              <a:rPr lang="en-US" sz="1400" b="0" dirty="0">
                <a:solidFill>
                  <a:schemeClr val="tx2"/>
                </a:solidFill>
              </a:rPr>
              <a:t>)</a:t>
            </a:r>
          </a:p>
          <a:p>
            <a:pPr marL="4763" indent="-173038"/>
            <a:endParaRPr lang="en-US" sz="1800" b="0" dirty="0"/>
          </a:p>
          <a:p>
            <a:pPr marL="0" indent="0">
              <a:spcBef>
                <a:spcPts val="1800"/>
              </a:spcBef>
              <a:buNone/>
            </a:pPr>
            <a:endParaRPr lang="en-US" sz="1800" b="0" dirty="0"/>
          </a:p>
          <a:p>
            <a:pPr marL="174625">
              <a:spcBef>
                <a:spcPts val="1800"/>
              </a:spcBef>
              <a:buFont typeface="+mj-lt"/>
              <a:buAutoNum type="arabicParenR" startAt="6"/>
            </a:pPr>
            <a:r>
              <a:rPr lang="en-US" sz="1800" b="0" dirty="0"/>
              <a:t>Respond to </a:t>
            </a:r>
            <a:r>
              <a:rPr lang="en-US" sz="1800" b="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Accept(n, value)</a:t>
            </a:r>
            <a:r>
              <a:rPr lang="en-US" sz="1800" b="0" dirty="0"/>
              <a:t>:</a:t>
            </a:r>
          </a:p>
          <a:p>
            <a:pPr marL="404813" lvl="1" indent="-173038">
              <a:tabLst>
                <a:tab pos="682625" algn="l"/>
              </a:tabLst>
            </a:pPr>
            <a:r>
              <a:rPr lang="en-US" sz="1400" dirty="0"/>
              <a:t>If n ≥ </a:t>
            </a:r>
            <a:r>
              <a:rPr lang="en-US" sz="1400" dirty="0" err="1"/>
              <a:t>minProposal</a:t>
            </a:r>
            <a:r>
              <a:rPr lang="en-US" sz="1400" dirty="0"/>
              <a:t> then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/>
              <a:t>acceptedProposal</a:t>
            </a:r>
            <a:r>
              <a:rPr lang="en-US" sz="1400" dirty="0"/>
              <a:t> = </a:t>
            </a:r>
            <a:r>
              <a:rPr lang="en-US" sz="1400" dirty="0" err="1"/>
              <a:t>minProposal</a:t>
            </a:r>
            <a:r>
              <a:rPr lang="en-US" sz="1400" dirty="0"/>
              <a:t> = n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/>
              <a:t>acceptedValue</a:t>
            </a:r>
            <a:r>
              <a:rPr lang="en-US" sz="1400" dirty="0"/>
              <a:t> = value</a:t>
            </a:r>
          </a:p>
          <a:p>
            <a:pPr marL="404813" lvl="1" indent="-173038"/>
            <a:r>
              <a:rPr lang="en-US" sz="1400" dirty="0">
                <a:solidFill>
                  <a:schemeClr val="tx2"/>
                </a:solidFill>
              </a:rPr>
              <a:t>Return(</a:t>
            </a:r>
            <a:r>
              <a:rPr lang="en-US" sz="1400" dirty="0" err="1">
                <a:solidFill>
                  <a:schemeClr val="tx2"/>
                </a:solidFill>
              </a:rPr>
              <a:t>minProposal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267200" y="20574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2" name="Right Arrow 11"/>
          <p:cNvSpPr/>
          <p:nvPr/>
        </p:nvSpPr>
        <p:spPr>
          <a:xfrm flipH="1">
            <a:off x="4267200" y="27432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3" name="Right Arrow 12"/>
          <p:cNvSpPr/>
          <p:nvPr/>
        </p:nvSpPr>
        <p:spPr>
          <a:xfrm>
            <a:off x="4267200" y="40386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5" name="Right Arrow 14"/>
          <p:cNvSpPr/>
          <p:nvPr/>
        </p:nvSpPr>
        <p:spPr>
          <a:xfrm flipH="1">
            <a:off x="4267200" y="50292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381000" y="5978015"/>
            <a:ext cx="81534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>
                <a:solidFill>
                  <a:schemeClr val="tx2"/>
                </a:solidFill>
              </a:rPr>
              <a:t>Acceptors must record </a:t>
            </a:r>
            <a:r>
              <a:rPr lang="en-US" sz="2200" b="1" dirty="0" err="1">
                <a:solidFill>
                  <a:schemeClr val="tx2"/>
                </a:solidFill>
              </a:rPr>
              <a:t>minProposal</a:t>
            </a:r>
            <a:r>
              <a:rPr lang="en-US" sz="2200" b="1" dirty="0">
                <a:solidFill>
                  <a:schemeClr val="tx2"/>
                </a:solidFill>
              </a:rPr>
              <a:t>, </a:t>
            </a:r>
            <a:r>
              <a:rPr lang="en-US" sz="2200" b="1" dirty="0" err="1">
                <a:solidFill>
                  <a:schemeClr val="tx2"/>
                </a:solidFill>
              </a:rPr>
              <a:t>acceptedProposal</a:t>
            </a:r>
            <a:r>
              <a:rPr lang="en-US" sz="2200" b="1" dirty="0">
                <a:solidFill>
                  <a:schemeClr val="tx2"/>
                </a:solidFill>
              </a:rPr>
              <a:t>, and </a:t>
            </a:r>
            <a:r>
              <a:rPr lang="en-US" sz="2200" b="1" dirty="0" err="1">
                <a:solidFill>
                  <a:schemeClr val="tx2"/>
                </a:solidFill>
              </a:rPr>
              <a:t>acceptedValue</a:t>
            </a:r>
            <a:r>
              <a:rPr lang="en-US" sz="2200" b="1" dirty="0">
                <a:solidFill>
                  <a:schemeClr val="tx2"/>
                </a:solidFill>
              </a:rPr>
              <a:t> on stable storage (disk)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3962400" cy="5638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2"/>
                </a:solidFill>
              </a:rPr>
              <a:t>Proposers</a:t>
            </a:r>
          </a:p>
          <a:p>
            <a:pPr>
              <a:spcBef>
                <a:spcPts val="600"/>
              </a:spcBef>
              <a:buFont typeface="+mj-lt"/>
              <a:buAutoNum type="arabicParenR"/>
            </a:pPr>
            <a:r>
              <a:rPr lang="en-US" sz="1800" b="0" dirty="0"/>
              <a:t>Choose new proposal number n</a:t>
            </a:r>
          </a:p>
          <a:p>
            <a:pPr>
              <a:buFont typeface="+mj-lt"/>
              <a:buAutoNum type="arabicParenR"/>
            </a:pPr>
            <a:r>
              <a:rPr lang="en-US" sz="1800" b="0" dirty="0"/>
              <a:t>Broadcast </a:t>
            </a:r>
            <a:r>
              <a:rPr lang="en-US" sz="1800" b="0" dirty="0">
                <a:solidFill>
                  <a:schemeClr val="tx2"/>
                </a:solidFill>
              </a:rPr>
              <a:t>Prepare(n)</a:t>
            </a:r>
            <a:r>
              <a:rPr lang="en-US" sz="1800" b="0" dirty="0"/>
              <a:t> to all servers</a:t>
            </a:r>
          </a:p>
          <a:p>
            <a:pPr>
              <a:buFont typeface="+mj-lt"/>
              <a:buAutoNum type="arabicParenR"/>
            </a:pPr>
            <a:endParaRPr lang="en-US" sz="1800" b="0" dirty="0"/>
          </a:p>
          <a:p>
            <a:pPr>
              <a:spcBef>
                <a:spcPts val="0"/>
              </a:spcBef>
              <a:buFont typeface="+mj-lt"/>
              <a:buAutoNum type="arabicParenR" startAt="4"/>
            </a:pPr>
            <a:r>
              <a:rPr lang="en-US" sz="1800" b="0" dirty="0"/>
              <a:t>When responses received from majority:</a:t>
            </a:r>
          </a:p>
          <a:p>
            <a:pPr marL="404813" lvl="1" indent="-173038"/>
            <a:r>
              <a:rPr lang="en-US" sz="1400" b="0" dirty="0"/>
              <a:t>If any </a:t>
            </a:r>
            <a:r>
              <a:rPr lang="en-US" sz="1400" b="0" dirty="0" err="1"/>
              <a:t>acceptedValues</a:t>
            </a:r>
            <a:r>
              <a:rPr lang="en-US" sz="1400" b="0" dirty="0"/>
              <a:t> returned, replace value with </a:t>
            </a:r>
            <a:r>
              <a:rPr lang="en-US" sz="1400" b="0" dirty="0" err="1"/>
              <a:t>acceptedValue</a:t>
            </a:r>
            <a:br>
              <a:rPr lang="en-US" sz="1400" dirty="0"/>
            </a:br>
            <a:r>
              <a:rPr lang="en-US" sz="1400" b="0" dirty="0"/>
              <a:t>for highest </a:t>
            </a:r>
            <a:r>
              <a:rPr lang="en-US" sz="1400" b="0" dirty="0" err="1"/>
              <a:t>acceptedProposal</a:t>
            </a:r>
            <a:endParaRPr lang="en-US" sz="1800" b="0" dirty="0"/>
          </a:p>
          <a:p>
            <a:pPr>
              <a:spcBef>
                <a:spcPts val="600"/>
              </a:spcBef>
              <a:buFont typeface="+mj-lt"/>
              <a:buAutoNum type="arabicParenR" startAt="5"/>
            </a:pPr>
            <a:r>
              <a:rPr lang="en-US" sz="1800" b="0" dirty="0"/>
              <a:t>Broadcast </a:t>
            </a:r>
            <a:r>
              <a:rPr lang="en-US" sz="1800" b="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Accept(n, value) </a:t>
            </a:r>
            <a:r>
              <a:rPr lang="en-US" sz="1800" b="0" dirty="0"/>
              <a:t>to all servers</a:t>
            </a:r>
          </a:p>
          <a:p>
            <a:pPr>
              <a:spcBef>
                <a:spcPts val="2400"/>
              </a:spcBef>
              <a:buFont typeface="+mj-lt"/>
              <a:buAutoNum type="arabicParenR" startAt="5"/>
            </a:pPr>
            <a:r>
              <a:rPr lang="en-US" sz="1800" b="0" dirty="0"/>
              <a:t>When responses received from </a:t>
            </a:r>
            <a:r>
              <a:rPr lang="en-US" sz="18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majority</a:t>
            </a:r>
            <a:r>
              <a:rPr lang="en-US" sz="1800" b="0" dirty="0"/>
              <a:t>:</a:t>
            </a:r>
          </a:p>
          <a:p>
            <a:pPr marL="404813" lvl="1" indent="-173038"/>
            <a:r>
              <a:rPr lang="en-US" sz="1400" dirty="0"/>
              <a:t>Any </a:t>
            </a:r>
            <a:r>
              <a:rPr lang="en-US" sz="1400" b="1" dirty="0"/>
              <a:t>rejections</a:t>
            </a:r>
            <a:r>
              <a:rPr lang="en-US" sz="1400" dirty="0"/>
              <a:t> (result &gt; n)?  </a:t>
            </a:r>
            <a:r>
              <a:rPr lang="en-US" sz="1400" dirty="0" err="1"/>
              <a:t>goto</a:t>
            </a:r>
            <a:r>
              <a:rPr lang="en-US" sz="1400" dirty="0"/>
              <a:t> (1)</a:t>
            </a:r>
          </a:p>
          <a:p>
            <a:pPr marL="404813" lvl="1" indent="-173038"/>
            <a:r>
              <a:rPr lang="en-US" sz="1400" dirty="0"/>
              <a:t>Otherwise, </a:t>
            </a:r>
            <a:r>
              <a:rPr lang="en-US" sz="1400" b="1" dirty="0">
                <a:solidFill>
                  <a:schemeClr val="accent4"/>
                </a:solidFill>
              </a:rPr>
              <a:t>value is chosen</a:t>
            </a:r>
          </a:p>
          <a:p>
            <a:pPr marL="741363" lvl="1" indent="-341313">
              <a:spcBef>
                <a:spcPts val="2400"/>
              </a:spcBef>
              <a:buFont typeface="+mj-lt"/>
              <a:buAutoNum type="arabicParenR" startAt="7"/>
            </a:pPr>
            <a:endParaRPr lang="en-US" sz="1400" b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470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24000"/>
          </a:xfrm>
          <a:ln w="19050" cap="rnd">
            <a:noFill/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Three possibilities when later </a:t>
            </a:r>
            <a:r>
              <a:rPr lang="en-US">
                <a:solidFill>
                  <a:schemeClr val="tx2"/>
                </a:solidFill>
              </a:rPr>
              <a:t>proposal prepares:</a:t>
            </a: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Previous value already chosen:</a:t>
            </a:r>
          </a:p>
          <a:p>
            <a:pPr lvl="1"/>
            <a:r>
              <a:rPr lang="en-US" dirty="0"/>
              <a:t>New proposer will find it and use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Paxos</a:t>
            </a:r>
            <a:r>
              <a:rPr lang="en-US" dirty="0"/>
              <a:t> Examples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3810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4267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4724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181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5638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0400" y="5621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7800" y="3581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7800" y="4492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7800" y="4950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7800" y="5407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038600" y="50292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971800" y="3657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2133600" y="3657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2133600" y="41148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2133600" y="45720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971800" y="41148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2971800" y="45720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038600" y="54864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4038600" y="4572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4876800" y="54864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4876800" y="50292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4876800" y="4572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-134113" y="6027753"/>
            <a:ext cx="594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“Prepare proposal 3.1 (</a:t>
            </a:r>
            <a:r>
              <a:rPr lang="en-US" altLang="zh-CN" dirty="0">
                <a:solidFill>
                  <a:schemeClr val="tx2"/>
                </a:solidFill>
              </a:rPr>
              <a:t>roundNumber3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from s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)”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257800" y="27064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00"/>
                </a:solidFill>
              </a:rPr>
              <a:t>“Accept proposal 4.5</a:t>
            </a:r>
            <a:br>
              <a:rPr lang="en-US" dirty="0">
                <a:solidFill>
                  <a:srgbClr val="007000"/>
                </a:solidFill>
              </a:rPr>
            </a:br>
            <a:r>
              <a:rPr lang="en-US" dirty="0">
                <a:solidFill>
                  <a:srgbClr val="007000"/>
                </a:solidFill>
              </a:rPr>
              <a:t>with value X (from s</a:t>
            </a:r>
            <a:r>
              <a:rPr lang="en-US" baseline="-25000" dirty="0">
                <a:solidFill>
                  <a:srgbClr val="007000"/>
                </a:solidFill>
              </a:rPr>
              <a:t>5</a:t>
            </a:r>
            <a:r>
              <a:rPr lang="en-US" dirty="0">
                <a:solidFill>
                  <a:srgbClr val="007000"/>
                </a:solidFill>
              </a:rPr>
              <a:t>)”</a:t>
            </a:r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2514600" y="4953000"/>
            <a:ext cx="0" cy="99060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609600" y="3657600"/>
            <a:ext cx="304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609600" y="5486400"/>
            <a:ext cx="304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rgbClr val="007000"/>
                </a:solidFill>
              </a:rPr>
              <a:t>Y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914400" y="38100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14400" y="5638800"/>
            <a:ext cx="609600" cy="0"/>
          </a:xfrm>
          <a:prstGeom prst="line">
            <a:avLst/>
          </a:pr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3750590" y="4171572"/>
            <a:ext cx="1759057" cy="431424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  <a:gd name="connsiteX0" fmla="*/ 479 w 2549719"/>
              <a:gd name="connsiteY0" fmla="*/ 3029918 h 3029918"/>
              <a:gd name="connsiteX1" fmla="*/ 2456960 w 2549719"/>
              <a:gd name="connsiteY1" fmla="*/ 0 h 3029918"/>
              <a:gd name="connsiteX0" fmla="*/ 614 w 1867110"/>
              <a:gd name="connsiteY0" fmla="*/ 172848 h 210702"/>
              <a:gd name="connsiteX1" fmla="*/ 1751922 w 1867110"/>
              <a:gd name="connsiteY1" fmla="*/ 172848 h 210702"/>
              <a:gd name="connsiteX0" fmla="*/ 1090 w 1752398"/>
              <a:gd name="connsiteY0" fmla="*/ 416148 h 416148"/>
              <a:gd name="connsiteX1" fmla="*/ 1752398 w 1752398"/>
              <a:gd name="connsiteY1" fmla="*/ 416148 h 416148"/>
              <a:gd name="connsiteX0" fmla="*/ 0 w 1751308"/>
              <a:gd name="connsiteY0" fmla="*/ 424274 h 424274"/>
              <a:gd name="connsiteX1" fmla="*/ 1751308 w 1751308"/>
              <a:gd name="connsiteY1" fmla="*/ 424274 h 424274"/>
              <a:gd name="connsiteX0" fmla="*/ 0 w 1712562"/>
              <a:gd name="connsiteY0" fmla="*/ 407734 h 438731"/>
              <a:gd name="connsiteX1" fmla="*/ 1712562 w 1712562"/>
              <a:gd name="connsiteY1" fmla="*/ 438731 h 438731"/>
              <a:gd name="connsiteX0" fmla="*/ 0 w 1759057"/>
              <a:gd name="connsiteY0" fmla="*/ 415926 h 431424"/>
              <a:gd name="connsiteX1" fmla="*/ 1759057 w 1759057"/>
              <a:gd name="connsiteY1" fmla="*/ 431424 h 43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9057" h="431424">
                <a:moveTo>
                  <a:pt x="0" y="415926"/>
                </a:moveTo>
                <a:cubicBezTo>
                  <a:pt x="226017" y="-81312"/>
                  <a:pt x="1335437" y="-198841"/>
                  <a:pt x="1759057" y="431424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881609" y="3347634"/>
            <a:ext cx="604433" cy="1263112"/>
          </a:xfrm>
          <a:custGeom>
            <a:avLst/>
            <a:gdLst>
              <a:gd name="connsiteX0" fmla="*/ 31891 w 31891"/>
              <a:gd name="connsiteY0" fmla="*/ 0 h 1301858"/>
              <a:gd name="connsiteX1" fmla="*/ 895 w 31891"/>
              <a:gd name="connsiteY1" fmla="*/ 1301858 h 1301858"/>
              <a:gd name="connsiteX0" fmla="*/ 31054 w 159037"/>
              <a:gd name="connsiteY0" fmla="*/ 0 h 1301858"/>
              <a:gd name="connsiteX1" fmla="*/ 58 w 159037"/>
              <a:gd name="connsiteY1" fmla="*/ 1301858 h 1301858"/>
              <a:gd name="connsiteX0" fmla="*/ 30996 w 224502"/>
              <a:gd name="connsiteY0" fmla="*/ 0 h 1301858"/>
              <a:gd name="connsiteX1" fmla="*/ 0 w 224502"/>
              <a:gd name="connsiteY1" fmla="*/ 1301858 h 1301858"/>
              <a:gd name="connsiteX0" fmla="*/ 356460 w 464585"/>
              <a:gd name="connsiteY0" fmla="*/ 0 h 1263112"/>
              <a:gd name="connsiteX1" fmla="*/ 0 w 464585"/>
              <a:gd name="connsiteY1" fmla="*/ 1263112 h 1263112"/>
              <a:gd name="connsiteX0" fmla="*/ 356460 w 373091"/>
              <a:gd name="connsiteY0" fmla="*/ 0 h 1263112"/>
              <a:gd name="connsiteX1" fmla="*/ 0 w 373091"/>
              <a:gd name="connsiteY1" fmla="*/ 1263112 h 1263112"/>
              <a:gd name="connsiteX0" fmla="*/ 604433 w 612961"/>
              <a:gd name="connsiteY0" fmla="*/ 0 h 1263112"/>
              <a:gd name="connsiteX1" fmla="*/ 0 w 612961"/>
              <a:gd name="connsiteY1" fmla="*/ 1263112 h 1263112"/>
              <a:gd name="connsiteX0" fmla="*/ 604433 w 604433"/>
              <a:gd name="connsiteY0" fmla="*/ 0 h 1263112"/>
              <a:gd name="connsiteX1" fmla="*/ 0 w 604433"/>
              <a:gd name="connsiteY1" fmla="*/ 1263112 h 126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4433" h="1263112">
                <a:moveTo>
                  <a:pt x="604433" y="0"/>
                </a:moveTo>
                <a:cubicBezTo>
                  <a:pt x="601850" y="980913"/>
                  <a:pt x="242807" y="1008681"/>
                  <a:pt x="0" y="1263112"/>
                </a:cubicBezTo>
              </a:path>
            </a:pathLst>
          </a:cu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81000" y="4601290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777777"/>
                </a:solidFill>
              </a:rPr>
              <a:t>values</a:t>
            </a:r>
            <a:endParaRPr lang="en-US" sz="1600" baseline="-25000" dirty="0">
              <a:solidFill>
                <a:srgbClr val="777777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62000" y="40386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62000" y="48768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4DC3DBD-5A81-ED4C-BDF8-05B1E72BF4CF}"/>
              </a:ext>
            </a:extLst>
          </p:cNvPr>
          <p:cNvSpPr txBox="1"/>
          <p:nvPr/>
        </p:nvSpPr>
        <p:spPr>
          <a:xfrm>
            <a:off x="7696200" y="4366736"/>
            <a:ext cx="1371600" cy="738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It</a:t>
            </a:r>
            <a:r>
              <a:rPr lang="zh-CN" altLang="en-US" sz="1400" dirty="0"/>
              <a:t> </a:t>
            </a:r>
            <a:r>
              <a:rPr lang="en-US" altLang="zh-CN" sz="1400" dirty="0"/>
              <a:t>learns</a:t>
            </a:r>
            <a:r>
              <a:rPr lang="zh-CN" altLang="en-US" sz="1400" dirty="0"/>
              <a:t> </a:t>
            </a:r>
            <a:r>
              <a:rPr lang="en-US" altLang="zh-CN" sz="1400" dirty="0"/>
              <a:t>that</a:t>
            </a:r>
            <a:r>
              <a:rPr lang="zh-CN" altLang="en-US" sz="1400" dirty="0"/>
              <a:t> </a:t>
            </a:r>
            <a:r>
              <a:rPr lang="en-US" altLang="zh-CN" sz="1400" dirty="0"/>
              <a:t>X</a:t>
            </a:r>
            <a:r>
              <a:rPr lang="zh-CN" altLang="en-US" sz="1400" dirty="0"/>
              <a:t> </a:t>
            </a:r>
            <a:r>
              <a:rPr lang="en-US" altLang="zh-CN" sz="1400" dirty="0"/>
              <a:t>has</a:t>
            </a:r>
            <a:r>
              <a:rPr lang="zh-CN" altLang="en-US" sz="1400" dirty="0"/>
              <a:t> </a:t>
            </a:r>
            <a:r>
              <a:rPr lang="en-US" altLang="zh-CN" sz="1400" dirty="0"/>
              <a:t>been</a:t>
            </a:r>
            <a:r>
              <a:rPr lang="zh-CN" altLang="en-US" sz="1400" dirty="0"/>
              <a:t> </a:t>
            </a:r>
            <a:r>
              <a:rPr lang="en-US" altLang="zh-CN" sz="1400" dirty="0"/>
              <a:t>accepted</a:t>
            </a:r>
            <a:r>
              <a:rPr lang="zh-CN" altLang="en-US" sz="1400" dirty="0"/>
              <a:t> </a:t>
            </a:r>
            <a:r>
              <a:rPr lang="en-US" altLang="zh-CN" sz="1400" dirty="0"/>
              <a:t>on</a:t>
            </a:r>
            <a:r>
              <a:rPr lang="zh-CN" altLang="en-US" sz="1400" dirty="0"/>
              <a:t> </a:t>
            </a:r>
            <a:r>
              <a:rPr lang="en-US" altLang="zh-CN" sz="1400" dirty="0"/>
              <a:t>s</a:t>
            </a:r>
            <a:r>
              <a:rPr lang="en-US" altLang="zh-CN" sz="1400" baseline="-25000" dirty="0"/>
              <a:t>3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1101788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1981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Three possibilities when later proposal prepares: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Previous value not chosen, but new proposer sees it:</a:t>
            </a:r>
          </a:p>
          <a:p>
            <a:pPr marL="857250" lvl="1" indent="-457200"/>
            <a:r>
              <a:rPr lang="en-US" dirty="0"/>
              <a:t>New proposer will use existing value</a:t>
            </a:r>
          </a:p>
          <a:p>
            <a:pPr marL="857250" lvl="1" indent="-457200"/>
            <a:r>
              <a:rPr lang="en-US" dirty="0"/>
              <a:t>Both proposers can succeed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Paxos</a:t>
            </a:r>
            <a:r>
              <a:rPr lang="en-US" dirty="0"/>
              <a:t> Examples, cont’d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3810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4267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4724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181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5638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0400" y="5621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7800" y="3581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7800" y="4492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7800" y="4950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7800" y="5407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038600" y="50292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876800" y="3657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2133600" y="3657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2133600" y="41148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2133600" y="45720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4876800" y="41148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2971800" y="45720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038600" y="54864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4038600" y="4572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4876800" y="54864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4876800" y="50292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4876800" y="4572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609600" y="3657600"/>
            <a:ext cx="304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609600" y="5486400"/>
            <a:ext cx="304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rgbClr val="007000"/>
                </a:solidFill>
              </a:rPr>
              <a:t>Y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914400" y="38100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14400" y="5638800"/>
            <a:ext cx="609600" cy="0"/>
          </a:xfrm>
          <a:prstGeom prst="line">
            <a:avLst/>
          </a:pr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3750590" y="4171572"/>
            <a:ext cx="1759057" cy="431424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  <a:gd name="connsiteX0" fmla="*/ 479 w 2549719"/>
              <a:gd name="connsiteY0" fmla="*/ 3029918 h 3029918"/>
              <a:gd name="connsiteX1" fmla="*/ 2456960 w 2549719"/>
              <a:gd name="connsiteY1" fmla="*/ 0 h 3029918"/>
              <a:gd name="connsiteX0" fmla="*/ 614 w 1867110"/>
              <a:gd name="connsiteY0" fmla="*/ 172848 h 210702"/>
              <a:gd name="connsiteX1" fmla="*/ 1751922 w 1867110"/>
              <a:gd name="connsiteY1" fmla="*/ 172848 h 210702"/>
              <a:gd name="connsiteX0" fmla="*/ 1090 w 1752398"/>
              <a:gd name="connsiteY0" fmla="*/ 416148 h 416148"/>
              <a:gd name="connsiteX1" fmla="*/ 1752398 w 1752398"/>
              <a:gd name="connsiteY1" fmla="*/ 416148 h 416148"/>
              <a:gd name="connsiteX0" fmla="*/ 0 w 1751308"/>
              <a:gd name="connsiteY0" fmla="*/ 424274 h 424274"/>
              <a:gd name="connsiteX1" fmla="*/ 1751308 w 1751308"/>
              <a:gd name="connsiteY1" fmla="*/ 424274 h 424274"/>
              <a:gd name="connsiteX0" fmla="*/ 0 w 1712562"/>
              <a:gd name="connsiteY0" fmla="*/ 407734 h 438731"/>
              <a:gd name="connsiteX1" fmla="*/ 1712562 w 1712562"/>
              <a:gd name="connsiteY1" fmla="*/ 438731 h 438731"/>
              <a:gd name="connsiteX0" fmla="*/ 0 w 1759057"/>
              <a:gd name="connsiteY0" fmla="*/ 415926 h 431424"/>
              <a:gd name="connsiteX1" fmla="*/ 1759057 w 1759057"/>
              <a:gd name="connsiteY1" fmla="*/ 431424 h 43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9057" h="431424">
                <a:moveTo>
                  <a:pt x="0" y="415926"/>
                </a:moveTo>
                <a:cubicBezTo>
                  <a:pt x="226017" y="-81312"/>
                  <a:pt x="1335437" y="-198841"/>
                  <a:pt x="1759057" y="431424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1000" y="4601290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777777"/>
                </a:solidFill>
              </a:rPr>
              <a:t>values</a:t>
            </a:r>
            <a:endParaRPr lang="en-US" sz="1600" baseline="-25000" dirty="0">
              <a:solidFill>
                <a:srgbClr val="777777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62000" y="40386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62000" y="48768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490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Three possibilities when later proposal prepares: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Previous value not chosen, new proposer doesn’t see it:</a:t>
            </a:r>
          </a:p>
          <a:p>
            <a:pPr lvl="1"/>
            <a:r>
              <a:rPr lang="en-US" dirty="0"/>
              <a:t>New proposer chooses its own value</a:t>
            </a:r>
          </a:p>
          <a:p>
            <a:pPr lvl="1"/>
            <a:r>
              <a:rPr lang="en-US" dirty="0"/>
              <a:t>Older proposal blocked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Paxos</a:t>
            </a:r>
            <a:r>
              <a:rPr lang="en-US" dirty="0"/>
              <a:t> Examples, cont’d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3810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4267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4724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181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5638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0400" y="5621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7800" y="3581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7800" y="4492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7800" y="4950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7800" y="5407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038600" y="50292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971800" y="3657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2133600" y="3657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2133600" y="41148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2133600" y="45720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4876800" y="41148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4876800" y="45720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038600" y="54864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4038600" y="4572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4876800" y="54864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Y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4876800" y="50292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Y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5943600" y="4572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Y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609600" y="3657600"/>
            <a:ext cx="304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609600" y="5486400"/>
            <a:ext cx="304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rgbClr val="007000"/>
                </a:solidFill>
              </a:rPr>
              <a:t>Y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914400" y="38100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14400" y="5638800"/>
            <a:ext cx="609600" cy="0"/>
          </a:xfrm>
          <a:prstGeom prst="line">
            <a:avLst/>
          </a:pr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Cross 91"/>
          <p:cNvSpPr/>
          <p:nvPr/>
        </p:nvSpPr>
        <p:spPr>
          <a:xfrm rot="2688255">
            <a:off x="5063469" y="4453869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8" name="TextBox 37"/>
          <p:cNvSpPr txBox="1"/>
          <p:nvPr/>
        </p:nvSpPr>
        <p:spPr>
          <a:xfrm>
            <a:off x="381000" y="4601290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777777"/>
                </a:solidFill>
              </a:rPr>
              <a:t>values</a:t>
            </a:r>
            <a:endParaRPr lang="en-US" sz="1600" baseline="-25000" dirty="0">
              <a:solidFill>
                <a:srgbClr val="777777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62000" y="40386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62000" y="48768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50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r>
              <a:rPr lang="en-US" dirty="0"/>
              <a:t>Competing proposers can </a:t>
            </a:r>
            <a:r>
              <a:rPr lang="en-US" dirty="0" err="1"/>
              <a:t>livelock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solution: randomized delay before restarting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leader/proposer</a:t>
            </a:r>
            <a:r>
              <a:rPr lang="zh-CN" altLang="en-US" dirty="0"/>
              <a:t> </a:t>
            </a:r>
            <a:r>
              <a:rPr lang="en-US" altLang="zh-CN" dirty="0"/>
              <a:t>finds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proposal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b="1" i="1" dirty="0"/>
              <a:t>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monitors</a:t>
            </a:r>
            <a:r>
              <a:rPr lang="zh-CN" altLang="en-US" dirty="0"/>
              <a:t> </a:t>
            </a:r>
            <a:r>
              <a:rPr lang="en-US" altLang="zh-CN" b="1" i="1" dirty="0"/>
              <a:t>s</a:t>
            </a:r>
            <a:r>
              <a:rPr lang="zh-CN" altLang="en-US" i="1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wait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finishing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operation.</a:t>
            </a:r>
            <a:endParaRPr lang="en-US" dirty="0"/>
          </a:p>
          <a:p>
            <a:pPr lvl="1"/>
            <a:r>
              <a:rPr lang="en-US" dirty="0"/>
              <a:t>Give other proposers a chance to finish choosing</a:t>
            </a:r>
          </a:p>
          <a:p>
            <a:r>
              <a:rPr lang="en-US" dirty="0"/>
              <a:t>Multi-</a:t>
            </a:r>
            <a:r>
              <a:rPr lang="en-US" dirty="0" err="1"/>
              <a:t>Paxos</a:t>
            </a:r>
            <a:r>
              <a:rPr lang="en-US" dirty="0"/>
              <a:t> will use </a:t>
            </a: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leader election </a:t>
            </a:r>
            <a:r>
              <a:rPr lang="en-US" dirty="0"/>
              <a:t>instead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Liveness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14400" y="21336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14400" y="25908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14400" y="30480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14400" y="35052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14400" y="39624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24800" y="39447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19050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23622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28164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32736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3730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2667000" y="19812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990600" y="19812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1828800" y="28956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3.5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4572000" y="3810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3.5 Y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990600" y="24384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990600" y="2895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1828800" y="33528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3.5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1828800" y="3810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3.5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667000" y="24384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2667000" y="2895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96" name="Cross 95"/>
          <p:cNvSpPr/>
          <p:nvPr/>
        </p:nvSpPr>
        <p:spPr>
          <a:xfrm rot="2688255">
            <a:off x="2853669" y="2777468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7" name="Rounded Rectangle 96"/>
          <p:cNvSpPr/>
          <p:nvPr/>
        </p:nvSpPr>
        <p:spPr>
          <a:xfrm>
            <a:off x="3733800" y="19812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4.1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3733800" y="24384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4.1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3733800" y="2895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4.1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4572000" y="33528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3.5 Y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4572000" y="28956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3.5 Y</a:t>
            </a:r>
          </a:p>
        </p:txBody>
      </p:sp>
      <p:sp>
        <p:nvSpPr>
          <p:cNvPr id="102" name="Cross 101"/>
          <p:cNvSpPr/>
          <p:nvPr/>
        </p:nvSpPr>
        <p:spPr>
          <a:xfrm rot="2688255">
            <a:off x="4766331" y="2777469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03" name="Rounded Rectangle 102"/>
          <p:cNvSpPr/>
          <p:nvPr/>
        </p:nvSpPr>
        <p:spPr>
          <a:xfrm>
            <a:off x="5638800" y="3810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5.5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638800" y="33528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5.5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5638800" y="28956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5.5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6477000" y="2895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4.1 X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6477000" y="24384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4.1 X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6477000" y="19812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4.1 X</a:t>
            </a:r>
          </a:p>
        </p:txBody>
      </p:sp>
      <p:sp>
        <p:nvSpPr>
          <p:cNvPr id="109" name="Cross 108"/>
          <p:cNvSpPr/>
          <p:nvPr/>
        </p:nvSpPr>
        <p:spPr>
          <a:xfrm rot="2688255">
            <a:off x="6671331" y="2777469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41296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Only proposer knows which value has been chosen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acceptor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chosen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endParaRPr lang="en-US" dirty="0"/>
          </a:p>
          <a:p>
            <a:pPr lvl="1"/>
            <a:r>
              <a:rPr lang="en-US" dirty="0"/>
              <a:t>If other servers want to know, must execute </a:t>
            </a:r>
            <a:r>
              <a:rPr lang="en-US" dirty="0" err="1"/>
              <a:t>Paxos</a:t>
            </a:r>
            <a:r>
              <a:rPr lang="en-US" dirty="0"/>
              <a:t> with their own proposal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</a:t>
            </a:r>
          </a:p>
        </p:txBody>
      </p:sp>
    </p:spTree>
    <p:extLst>
      <p:ext uri="{BB962C8B-B14F-4D97-AF65-F5344CB8AC3E}">
        <p14:creationId xmlns:p14="http://schemas.microsoft.com/office/powerpoint/2010/main" val="761581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3A510-BDB9-EC43-A88C-353D332F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F84382-6738-DC44-A85D-520622F2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74F432-B09E-2649-9F40-DE5A49049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18" y="1363553"/>
            <a:ext cx="6934200" cy="508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07CA55-5231-C44F-833F-C07CE93884D4}"/>
              </a:ext>
            </a:extLst>
          </p:cNvPr>
          <p:cNvSpPr/>
          <p:nvPr/>
        </p:nvSpPr>
        <p:spPr>
          <a:xfrm>
            <a:off x="7283852" y="4385186"/>
            <a:ext cx="1783948" cy="779206"/>
          </a:xfrm>
          <a:prstGeom prst="rect">
            <a:avLst/>
          </a:prstGeom>
          <a:solidFill>
            <a:schemeClr val="bg2">
              <a:lumMod val="20000"/>
              <a:lumOff val="80000"/>
              <a:alpha val="89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25000"/>
                  </a:schemeClr>
                </a:solidFill>
              </a:rPr>
              <a:t>Accept</a:t>
            </a:r>
            <a:endParaRPr lang="en-US" sz="3600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6E1FC-EE31-0543-99FC-FAF7F696FE64}"/>
              </a:ext>
            </a:extLst>
          </p:cNvPr>
          <p:cNvSpPr/>
          <p:nvPr/>
        </p:nvSpPr>
        <p:spPr>
          <a:xfrm>
            <a:off x="7391400" y="2074608"/>
            <a:ext cx="1676400" cy="609600"/>
          </a:xfrm>
          <a:prstGeom prst="rect">
            <a:avLst/>
          </a:prstGeom>
          <a:solidFill>
            <a:schemeClr val="bg2">
              <a:lumMod val="20000"/>
              <a:lumOff val="80000"/>
              <a:alpha val="89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accent4"/>
                </a:solidFill>
              </a:rPr>
              <a:t>Prepare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1065A1-5C6A-5649-8CDE-FD8CE748A2D0}"/>
              </a:ext>
            </a:extLst>
          </p:cNvPr>
          <p:cNvSpPr/>
          <p:nvPr/>
        </p:nvSpPr>
        <p:spPr>
          <a:xfrm>
            <a:off x="3429000" y="753953"/>
            <a:ext cx="1600200" cy="609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Proposer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4954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instance of Basic </a:t>
            </a:r>
            <a:r>
              <a:rPr lang="en-US" dirty="0" err="1"/>
              <a:t>Paxos</a:t>
            </a:r>
            <a:r>
              <a:rPr lang="en-US" dirty="0"/>
              <a:t> for each entry in the log: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accent4"/>
                </a:solidFill>
              </a:rPr>
              <a:t>index</a:t>
            </a:r>
            <a:r>
              <a:rPr lang="en-US" dirty="0"/>
              <a:t> argument to Prepare and Accept (selects entry in log)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</a:t>
            </a:r>
            <a:r>
              <a:rPr lang="en-US" dirty="0" err="1"/>
              <a:t>Paxos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6600" y="3962400"/>
            <a:ext cx="2286000" cy="1905000"/>
            <a:chOff x="533400" y="2133600"/>
            <a:chExt cx="2286000" cy="1905000"/>
          </a:xfrm>
        </p:grpSpPr>
        <p:sp>
          <p:nvSpPr>
            <p:cNvPr id="8" name="Rounded Rectangle 7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add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/>
                <a:t>Log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20" idx="0"/>
                <a:endCxn id="18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15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Consensus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State</a:t>
              </a:r>
              <a:br>
                <a:rPr lang="en-US" sz="1400" b="1" dirty="0"/>
              </a:br>
              <a:r>
                <a:rPr lang="en-US" sz="1400" b="1" dirty="0"/>
                <a:t>Machine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638800" y="4267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38600" y="28956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pic>
        <p:nvPicPr>
          <p:cNvPr id="34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9672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/>
          <p:cNvCxnSpPr/>
          <p:nvPr/>
        </p:nvCxnSpPr>
        <p:spPr>
          <a:xfrm>
            <a:off x="3886200" y="36576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909448" y="50679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998204" y="51351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4073471" y="338638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14825" y="362952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shl</a:t>
            </a:r>
            <a:endParaRPr lang="en-US" sz="1400" dirty="0"/>
          </a:p>
        </p:txBody>
      </p:sp>
      <p:sp>
        <p:nvSpPr>
          <p:cNvPr id="41" name="Freeform 40"/>
          <p:cNvSpPr/>
          <p:nvPr/>
        </p:nvSpPr>
        <p:spPr>
          <a:xfrm>
            <a:off x="2757408" y="4310672"/>
            <a:ext cx="829160" cy="282065"/>
          </a:xfrm>
          <a:custGeom>
            <a:avLst/>
            <a:gdLst>
              <a:gd name="connsiteX0" fmla="*/ 867906 w 867906"/>
              <a:gd name="connsiteY0" fmla="*/ 224725 h 224725"/>
              <a:gd name="connsiteX1" fmla="*/ 0 w 867906"/>
              <a:gd name="connsiteY1" fmla="*/ 0 h 224725"/>
              <a:gd name="connsiteX0" fmla="*/ 867906 w 867906"/>
              <a:gd name="connsiteY0" fmla="*/ 225202 h 225202"/>
              <a:gd name="connsiteX1" fmla="*/ 0 w 867906"/>
              <a:gd name="connsiteY1" fmla="*/ 477 h 225202"/>
              <a:gd name="connsiteX0" fmla="*/ 829160 w 829160"/>
              <a:gd name="connsiteY0" fmla="*/ 217476 h 217476"/>
              <a:gd name="connsiteX1" fmla="*/ 0 w 829160"/>
              <a:gd name="connsiteY1" fmla="*/ 500 h 217476"/>
              <a:gd name="connsiteX0" fmla="*/ 829160 w 829160"/>
              <a:gd name="connsiteY0" fmla="*/ 218385 h 218385"/>
              <a:gd name="connsiteX1" fmla="*/ 0 w 829160"/>
              <a:gd name="connsiteY1" fmla="*/ 1409 h 218385"/>
              <a:gd name="connsiteX0" fmla="*/ 829160 w 829160"/>
              <a:gd name="connsiteY0" fmla="*/ 249337 h 249337"/>
              <a:gd name="connsiteX1" fmla="*/ 0 w 829160"/>
              <a:gd name="connsiteY1" fmla="*/ 32361 h 249337"/>
              <a:gd name="connsiteX0" fmla="*/ 829160 w 829160"/>
              <a:gd name="connsiteY0" fmla="*/ 268819 h 268819"/>
              <a:gd name="connsiteX1" fmla="*/ 0 w 829160"/>
              <a:gd name="connsiteY1" fmla="*/ 51843 h 268819"/>
              <a:gd name="connsiteX0" fmla="*/ 829160 w 829160"/>
              <a:gd name="connsiteY0" fmla="*/ 282065 h 282065"/>
              <a:gd name="connsiteX1" fmla="*/ 0 w 829160"/>
              <a:gd name="connsiteY1" fmla="*/ 65089 h 28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9160" h="282065">
                <a:moveTo>
                  <a:pt x="829160" y="282065"/>
                </a:moveTo>
                <a:cubicBezTo>
                  <a:pt x="625099" y="98669"/>
                  <a:pt x="467533" y="-107975"/>
                  <a:pt x="0" y="6508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2836190" y="4473963"/>
            <a:ext cx="751669" cy="131765"/>
          </a:xfrm>
          <a:custGeom>
            <a:avLst/>
            <a:gdLst>
              <a:gd name="connsiteX0" fmla="*/ 867906 w 867906"/>
              <a:gd name="connsiteY0" fmla="*/ 224725 h 224725"/>
              <a:gd name="connsiteX1" fmla="*/ 0 w 867906"/>
              <a:gd name="connsiteY1" fmla="*/ 0 h 224725"/>
              <a:gd name="connsiteX0" fmla="*/ 867906 w 867906"/>
              <a:gd name="connsiteY0" fmla="*/ 225202 h 225202"/>
              <a:gd name="connsiteX1" fmla="*/ 0 w 867906"/>
              <a:gd name="connsiteY1" fmla="*/ 477 h 225202"/>
              <a:gd name="connsiteX0" fmla="*/ 829160 w 829160"/>
              <a:gd name="connsiteY0" fmla="*/ 217476 h 217476"/>
              <a:gd name="connsiteX1" fmla="*/ 0 w 829160"/>
              <a:gd name="connsiteY1" fmla="*/ 500 h 217476"/>
              <a:gd name="connsiteX0" fmla="*/ 829160 w 829160"/>
              <a:gd name="connsiteY0" fmla="*/ 218385 h 218385"/>
              <a:gd name="connsiteX1" fmla="*/ 0 w 829160"/>
              <a:gd name="connsiteY1" fmla="*/ 1409 h 218385"/>
              <a:gd name="connsiteX0" fmla="*/ 829160 w 829160"/>
              <a:gd name="connsiteY0" fmla="*/ 249337 h 249337"/>
              <a:gd name="connsiteX1" fmla="*/ 0 w 829160"/>
              <a:gd name="connsiteY1" fmla="*/ 32361 h 249337"/>
              <a:gd name="connsiteX0" fmla="*/ 844659 w 844659"/>
              <a:gd name="connsiteY0" fmla="*/ 120334 h 120334"/>
              <a:gd name="connsiteX1" fmla="*/ 0 w 844659"/>
              <a:gd name="connsiteY1" fmla="*/ 89338 h 120334"/>
              <a:gd name="connsiteX0" fmla="*/ 844659 w 844659"/>
              <a:gd name="connsiteY0" fmla="*/ 143718 h 143718"/>
              <a:gd name="connsiteX1" fmla="*/ 0 w 844659"/>
              <a:gd name="connsiteY1" fmla="*/ 112722 h 143718"/>
              <a:gd name="connsiteX0" fmla="*/ 751669 w 751669"/>
              <a:gd name="connsiteY0" fmla="*/ 131765 h 131765"/>
              <a:gd name="connsiteX1" fmla="*/ 0 w 751669"/>
              <a:gd name="connsiteY1" fmla="*/ 124016 h 13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1669" h="131765">
                <a:moveTo>
                  <a:pt x="751669" y="131765"/>
                </a:moveTo>
                <a:cubicBezTo>
                  <a:pt x="547608" y="-51631"/>
                  <a:pt x="351295" y="-33550"/>
                  <a:pt x="0" y="124016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28800" y="4267200"/>
            <a:ext cx="1031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Other</a:t>
            </a:r>
          </a:p>
          <a:p>
            <a:r>
              <a:rPr lang="en-US" b="1" dirty="0"/>
              <a:t>Servers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5800" y="29718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Client sends command to server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200" y="51054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2"/>
            </a:pPr>
            <a:r>
              <a:rPr lang="en-US" sz="1600" dirty="0">
                <a:solidFill>
                  <a:schemeClr val="tx2"/>
                </a:solidFill>
              </a:rPr>
              <a:t>Server uses </a:t>
            </a:r>
            <a:r>
              <a:rPr lang="en-US" sz="1600" dirty="0" err="1">
                <a:solidFill>
                  <a:schemeClr val="tx2"/>
                </a:solidFill>
              </a:rPr>
              <a:t>Paxos</a:t>
            </a:r>
            <a:r>
              <a:rPr lang="en-US" sz="1600" dirty="0">
                <a:solidFill>
                  <a:schemeClr val="tx2"/>
                </a:solidFill>
              </a:rPr>
              <a:t>  to choose command as value for a log entry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67400" y="4800600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3"/>
            </a:pPr>
            <a:r>
              <a:rPr lang="en-US" sz="1600" dirty="0">
                <a:solidFill>
                  <a:schemeClr val="tx2"/>
                </a:solidFill>
              </a:rPr>
              <a:t>Server waits for previous log entries to be applied, then applies new command to state machine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05400" y="2979003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4"/>
            </a:pPr>
            <a:r>
              <a:rPr lang="en-US" sz="1600" dirty="0">
                <a:solidFill>
                  <a:schemeClr val="tx2"/>
                </a:solidFill>
              </a:rPr>
              <a:t>Server returns result from state machine to client</a:t>
            </a:r>
          </a:p>
        </p:txBody>
      </p:sp>
    </p:spTree>
    <p:extLst>
      <p:ext uri="{BB962C8B-B14F-4D97-AF65-F5344CB8AC3E}">
        <p14:creationId xmlns:p14="http://schemas.microsoft.com/office/powerpoint/2010/main" val="1136204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Which log entry to use for a given client request?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Performance optimizations: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leader</a:t>
            </a:r>
            <a:r>
              <a:rPr lang="en-US" dirty="0"/>
              <a:t> to reduce proposer conflicts</a:t>
            </a:r>
          </a:p>
          <a:p>
            <a:pPr lvl="1"/>
            <a:r>
              <a:rPr lang="en-US" dirty="0"/>
              <a:t>Eliminate most Prepare requests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altLang="zh-CN" dirty="0"/>
              <a:t>(most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b="1" dirty="0"/>
              <a:t>1</a:t>
            </a:r>
            <a:r>
              <a:rPr lang="zh-CN" altLang="en-US" b="1" dirty="0"/>
              <a:t> </a:t>
            </a:r>
            <a:r>
              <a:rPr lang="en-US" altLang="zh-CN" b="1" dirty="0"/>
              <a:t>round</a:t>
            </a:r>
            <a:r>
              <a:rPr lang="zh-CN" altLang="en-US" b="1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RPCs)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Ensuring full replication</a:t>
            </a:r>
            <a:r>
              <a:rPr lang="zh-CN" altLang="en-US" dirty="0"/>
              <a:t> </a:t>
            </a:r>
            <a:r>
              <a:rPr lang="en-US" altLang="zh-CN" b="0" dirty="0"/>
              <a:t>(All</a:t>
            </a:r>
            <a:r>
              <a:rPr lang="zh-CN" altLang="en-US" b="0" dirty="0"/>
              <a:t> </a:t>
            </a:r>
            <a:r>
              <a:rPr lang="en-US" altLang="zh-CN" b="0" dirty="0"/>
              <a:t>servers</a:t>
            </a:r>
            <a:r>
              <a:rPr lang="zh-CN" altLang="en-US" b="0" dirty="0"/>
              <a:t> </a:t>
            </a:r>
            <a:r>
              <a:rPr lang="en-US" altLang="zh-CN" b="0" dirty="0"/>
              <a:t>got</a:t>
            </a:r>
            <a:r>
              <a:rPr lang="zh-CN" altLang="en-US" b="0" dirty="0"/>
              <a:t> </a:t>
            </a:r>
            <a:r>
              <a:rPr lang="en-US" altLang="zh-CN" b="0" dirty="0"/>
              <a:t>all</a:t>
            </a:r>
            <a:r>
              <a:rPr lang="zh-CN" altLang="en-US" b="0" dirty="0"/>
              <a:t> </a:t>
            </a:r>
            <a:r>
              <a:rPr lang="en-US" altLang="zh-CN" b="0" dirty="0"/>
              <a:t>log</a:t>
            </a:r>
            <a:r>
              <a:rPr lang="zh-CN" altLang="en-US" b="0" dirty="0"/>
              <a:t> </a:t>
            </a:r>
            <a:r>
              <a:rPr lang="en-US" altLang="zh-CN" b="0" dirty="0"/>
              <a:t>entries)</a:t>
            </a:r>
            <a:endParaRPr lang="en-US" b="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Client protocol</a:t>
            </a:r>
            <a:r>
              <a:rPr lang="zh-CN" altLang="en-US" dirty="0"/>
              <a:t> </a:t>
            </a:r>
            <a:r>
              <a:rPr lang="en-US" altLang="zh-CN" b="0" dirty="0"/>
              <a:t>(Survive</a:t>
            </a:r>
            <a:r>
              <a:rPr lang="zh-CN" altLang="en-US" b="0" dirty="0"/>
              <a:t> </a:t>
            </a:r>
            <a:r>
              <a:rPr lang="en-US" altLang="zh-CN" b="0" dirty="0"/>
              <a:t>server</a:t>
            </a:r>
            <a:r>
              <a:rPr lang="zh-CN" altLang="en-US" b="0" dirty="0"/>
              <a:t> </a:t>
            </a:r>
            <a:r>
              <a:rPr lang="en-US" altLang="zh-CN" b="0" dirty="0"/>
              <a:t>crashes)</a:t>
            </a:r>
            <a:endParaRPr lang="en-US" b="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Configuration changes</a:t>
            </a:r>
            <a:r>
              <a:rPr lang="zh-CN" altLang="en-US" dirty="0"/>
              <a:t> </a:t>
            </a:r>
            <a:r>
              <a:rPr lang="en-US" altLang="zh-CN" b="0" dirty="0"/>
              <a:t>(safe</a:t>
            </a:r>
            <a:r>
              <a:rPr lang="zh-CN" altLang="en-US" b="0" dirty="0"/>
              <a:t> </a:t>
            </a:r>
            <a:r>
              <a:rPr lang="en-US" altLang="zh-CN" b="0" dirty="0"/>
              <a:t>removal)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</a:t>
            </a:r>
            <a:r>
              <a:rPr lang="en-US" dirty="0" err="1"/>
              <a:t>Paxos</a:t>
            </a:r>
            <a:r>
              <a:rPr lang="en-US" dirty="0"/>
              <a:t> Issues</a:t>
            </a:r>
          </a:p>
        </p:txBody>
      </p:sp>
    </p:spTree>
    <p:extLst>
      <p:ext uri="{BB962C8B-B14F-4D97-AF65-F5344CB8AC3E}">
        <p14:creationId xmlns:p14="http://schemas.microsoft.com/office/powerpoint/2010/main" val="1651204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905000" y="42672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cmp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590799"/>
          </a:xfrm>
        </p:spPr>
        <p:txBody>
          <a:bodyPr/>
          <a:lstStyle/>
          <a:p>
            <a:r>
              <a:rPr lang="en-US" dirty="0"/>
              <a:t>When request arrives from client:</a:t>
            </a:r>
          </a:p>
          <a:p>
            <a:pPr lvl="1"/>
            <a:r>
              <a:rPr lang="en-US" dirty="0"/>
              <a:t>Find first log entry not known to be chosen</a:t>
            </a:r>
          </a:p>
          <a:p>
            <a:pPr lvl="1"/>
            <a:r>
              <a:rPr lang="en-US" dirty="0"/>
              <a:t>Run Basic </a:t>
            </a:r>
            <a:r>
              <a:rPr lang="en-US" dirty="0" err="1"/>
              <a:t>Paxos</a:t>
            </a:r>
            <a:r>
              <a:rPr lang="en-US" dirty="0"/>
              <a:t> to propose client’s command for this index</a:t>
            </a:r>
          </a:p>
          <a:p>
            <a:pPr lvl="1"/>
            <a:r>
              <a:rPr lang="en-US" dirty="0"/>
              <a:t>Prepare returns </a:t>
            </a:r>
            <a:r>
              <a:rPr lang="en-US" dirty="0" err="1"/>
              <a:t>acceptedValue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Yes: finish choosing </a:t>
            </a:r>
            <a:r>
              <a:rPr lang="en-US" dirty="0" err="1"/>
              <a:t>acceptedValue</a:t>
            </a:r>
            <a:r>
              <a:rPr lang="en-US" dirty="0"/>
              <a:t>, start again</a:t>
            </a:r>
          </a:p>
          <a:p>
            <a:pPr lvl="2"/>
            <a:r>
              <a:rPr lang="en-US" dirty="0"/>
              <a:t>No: choose client’s command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dirty="0"/>
              <a:t>Selecting Log Entries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906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14478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194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cmp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766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0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05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622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76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33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7200" y="43419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622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sub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906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14478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2766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7200" y="49515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9050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cmp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906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14478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2766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7200" y="55611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5532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cmp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6388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60960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4676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shl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79248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638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96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5532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10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467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924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382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105400" y="43419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0104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sub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6388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60960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9248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05400" y="49515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5532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cmp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6388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83" name="Rectangle 82"/>
          <p:cNvSpPr/>
          <p:nvPr/>
        </p:nvSpPr>
        <p:spPr>
          <a:xfrm>
            <a:off x="60960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9248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05400" y="55611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87" name="Right Arrow 86"/>
          <p:cNvSpPr/>
          <p:nvPr/>
        </p:nvSpPr>
        <p:spPr>
          <a:xfrm>
            <a:off x="4191000" y="4876800"/>
            <a:ext cx="762000" cy="533400"/>
          </a:xfrm>
          <a:prstGeom prst="rightArrow">
            <a:avLst>
              <a:gd name="adj1" fmla="val 50000"/>
              <a:gd name="adj2" fmla="val 68947"/>
            </a:avLst>
          </a:prstGeom>
          <a:solidFill>
            <a:srgbClr val="BFFFBF"/>
          </a:solidFill>
          <a:ln w="19050">
            <a:solidFill>
              <a:srgbClr val="007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1" name="Freeform 90"/>
          <p:cNvSpPr/>
          <p:nvPr/>
        </p:nvSpPr>
        <p:spPr>
          <a:xfrm>
            <a:off x="6169794" y="1857676"/>
            <a:ext cx="2473692" cy="1106905"/>
          </a:xfrm>
          <a:custGeom>
            <a:avLst/>
            <a:gdLst>
              <a:gd name="connsiteX0" fmla="*/ 1010652 w 2473692"/>
              <a:gd name="connsiteY0" fmla="*/ 1068404 h 1068404"/>
              <a:gd name="connsiteX1" fmla="*/ 2473692 w 2473692"/>
              <a:gd name="connsiteY1" fmla="*/ 1068404 h 1068404"/>
              <a:gd name="connsiteX2" fmla="*/ 2473692 w 2473692"/>
              <a:gd name="connsiteY2" fmla="*/ 0 h 1068404"/>
              <a:gd name="connsiteX3" fmla="*/ 0 w 2473692"/>
              <a:gd name="connsiteY3" fmla="*/ 0 h 106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3692" h="1068404">
                <a:moveTo>
                  <a:pt x="1010652" y="1068404"/>
                </a:moveTo>
                <a:lnTo>
                  <a:pt x="2473692" y="1068404"/>
                </a:lnTo>
                <a:lnTo>
                  <a:pt x="2473692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4"/>
            </a:solidFill>
            <a:prstDash val="sysDot"/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553200" y="4876800"/>
            <a:ext cx="457200" cy="457200"/>
          </a:xfrm>
          <a:prstGeom prst="rect">
            <a:avLst/>
          </a:prstGeom>
          <a:solidFill>
            <a:srgbClr val="BFFFB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cmp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010400" y="4267200"/>
            <a:ext cx="457200" cy="457200"/>
          </a:xfrm>
          <a:prstGeom prst="rect">
            <a:avLst/>
          </a:prstGeom>
          <a:solidFill>
            <a:srgbClr val="BFFFBF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sub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467600" y="4267200"/>
            <a:ext cx="457200" cy="457200"/>
          </a:xfrm>
          <a:prstGeom prst="rect">
            <a:avLst/>
          </a:prstGeom>
          <a:solidFill>
            <a:srgbClr val="BFFFBF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95" name="Rectangle 94"/>
          <p:cNvSpPr/>
          <p:nvPr/>
        </p:nvSpPr>
        <p:spPr>
          <a:xfrm>
            <a:off x="7467600" y="4876800"/>
            <a:ext cx="457200" cy="457200"/>
          </a:xfrm>
          <a:prstGeom prst="rect">
            <a:avLst/>
          </a:prstGeom>
          <a:solidFill>
            <a:srgbClr val="BFFFB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609600" y="3505200"/>
            <a:ext cx="457200" cy="304800"/>
          </a:xfrm>
          <a:prstGeom prst="roundRect">
            <a:avLst/>
          </a:prstGeom>
          <a:solidFill>
            <a:srgbClr val="D1B2E8"/>
          </a:solidFill>
          <a:ln w="19050">
            <a:solidFill>
              <a:srgbClr val="5725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98" name="Freeform 97"/>
          <p:cNvSpPr/>
          <p:nvPr/>
        </p:nvSpPr>
        <p:spPr>
          <a:xfrm>
            <a:off x="192438" y="3667225"/>
            <a:ext cx="365825" cy="837399"/>
          </a:xfrm>
          <a:custGeom>
            <a:avLst/>
            <a:gdLst>
              <a:gd name="connsiteX0" fmla="*/ 0 w 96252"/>
              <a:gd name="connsiteY0" fmla="*/ 0 h 596766"/>
              <a:gd name="connsiteX1" fmla="*/ 96252 w 96252"/>
              <a:gd name="connsiteY1" fmla="*/ 596766 h 596766"/>
              <a:gd name="connsiteX0" fmla="*/ 38587 w 52162"/>
              <a:gd name="connsiteY0" fmla="*/ 0 h 827772"/>
              <a:gd name="connsiteX1" fmla="*/ 86 w 52162"/>
              <a:gd name="connsiteY1" fmla="*/ 827772 h 827772"/>
              <a:gd name="connsiteX0" fmla="*/ 174684 w 174684"/>
              <a:gd name="connsiteY0" fmla="*/ 0 h 827772"/>
              <a:gd name="connsiteX1" fmla="*/ 136183 w 174684"/>
              <a:gd name="connsiteY1" fmla="*/ 827772 h 827772"/>
              <a:gd name="connsiteX0" fmla="*/ 307611 w 307611"/>
              <a:gd name="connsiteY0" fmla="*/ 0 h 827774"/>
              <a:gd name="connsiteX1" fmla="*/ 269110 w 307611"/>
              <a:gd name="connsiteY1" fmla="*/ 827772 h 827774"/>
              <a:gd name="connsiteX0" fmla="*/ 345908 w 345908"/>
              <a:gd name="connsiteY0" fmla="*/ 0 h 827774"/>
              <a:gd name="connsiteX1" fmla="*/ 307407 w 345908"/>
              <a:gd name="connsiteY1" fmla="*/ 827772 h 827774"/>
              <a:gd name="connsiteX0" fmla="*/ 365825 w 365825"/>
              <a:gd name="connsiteY0" fmla="*/ 0 h 837399"/>
              <a:gd name="connsiteX1" fmla="*/ 288823 w 365825"/>
              <a:gd name="connsiteY1" fmla="*/ 837397 h 83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825" h="837399">
                <a:moveTo>
                  <a:pt x="365825" y="0"/>
                </a:moveTo>
                <a:cubicBezTo>
                  <a:pt x="-107417" y="802"/>
                  <a:pt x="-109021" y="839002"/>
                  <a:pt x="288823" y="837397"/>
                </a:cubicBezTo>
              </a:path>
            </a:pathLst>
          </a:custGeom>
          <a:noFill/>
          <a:ln>
            <a:solidFill>
              <a:srgbClr val="57257D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4267200" y="3505200"/>
            <a:ext cx="17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Known Chosen</a:t>
            </a:r>
          </a:p>
        </p:txBody>
      </p:sp>
      <p:sp>
        <p:nvSpPr>
          <p:cNvPr id="100" name="Freeform 99"/>
          <p:cNvSpPr/>
          <p:nvPr/>
        </p:nvSpPr>
        <p:spPr>
          <a:xfrm>
            <a:off x="1309036" y="3696101"/>
            <a:ext cx="2945330" cy="519764"/>
          </a:xfrm>
          <a:custGeom>
            <a:avLst/>
            <a:gdLst>
              <a:gd name="connsiteX0" fmla="*/ 2945330 w 2945330"/>
              <a:gd name="connsiteY0" fmla="*/ 0 h 519764"/>
              <a:gd name="connsiteX1" fmla="*/ 0 w 2945330"/>
              <a:gd name="connsiteY1" fmla="*/ 519764 h 519764"/>
              <a:gd name="connsiteX0" fmla="*/ 2945330 w 2945330"/>
              <a:gd name="connsiteY0" fmla="*/ 0 h 519764"/>
              <a:gd name="connsiteX1" fmla="*/ 0 w 2945330"/>
              <a:gd name="connsiteY1" fmla="*/ 519764 h 519764"/>
              <a:gd name="connsiteX0" fmla="*/ 2945330 w 2945330"/>
              <a:gd name="connsiteY0" fmla="*/ 0 h 519764"/>
              <a:gd name="connsiteX1" fmla="*/ 0 w 2945330"/>
              <a:gd name="connsiteY1" fmla="*/ 519764 h 519764"/>
              <a:gd name="connsiteX0" fmla="*/ 2945330 w 2945330"/>
              <a:gd name="connsiteY0" fmla="*/ 0 h 519764"/>
              <a:gd name="connsiteX1" fmla="*/ 0 w 2945330"/>
              <a:gd name="connsiteY1" fmla="*/ 519764 h 519764"/>
              <a:gd name="connsiteX0" fmla="*/ 2945330 w 2945330"/>
              <a:gd name="connsiteY0" fmla="*/ 0 h 519764"/>
              <a:gd name="connsiteX1" fmla="*/ 0 w 2945330"/>
              <a:gd name="connsiteY1" fmla="*/ 519764 h 51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45330" h="519764">
                <a:moveTo>
                  <a:pt x="2945330" y="0"/>
                </a:moveTo>
                <a:cubicBezTo>
                  <a:pt x="625642" y="9626"/>
                  <a:pt x="394635" y="19251"/>
                  <a:pt x="0" y="519764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1819175" y="3686476"/>
            <a:ext cx="2444817" cy="519764"/>
          </a:xfrm>
          <a:custGeom>
            <a:avLst/>
            <a:gdLst>
              <a:gd name="connsiteX0" fmla="*/ 2444817 w 2444817"/>
              <a:gd name="connsiteY0" fmla="*/ 0 h 519764"/>
              <a:gd name="connsiteX1" fmla="*/ 0 w 2444817"/>
              <a:gd name="connsiteY1" fmla="*/ 519764 h 519764"/>
              <a:gd name="connsiteX0" fmla="*/ 2444817 w 2444817"/>
              <a:gd name="connsiteY0" fmla="*/ 0 h 519764"/>
              <a:gd name="connsiteX1" fmla="*/ 0 w 2444817"/>
              <a:gd name="connsiteY1" fmla="*/ 519764 h 519764"/>
              <a:gd name="connsiteX0" fmla="*/ 2444817 w 2444817"/>
              <a:gd name="connsiteY0" fmla="*/ 0 h 519764"/>
              <a:gd name="connsiteX1" fmla="*/ 0 w 2444817"/>
              <a:gd name="connsiteY1" fmla="*/ 519764 h 519764"/>
              <a:gd name="connsiteX0" fmla="*/ 2444817 w 2444817"/>
              <a:gd name="connsiteY0" fmla="*/ 0 h 519764"/>
              <a:gd name="connsiteX1" fmla="*/ 0 w 2444817"/>
              <a:gd name="connsiteY1" fmla="*/ 519764 h 51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4817" h="519764">
                <a:moveTo>
                  <a:pt x="2444817" y="0"/>
                </a:moveTo>
                <a:cubicBezTo>
                  <a:pt x="1439779" y="20052"/>
                  <a:pt x="319238" y="11229"/>
                  <a:pt x="0" y="519764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3647975" y="3696103"/>
            <a:ext cx="606391" cy="510138"/>
          </a:xfrm>
          <a:custGeom>
            <a:avLst/>
            <a:gdLst>
              <a:gd name="connsiteX0" fmla="*/ 616017 w 616017"/>
              <a:gd name="connsiteY0" fmla="*/ 0 h 529389"/>
              <a:gd name="connsiteX1" fmla="*/ 0 w 616017"/>
              <a:gd name="connsiteY1" fmla="*/ 529389 h 529389"/>
              <a:gd name="connsiteX0" fmla="*/ 616017 w 616017"/>
              <a:gd name="connsiteY0" fmla="*/ 0 h 529389"/>
              <a:gd name="connsiteX1" fmla="*/ 0 w 616017"/>
              <a:gd name="connsiteY1" fmla="*/ 529389 h 529389"/>
              <a:gd name="connsiteX0" fmla="*/ 616017 w 616017"/>
              <a:gd name="connsiteY0" fmla="*/ 0 h 529389"/>
              <a:gd name="connsiteX1" fmla="*/ 0 w 616017"/>
              <a:gd name="connsiteY1" fmla="*/ 529389 h 529389"/>
              <a:gd name="connsiteX0" fmla="*/ 606391 w 606391"/>
              <a:gd name="connsiteY0" fmla="*/ 0 h 510138"/>
              <a:gd name="connsiteX1" fmla="*/ 0 w 606391"/>
              <a:gd name="connsiteY1" fmla="*/ 510138 h 51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6391" h="510138">
                <a:moveTo>
                  <a:pt x="606391" y="0"/>
                </a:moveTo>
                <a:cubicBezTo>
                  <a:pt x="314424" y="12833"/>
                  <a:pt x="157212" y="218171"/>
                  <a:pt x="0" y="510138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447800" y="5943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Logs Before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096000" y="594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Logs After</a:t>
            </a:r>
          </a:p>
        </p:txBody>
      </p:sp>
    </p:spTree>
    <p:extLst>
      <p:ext uri="{BB962C8B-B14F-4D97-AF65-F5344CB8AC3E}">
        <p14:creationId xmlns:p14="http://schemas.microsoft.com/office/powerpoint/2010/main" val="32956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CB36BB-5408-D748-A4D1-104415F6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A8B10E-79C9-954F-B588-52508376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5125B2-2DE6-C745-ACC6-A5FD5C551EA0}"/>
              </a:ext>
            </a:extLst>
          </p:cNvPr>
          <p:cNvCxnSpPr/>
          <p:nvPr/>
        </p:nvCxnSpPr>
        <p:spPr>
          <a:xfrm flipV="1">
            <a:off x="776514" y="1979831"/>
            <a:ext cx="7924800" cy="76200"/>
          </a:xfrm>
          <a:prstGeom prst="straightConnector1">
            <a:avLst/>
          </a:prstGeom>
          <a:ln w="76200" cap="rnd">
            <a:solidFill>
              <a:srgbClr val="FFC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340A225-E128-9F4B-AF6B-991B15918CDF}"/>
              </a:ext>
            </a:extLst>
          </p:cNvPr>
          <p:cNvSpPr/>
          <p:nvPr/>
        </p:nvSpPr>
        <p:spPr>
          <a:xfrm>
            <a:off x="624114" y="1979831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35F96-9B56-4442-B85B-8CB1586E21A8}"/>
              </a:ext>
            </a:extLst>
          </p:cNvPr>
          <p:cNvSpPr txBox="1"/>
          <p:nvPr/>
        </p:nvSpPr>
        <p:spPr>
          <a:xfrm>
            <a:off x="-1052286" y="13716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Time, Clocks and Ordering</a:t>
            </a:r>
          </a:p>
          <a:p>
            <a:r>
              <a:rPr lang="en-US" altLang="zh-CN" dirty="0"/>
              <a:t>1978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B1A6D3-3628-6A47-B1FA-DE6A3046F94D}"/>
              </a:ext>
            </a:extLst>
          </p:cNvPr>
          <p:cNvSpPr/>
          <p:nvPr/>
        </p:nvSpPr>
        <p:spPr>
          <a:xfrm>
            <a:off x="2387600" y="1992531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BD7B9-E439-DA4B-BB08-21B06D342782}"/>
              </a:ext>
            </a:extLst>
          </p:cNvPr>
          <p:cNvSpPr txBox="1"/>
          <p:nvPr/>
        </p:nvSpPr>
        <p:spPr>
          <a:xfrm>
            <a:off x="-203200" y="2305734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1984</a:t>
            </a:r>
            <a:endParaRPr lang="en-CA" dirty="0"/>
          </a:p>
          <a:p>
            <a:r>
              <a:rPr lang="en-CA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endParaRPr lang="en-CA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C1A29B-D750-3949-85F0-208C2CE9D8D0}"/>
              </a:ext>
            </a:extLst>
          </p:cNvPr>
          <p:cNvSpPr/>
          <p:nvPr/>
        </p:nvSpPr>
        <p:spPr>
          <a:xfrm>
            <a:off x="4510314" y="1952283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53A0C6-1F7F-1D47-87B4-AB359F4C99BA}"/>
              </a:ext>
            </a:extLst>
          </p:cNvPr>
          <p:cNvSpPr/>
          <p:nvPr/>
        </p:nvSpPr>
        <p:spPr>
          <a:xfrm>
            <a:off x="6442528" y="1941731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24FE1-C20F-5240-B9EB-6F678AB4F463}"/>
              </a:ext>
            </a:extLst>
          </p:cNvPr>
          <p:cNvSpPr txBox="1"/>
          <p:nvPr/>
        </p:nvSpPr>
        <p:spPr>
          <a:xfrm>
            <a:off x="1919514" y="1319336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published</a:t>
            </a:r>
            <a:endParaRPr lang="en-CA" dirty="0"/>
          </a:p>
          <a:p>
            <a:r>
              <a:rPr lang="en-US" altLang="zh-CN" dirty="0"/>
              <a:t>1989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7F423F-1728-EC41-A81E-0CAFD6F2CA0D}"/>
              </a:ext>
            </a:extLst>
          </p:cNvPr>
          <p:cNvSpPr/>
          <p:nvPr/>
        </p:nvSpPr>
        <p:spPr>
          <a:xfrm>
            <a:off x="7939314" y="1916331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35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Servers can handle multiple client requests concurrently:</a:t>
            </a:r>
          </a:p>
          <a:p>
            <a:pPr lvl="1"/>
            <a:r>
              <a:rPr lang="en-US" dirty="0"/>
              <a:t> Select different log entries for each</a:t>
            </a:r>
          </a:p>
          <a:p>
            <a:r>
              <a:rPr lang="en-US" dirty="0"/>
              <a:t>Must apply commands to state machine in log order</a:t>
            </a:r>
          </a:p>
          <a:p>
            <a:pPr lvl="1"/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chosen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util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commands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chosen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dirty="0"/>
              <a:t>Selecting Log Entries, cont’d</a:t>
            </a:r>
          </a:p>
        </p:txBody>
      </p:sp>
    </p:spTree>
    <p:extLst>
      <p:ext uri="{BB962C8B-B14F-4D97-AF65-F5344CB8AC3E}">
        <p14:creationId xmlns:p14="http://schemas.microsoft.com/office/powerpoint/2010/main" val="2003449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Basic </a:t>
            </a:r>
            <a:r>
              <a:rPr lang="en-US" dirty="0" err="1"/>
              <a:t>Paxos</a:t>
            </a:r>
            <a:r>
              <a:rPr lang="en-US" dirty="0"/>
              <a:t> is inefficient:</a:t>
            </a:r>
          </a:p>
          <a:p>
            <a:pPr lvl="1"/>
            <a:r>
              <a:rPr lang="en-US" dirty="0"/>
              <a:t>With multiple concurrent proposers, </a:t>
            </a:r>
            <a:r>
              <a:rPr lang="en-US" dirty="0">
                <a:solidFill>
                  <a:schemeClr val="accent4"/>
                </a:solidFill>
              </a:rPr>
              <a:t>conflicts</a:t>
            </a:r>
            <a:r>
              <a:rPr lang="en-US" dirty="0"/>
              <a:t> and restarts are likely (higher load → more conflicts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 err="1"/>
              <a:t>livelock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2 rounds </a:t>
            </a:r>
            <a:r>
              <a:rPr lang="en-US" dirty="0"/>
              <a:t>of RPCs for each value chosen (Prepare, Accept)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Solution: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Pick a leader</a:t>
            </a:r>
          </a:p>
          <a:p>
            <a:pPr lvl="1"/>
            <a:r>
              <a:rPr lang="en-US" dirty="0"/>
              <a:t>At any given time, </a:t>
            </a:r>
            <a:r>
              <a:rPr lang="en-US" b="1" dirty="0"/>
              <a:t>only one </a:t>
            </a:r>
            <a:r>
              <a:rPr lang="en-US" dirty="0"/>
              <a:t>server acts as Proposer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Eliminate most Prepare RPCs</a:t>
            </a:r>
          </a:p>
          <a:p>
            <a:pPr lvl="1"/>
            <a:r>
              <a:rPr lang="en-US" dirty="0"/>
              <a:t>Prepare </a:t>
            </a:r>
            <a:r>
              <a:rPr lang="en-US" b="1" dirty="0"/>
              <a:t>once</a:t>
            </a:r>
            <a:r>
              <a:rPr lang="en-US" dirty="0"/>
              <a:t> for the entire log (not once per entry)</a:t>
            </a:r>
          </a:p>
          <a:p>
            <a:pPr lvl="1"/>
            <a:r>
              <a:rPr lang="en-US" dirty="0"/>
              <a:t>Most log entries can be chosen in a single round of RPCs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dirty="0"/>
              <a:t>Improving Efficiency</a:t>
            </a:r>
          </a:p>
        </p:txBody>
      </p:sp>
    </p:spTree>
    <p:extLst>
      <p:ext uri="{BB962C8B-B14F-4D97-AF65-F5344CB8AC3E}">
        <p14:creationId xmlns:p14="http://schemas.microsoft.com/office/powerpoint/2010/main" val="3521343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One simple approach from </a:t>
            </a:r>
            <a:r>
              <a:rPr lang="en-US" dirty="0" err="1">
                <a:solidFill>
                  <a:schemeClr val="tx2"/>
                </a:solidFill>
              </a:rPr>
              <a:t>Lamport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r>
              <a:rPr lang="en-US" dirty="0"/>
              <a:t>Let the server with highest ID act as leader</a:t>
            </a:r>
          </a:p>
          <a:p>
            <a:r>
              <a:rPr lang="en-US" dirty="0"/>
              <a:t>Each server sends a heartbeat message to every other server every T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If a server hasn’t received heartbeat from server with higher ID in last 2T </a:t>
            </a:r>
            <a:r>
              <a:rPr lang="en-US" dirty="0" err="1"/>
              <a:t>ms</a:t>
            </a:r>
            <a:r>
              <a:rPr lang="en-US" dirty="0"/>
              <a:t>, it acts as leader:</a:t>
            </a:r>
          </a:p>
          <a:p>
            <a:pPr lvl="1"/>
            <a:r>
              <a:rPr lang="en-US" dirty="0"/>
              <a:t>Accepts requests from clients</a:t>
            </a:r>
          </a:p>
          <a:p>
            <a:pPr lvl="1"/>
            <a:r>
              <a:rPr lang="en-US" dirty="0"/>
              <a:t>Acts as </a:t>
            </a:r>
            <a:r>
              <a:rPr lang="en-US" b="1" dirty="0"/>
              <a:t>proposer</a:t>
            </a:r>
            <a:r>
              <a:rPr lang="en-US" dirty="0"/>
              <a:t> and </a:t>
            </a:r>
            <a:r>
              <a:rPr lang="en-US" b="1" dirty="0"/>
              <a:t>acceptor</a:t>
            </a:r>
          </a:p>
          <a:p>
            <a:r>
              <a:rPr lang="en-US" dirty="0"/>
              <a:t>If server not leader:</a:t>
            </a:r>
          </a:p>
          <a:p>
            <a:pPr lvl="1"/>
            <a:r>
              <a:rPr lang="en-US" dirty="0"/>
              <a:t>Rejects client requests (redirect to leader)</a:t>
            </a:r>
          </a:p>
          <a:p>
            <a:pPr lvl="1"/>
            <a:r>
              <a:rPr lang="en-US" dirty="0"/>
              <a:t>Acts </a:t>
            </a:r>
            <a:r>
              <a:rPr lang="en-US" b="1" dirty="0"/>
              <a:t>only as acceptor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</a:t>
            </a:r>
            <a:r>
              <a:rPr lang="en-US" dirty="0"/>
              <a:t>Leader 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E904C-6FB2-7744-B6A9-A8217222FC67}"/>
              </a:ext>
            </a:extLst>
          </p:cNvPr>
          <p:cNvSpPr txBox="1"/>
          <p:nvPr/>
        </p:nvSpPr>
        <p:spPr>
          <a:xfrm>
            <a:off x="533400" y="6314661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 eaLnBrk="0" hangingPunct="0">
              <a:spcBef>
                <a:spcPts val="1200"/>
              </a:spcBef>
              <a:buClr>
                <a:srgbClr val="1F4899"/>
              </a:buClr>
              <a:buSzPct val="90000"/>
            </a:pPr>
            <a:r>
              <a:rPr lang="en-US" altLang="zh-CN" sz="2400" b="1" kern="0" dirty="0">
                <a:solidFill>
                  <a:srgbClr val="1F4899"/>
                </a:solidFill>
                <a:latin typeface="Arial"/>
              </a:rPr>
              <a:t>Approach</a:t>
            </a:r>
            <a:r>
              <a:rPr lang="zh-CN" altLang="en-US" sz="2400" b="1" kern="0" dirty="0">
                <a:solidFill>
                  <a:srgbClr val="1F4899"/>
                </a:solidFill>
                <a:latin typeface="Arial"/>
              </a:rPr>
              <a:t> </a:t>
            </a:r>
            <a:r>
              <a:rPr lang="en-US" altLang="zh-CN" sz="2400" b="1" kern="0" dirty="0">
                <a:solidFill>
                  <a:srgbClr val="1F4899"/>
                </a:solidFill>
                <a:latin typeface="Arial"/>
              </a:rPr>
              <a:t>with</a:t>
            </a:r>
            <a:r>
              <a:rPr lang="zh-CN" altLang="en-US" sz="2400" b="1" kern="0" dirty="0">
                <a:solidFill>
                  <a:srgbClr val="1F4899"/>
                </a:solidFill>
                <a:latin typeface="Arial"/>
              </a:rPr>
              <a:t> </a:t>
            </a:r>
            <a:r>
              <a:rPr lang="en-US" altLang="zh-CN" sz="2400" b="1" kern="0" dirty="0">
                <a:solidFill>
                  <a:srgbClr val="1F4899"/>
                </a:solidFill>
                <a:latin typeface="Arial"/>
              </a:rPr>
              <a:t>lease: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65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dirty="0"/>
              <a:t>Why is Prepare needed?</a:t>
            </a:r>
          </a:p>
          <a:p>
            <a:pPr lvl="1"/>
            <a:r>
              <a:rPr lang="en-US" dirty="0"/>
              <a:t>Block old proposals</a:t>
            </a:r>
          </a:p>
          <a:p>
            <a:pPr lvl="2"/>
            <a:r>
              <a:rPr lang="en-US" dirty="0"/>
              <a:t>Make proposal numbers refer to the </a:t>
            </a:r>
            <a:r>
              <a:rPr lang="en-US" dirty="0">
                <a:solidFill>
                  <a:schemeClr val="accent4"/>
                </a:solidFill>
              </a:rPr>
              <a:t>entire log</a:t>
            </a:r>
            <a:r>
              <a:rPr lang="en-US" dirty="0"/>
              <a:t>, not just one entry</a:t>
            </a:r>
          </a:p>
          <a:p>
            <a:pPr lvl="1"/>
            <a:r>
              <a:rPr lang="en-US" dirty="0"/>
              <a:t>Find out about (possibly) chosen values</a:t>
            </a:r>
          </a:p>
          <a:p>
            <a:pPr lvl="2"/>
            <a:r>
              <a:rPr lang="en-US" dirty="0"/>
              <a:t>Return highest proposal accepted for current entry</a:t>
            </a:r>
          </a:p>
          <a:p>
            <a:pPr lvl="2"/>
            <a:r>
              <a:rPr lang="en-US" dirty="0"/>
              <a:t>Also return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noMoreAccepted</a:t>
            </a:r>
            <a:r>
              <a:rPr lang="en-US" dirty="0"/>
              <a:t>: no proposals accepted for any log entry beyond current one</a:t>
            </a:r>
          </a:p>
          <a:p>
            <a:pPr lvl="2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finally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situation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acceptors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 err="1">
                <a:solidFill>
                  <a:schemeClr val="accent4"/>
                </a:solidFill>
              </a:rPr>
              <a:t>noMoreAccepted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</a:t>
            </a:r>
            <a:r>
              <a:rPr lang="en-US" dirty="0"/>
              <a:t>Eliminating Prepares</a:t>
            </a:r>
          </a:p>
        </p:txBody>
      </p:sp>
    </p:spTree>
    <p:extLst>
      <p:ext uri="{BB962C8B-B14F-4D97-AF65-F5344CB8AC3E}">
        <p14:creationId xmlns:p14="http://schemas.microsoft.com/office/powerpoint/2010/main" val="2081554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dirty="0"/>
              <a:t>Why is Prepare needed?</a:t>
            </a:r>
          </a:p>
          <a:p>
            <a:pPr lvl="1"/>
            <a:r>
              <a:rPr lang="en-US" dirty="0"/>
              <a:t>Block old proposals</a:t>
            </a:r>
          </a:p>
          <a:p>
            <a:pPr lvl="2"/>
            <a:r>
              <a:rPr lang="en-US" dirty="0"/>
              <a:t>Make proposal numbers refer to the </a:t>
            </a:r>
            <a:r>
              <a:rPr lang="en-US" dirty="0">
                <a:solidFill>
                  <a:schemeClr val="accent4"/>
                </a:solidFill>
              </a:rPr>
              <a:t>entire log</a:t>
            </a:r>
            <a:r>
              <a:rPr lang="en-US" dirty="0"/>
              <a:t>, not just one entry</a:t>
            </a:r>
          </a:p>
          <a:p>
            <a:pPr lvl="1"/>
            <a:r>
              <a:rPr lang="en-US" dirty="0"/>
              <a:t>Find out about (possibly) chosen values</a:t>
            </a:r>
          </a:p>
          <a:p>
            <a:pPr lvl="2"/>
            <a:r>
              <a:rPr lang="en-US" dirty="0"/>
              <a:t>Return highest proposal accepted for current entry</a:t>
            </a:r>
          </a:p>
          <a:p>
            <a:pPr lvl="2"/>
            <a:r>
              <a:rPr lang="en-US" dirty="0"/>
              <a:t>Also return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noMoreAccepted</a:t>
            </a:r>
            <a:r>
              <a:rPr lang="en-US" dirty="0"/>
              <a:t>: no proposals accepted for any log entry beyond current one</a:t>
            </a:r>
          </a:p>
          <a:p>
            <a:r>
              <a:rPr lang="en-US" dirty="0"/>
              <a:t>If acceptor responds to Prepare with </a:t>
            </a:r>
            <a:r>
              <a:rPr lang="en-US" dirty="0" err="1"/>
              <a:t>noMoreAccepted</a:t>
            </a:r>
            <a:r>
              <a:rPr lang="en-US" dirty="0"/>
              <a:t>, skip future Prepares with that acceptor (until Accept rejected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en-US" dirty="0"/>
              <a:t>)</a:t>
            </a:r>
          </a:p>
          <a:p>
            <a:r>
              <a:rPr lang="en-US" dirty="0"/>
              <a:t>Once leader receives </a:t>
            </a:r>
            <a:r>
              <a:rPr lang="en-US" dirty="0" err="1"/>
              <a:t>noMoreAccepted</a:t>
            </a:r>
            <a:r>
              <a:rPr lang="en-US" dirty="0"/>
              <a:t> from majority of acceptors, no need for Prepare RPCs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Only 1 round of RPCs needed per log entry (Accepts)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</a:t>
            </a:r>
            <a:r>
              <a:rPr lang="en-US" dirty="0"/>
              <a:t>Eliminating Prepares</a:t>
            </a:r>
          </a:p>
        </p:txBody>
      </p:sp>
    </p:spTree>
    <p:extLst>
      <p:ext uri="{BB962C8B-B14F-4D97-AF65-F5344CB8AC3E}">
        <p14:creationId xmlns:p14="http://schemas.microsoft.com/office/powerpoint/2010/main" val="870171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06963"/>
          </a:xfrm>
        </p:spPr>
        <p:txBody>
          <a:bodyPr/>
          <a:lstStyle/>
          <a:p>
            <a:r>
              <a:rPr lang="en-US" dirty="0"/>
              <a:t>So far, information flow is incomplete:</a:t>
            </a:r>
          </a:p>
          <a:p>
            <a:pPr lvl="1"/>
            <a:r>
              <a:rPr lang="en-US" dirty="0"/>
              <a:t>Log entries not fully replicated (</a:t>
            </a:r>
            <a:r>
              <a:rPr lang="en-US" b="1" dirty="0"/>
              <a:t>majority</a:t>
            </a:r>
            <a:r>
              <a:rPr lang="en-US" dirty="0"/>
              <a:t> only)</a:t>
            </a:r>
            <a:br>
              <a:rPr lang="en-US" dirty="0"/>
            </a:br>
            <a:r>
              <a:rPr lang="en-US" dirty="0">
                <a:solidFill>
                  <a:schemeClr val="accent4"/>
                </a:solidFill>
              </a:rPr>
              <a:t>Goal: full replication</a:t>
            </a:r>
          </a:p>
          <a:p>
            <a:pPr lvl="1"/>
            <a:r>
              <a:rPr lang="en-US" dirty="0"/>
              <a:t>Only proposer knows when entry is chosen</a:t>
            </a:r>
            <a:br>
              <a:rPr lang="en-US" dirty="0"/>
            </a:br>
            <a:r>
              <a:rPr lang="en-US" dirty="0">
                <a:solidFill>
                  <a:schemeClr val="accent4"/>
                </a:solidFill>
              </a:rPr>
              <a:t>Goal: all servers know about chosen entries</a:t>
            </a:r>
          </a:p>
          <a:p>
            <a:pPr lvl="1"/>
            <a:r>
              <a:rPr lang="en-US" altLang="zh-CN" b="1" dirty="0"/>
              <a:t>This</a:t>
            </a:r>
            <a:r>
              <a:rPr lang="zh-CN" altLang="en-US" b="1" dirty="0"/>
              <a:t> </a:t>
            </a:r>
            <a:r>
              <a:rPr lang="en-US" altLang="zh-CN" b="1" dirty="0"/>
              <a:t>makes</a:t>
            </a:r>
            <a:r>
              <a:rPr lang="zh-CN" altLang="en-US" b="1" dirty="0"/>
              <a:t> </a:t>
            </a:r>
            <a:r>
              <a:rPr lang="en-US" altLang="zh-CN" b="1" dirty="0"/>
              <a:t>sure</a:t>
            </a:r>
            <a:r>
              <a:rPr lang="zh-CN" altLang="en-US" b="1" dirty="0"/>
              <a:t> </a:t>
            </a:r>
            <a:r>
              <a:rPr lang="en-US" altLang="zh-CN" b="1" dirty="0"/>
              <a:t>that</a:t>
            </a:r>
            <a:r>
              <a:rPr lang="zh-CN" altLang="en-US" b="1" dirty="0"/>
              <a:t> </a:t>
            </a:r>
            <a:r>
              <a:rPr lang="en-US" altLang="zh-CN" b="1" dirty="0"/>
              <a:t>all</a:t>
            </a:r>
            <a:r>
              <a:rPr lang="zh-CN" altLang="en-US" b="1" dirty="0"/>
              <a:t> </a:t>
            </a:r>
            <a:r>
              <a:rPr lang="en-US" altLang="zh-CN" b="1" dirty="0"/>
              <a:t>servers</a:t>
            </a:r>
            <a:r>
              <a:rPr lang="zh-CN" altLang="en-US" b="1" dirty="0"/>
              <a:t> </a:t>
            </a:r>
            <a:r>
              <a:rPr lang="en-US" altLang="zh-CN" b="1" dirty="0"/>
              <a:t>can</a:t>
            </a:r>
            <a:r>
              <a:rPr lang="zh-CN" altLang="en-US" b="1" dirty="0"/>
              <a:t> </a:t>
            </a:r>
            <a:r>
              <a:rPr lang="en-US" altLang="zh-CN" b="1" dirty="0"/>
              <a:t>operate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commands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state</a:t>
            </a:r>
            <a:r>
              <a:rPr lang="zh-CN" altLang="en-US" b="1" dirty="0"/>
              <a:t> </a:t>
            </a:r>
            <a:r>
              <a:rPr lang="en-US" altLang="zh-CN" b="1" dirty="0"/>
              <a:t>machine</a:t>
            </a:r>
            <a:r>
              <a:rPr lang="zh-CN" altLang="en-US" b="1" dirty="0"/>
              <a:t> </a:t>
            </a:r>
            <a:r>
              <a:rPr lang="en-US" altLang="zh-CN" b="1" dirty="0"/>
              <a:t>with</a:t>
            </a:r>
            <a:r>
              <a:rPr lang="zh-CN" altLang="en-US" b="1" dirty="0"/>
              <a:t> </a:t>
            </a:r>
            <a:r>
              <a:rPr lang="en-US" altLang="zh-CN" b="1" dirty="0"/>
              <a:t>full</a:t>
            </a:r>
            <a:r>
              <a:rPr lang="zh-CN" altLang="en-US" b="1" dirty="0"/>
              <a:t> </a:t>
            </a:r>
            <a:r>
              <a:rPr lang="en-US" altLang="zh-CN" b="1" dirty="0"/>
              <a:t>log</a:t>
            </a:r>
            <a:r>
              <a:rPr lang="zh-CN" altLang="en-US" b="1" dirty="0"/>
              <a:t> </a:t>
            </a:r>
            <a:r>
              <a:rPr lang="en-US" altLang="zh-CN" b="1" dirty="0"/>
              <a:t>history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dirty="0"/>
              <a:t>Full </a:t>
            </a:r>
            <a:r>
              <a:rPr lang="en-US" altLang="zh-CN" dirty="0"/>
              <a:t>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07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06963"/>
          </a:xfrm>
        </p:spPr>
        <p:txBody>
          <a:bodyPr/>
          <a:lstStyle/>
          <a:p>
            <a:r>
              <a:rPr lang="en-US" dirty="0"/>
              <a:t>Solution part 1/4: keep retrying Accept RPCs until all acceptors respond (in background)</a:t>
            </a:r>
          </a:p>
          <a:p>
            <a:pPr lvl="1"/>
            <a:r>
              <a:rPr lang="en-US" dirty="0"/>
              <a:t>Fully replicates most entries</a:t>
            </a:r>
          </a:p>
          <a:p>
            <a:r>
              <a:rPr lang="en-US" dirty="0"/>
              <a:t>Solution part 2/4: track chosen entries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Mark entries </a:t>
            </a:r>
            <a:r>
              <a:rPr lang="en-US" dirty="0"/>
              <a:t>that are known to be chosen:</a:t>
            </a:r>
            <a:br>
              <a:rPr lang="en-US" dirty="0"/>
            </a:br>
            <a:r>
              <a:rPr lang="en-US" dirty="0" err="1"/>
              <a:t>acceptedProposal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∞</a:t>
            </a:r>
            <a:r>
              <a:rPr lang="zh-CN" altLang="en-US" dirty="0"/>
              <a:t> </a:t>
            </a:r>
            <a:br>
              <a:rPr lang="en-CA" altLang="zh-CN" dirty="0"/>
            </a:br>
            <a:r>
              <a:rPr lang="en-CA" altLang="zh-CN" dirty="0"/>
              <a:t>	</a:t>
            </a:r>
            <a:r>
              <a:rPr lang="en-US" altLang="zh-CN" dirty="0"/>
              <a:t>(never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overwritten)</a:t>
            </a:r>
            <a:endParaRPr lang="en-US" dirty="0"/>
          </a:p>
          <a:p>
            <a:pPr lvl="1"/>
            <a:r>
              <a:rPr lang="en-US" dirty="0"/>
              <a:t>Each server maintains </a:t>
            </a:r>
            <a:r>
              <a:rPr lang="en-US" dirty="0" err="1">
                <a:solidFill>
                  <a:schemeClr val="accent4"/>
                </a:solidFill>
              </a:rPr>
              <a:t>firstUnchosenIndex</a:t>
            </a:r>
            <a:r>
              <a:rPr lang="en-US" dirty="0"/>
              <a:t>: index of earliest log entry not marked as chosen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dirty="0"/>
              <a:t>Full </a:t>
            </a:r>
            <a:r>
              <a:rPr lang="en-US" altLang="zh-CN" dirty="0"/>
              <a:t>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18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666999"/>
          </a:xfrm>
        </p:spPr>
        <p:txBody>
          <a:bodyPr/>
          <a:lstStyle/>
          <a:p>
            <a:r>
              <a:rPr lang="en-US" dirty="0"/>
              <a:t>Solution part 3/4: proposer tells acceptors about chosen entries</a:t>
            </a:r>
          </a:p>
          <a:p>
            <a:pPr lvl="1"/>
            <a:r>
              <a:rPr lang="en-US" dirty="0"/>
              <a:t>Proposer includes its </a:t>
            </a:r>
            <a:r>
              <a:rPr lang="en-US" dirty="0" err="1"/>
              <a:t>firstUnchosenIndex</a:t>
            </a:r>
            <a:r>
              <a:rPr lang="en-US" dirty="0"/>
              <a:t> in Accept RPCs.</a:t>
            </a:r>
          </a:p>
          <a:p>
            <a:pPr lvl="1"/>
            <a:r>
              <a:rPr lang="en-US" dirty="0"/>
              <a:t>Acceptor marks all entries </a:t>
            </a:r>
            <a:r>
              <a:rPr lang="en-US" dirty="0" err="1"/>
              <a:t>i</a:t>
            </a:r>
            <a:r>
              <a:rPr lang="en-US" dirty="0"/>
              <a:t> chosen if:</a:t>
            </a:r>
          </a:p>
          <a:p>
            <a:pPr lvl="2"/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request.firstUnchosenIndex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endParaRPr lang="en-US" dirty="0"/>
          </a:p>
          <a:p>
            <a:pPr lvl="2"/>
            <a:r>
              <a:rPr lang="en-US" dirty="0" err="1"/>
              <a:t>acceptedProposal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== </a:t>
            </a:r>
            <a:r>
              <a:rPr lang="en-US" dirty="0" err="1"/>
              <a:t>request.proposal</a:t>
            </a:r>
            <a:endParaRPr lang="en-US" dirty="0"/>
          </a:p>
          <a:p>
            <a:pPr lvl="1"/>
            <a:r>
              <a:rPr lang="en-US" dirty="0"/>
              <a:t>Result: acceptors know about </a:t>
            </a:r>
            <a:r>
              <a:rPr lang="en-US" i="1" dirty="0"/>
              <a:t>most</a:t>
            </a:r>
            <a:r>
              <a:rPr lang="en-US" dirty="0"/>
              <a:t> chosen entries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Bef>
                <a:spcPts val="4200"/>
              </a:spcBef>
              <a:buNone/>
            </a:pPr>
            <a:r>
              <a:rPr lang="zh-CN" altLang="en-US" dirty="0">
                <a:solidFill>
                  <a:schemeClr val="tx2"/>
                </a:solidFill>
              </a:rPr>
              <a:t>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dirty="0"/>
              <a:t>Full </a:t>
            </a:r>
            <a:r>
              <a:rPr lang="en-US" altLang="zh-CN" dirty="0"/>
              <a:t>Replication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94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19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6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33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91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05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62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19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77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5800" y="3971945"/>
            <a:ext cx="1143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log index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191000" y="4267200"/>
            <a:ext cx="457200" cy="457200"/>
          </a:xfrm>
          <a:prstGeom prst="rect">
            <a:avLst/>
          </a:prstGeom>
          <a:solidFill>
            <a:srgbClr val="DCE5F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2.5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766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338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6482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05400" y="42672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3.4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5800" y="4357301"/>
            <a:ext cx="1981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err="1"/>
              <a:t>acceptedProposal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010400" y="4357301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i="1" dirty="0">
                <a:solidFill>
                  <a:schemeClr val="accent4"/>
                </a:solidFill>
              </a:rPr>
              <a:t>before Accept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8200" y="4828401"/>
            <a:ext cx="7848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...  Accept(proposal = 3.4, index=8, value = v, </a:t>
            </a:r>
            <a:r>
              <a:rPr lang="en-US" dirty="0" err="1"/>
              <a:t>firstUnchosenIndex</a:t>
            </a:r>
            <a:r>
              <a:rPr lang="en-US" dirty="0"/>
              <a:t> = 7)  ...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194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191000" y="5257800"/>
            <a:ext cx="457200" cy="457200"/>
          </a:xfrm>
          <a:prstGeom prst="rect">
            <a:avLst/>
          </a:prstGeom>
          <a:solidFill>
            <a:srgbClr val="DCE5F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2.5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2766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7338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482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19800" y="52578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3.4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10400" y="5347901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i="1" dirty="0">
                <a:solidFill>
                  <a:schemeClr val="accent4"/>
                </a:solidFill>
              </a:rPr>
              <a:t>after Accept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1054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4F7772-0069-E94C-B195-607C14039AEC}"/>
              </a:ext>
            </a:extLst>
          </p:cNvPr>
          <p:cNvSpPr txBox="1"/>
          <p:nvPr/>
        </p:nvSpPr>
        <p:spPr>
          <a:xfrm>
            <a:off x="6558987" y="2811214"/>
            <a:ext cx="2438400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proposer)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136EA-E8C2-AD4A-8CB2-BF83905FC1EA}"/>
              </a:ext>
            </a:extLst>
          </p:cNvPr>
          <p:cNvSpPr txBox="1"/>
          <p:nvPr/>
        </p:nvSpPr>
        <p:spPr>
          <a:xfrm>
            <a:off x="2151348" y="6139934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</a:rPr>
              <a:t>Still</a:t>
            </a:r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</a:rPr>
              <a:t>don’t</a:t>
            </a:r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</a:rPr>
              <a:t>have</a:t>
            </a:r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</a:rPr>
              <a:t>complete</a:t>
            </a:r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</a:rPr>
              <a:t>info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06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/>
      <p:bldP spid="5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part 4/4: entries from old leaders</a:t>
            </a:r>
          </a:p>
          <a:p>
            <a:pPr lvl="1"/>
            <a:r>
              <a:rPr lang="en-US" dirty="0"/>
              <a:t>Acceptor returns its </a:t>
            </a:r>
            <a:r>
              <a:rPr lang="en-US" dirty="0" err="1"/>
              <a:t>firstUnchosenIndex</a:t>
            </a:r>
            <a:r>
              <a:rPr lang="en-US" dirty="0"/>
              <a:t> in Accept replies</a:t>
            </a:r>
          </a:p>
          <a:p>
            <a:pPr lvl="1"/>
            <a:r>
              <a:rPr lang="en-US" dirty="0"/>
              <a:t>If proposer’s </a:t>
            </a:r>
            <a:r>
              <a:rPr lang="en-US" dirty="0" err="1"/>
              <a:t>firstUnchosenIndex</a:t>
            </a:r>
            <a:r>
              <a:rPr lang="en-US" dirty="0"/>
              <a:t> &gt; </a:t>
            </a:r>
            <a:r>
              <a:rPr lang="en-US" dirty="0" err="1"/>
              <a:t>firstUnchosenIndex</a:t>
            </a:r>
            <a:r>
              <a:rPr lang="en-US" dirty="0"/>
              <a:t> from response, then proposer sends </a:t>
            </a:r>
            <a:r>
              <a:rPr lang="en-US" dirty="0">
                <a:solidFill>
                  <a:schemeClr val="accent4"/>
                </a:solidFill>
              </a:rPr>
              <a:t>Success </a:t>
            </a:r>
            <a:r>
              <a:rPr lang="en-US" dirty="0"/>
              <a:t>RPC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(in background)</a:t>
            </a:r>
          </a:p>
          <a:p>
            <a:pPr lvl="2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acceptor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uncertain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endParaRPr lang="en-US" dirty="0"/>
          </a:p>
          <a:p>
            <a:r>
              <a:rPr lang="en-US" dirty="0"/>
              <a:t>Success(index, v): notifies acceptor of chosen entry:</a:t>
            </a:r>
          </a:p>
          <a:p>
            <a:pPr lvl="1"/>
            <a:r>
              <a:rPr lang="en-US" dirty="0" err="1"/>
              <a:t>acceptedValue</a:t>
            </a:r>
            <a:r>
              <a:rPr lang="en-US" dirty="0"/>
              <a:t>[index] = v</a:t>
            </a:r>
          </a:p>
          <a:p>
            <a:pPr lvl="1"/>
            <a:r>
              <a:rPr lang="en-US" dirty="0" err="1"/>
              <a:t>acceptedProposal</a:t>
            </a:r>
            <a:r>
              <a:rPr lang="en-US" dirty="0"/>
              <a:t>[index] = ∞</a:t>
            </a:r>
          </a:p>
          <a:p>
            <a:pPr lvl="1"/>
            <a:r>
              <a:rPr lang="en-US" dirty="0"/>
              <a:t>return </a:t>
            </a:r>
            <a:r>
              <a:rPr lang="en-US" dirty="0" err="1"/>
              <a:t>firstUnchosenIndex</a:t>
            </a:r>
            <a:endParaRPr lang="en-US" dirty="0"/>
          </a:p>
          <a:p>
            <a:pPr lvl="1"/>
            <a:r>
              <a:rPr lang="en-US" dirty="0"/>
              <a:t>Proposer sends additional Success RPCs, if needed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dirty="0"/>
              <a:t>Full </a:t>
            </a:r>
            <a:r>
              <a:rPr lang="en-US" altLang="zh-CN" dirty="0"/>
              <a:t>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99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commands to leader</a:t>
            </a:r>
          </a:p>
          <a:p>
            <a:pPr lvl="1"/>
            <a:r>
              <a:rPr lang="en-US" dirty="0"/>
              <a:t>If leader unknown, contact any server</a:t>
            </a:r>
          </a:p>
          <a:p>
            <a:pPr lvl="1"/>
            <a:r>
              <a:rPr lang="en-US" dirty="0"/>
              <a:t>If contacted server not leader, it will redirect to leader</a:t>
            </a:r>
          </a:p>
          <a:p>
            <a:r>
              <a:rPr lang="en-US" dirty="0"/>
              <a:t>Leader does not respond until command has been chosen for log entry and executed by leader’s state machine</a:t>
            </a:r>
          </a:p>
          <a:p>
            <a:r>
              <a:rPr lang="en-US" dirty="0"/>
              <a:t>If request times out (e.g., leader crash):</a:t>
            </a:r>
          </a:p>
          <a:p>
            <a:pPr lvl="1"/>
            <a:r>
              <a:rPr lang="en-US" dirty="0"/>
              <a:t>Client reissues command to some other server</a:t>
            </a:r>
          </a:p>
          <a:p>
            <a:pPr lvl="1"/>
            <a:r>
              <a:rPr lang="en-US" dirty="0"/>
              <a:t>Eventually redirected to new leader</a:t>
            </a:r>
          </a:p>
          <a:p>
            <a:pPr lvl="1"/>
            <a:r>
              <a:rPr lang="en-US" dirty="0"/>
              <a:t>Retry request with new leader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dirty="0"/>
              <a:t>Client Protocol</a:t>
            </a:r>
          </a:p>
        </p:txBody>
      </p:sp>
    </p:spTree>
    <p:extLst>
      <p:ext uri="{BB962C8B-B14F-4D97-AF65-F5344CB8AC3E}">
        <p14:creationId xmlns:p14="http://schemas.microsoft.com/office/powerpoint/2010/main" val="27090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CB36BB-5408-D748-A4D1-104415F6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241895"/>
            <a:ext cx="2133600" cy="396875"/>
          </a:xfrm>
        </p:spPr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A8B10E-79C9-954F-B588-52508376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5125B2-2DE6-C745-ACC6-A5FD5C551EA0}"/>
              </a:ext>
            </a:extLst>
          </p:cNvPr>
          <p:cNvCxnSpPr/>
          <p:nvPr/>
        </p:nvCxnSpPr>
        <p:spPr>
          <a:xfrm flipV="1">
            <a:off x="457200" y="1727295"/>
            <a:ext cx="7924800" cy="76200"/>
          </a:xfrm>
          <a:prstGeom prst="straightConnector1">
            <a:avLst/>
          </a:prstGeom>
          <a:ln w="76200" cap="rnd">
            <a:solidFill>
              <a:srgbClr val="FFC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340A225-E128-9F4B-AF6B-991B15918CDF}"/>
              </a:ext>
            </a:extLst>
          </p:cNvPr>
          <p:cNvSpPr/>
          <p:nvPr/>
        </p:nvSpPr>
        <p:spPr>
          <a:xfrm>
            <a:off x="304800" y="17272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35F96-9B56-4442-B85B-8CB1586E21A8}"/>
              </a:ext>
            </a:extLst>
          </p:cNvPr>
          <p:cNvSpPr txBox="1"/>
          <p:nvPr/>
        </p:nvSpPr>
        <p:spPr>
          <a:xfrm>
            <a:off x="-1371600" y="1119064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Time, Clocks and Ordering</a:t>
            </a:r>
          </a:p>
          <a:p>
            <a:r>
              <a:rPr lang="en-US" altLang="zh-CN" dirty="0"/>
              <a:t>1978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B1A6D3-3628-6A47-B1FA-DE6A3046F94D}"/>
              </a:ext>
            </a:extLst>
          </p:cNvPr>
          <p:cNvSpPr/>
          <p:nvPr/>
        </p:nvSpPr>
        <p:spPr>
          <a:xfrm>
            <a:off x="2068286" y="17399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BD7B9-E439-DA4B-BB08-21B06D342782}"/>
              </a:ext>
            </a:extLst>
          </p:cNvPr>
          <p:cNvSpPr txBox="1"/>
          <p:nvPr/>
        </p:nvSpPr>
        <p:spPr>
          <a:xfrm>
            <a:off x="-522514" y="2053198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1984</a:t>
            </a:r>
            <a:endParaRPr lang="en-CA" dirty="0"/>
          </a:p>
          <a:p>
            <a:r>
              <a:rPr lang="en-CA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endParaRPr lang="en-CA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C1A29B-D750-3949-85F0-208C2CE9D8D0}"/>
              </a:ext>
            </a:extLst>
          </p:cNvPr>
          <p:cNvSpPr/>
          <p:nvPr/>
        </p:nvSpPr>
        <p:spPr>
          <a:xfrm>
            <a:off x="4191000" y="1699747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53A0C6-1F7F-1D47-87B4-AB359F4C99BA}"/>
              </a:ext>
            </a:extLst>
          </p:cNvPr>
          <p:cNvSpPr/>
          <p:nvPr/>
        </p:nvSpPr>
        <p:spPr>
          <a:xfrm>
            <a:off x="6123214" y="16891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24FE1-C20F-5240-B9EB-6F678AB4F463}"/>
              </a:ext>
            </a:extLst>
          </p:cNvPr>
          <p:cNvSpPr txBox="1"/>
          <p:nvPr/>
        </p:nvSpPr>
        <p:spPr>
          <a:xfrm>
            <a:off x="1600200" y="1066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published</a:t>
            </a:r>
            <a:endParaRPr lang="en-CA" dirty="0"/>
          </a:p>
          <a:p>
            <a:r>
              <a:rPr lang="en-US" altLang="zh-CN" dirty="0"/>
              <a:t>1989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7F423F-1728-EC41-A81E-0CAFD6F2CA0D}"/>
              </a:ext>
            </a:extLst>
          </p:cNvPr>
          <p:cNvSpPr/>
          <p:nvPr/>
        </p:nvSpPr>
        <p:spPr>
          <a:xfrm>
            <a:off x="7620000" y="16637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BB8DA4-4E0C-F947-9E89-8CB3E6150A6B}"/>
              </a:ext>
            </a:extLst>
          </p:cNvPr>
          <p:cNvSpPr txBox="1"/>
          <p:nvPr/>
        </p:nvSpPr>
        <p:spPr>
          <a:xfrm>
            <a:off x="3456214" y="1943672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1998</a:t>
            </a:r>
            <a:endParaRPr lang="en-CA" altLang="zh-CN" dirty="0"/>
          </a:p>
          <a:p>
            <a:r>
              <a:rPr lang="en-US" altLang="zh-CN" dirty="0"/>
              <a:t>Published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Journal:</a:t>
            </a:r>
            <a:r>
              <a:rPr lang="zh-CN" altLang="en-US" dirty="0"/>
              <a:t> </a:t>
            </a:r>
            <a:r>
              <a:rPr lang="en-US" altLang="zh-CN" dirty="0"/>
              <a:t>Part-time</a:t>
            </a:r>
            <a:r>
              <a:rPr lang="zh-CN" altLang="en-US" dirty="0"/>
              <a:t> </a:t>
            </a:r>
            <a:r>
              <a:rPr lang="en-US" altLang="zh-CN" dirty="0"/>
              <a:t>parliament</a:t>
            </a: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628E48-E7CD-CC4B-875A-96770478E9A2}"/>
              </a:ext>
            </a:extLst>
          </p:cNvPr>
          <p:cNvSpPr txBox="1"/>
          <p:nvPr/>
        </p:nvSpPr>
        <p:spPr>
          <a:xfrm>
            <a:off x="304800" y="3619275"/>
            <a:ext cx="8485414" cy="230832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i="1" dirty="0"/>
              <a:t>I submitted the paper to TOCS in 1990.  All three referees said that the paper was mildly interesting, though not very important, but that all the </a:t>
            </a:r>
            <a:r>
              <a:rPr lang="en-CA" i="1" dirty="0" err="1"/>
              <a:t>Paxos</a:t>
            </a:r>
            <a:r>
              <a:rPr lang="en-CA" i="1" dirty="0"/>
              <a:t> stuff had to be removed.  I was quite annoyed at how humorless everyone working in the field seemed to be, so I did nothing with the paper.  A number of years later, a couple of people at SRC needed algorithms for distributed systems they were building, and </a:t>
            </a:r>
            <a:r>
              <a:rPr lang="en-CA" i="1" dirty="0" err="1"/>
              <a:t>Paxos</a:t>
            </a:r>
            <a:r>
              <a:rPr lang="en-CA" i="1" dirty="0"/>
              <a:t> provided just what they needed.  I gave them the paper to read and they had no problem with it.  </a:t>
            </a:r>
          </a:p>
          <a:p>
            <a:r>
              <a:rPr lang="en-US" dirty="0">
                <a:solidFill>
                  <a:srgbClr val="2E65D2"/>
                </a:solidFill>
              </a:rPr>
              <a:t>http://</a:t>
            </a:r>
            <a:r>
              <a:rPr lang="en-US" dirty="0" err="1">
                <a:solidFill>
                  <a:srgbClr val="2E65D2"/>
                </a:solidFill>
              </a:rPr>
              <a:t>lamport.azurewebsites.net</a:t>
            </a:r>
            <a:r>
              <a:rPr lang="en-US" dirty="0">
                <a:solidFill>
                  <a:srgbClr val="2E65D2"/>
                </a:solidFill>
              </a:rPr>
              <a:t>/pubs/</a:t>
            </a:r>
            <a:r>
              <a:rPr lang="en-US" dirty="0" err="1">
                <a:solidFill>
                  <a:srgbClr val="2E65D2"/>
                </a:solidFill>
              </a:rPr>
              <a:t>pubs.html#lamport-paxos</a:t>
            </a:r>
            <a:endParaRPr lang="en-US" dirty="0">
              <a:solidFill>
                <a:srgbClr val="2E65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407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What if leader crashes after executing command but before responding?</a:t>
            </a:r>
          </a:p>
          <a:p>
            <a:pPr lvl="1">
              <a:spcBef>
                <a:spcPts val="0"/>
              </a:spcBef>
            </a:pPr>
            <a:r>
              <a:rPr lang="en-US" dirty="0"/>
              <a:t> Must not execute command twice</a:t>
            </a:r>
          </a:p>
          <a:p>
            <a:r>
              <a:rPr lang="en-US" dirty="0"/>
              <a:t>Solution: client embeds a unique id in each command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Server includes id in log entry</a:t>
            </a:r>
          </a:p>
          <a:p>
            <a:pPr lvl="1">
              <a:spcBef>
                <a:spcPts val="0"/>
              </a:spcBef>
            </a:pPr>
            <a:r>
              <a:rPr lang="en-US" dirty="0"/>
              <a:t>State machine records most recent command executed for each client</a:t>
            </a:r>
          </a:p>
          <a:p>
            <a:pPr lvl="1">
              <a:spcBef>
                <a:spcPts val="0"/>
              </a:spcBef>
            </a:pPr>
            <a:r>
              <a:rPr lang="en-US" dirty="0"/>
              <a:t>Before executing command, state machine checks to see if command already executed, if so:</a:t>
            </a:r>
          </a:p>
          <a:p>
            <a:pPr lvl="2">
              <a:spcBef>
                <a:spcPts val="0"/>
              </a:spcBef>
            </a:pPr>
            <a:r>
              <a:rPr lang="en-US" dirty="0"/>
              <a:t>Ignore new command</a:t>
            </a:r>
          </a:p>
          <a:p>
            <a:pPr lvl="2">
              <a:spcBef>
                <a:spcPts val="0"/>
              </a:spcBef>
            </a:pPr>
            <a:r>
              <a:rPr lang="en-US" dirty="0"/>
              <a:t>Return response from old command</a:t>
            </a:r>
          </a:p>
          <a:p>
            <a:r>
              <a:rPr lang="en-US" dirty="0"/>
              <a:t>Result: </a:t>
            </a:r>
            <a:r>
              <a:rPr lang="en-US" dirty="0">
                <a:solidFill>
                  <a:schemeClr val="accent4"/>
                </a:solidFill>
              </a:rPr>
              <a:t>exactly-once semantics </a:t>
            </a:r>
            <a:r>
              <a:rPr lang="en-US" dirty="0"/>
              <a:t>as long as client doesn’t crash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dirty="0"/>
              <a:t>Client Protocol, cont’d</a:t>
            </a:r>
          </a:p>
        </p:txBody>
      </p:sp>
    </p:spTree>
    <p:extLst>
      <p:ext uri="{BB962C8B-B14F-4D97-AF65-F5344CB8AC3E}">
        <p14:creationId xmlns:p14="http://schemas.microsoft.com/office/powerpoint/2010/main" val="3889731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190999"/>
          </a:xfrm>
        </p:spPr>
        <p:txBody>
          <a:bodyPr/>
          <a:lstStyle/>
          <a:p>
            <a:r>
              <a:rPr lang="en-US" dirty="0"/>
              <a:t>System configuration:</a:t>
            </a:r>
          </a:p>
          <a:p>
            <a:pPr lvl="1"/>
            <a:r>
              <a:rPr lang="en-US" dirty="0"/>
              <a:t>ID, address for each server</a:t>
            </a:r>
          </a:p>
          <a:p>
            <a:pPr lvl="1"/>
            <a:r>
              <a:rPr lang="en-US" dirty="0"/>
              <a:t>Determines what constitutes a majority</a:t>
            </a:r>
          </a:p>
          <a:p>
            <a:r>
              <a:rPr lang="en-US" dirty="0"/>
              <a:t>Consensus mechanism must support changes in the configuration:</a:t>
            </a:r>
          </a:p>
          <a:p>
            <a:pPr lvl="1"/>
            <a:r>
              <a:rPr lang="en-US" dirty="0"/>
              <a:t>Replace failed machine</a:t>
            </a:r>
          </a:p>
          <a:p>
            <a:pPr lvl="1"/>
            <a:r>
              <a:rPr lang="en-US" dirty="0"/>
              <a:t>Change degree of replication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dirty="0"/>
              <a:t>Configuration Changes</a:t>
            </a:r>
          </a:p>
        </p:txBody>
      </p:sp>
    </p:spTree>
    <p:extLst>
      <p:ext uri="{BB962C8B-B14F-4D97-AF65-F5344CB8AC3E}">
        <p14:creationId xmlns:p14="http://schemas.microsoft.com/office/powerpoint/2010/main" val="15954782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602163"/>
          </a:xfrm>
        </p:spPr>
        <p:txBody>
          <a:bodyPr/>
          <a:lstStyle/>
          <a:p>
            <a:r>
              <a:rPr lang="en-US" dirty="0"/>
              <a:t>Safety requirement:</a:t>
            </a:r>
          </a:p>
          <a:p>
            <a:pPr lvl="1"/>
            <a:r>
              <a:rPr lang="en-US" dirty="0"/>
              <a:t>During configuration changes, it must not be possible for </a:t>
            </a:r>
            <a:r>
              <a:rPr lang="en-US" b="1" dirty="0"/>
              <a:t>different majorities </a:t>
            </a:r>
            <a:r>
              <a:rPr lang="en-US" dirty="0"/>
              <a:t>to choose </a:t>
            </a:r>
            <a:r>
              <a:rPr lang="en-US" b="1" dirty="0"/>
              <a:t>different values </a:t>
            </a:r>
            <a:r>
              <a:rPr lang="en-US" dirty="0"/>
              <a:t>for the same log entry: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dirty="0"/>
              <a:t>Configuration Changes, cont’d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743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1" name="Rounded Rectangle 30"/>
          <p:cNvSpPr/>
          <p:nvPr/>
        </p:nvSpPr>
        <p:spPr>
          <a:xfrm>
            <a:off x="3505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2" name="Rounded Rectangle 31"/>
          <p:cNvSpPr/>
          <p:nvPr/>
        </p:nvSpPr>
        <p:spPr>
          <a:xfrm>
            <a:off x="4267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5" name="Rounded Rectangle 34"/>
          <p:cNvSpPr/>
          <p:nvPr/>
        </p:nvSpPr>
        <p:spPr>
          <a:xfrm>
            <a:off x="5029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6" name="Rounded Rectangle 35"/>
          <p:cNvSpPr/>
          <p:nvPr/>
        </p:nvSpPr>
        <p:spPr>
          <a:xfrm>
            <a:off x="5791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9" name="Left Brace 18"/>
          <p:cNvSpPr/>
          <p:nvPr/>
        </p:nvSpPr>
        <p:spPr>
          <a:xfrm rot="16200000">
            <a:off x="3657599" y="3657601"/>
            <a:ext cx="152401" cy="2133600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e 44"/>
          <p:cNvSpPr/>
          <p:nvPr/>
        </p:nvSpPr>
        <p:spPr>
          <a:xfrm rot="5400000" flipV="1">
            <a:off x="4419599" y="1828800"/>
            <a:ext cx="152403" cy="3657601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667000" y="4800600"/>
            <a:ext cx="2133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Old Configuration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81400" y="3276600"/>
            <a:ext cx="2133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New Configuration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24600" y="3886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Choose v</a:t>
            </a:r>
            <a:r>
              <a:rPr lang="en-US" baseline="-25000" dirty="0">
                <a:solidFill>
                  <a:schemeClr val="accent4"/>
                </a:solidFill>
              </a:rPr>
              <a:t>2</a:t>
            </a:r>
            <a:r>
              <a:rPr lang="en-US" dirty="0">
                <a:solidFill>
                  <a:schemeClr val="accent4"/>
                </a:solidFill>
              </a:rPr>
              <a:t> using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new configuration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5800" y="38862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Choose v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using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old configuration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191000" y="3886200"/>
            <a:ext cx="2133600" cy="6096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2667000" y="3886200"/>
            <a:ext cx="1371600" cy="609600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8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 animBg="1"/>
      <p:bldP spid="5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altLang="zh-CN" dirty="0" err="1"/>
              <a:t>Lamport’s</a:t>
            </a:r>
            <a:r>
              <a:rPr lang="en-US" dirty="0"/>
              <a:t> solution: use the log to manage configuration changes:</a:t>
            </a:r>
          </a:p>
          <a:p>
            <a:pPr lvl="1"/>
            <a:r>
              <a:rPr lang="en-US" dirty="0"/>
              <a:t>Configuration is stored as a log entry</a:t>
            </a:r>
          </a:p>
          <a:p>
            <a:pPr lvl="1"/>
            <a:r>
              <a:rPr lang="en-US" dirty="0"/>
              <a:t>Replicated just like any other log entry</a:t>
            </a:r>
          </a:p>
          <a:p>
            <a:pPr lvl="1"/>
            <a:r>
              <a:rPr lang="en-US" dirty="0"/>
              <a:t>Configuration for choosing entry </a:t>
            </a:r>
            <a:r>
              <a:rPr lang="en-US" dirty="0" err="1"/>
              <a:t>i</a:t>
            </a:r>
            <a:r>
              <a:rPr lang="en-US" dirty="0"/>
              <a:t> determined by entry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el-GR" dirty="0"/>
              <a:t>α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Suppose </a:t>
            </a:r>
            <a:r>
              <a:rPr lang="el-GR" dirty="0"/>
              <a:t>α = 3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latin typeface="Courier" pitchFamily="2" charset="0"/>
                <a:cs typeface="Consolas" panose="020B0609020204030204" pitchFamily="49" charset="0"/>
              </a:rPr>
              <a:t>WINDOW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paper)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Notes:</a:t>
            </a:r>
          </a:p>
          <a:p>
            <a:pPr lvl="1"/>
            <a:r>
              <a:rPr lang="el-GR" dirty="0"/>
              <a:t>α</a:t>
            </a:r>
            <a:r>
              <a:rPr lang="en-US" dirty="0"/>
              <a:t> limits concurrency: can’t choose entry </a:t>
            </a:r>
            <a:r>
              <a:rPr lang="en-US" dirty="0" err="1"/>
              <a:t>i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dirty="0"/>
              <a:t> until entry </a:t>
            </a:r>
            <a:r>
              <a:rPr lang="en-US" dirty="0" err="1"/>
              <a:t>i</a:t>
            </a:r>
            <a:r>
              <a:rPr lang="en-US" dirty="0"/>
              <a:t> chosen</a:t>
            </a:r>
          </a:p>
          <a:p>
            <a:pPr lvl="1"/>
            <a:r>
              <a:rPr lang="en-US" dirty="0"/>
              <a:t>Issue no-op commands if needed to complete change quickly</a:t>
            </a:r>
            <a:endParaRPr lang="el-GR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en-US" dirty="0"/>
              <a:t>Configuration Changes, cont’d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</a:t>
            </a:r>
            <a:r>
              <a:rPr lang="en-US" sz="1600" baseline="-25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1148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5720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0292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4864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6576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2004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</a:t>
            </a:r>
            <a:r>
              <a:rPr lang="en-US" sz="1600" baseline="-25000" dirty="0"/>
              <a:t>2</a:t>
            </a:r>
          </a:p>
        </p:txBody>
      </p:sp>
      <p:sp>
        <p:nvSpPr>
          <p:cNvPr id="17" name="Left Brace 16"/>
          <p:cNvSpPr/>
          <p:nvPr/>
        </p:nvSpPr>
        <p:spPr>
          <a:xfrm rot="16200000">
            <a:off x="2895602" y="3809998"/>
            <a:ext cx="152397" cy="1219200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86000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C</a:t>
            </a:r>
            <a:r>
              <a:rPr lang="en-US" baseline="-25000" dirty="0">
                <a:solidFill>
                  <a:schemeClr val="tx2"/>
                </a:solidFill>
              </a:rPr>
              <a:t>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16200000">
            <a:off x="4038601" y="4038599"/>
            <a:ext cx="152399" cy="762000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29000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C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rot="16200000">
            <a:off x="5638801" y="3352799"/>
            <a:ext cx="152398" cy="2133599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436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64008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4495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C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860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432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004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576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14800" y="339524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20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864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436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008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355114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9E0419-0E3B-2148-AC50-84D5FF22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Garbage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</a:p>
          <a:p>
            <a:pPr lvl="1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safe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entries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b="1" i="1" dirty="0"/>
              <a:t>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altLang="zh-CN" dirty="0"/>
              <a:t>f+1</a:t>
            </a:r>
            <a:r>
              <a:rPr lang="zh-CN" altLang="en-US" dirty="0"/>
              <a:t> </a:t>
            </a:r>
            <a:r>
              <a:rPr lang="en-US" altLang="zh-CN" dirty="0"/>
              <a:t>servers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received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i="1" dirty="0"/>
              <a:t>s</a:t>
            </a:r>
            <a:r>
              <a:rPr lang="zh-CN" altLang="en-US" dirty="0"/>
              <a:t> </a:t>
            </a:r>
            <a:endParaRPr lang="en-CA" altLang="zh-CN" dirty="0"/>
          </a:p>
          <a:p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</a:p>
          <a:p>
            <a:pPr lvl="1"/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ahead</a:t>
            </a:r>
            <a:r>
              <a:rPr lang="zh-CN" altLang="en-US" dirty="0"/>
              <a:t> </a:t>
            </a:r>
            <a:r>
              <a:rPr lang="en-US" altLang="zh-CN" dirty="0"/>
              <a:t>logging</a:t>
            </a:r>
            <a:r>
              <a:rPr lang="zh-CN" altLang="en-US" dirty="0"/>
              <a:t> （</a:t>
            </a:r>
            <a:r>
              <a:rPr lang="en-US" altLang="zh-CN" dirty="0"/>
              <a:t>Survive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crashes)</a:t>
            </a:r>
          </a:p>
          <a:p>
            <a:r>
              <a:rPr lang="en-US" altLang="zh-CN" dirty="0"/>
              <a:t>Colocation</a:t>
            </a:r>
          </a:p>
          <a:p>
            <a:pPr lvl="1"/>
            <a:r>
              <a:rPr lang="en-US" altLang="zh-CN" dirty="0"/>
              <a:t>acceptors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learners</a:t>
            </a:r>
          </a:p>
          <a:p>
            <a:r>
              <a:rPr lang="en-US" altLang="zh-CN" dirty="0"/>
              <a:t>Read-only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</a:p>
          <a:p>
            <a:pPr lvl="1"/>
            <a:r>
              <a:rPr lang="en-US" altLang="zh-CN" dirty="0"/>
              <a:t>RO</a:t>
            </a:r>
            <a:r>
              <a:rPr lang="zh-CN" altLang="en-US" dirty="0"/>
              <a:t> </a:t>
            </a:r>
            <a:r>
              <a:rPr lang="en-US" altLang="zh-CN" dirty="0"/>
              <a:t>commands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</a:p>
          <a:p>
            <a:pPr lvl="2"/>
            <a:r>
              <a:rPr lang="en-US" altLang="zh-CN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RO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chosen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</a:p>
          <a:p>
            <a:pPr lvl="2"/>
            <a:endParaRPr lang="en-US" altLang="zh-CN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BDF21-5024-1341-8B41-5863928C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ED0191-CE61-A94F-B33C-36F923E6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894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31C565-D9D3-544D-94D7-C1AF88E5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CE6CD7-1D92-5048-996A-04AFC1BC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</a:t>
            </a:r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Limitations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60DA2C-9F14-4941-9257-0801725AD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N replicas, for each command, the leader handles </a:t>
            </a:r>
            <a:r>
              <a:rPr lang="en-US" altLang="zh-CN" dirty="0"/>
              <a:t>O</a:t>
            </a:r>
            <a:r>
              <a:rPr lang="en-US" dirty="0"/>
              <a:t>(N) messages, and non-leader replicas handle only O(1)</a:t>
            </a:r>
          </a:p>
          <a:p>
            <a:pPr lvl="1"/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bottleneck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implementations</a:t>
            </a:r>
            <a:endParaRPr lang="en-US" dirty="0"/>
          </a:p>
          <a:p>
            <a:r>
              <a:rPr lang="en-US" dirty="0"/>
              <a:t>When the leader fails, the state machine becomes temporarily unavailable until a new leader is elected</a:t>
            </a:r>
          </a:p>
        </p:txBody>
      </p:sp>
    </p:spTree>
    <p:extLst>
      <p:ext uri="{BB962C8B-B14F-4D97-AF65-F5344CB8AC3E}">
        <p14:creationId xmlns:p14="http://schemas.microsoft.com/office/powerpoint/2010/main" val="2264892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8D7A17-0304-6042-B332-168984966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</a:t>
            </a:r>
            <a:r>
              <a:rPr lang="en-US" dirty="0" err="1"/>
              <a:t>Paxos</a:t>
            </a:r>
            <a:endParaRPr lang="en-US" dirty="0"/>
          </a:p>
          <a:p>
            <a:r>
              <a:rPr lang="en-US" dirty="0"/>
              <a:t>Generalized </a:t>
            </a:r>
            <a:r>
              <a:rPr lang="en-US" dirty="0" err="1"/>
              <a:t>Paxos</a:t>
            </a:r>
            <a:endParaRPr lang="en-US" dirty="0"/>
          </a:p>
          <a:p>
            <a:r>
              <a:rPr lang="en-US" dirty="0"/>
              <a:t>Disk </a:t>
            </a:r>
            <a:r>
              <a:rPr lang="en-US" dirty="0" err="1"/>
              <a:t>Paxos</a:t>
            </a:r>
            <a:endParaRPr lang="en-US" dirty="0"/>
          </a:p>
          <a:p>
            <a:r>
              <a:rPr lang="en-US" dirty="0"/>
              <a:t>Cheap </a:t>
            </a:r>
            <a:r>
              <a:rPr lang="en-US" dirty="0" err="1"/>
              <a:t>Paxos</a:t>
            </a:r>
            <a:endParaRPr lang="en-US" dirty="0"/>
          </a:p>
          <a:p>
            <a:r>
              <a:rPr lang="en-US" dirty="0"/>
              <a:t>Vertical </a:t>
            </a:r>
            <a:r>
              <a:rPr lang="en-US" dirty="0" err="1"/>
              <a:t>Paxos</a:t>
            </a:r>
            <a:endParaRPr lang="en-US" dirty="0"/>
          </a:p>
          <a:p>
            <a:r>
              <a:rPr lang="en-US" dirty="0"/>
              <a:t>Egalitarian </a:t>
            </a:r>
            <a:r>
              <a:rPr lang="en-US" dirty="0" err="1"/>
              <a:t>Paxos</a:t>
            </a:r>
            <a:endParaRPr lang="en-US" dirty="0"/>
          </a:p>
          <a:p>
            <a:r>
              <a:rPr lang="en-US" dirty="0"/>
              <a:t>Mencius</a:t>
            </a:r>
          </a:p>
          <a:p>
            <a:r>
              <a:rPr lang="en-US" dirty="0"/>
              <a:t>Stoppable </a:t>
            </a:r>
            <a:r>
              <a:rPr lang="en-US" dirty="0" err="1"/>
              <a:t>Paxos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4006E1-7ACE-D747-8781-24B3C60C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529583-E4DE-924E-AFC4-5C5C96DE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Variants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590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8D7A17-0304-6042-B332-168984966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</a:t>
            </a:r>
            <a:r>
              <a:rPr lang="en-US" dirty="0" err="1"/>
              <a:t>Paxos</a:t>
            </a:r>
            <a:endParaRPr lang="en-US" dirty="0"/>
          </a:p>
          <a:p>
            <a:r>
              <a:rPr lang="en-US" dirty="0"/>
              <a:t>Generalized </a:t>
            </a:r>
            <a:r>
              <a:rPr lang="en-US" dirty="0" err="1"/>
              <a:t>Paxos</a:t>
            </a:r>
            <a:endParaRPr lang="en-US" dirty="0"/>
          </a:p>
          <a:p>
            <a:r>
              <a:rPr lang="en-US" dirty="0"/>
              <a:t>Disk </a:t>
            </a:r>
            <a:r>
              <a:rPr lang="en-US" dirty="0" err="1"/>
              <a:t>Paxos</a:t>
            </a:r>
            <a:endParaRPr lang="en-US" dirty="0"/>
          </a:p>
          <a:p>
            <a:r>
              <a:rPr lang="en-US" dirty="0"/>
              <a:t>Cheap </a:t>
            </a:r>
            <a:r>
              <a:rPr lang="en-US" dirty="0" err="1"/>
              <a:t>Paxos</a:t>
            </a:r>
            <a:endParaRPr lang="en-US" dirty="0"/>
          </a:p>
          <a:p>
            <a:r>
              <a:rPr lang="en-US" dirty="0"/>
              <a:t>Vertical </a:t>
            </a:r>
            <a:r>
              <a:rPr lang="en-US" dirty="0" err="1"/>
              <a:t>Paxos</a:t>
            </a:r>
            <a:endParaRPr lang="en-US" dirty="0"/>
          </a:p>
          <a:p>
            <a:r>
              <a:rPr lang="en-US" dirty="0"/>
              <a:t>Egalitarian </a:t>
            </a:r>
            <a:r>
              <a:rPr lang="en-US" dirty="0" err="1"/>
              <a:t>Paxos</a:t>
            </a:r>
            <a:endParaRPr lang="en-US" dirty="0"/>
          </a:p>
          <a:p>
            <a:r>
              <a:rPr lang="en-US" dirty="0"/>
              <a:t>Mencius</a:t>
            </a:r>
          </a:p>
          <a:p>
            <a:r>
              <a:rPr lang="en-US" dirty="0"/>
              <a:t>Stoppable </a:t>
            </a:r>
            <a:r>
              <a:rPr lang="en-US" dirty="0" err="1"/>
              <a:t>Paxos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4006E1-7ACE-D747-8781-24B3C60C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529583-E4DE-924E-AFC4-5C5C96DE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Variants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90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E8C27F-3E5E-8F46-9FA7-84EE703A3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b="0" dirty="0"/>
              <a:t>Google uses the </a:t>
            </a:r>
            <a:r>
              <a:rPr lang="en-CA" sz="2000" b="0" dirty="0" err="1"/>
              <a:t>Paxos</a:t>
            </a:r>
            <a:r>
              <a:rPr lang="en-CA" sz="2000" b="0" dirty="0"/>
              <a:t> algorithm in their </a:t>
            </a:r>
            <a:r>
              <a:rPr lang="en-CA" sz="2000" dirty="0"/>
              <a:t>Chubby</a:t>
            </a:r>
            <a:r>
              <a:rPr lang="en-CA" sz="2000" b="0" dirty="0"/>
              <a:t> distributed lock service. Chubby is used by </a:t>
            </a:r>
            <a:r>
              <a:rPr lang="en-CA" sz="2000" dirty="0" err="1"/>
              <a:t>BigTable</a:t>
            </a:r>
            <a:r>
              <a:rPr lang="en-CA" sz="2000" b="0" dirty="0"/>
              <a:t>, which is now in production in Google Analytics and other products </a:t>
            </a:r>
          </a:p>
          <a:p>
            <a:r>
              <a:rPr lang="en-CA" sz="2000" dirty="0"/>
              <a:t>Amazon Web Services </a:t>
            </a:r>
            <a:r>
              <a:rPr lang="en-CA" sz="2000" b="0" dirty="0"/>
              <a:t>uses the </a:t>
            </a:r>
            <a:r>
              <a:rPr lang="en-CA" sz="2000" b="0" dirty="0" err="1"/>
              <a:t>Paxos</a:t>
            </a:r>
            <a:r>
              <a:rPr lang="en-CA" sz="2000" b="0" dirty="0"/>
              <a:t> algorithm extensively to power its platform </a:t>
            </a:r>
          </a:p>
          <a:p>
            <a:r>
              <a:rPr lang="en-CA" sz="2000" dirty="0"/>
              <a:t>Windows Fabric</a:t>
            </a:r>
            <a:r>
              <a:rPr lang="en-CA" sz="2000" b="0" dirty="0"/>
              <a:t>, used by many of the Azure services, make use of the </a:t>
            </a:r>
            <a:r>
              <a:rPr lang="en-CA" sz="2000" b="0" dirty="0" err="1"/>
              <a:t>Paxos</a:t>
            </a:r>
            <a:r>
              <a:rPr lang="en-CA" sz="2000" b="0" dirty="0"/>
              <a:t> algorithm for replication between nodes in a cluster </a:t>
            </a:r>
          </a:p>
          <a:p>
            <a:r>
              <a:rPr lang="en-CA" sz="2000" dirty="0"/>
              <a:t>Neo4j HA </a:t>
            </a:r>
            <a:r>
              <a:rPr lang="en-CA" sz="2000" b="0" dirty="0"/>
              <a:t>graph database implements </a:t>
            </a:r>
            <a:r>
              <a:rPr lang="en-CA" sz="2000" b="0" dirty="0" err="1"/>
              <a:t>Paxos</a:t>
            </a:r>
            <a:r>
              <a:rPr lang="en-CA" sz="2000" b="0" dirty="0"/>
              <a:t>, replacing Apache </a:t>
            </a:r>
            <a:r>
              <a:rPr lang="en-CA" sz="2000" b="0" dirty="0" err="1"/>
              <a:t>ZooKeeper</a:t>
            </a:r>
            <a:r>
              <a:rPr lang="en-CA" sz="2000" b="0" dirty="0"/>
              <a:t> used in previous versions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(ZAB</a:t>
            </a:r>
            <a:r>
              <a:rPr lang="zh-CN" altLang="en-US" sz="2000" b="0" dirty="0"/>
              <a:t> </a:t>
            </a:r>
            <a:r>
              <a:rPr lang="en-US" altLang="zh-CN" sz="2000" b="0" dirty="0" err="1"/>
              <a:t>ZooKeeper</a:t>
            </a:r>
            <a:r>
              <a:rPr lang="en-US" altLang="zh-CN" sz="2000" b="0" dirty="0"/>
              <a:t> Atomic Broadcast)</a:t>
            </a:r>
            <a:r>
              <a:rPr lang="en-CA" sz="2000" b="0" dirty="0"/>
              <a:t> </a:t>
            </a:r>
          </a:p>
          <a:p>
            <a:r>
              <a:rPr lang="en-CA" sz="2000" dirty="0"/>
              <a:t>Apache Mesos </a:t>
            </a:r>
            <a:r>
              <a:rPr lang="en-CA" sz="2000" b="0" dirty="0"/>
              <a:t>uses </a:t>
            </a:r>
            <a:r>
              <a:rPr lang="en-CA" sz="2000" b="0" dirty="0" err="1"/>
              <a:t>Paxos</a:t>
            </a:r>
            <a:r>
              <a:rPr lang="en-CA" sz="2000" b="0" dirty="0"/>
              <a:t> algorithm for its replicated log coordination</a:t>
            </a:r>
            <a:endParaRPr lang="en-US" sz="2000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D87E05-CCB1-4049-BF37-9BA3DBD1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800519-8A8E-674A-9F26-9E3F37A7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130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Paxos</a:t>
            </a:r>
            <a:r>
              <a:rPr lang="en-US" b="0" dirty="0"/>
              <a:t> is a protocol for solving </a:t>
            </a:r>
            <a:r>
              <a:rPr lang="en-US" b="0" i="1" dirty="0"/>
              <a:t>the consensus problem </a:t>
            </a:r>
            <a:r>
              <a:rPr lang="en-US" b="0" dirty="0"/>
              <a:t>in an </a:t>
            </a:r>
            <a:r>
              <a:rPr lang="en-US" dirty="0"/>
              <a:t>asynchronous</a:t>
            </a:r>
            <a:r>
              <a:rPr lang="en-US" b="0" dirty="0"/>
              <a:t> distributed environment with processors that can fail by </a:t>
            </a:r>
            <a:r>
              <a:rPr lang="en-US" dirty="0"/>
              <a:t>crashing</a:t>
            </a:r>
          </a:p>
          <a:p>
            <a:r>
              <a:rPr lang="en-US" dirty="0"/>
              <a:t>Basic </a:t>
            </a:r>
            <a:r>
              <a:rPr lang="en-US" dirty="0" err="1"/>
              <a:t>Paxos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Prepare phase</a:t>
            </a:r>
          </a:p>
          <a:p>
            <a:pPr lvl="1"/>
            <a:r>
              <a:rPr lang="en-US" dirty="0"/>
              <a:t>Accept phase</a:t>
            </a:r>
          </a:p>
          <a:p>
            <a:r>
              <a:rPr lang="en-US" dirty="0"/>
              <a:t>Multi-</a:t>
            </a:r>
            <a:r>
              <a:rPr lang="en-US" dirty="0" err="1"/>
              <a:t>Paxos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Choosing log entries</a:t>
            </a:r>
          </a:p>
          <a:p>
            <a:pPr lvl="1"/>
            <a:r>
              <a:rPr lang="en-US" dirty="0"/>
              <a:t>Leader election</a:t>
            </a:r>
          </a:p>
          <a:p>
            <a:pPr lvl="1"/>
            <a:r>
              <a:rPr lang="en-US" dirty="0"/>
              <a:t>Eliminating most Prepare requests</a:t>
            </a:r>
          </a:p>
          <a:p>
            <a:pPr lvl="1"/>
            <a:r>
              <a:rPr lang="en-US" dirty="0"/>
              <a:t>Full information propagation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Summary</a:t>
            </a:r>
          </a:p>
        </p:txBody>
      </p:sp>
    </p:spTree>
    <p:extLst>
      <p:ext uri="{BB962C8B-B14F-4D97-AF65-F5344CB8AC3E}">
        <p14:creationId xmlns:p14="http://schemas.microsoft.com/office/powerpoint/2010/main" val="334075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CB36BB-5408-D748-A4D1-104415F6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241895"/>
            <a:ext cx="2133600" cy="396875"/>
          </a:xfrm>
        </p:spPr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A8B10E-79C9-954F-B588-52508376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5125B2-2DE6-C745-ACC6-A5FD5C551EA0}"/>
              </a:ext>
            </a:extLst>
          </p:cNvPr>
          <p:cNvCxnSpPr/>
          <p:nvPr/>
        </p:nvCxnSpPr>
        <p:spPr>
          <a:xfrm flipV="1">
            <a:off x="457200" y="1727295"/>
            <a:ext cx="7924800" cy="76200"/>
          </a:xfrm>
          <a:prstGeom prst="straightConnector1">
            <a:avLst/>
          </a:prstGeom>
          <a:ln w="76200" cap="rnd">
            <a:solidFill>
              <a:srgbClr val="FFC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340A225-E128-9F4B-AF6B-991B15918CDF}"/>
              </a:ext>
            </a:extLst>
          </p:cNvPr>
          <p:cNvSpPr/>
          <p:nvPr/>
        </p:nvSpPr>
        <p:spPr>
          <a:xfrm>
            <a:off x="304800" y="17272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35F96-9B56-4442-B85B-8CB1586E21A8}"/>
              </a:ext>
            </a:extLst>
          </p:cNvPr>
          <p:cNvSpPr txBox="1"/>
          <p:nvPr/>
        </p:nvSpPr>
        <p:spPr>
          <a:xfrm>
            <a:off x="-1371600" y="1119064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Time, Clocks and Ordering</a:t>
            </a:r>
          </a:p>
          <a:p>
            <a:r>
              <a:rPr lang="en-US" altLang="zh-CN" dirty="0"/>
              <a:t>1978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B1A6D3-3628-6A47-B1FA-DE6A3046F94D}"/>
              </a:ext>
            </a:extLst>
          </p:cNvPr>
          <p:cNvSpPr/>
          <p:nvPr/>
        </p:nvSpPr>
        <p:spPr>
          <a:xfrm>
            <a:off x="2068286" y="17399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BD7B9-E439-DA4B-BB08-21B06D342782}"/>
              </a:ext>
            </a:extLst>
          </p:cNvPr>
          <p:cNvSpPr txBox="1"/>
          <p:nvPr/>
        </p:nvSpPr>
        <p:spPr>
          <a:xfrm>
            <a:off x="-522514" y="2053198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1984</a:t>
            </a:r>
            <a:endParaRPr lang="en-CA" dirty="0"/>
          </a:p>
          <a:p>
            <a:r>
              <a:rPr lang="en-CA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endParaRPr lang="en-CA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C1A29B-D750-3949-85F0-208C2CE9D8D0}"/>
              </a:ext>
            </a:extLst>
          </p:cNvPr>
          <p:cNvSpPr/>
          <p:nvPr/>
        </p:nvSpPr>
        <p:spPr>
          <a:xfrm>
            <a:off x="4191000" y="1699747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53A0C6-1F7F-1D47-87B4-AB359F4C99BA}"/>
              </a:ext>
            </a:extLst>
          </p:cNvPr>
          <p:cNvSpPr/>
          <p:nvPr/>
        </p:nvSpPr>
        <p:spPr>
          <a:xfrm>
            <a:off x="6123214" y="16891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24FE1-C20F-5240-B9EB-6F678AB4F463}"/>
              </a:ext>
            </a:extLst>
          </p:cNvPr>
          <p:cNvSpPr txBox="1"/>
          <p:nvPr/>
        </p:nvSpPr>
        <p:spPr>
          <a:xfrm>
            <a:off x="1600200" y="1066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published</a:t>
            </a:r>
            <a:endParaRPr lang="en-CA" dirty="0"/>
          </a:p>
          <a:p>
            <a:r>
              <a:rPr lang="en-US" altLang="zh-CN" dirty="0"/>
              <a:t>1989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7F423F-1728-EC41-A81E-0CAFD6F2CA0D}"/>
              </a:ext>
            </a:extLst>
          </p:cNvPr>
          <p:cNvSpPr/>
          <p:nvPr/>
        </p:nvSpPr>
        <p:spPr>
          <a:xfrm>
            <a:off x="7620000" y="16637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BB8DA4-4E0C-F947-9E89-8CB3E6150A6B}"/>
              </a:ext>
            </a:extLst>
          </p:cNvPr>
          <p:cNvSpPr txBox="1"/>
          <p:nvPr/>
        </p:nvSpPr>
        <p:spPr>
          <a:xfrm>
            <a:off x="3456214" y="1943672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1998</a:t>
            </a:r>
            <a:endParaRPr lang="en-CA" altLang="zh-CN" dirty="0"/>
          </a:p>
          <a:p>
            <a:r>
              <a:rPr lang="en-US" altLang="zh-CN" dirty="0"/>
              <a:t>Published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Journal:</a:t>
            </a:r>
            <a:r>
              <a:rPr lang="zh-CN" altLang="en-US" dirty="0"/>
              <a:t> </a:t>
            </a:r>
            <a:r>
              <a:rPr lang="en-US" altLang="zh-CN" dirty="0"/>
              <a:t>Part-time</a:t>
            </a:r>
            <a:r>
              <a:rPr lang="zh-CN" altLang="en-US" dirty="0"/>
              <a:t> </a:t>
            </a:r>
            <a:r>
              <a:rPr lang="en-US" altLang="zh-CN" dirty="0"/>
              <a:t>parliament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6CF815-7714-544B-84FA-88ADC2F63F57}"/>
              </a:ext>
            </a:extLst>
          </p:cNvPr>
          <p:cNvSpPr txBox="1"/>
          <p:nvPr/>
        </p:nvSpPr>
        <p:spPr>
          <a:xfrm>
            <a:off x="4865914" y="11049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endParaRPr lang="en-CA" dirty="0"/>
          </a:p>
          <a:p>
            <a:r>
              <a:rPr lang="en-US" altLang="zh-CN" dirty="0"/>
              <a:t>2001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DF339-1AE8-404F-B7C1-189FC1F33833}"/>
              </a:ext>
            </a:extLst>
          </p:cNvPr>
          <p:cNvSpPr txBox="1"/>
          <p:nvPr/>
        </p:nvSpPr>
        <p:spPr>
          <a:xfrm>
            <a:off x="201386" y="3733800"/>
            <a:ext cx="8485414" cy="230832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i="1" dirty="0"/>
              <a:t>At the PODC 2001 conference, I got tired of everyone saying how difficult it was to understand the </a:t>
            </a:r>
            <a:r>
              <a:rPr lang="en-CA" i="1" dirty="0" err="1"/>
              <a:t>Paxos</a:t>
            </a:r>
            <a:r>
              <a:rPr lang="en-CA" i="1" dirty="0"/>
              <a:t> algorithm, published in </a:t>
            </a:r>
            <a:r>
              <a:rPr lang="en-CA" i="1" dirty="0">
                <a:hlinkClick r:id="rId2"/>
              </a:rPr>
              <a:t>[122]</a:t>
            </a:r>
            <a:r>
              <a:rPr lang="en-CA" i="1" dirty="0"/>
              <a:t>. Although people got so hung up in the pseudo-Greek names that they found the paper hard to understand, the algorithm itself is very simple. So, I cornered a couple of people at the conference and explained the algorithm to them orally</a:t>
            </a:r>
            <a:r>
              <a:rPr lang="en-US" altLang="zh-CN" i="1" dirty="0"/>
              <a:t>…</a:t>
            </a:r>
            <a:r>
              <a:rPr lang="en-CA" i="1" dirty="0"/>
              <a:t> The current version is 13 pages long, and contains no formula more complicated than n1 &gt; n2.</a:t>
            </a:r>
          </a:p>
          <a:p>
            <a:endParaRPr lang="en-CA" i="1" dirty="0"/>
          </a:p>
          <a:p>
            <a:r>
              <a:rPr lang="en-CA" dirty="0">
                <a:solidFill>
                  <a:srgbClr val="2E65D2"/>
                </a:solidFill>
              </a:rPr>
              <a:t>https://</a:t>
            </a:r>
            <a:r>
              <a:rPr lang="en-CA" dirty="0" err="1">
                <a:solidFill>
                  <a:srgbClr val="2E65D2"/>
                </a:solidFill>
              </a:rPr>
              <a:t>www.microsoft.com</a:t>
            </a:r>
            <a:r>
              <a:rPr lang="en-CA" dirty="0">
                <a:solidFill>
                  <a:srgbClr val="2E65D2"/>
                </a:solidFill>
              </a:rPr>
              <a:t>/</a:t>
            </a:r>
            <a:r>
              <a:rPr lang="en-CA" dirty="0" err="1">
                <a:solidFill>
                  <a:srgbClr val="2E65D2"/>
                </a:solidFill>
              </a:rPr>
              <a:t>en</a:t>
            </a:r>
            <a:r>
              <a:rPr lang="en-CA" dirty="0">
                <a:solidFill>
                  <a:srgbClr val="2E65D2"/>
                </a:solidFill>
              </a:rPr>
              <a:t>-us/research/publication/</a:t>
            </a:r>
            <a:r>
              <a:rPr lang="en-CA" dirty="0" err="1">
                <a:solidFill>
                  <a:srgbClr val="2E65D2"/>
                </a:solidFill>
              </a:rPr>
              <a:t>paxos</a:t>
            </a:r>
            <a:r>
              <a:rPr lang="en-CA" dirty="0">
                <a:solidFill>
                  <a:srgbClr val="2E65D2"/>
                </a:solidFill>
              </a:rPr>
              <a:t>-made-simple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D85F1-647B-C344-B98E-0F85CE9AB7CB}"/>
              </a:ext>
            </a:extLst>
          </p:cNvPr>
          <p:cNvSpPr txBox="1"/>
          <p:nvPr/>
        </p:nvSpPr>
        <p:spPr>
          <a:xfrm>
            <a:off x="201387" y="2994612"/>
            <a:ext cx="8485414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The </a:t>
            </a:r>
            <a:r>
              <a:rPr lang="en-CA" dirty="0" err="1"/>
              <a:t>Paxos</a:t>
            </a:r>
            <a:r>
              <a:rPr lang="en-CA" dirty="0"/>
              <a:t> algorithm, when presented in plain English, is very</a:t>
            </a:r>
            <a:r>
              <a:rPr lang="zh-CN" altLang="en-US" dirty="0"/>
              <a:t> </a:t>
            </a:r>
            <a:r>
              <a:rPr lang="en-CA" dirty="0"/>
              <a:t>simple.</a:t>
            </a:r>
            <a:r>
              <a:rPr lang="zh-CN" altLang="en-US" dirty="0"/>
              <a:t> </a:t>
            </a:r>
            <a:r>
              <a:rPr lang="en-US" altLang="zh-CN" dirty="0"/>
              <a:t>(2001)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09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39D95-6C3D-6A41-85B3-70EAE2DF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23E2C8-141B-EA48-9B43-E3FC27CC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393DD-E624-064F-8669-BEA08B85E473}"/>
              </a:ext>
            </a:extLst>
          </p:cNvPr>
          <p:cNvSpPr txBox="1"/>
          <p:nvPr/>
        </p:nvSpPr>
        <p:spPr>
          <a:xfrm>
            <a:off x="998949" y="1600200"/>
            <a:ext cx="7146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“</a:t>
            </a:r>
            <a:r>
              <a:rPr lang="en-CA" i="1" dirty="0"/>
              <a:t>The dirty little secret of the NSDI* community is that at most five people really, truly understand every part of </a:t>
            </a:r>
            <a:r>
              <a:rPr lang="en-CA" i="1" dirty="0" err="1"/>
              <a:t>Paxos</a:t>
            </a:r>
            <a:r>
              <a:rPr lang="en-CA" i="1" dirty="0"/>
              <a:t> ;-).” </a:t>
            </a:r>
          </a:p>
          <a:p>
            <a:r>
              <a:rPr lang="en-CA" dirty="0"/>
              <a:t>– Anonymous NSDI reviewer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BFEF2-691D-9E43-BC4F-A0F3021E60E5}"/>
              </a:ext>
            </a:extLst>
          </p:cNvPr>
          <p:cNvSpPr txBox="1"/>
          <p:nvPr/>
        </p:nvSpPr>
        <p:spPr>
          <a:xfrm>
            <a:off x="982552" y="3429000"/>
            <a:ext cx="7146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“</a:t>
            </a:r>
            <a:r>
              <a:rPr lang="en-CA" i="1" dirty="0"/>
              <a:t>There are significant gaps between the description of the </a:t>
            </a:r>
            <a:r>
              <a:rPr lang="en-CA" i="1" dirty="0" err="1"/>
              <a:t>Paxos</a:t>
            </a:r>
            <a:r>
              <a:rPr lang="en-CA" i="1" dirty="0"/>
              <a:t> algorithm and the needs of a real-world system…the final system will be based on an unproven protocol.” </a:t>
            </a:r>
          </a:p>
          <a:p>
            <a:r>
              <a:rPr lang="en-CA" dirty="0"/>
              <a:t>– Chubby authors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0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CB36BB-5408-D748-A4D1-104415F6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0" y="6286495"/>
            <a:ext cx="2133600" cy="396875"/>
          </a:xfrm>
        </p:spPr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A8B10E-79C9-954F-B588-52508376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5125B2-2DE6-C745-ACC6-A5FD5C551EA0}"/>
              </a:ext>
            </a:extLst>
          </p:cNvPr>
          <p:cNvCxnSpPr/>
          <p:nvPr/>
        </p:nvCxnSpPr>
        <p:spPr>
          <a:xfrm flipV="1">
            <a:off x="457200" y="1727295"/>
            <a:ext cx="7924800" cy="76200"/>
          </a:xfrm>
          <a:prstGeom prst="straightConnector1">
            <a:avLst/>
          </a:prstGeom>
          <a:ln w="76200" cap="rnd">
            <a:solidFill>
              <a:srgbClr val="FFC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340A225-E128-9F4B-AF6B-991B15918CDF}"/>
              </a:ext>
            </a:extLst>
          </p:cNvPr>
          <p:cNvSpPr/>
          <p:nvPr/>
        </p:nvSpPr>
        <p:spPr>
          <a:xfrm>
            <a:off x="304800" y="17272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35F96-9B56-4442-B85B-8CB1586E21A8}"/>
              </a:ext>
            </a:extLst>
          </p:cNvPr>
          <p:cNvSpPr txBox="1"/>
          <p:nvPr/>
        </p:nvSpPr>
        <p:spPr>
          <a:xfrm>
            <a:off x="-1175656" y="1136888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Time, Clocks and Ordering</a:t>
            </a:r>
          </a:p>
          <a:p>
            <a:r>
              <a:rPr lang="en-US" altLang="zh-CN" dirty="0"/>
              <a:t>1978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B1A6D3-3628-6A47-B1FA-DE6A3046F94D}"/>
              </a:ext>
            </a:extLst>
          </p:cNvPr>
          <p:cNvSpPr/>
          <p:nvPr/>
        </p:nvSpPr>
        <p:spPr>
          <a:xfrm>
            <a:off x="2068286" y="17399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BD7B9-E439-DA4B-BB08-21B06D342782}"/>
              </a:ext>
            </a:extLst>
          </p:cNvPr>
          <p:cNvSpPr txBox="1"/>
          <p:nvPr/>
        </p:nvSpPr>
        <p:spPr>
          <a:xfrm>
            <a:off x="-522514" y="2053198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1984</a:t>
            </a:r>
            <a:endParaRPr lang="en-CA" dirty="0"/>
          </a:p>
          <a:p>
            <a:r>
              <a:rPr lang="en-CA" dirty="0"/>
              <a:t>Time, Clocks and Ordering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C1A29B-D750-3949-85F0-208C2CE9D8D0}"/>
              </a:ext>
            </a:extLst>
          </p:cNvPr>
          <p:cNvSpPr/>
          <p:nvPr/>
        </p:nvSpPr>
        <p:spPr>
          <a:xfrm>
            <a:off x="4191000" y="1699747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53A0C6-1F7F-1D47-87B4-AB359F4C99BA}"/>
              </a:ext>
            </a:extLst>
          </p:cNvPr>
          <p:cNvSpPr/>
          <p:nvPr/>
        </p:nvSpPr>
        <p:spPr>
          <a:xfrm>
            <a:off x="6123214" y="16891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24FE1-C20F-5240-B9EB-6F678AB4F463}"/>
              </a:ext>
            </a:extLst>
          </p:cNvPr>
          <p:cNvSpPr txBox="1"/>
          <p:nvPr/>
        </p:nvSpPr>
        <p:spPr>
          <a:xfrm>
            <a:off x="1600200" y="1066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published</a:t>
            </a:r>
            <a:endParaRPr lang="en-CA" dirty="0"/>
          </a:p>
          <a:p>
            <a:r>
              <a:rPr lang="en-US" altLang="zh-CN" dirty="0"/>
              <a:t>1989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7F423F-1728-EC41-A81E-0CAFD6F2CA0D}"/>
              </a:ext>
            </a:extLst>
          </p:cNvPr>
          <p:cNvSpPr/>
          <p:nvPr/>
        </p:nvSpPr>
        <p:spPr>
          <a:xfrm>
            <a:off x="7620000" y="16637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BB8DA4-4E0C-F947-9E89-8CB3E6150A6B}"/>
              </a:ext>
            </a:extLst>
          </p:cNvPr>
          <p:cNvSpPr txBox="1"/>
          <p:nvPr/>
        </p:nvSpPr>
        <p:spPr>
          <a:xfrm>
            <a:off x="3456214" y="1943672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1998</a:t>
            </a:r>
            <a:endParaRPr lang="en-CA" altLang="zh-CN" dirty="0"/>
          </a:p>
          <a:p>
            <a:r>
              <a:rPr lang="en-US" altLang="zh-CN" dirty="0"/>
              <a:t>Published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Journal:</a:t>
            </a:r>
            <a:r>
              <a:rPr lang="zh-CN" altLang="en-US" dirty="0"/>
              <a:t> </a:t>
            </a:r>
            <a:r>
              <a:rPr lang="en-US" altLang="zh-CN" dirty="0"/>
              <a:t>Part-time</a:t>
            </a:r>
            <a:r>
              <a:rPr lang="zh-CN" altLang="en-US" dirty="0"/>
              <a:t> </a:t>
            </a:r>
            <a:r>
              <a:rPr lang="en-US" altLang="zh-CN" dirty="0"/>
              <a:t>parliament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6CF815-7714-544B-84FA-88ADC2F63F57}"/>
              </a:ext>
            </a:extLst>
          </p:cNvPr>
          <p:cNvSpPr txBox="1"/>
          <p:nvPr/>
        </p:nvSpPr>
        <p:spPr>
          <a:xfrm>
            <a:off x="4800600" y="95885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endParaRPr lang="en-CA" dirty="0"/>
          </a:p>
          <a:p>
            <a:r>
              <a:rPr lang="en-US" altLang="zh-CN" dirty="0"/>
              <a:t>2001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399C2F-FA51-B149-BD9F-A4D1E5B97743}"/>
              </a:ext>
            </a:extLst>
          </p:cNvPr>
          <p:cNvCxnSpPr>
            <a:cxnSpLocks/>
          </p:cNvCxnSpPr>
          <p:nvPr/>
        </p:nvCxnSpPr>
        <p:spPr>
          <a:xfrm>
            <a:off x="4963886" y="4441572"/>
            <a:ext cx="3570514" cy="0"/>
          </a:xfrm>
          <a:prstGeom prst="straightConnector1">
            <a:avLst/>
          </a:prstGeom>
          <a:ln w="76200" cap="rnd">
            <a:solidFill>
              <a:srgbClr val="FFC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9429CD-3B17-7346-A6B3-E525CE3F9115}"/>
              </a:ext>
            </a:extLst>
          </p:cNvPr>
          <p:cNvCxnSpPr>
            <a:cxnSpLocks/>
          </p:cNvCxnSpPr>
          <p:nvPr/>
        </p:nvCxnSpPr>
        <p:spPr>
          <a:xfrm flipH="1">
            <a:off x="4876800" y="1727295"/>
            <a:ext cx="3352800" cy="2713037"/>
          </a:xfrm>
          <a:prstGeom prst="straightConnector1">
            <a:avLst/>
          </a:prstGeom>
          <a:ln w="76200" cap="rnd">
            <a:solidFill>
              <a:srgbClr val="FFC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4275E56-09CF-7542-B22C-7726B9AB5254}"/>
              </a:ext>
            </a:extLst>
          </p:cNvPr>
          <p:cNvSpPr/>
          <p:nvPr/>
        </p:nvSpPr>
        <p:spPr>
          <a:xfrm>
            <a:off x="6934200" y="43426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9D2248-8DE0-824F-9C93-54775EB60992}"/>
              </a:ext>
            </a:extLst>
          </p:cNvPr>
          <p:cNvSpPr txBox="1"/>
          <p:nvPr/>
        </p:nvSpPr>
        <p:spPr>
          <a:xfrm>
            <a:off x="3810000" y="4689367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2015</a:t>
            </a:r>
          </a:p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moderately</a:t>
            </a:r>
            <a:r>
              <a:rPr lang="zh-CN" altLang="en-US" dirty="0"/>
              <a:t> </a:t>
            </a:r>
            <a:r>
              <a:rPr lang="en-US" altLang="zh-CN" dirty="0"/>
              <a:t>complex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673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8B1E0D-D795-2F49-9C6A-043A590C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DAD975-AD2D-6F40-BBEB-63F793A3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Moderately</a:t>
            </a:r>
            <a:r>
              <a:rPr lang="zh-CN" altLang="en-US" dirty="0"/>
              <a:t> </a:t>
            </a:r>
            <a:r>
              <a:rPr lang="en-US" altLang="zh-CN" dirty="0"/>
              <a:t>Complex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40B88E-C38E-304A-82D9-DD5D2D1DC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4012109" cy="30607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0" i="1" dirty="0"/>
              <a:t>This article explains the full reconfigurable</a:t>
            </a:r>
            <a:r>
              <a:rPr lang="zh-CN" altLang="en-US" sz="2000" b="0" i="1" dirty="0"/>
              <a:t> </a:t>
            </a:r>
            <a:r>
              <a:rPr lang="en-US" altLang="zh-CN" sz="2000" b="0" i="1" dirty="0" err="1"/>
              <a:t>multidecree</a:t>
            </a:r>
            <a:r>
              <a:rPr lang="en-US" altLang="zh-CN" sz="2000" b="0" i="1" dirty="0"/>
              <a:t> </a:t>
            </a:r>
            <a:r>
              <a:rPr lang="en-US" altLang="zh-CN" sz="2000" b="0" i="1" dirty="0" err="1"/>
              <a:t>Paxos</a:t>
            </a:r>
            <a:r>
              <a:rPr lang="en-US" altLang="zh-CN" sz="2000" b="0" i="1" dirty="0"/>
              <a:t> (or multi-</a:t>
            </a:r>
            <a:r>
              <a:rPr lang="en-US" altLang="zh-CN" sz="2000" b="0" i="1" dirty="0" err="1"/>
              <a:t>Paxos</a:t>
            </a:r>
            <a:r>
              <a:rPr lang="en-US" altLang="zh-CN" sz="2000" b="0" i="1" dirty="0"/>
              <a:t>)</a:t>
            </a:r>
            <a:r>
              <a:rPr lang="zh-CN" altLang="en-US" sz="2000" b="0" i="1" dirty="0"/>
              <a:t> </a:t>
            </a:r>
            <a:r>
              <a:rPr lang="en-US" altLang="zh-CN" sz="2000" b="0" i="1" dirty="0"/>
              <a:t>protocol. </a:t>
            </a:r>
            <a:r>
              <a:rPr lang="en-US" altLang="zh-CN" sz="2000" b="0" i="1" dirty="0" err="1"/>
              <a:t>Paxos</a:t>
            </a:r>
            <a:r>
              <a:rPr lang="en-US" altLang="zh-CN" sz="2000" b="0" i="1" dirty="0"/>
              <a:t> is by no means a simple</a:t>
            </a:r>
            <a:r>
              <a:rPr lang="zh-CN" altLang="en-US" sz="2000" b="0" i="1" dirty="0"/>
              <a:t> </a:t>
            </a:r>
            <a:r>
              <a:rPr lang="en-US" altLang="zh-CN" sz="2000" b="0" i="1" dirty="0"/>
              <a:t>protocol, even though it is based on</a:t>
            </a:r>
            <a:r>
              <a:rPr lang="zh-CN" altLang="en-US" sz="2000" b="0" i="1" dirty="0"/>
              <a:t> </a:t>
            </a:r>
            <a:r>
              <a:rPr lang="en-US" altLang="zh-CN" sz="2000" b="0" i="1" dirty="0"/>
              <a:t>relatively simple invariants. We provide</a:t>
            </a:r>
            <a:r>
              <a:rPr lang="zh-CN" altLang="en-US" sz="2000" b="0" i="1" dirty="0"/>
              <a:t> </a:t>
            </a:r>
            <a:r>
              <a:rPr lang="en-US" altLang="zh-CN" sz="2000" b="0" i="1" dirty="0"/>
              <a:t>pseudocode and explain it guided by</a:t>
            </a:r>
            <a:r>
              <a:rPr lang="zh-CN" altLang="en-US" sz="2000" b="0" i="1" dirty="0"/>
              <a:t> </a:t>
            </a:r>
            <a:r>
              <a:rPr lang="en-US" altLang="zh-CN" sz="2000" b="0" i="1" dirty="0"/>
              <a:t>invariants.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09DC25-7FEC-7E4C-AD47-0E80393E5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309" y="1371600"/>
            <a:ext cx="4674691" cy="2908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245B5-E34F-154B-BAE9-73DFAFAD41E6}"/>
              </a:ext>
            </a:extLst>
          </p:cNvPr>
          <p:cNvSpPr txBox="1"/>
          <p:nvPr/>
        </p:nvSpPr>
        <p:spPr>
          <a:xfrm>
            <a:off x="4443888" y="4332753"/>
            <a:ext cx="4476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Robbert</a:t>
            </a:r>
            <a:r>
              <a:rPr lang="en-CA" dirty="0"/>
              <a:t> Van </a:t>
            </a:r>
            <a:r>
              <a:rPr lang="en-CA" dirty="0" err="1"/>
              <a:t>Renesse</a:t>
            </a:r>
            <a:r>
              <a:rPr lang="zh-CN" altLang="en-US" dirty="0"/>
              <a:t>     </a:t>
            </a:r>
            <a:r>
              <a:rPr lang="en-CA" dirty="0"/>
              <a:t> Deniz </a:t>
            </a:r>
            <a:r>
              <a:rPr lang="en-CA" dirty="0" err="1"/>
              <a:t>Altinbuken</a:t>
            </a:r>
            <a:endParaRPr lang="en-CA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39D03-15F1-9343-904B-6384370A7E31}"/>
              </a:ext>
            </a:extLst>
          </p:cNvPr>
          <p:cNvSpPr txBox="1"/>
          <p:nvPr/>
        </p:nvSpPr>
        <p:spPr>
          <a:xfrm>
            <a:off x="3886200" y="5560884"/>
            <a:ext cx="842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/>
              <a:t>Annecdote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Robbert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“professor”</a:t>
            </a:r>
            <a:r>
              <a:rPr lang="zh-CN" altLang="en-US" dirty="0"/>
              <a:t> </a:t>
            </a:r>
            <a:r>
              <a:rPr lang="en-US" altLang="zh-CN" dirty="0"/>
              <a:t>until</a:t>
            </a:r>
            <a:r>
              <a:rPr lang="zh-CN" altLang="en-US" dirty="0"/>
              <a:t> </a:t>
            </a:r>
            <a:r>
              <a:rPr lang="en-US" altLang="zh-CN" dirty="0"/>
              <a:t>2019.</a:t>
            </a:r>
            <a:r>
              <a:rPr lang="zh-CN" altLang="en-US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3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67200"/>
            <a:ext cx="8458200" cy="2057400"/>
          </a:xfrm>
        </p:spPr>
        <p:txBody>
          <a:bodyPr/>
          <a:lstStyle/>
          <a:p>
            <a:r>
              <a:rPr lang="en-US" sz="2000" dirty="0"/>
              <a:t>Replicated log =&gt; </a:t>
            </a:r>
            <a:r>
              <a:rPr lang="en-US" sz="2000" dirty="0">
                <a:solidFill>
                  <a:schemeClr val="accent4"/>
                </a:solidFill>
              </a:rPr>
              <a:t>replicated state machine</a:t>
            </a:r>
          </a:p>
          <a:p>
            <a:pPr lvl="1"/>
            <a:r>
              <a:rPr lang="en-US" sz="1600" dirty="0"/>
              <a:t>All servers execute same commands in same order</a:t>
            </a:r>
            <a:endParaRPr lang="en-US" sz="2000" dirty="0">
              <a:solidFill>
                <a:schemeClr val="accent4"/>
              </a:solidFill>
            </a:endParaRPr>
          </a:p>
          <a:p>
            <a:r>
              <a:rPr lang="en-US" sz="2000" dirty="0"/>
              <a:t>Consensus module ensures proper log replication</a:t>
            </a:r>
          </a:p>
          <a:p>
            <a:r>
              <a:rPr lang="en-US" sz="2000" dirty="0"/>
              <a:t>System makes progress as long as any majority of servers are up</a:t>
            </a:r>
          </a:p>
          <a:p>
            <a:r>
              <a:rPr lang="en-US" sz="2000" dirty="0"/>
              <a:t>Failure model: fail-stop (not Byzantine), delayed/lost messages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Replicated Log</a:t>
            </a:r>
          </a:p>
        </p:txBody>
      </p:sp>
      <p:grpSp>
        <p:nvGrpSpPr>
          <p:cNvPr id="194" name="Group 193"/>
          <p:cNvGrpSpPr/>
          <p:nvPr/>
        </p:nvGrpSpPr>
        <p:grpSpPr>
          <a:xfrm>
            <a:off x="533400" y="2133600"/>
            <a:ext cx="2286000" cy="1905000"/>
            <a:chOff x="533400" y="2133600"/>
            <a:chExt cx="2286000" cy="1905000"/>
          </a:xfrm>
        </p:grpSpPr>
        <p:sp>
          <p:nvSpPr>
            <p:cNvPr id="64" name="Rounded Rectangle 63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add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/>
                <a:t>Log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>
                <a:stCxn id="74" idx="0"/>
                <a:endCxn id="72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84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Consensus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State</a:t>
              </a:r>
              <a:br>
                <a:rPr lang="en-US" sz="1400" b="1" dirty="0"/>
              </a:br>
              <a:r>
                <a:rPr lang="en-US" sz="1400" b="1" dirty="0"/>
                <a:t>Machine</a:t>
              </a: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971800" y="2133600"/>
            <a:ext cx="2286000" cy="1905000"/>
            <a:chOff x="533400" y="2133600"/>
            <a:chExt cx="2286000" cy="1905000"/>
          </a:xfrm>
        </p:grpSpPr>
        <p:sp>
          <p:nvSpPr>
            <p:cNvPr id="196" name="Rounded Rectangle 195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add</a:t>
                </a: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/>
                <a:t>Log</a:t>
              </a:r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 212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 213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/>
              <p:cNvCxnSpPr>
                <a:stCxn id="208" idx="0"/>
                <a:endCxn id="206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00" name="Group 199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0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1" name="TextBox 200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Consensus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State</a:t>
              </a:r>
              <a:br>
                <a:rPr lang="en-US" sz="1400" b="1" dirty="0"/>
              </a:br>
              <a:r>
                <a:rPr lang="en-US" sz="1400" b="1" dirty="0"/>
                <a:t>Machine</a:t>
              </a: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5410200" y="2133600"/>
            <a:ext cx="2286000" cy="1905000"/>
            <a:chOff x="533400" y="2133600"/>
            <a:chExt cx="2286000" cy="1905000"/>
          </a:xfrm>
        </p:grpSpPr>
        <p:sp>
          <p:nvSpPr>
            <p:cNvPr id="221" name="Rounded Rectangle 220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add</a:t>
                </a: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223" name="TextBox 222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/>
                <a:t>Log</a:t>
              </a: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31" name="Oval 230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reeform 234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Freeform 235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 236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/>
              <p:cNvCxnSpPr>
                <a:stCxn id="233" idx="0"/>
                <a:endCxn id="231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28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6" name="TextBox 225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Consensus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State</a:t>
              </a:r>
              <a:br>
                <a:rPr lang="en-US" sz="1400" b="1" dirty="0"/>
              </a:br>
              <a:r>
                <a:rPr lang="en-US" sz="1400" b="1" dirty="0"/>
                <a:t>Machine</a:t>
              </a:r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7866474" y="2901434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Servers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7904947" y="1295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Clients</a:t>
            </a:r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19800" y="18288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Freeform 272"/>
          <p:cNvSpPr/>
          <p:nvPr/>
        </p:nvSpPr>
        <p:spPr>
          <a:xfrm>
            <a:off x="3828081" y="2325422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3"/>
          <p:cNvSpPr/>
          <p:nvPr/>
        </p:nvSpPr>
        <p:spPr>
          <a:xfrm>
            <a:off x="1371601" y="2081773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4"/>
          <p:cNvSpPr/>
          <p:nvPr/>
        </p:nvSpPr>
        <p:spPr>
          <a:xfrm>
            <a:off x="3611105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 flipV="1">
            <a:off x="469469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8" name="Freeform 277"/>
          <p:cNvSpPr/>
          <p:nvPr/>
        </p:nvSpPr>
        <p:spPr>
          <a:xfrm>
            <a:off x="60430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8"/>
          <p:cNvSpPr/>
          <p:nvPr/>
        </p:nvSpPr>
        <p:spPr>
          <a:xfrm>
            <a:off x="11662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/>
          <p:nvPr/>
        </p:nvCxnSpPr>
        <p:spPr>
          <a:xfrm flipV="1">
            <a:off x="71318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2550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07071" y="155758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8425" y="180072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shl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021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animBg="1"/>
      <p:bldP spid="274" grpId="0" animBg="1"/>
      <p:bldP spid="275" grpId="0" animBg="1"/>
      <p:bldP spid="278" grpId="0" animBg="1"/>
      <p:bldP spid="279" grpId="0" animBg="1"/>
      <p:bldP spid="2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Decompose the problem:</a:t>
            </a:r>
          </a:p>
          <a:p>
            <a:r>
              <a:rPr lang="en-US" dirty="0"/>
              <a:t>Basic </a:t>
            </a:r>
            <a:r>
              <a:rPr lang="en-US" dirty="0" err="1"/>
              <a:t>Paxos</a:t>
            </a:r>
            <a:r>
              <a:rPr lang="en-US" dirty="0"/>
              <a:t> (“single decree”):</a:t>
            </a:r>
          </a:p>
          <a:p>
            <a:pPr lvl="1"/>
            <a:r>
              <a:rPr lang="en-US" dirty="0"/>
              <a:t>One or more servers propose values</a:t>
            </a:r>
          </a:p>
          <a:p>
            <a:pPr lvl="1"/>
            <a:r>
              <a:rPr lang="en-US" dirty="0"/>
              <a:t>System must agree on a </a:t>
            </a:r>
            <a:r>
              <a:rPr lang="en-US" dirty="0">
                <a:solidFill>
                  <a:schemeClr val="accent4"/>
                </a:solidFill>
              </a:rPr>
              <a:t>single value </a:t>
            </a:r>
            <a:r>
              <a:rPr lang="en-US" dirty="0"/>
              <a:t>as </a:t>
            </a:r>
            <a:r>
              <a:rPr lang="en-US" dirty="0">
                <a:solidFill>
                  <a:schemeClr val="accent4"/>
                </a:solidFill>
              </a:rPr>
              <a:t>chosen</a:t>
            </a:r>
          </a:p>
          <a:p>
            <a:pPr lvl="1"/>
            <a:r>
              <a:rPr lang="en-US" dirty="0"/>
              <a:t>Only one value is ever chosen</a:t>
            </a:r>
          </a:p>
          <a:p>
            <a:r>
              <a:rPr lang="en-US" dirty="0"/>
              <a:t>Multi-</a:t>
            </a:r>
            <a:r>
              <a:rPr lang="en-US" dirty="0" err="1"/>
              <a:t>Paxos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Combine several instances of Basic </a:t>
            </a:r>
            <a:r>
              <a:rPr lang="en-US" dirty="0" err="1"/>
              <a:t>Paxos</a:t>
            </a:r>
            <a:r>
              <a:rPr lang="en-US" dirty="0"/>
              <a:t> to agree on a series of values forming the log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Paxos</a:t>
            </a:r>
            <a:r>
              <a:rPr lang="en-US" dirty="0"/>
              <a:t> Approach</a:t>
            </a:r>
          </a:p>
        </p:txBody>
      </p:sp>
    </p:spTree>
    <p:extLst>
      <p:ext uri="{BB962C8B-B14F-4D97-AF65-F5344CB8AC3E}">
        <p14:creationId xmlns:p14="http://schemas.microsoft.com/office/powerpoint/2010/main" val="380235164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JO Colors">
      <a:dk1>
        <a:srgbClr val="000000"/>
      </a:dk1>
      <a:lt1>
        <a:srgbClr val="FFFFFF"/>
      </a:lt1>
      <a:dk2>
        <a:srgbClr val="1F4899"/>
      </a:dk2>
      <a:lt2>
        <a:srgbClr val="7F7F7F"/>
      </a:lt2>
      <a:accent1>
        <a:srgbClr val="0B590B"/>
      </a:accent1>
      <a:accent2>
        <a:srgbClr val="E1FFE1"/>
      </a:accent2>
      <a:accent3>
        <a:srgbClr val="DEE7F8"/>
      </a:accent3>
      <a:accent4>
        <a:srgbClr val="A5001E"/>
      </a:accent4>
      <a:accent5>
        <a:srgbClr val="FFFFB9"/>
      </a:accent5>
      <a:accent6>
        <a:srgbClr val="844F1A"/>
      </a:accent6>
      <a:hlink>
        <a:srgbClr val="005239"/>
      </a:hlink>
      <a:folHlink>
        <a:srgbClr val="A5001E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ap="rnd"/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0050A0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004891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17508</TotalTime>
  <Words>3766</Words>
  <Application>Microsoft Macintosh PowerPoint</Application>
  <PresentationFormat>On-screen Show (4:3)</PresentationFormat>
  <Paragraphs>789</Paragraphs>
  <Slides>50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Courier</vt:lpstr>
      <vt:lpstr>Verdana</vt:lpstr>
      <vt:lpstr>Wingdings</vt:lpstr>
      <vt:lpstr>Default Design</vt:lpstr>
      <vt:lpstr>Paxos</vt:lpstr>
      <vt:lpstr>Leslie Lamport</vt:lpstr>
      <vt:lpstr>Paxos History</vt:lpstr>
      <vt:lpstr>Paxos History</vt:lpstr>
      <vt:lpstr>Paxos History</vt:lpstr>
      <vt:lpstr>Paxos History</vt:lpstr>
      <vt:lpstr>Paxos Made Moderately Complex</vt:lpstr>
      <vt:lpstr>Goal: Replicated Log</vt:lpstr>
      <vt:lpstr>The Paxos Approach</vt:lpstr>
      <vt:lpstr>Requirements for Basic Paxos</vt:lpstr>
      <vt:lpstr>Paxos Components</vt:lpstr>
      <vt:lpstr>Strawman: Single Acceptor</vt:lpstr>
      <vt:lpstr>Problem (1) : Split Votes</vt:lpstr>
      <vt:lpstr>Problem (2): Conflicting Choices</vt:lpstr>
      <vt:lpstr>Conflicting Choices, cont’d</vt:lpstr>
      <vt:lpstr>Proposal Numbers</vt:lpstr>
      <vt:lpstr>Proposal Numbers</vt:lpstr>
      <vt:lpstr>Basic Paxos</vt:lpstr>
      <vt:lpstr>Basic Paxos</vt:lpstr>
      <vt:lpstr>Basic Paxos</vt:lpstr>
      <vt:lpstr>Basic Paxos Examples</vt:lpstr>
      <vt:lpstr>Basic Paxos Examples, cont’d</vt:lpstr>
      <vt:lpstr>Basic Paxos Examples, cont’d</vt:lpstr>
      <vt:lpstr>Liveness</vt:lpstr>
      <vt:lpstr>Other Notes</vt:lpstr>
      <vt:lpstr>Paxos in the Paper</vt:lpstr>
      <vt:lpstr>Multi-Paxos</vt:lpstr>
      <vt:lpstr>Multi-Paxos Issues</vt:lpstr>
      <vt:lpstr>1. Selecting Log Entries</vt:lpstr>
      <vt:lpstr>1. Selecting Log Entries, cont’d</vt:lpstr>
      <vt:lpstr>2. Improving Efficiency</vt:lpstr>
      <vt:lpstr>2.1 Leader Election</vt:lpstr>
      <vt:lpstr>2.2 Eliminating Prepares</vt:lpstr>
      <vt:lpstr>2.2 Eliminating Prepares</vt:lpstr>
      <vt:lpstr>3. Full Replication</vt:lpstr>
      <vt:lpstr>3. Full Replication</vt:lpstr>
      <vt:lpstr>3. Full Replication</vt:lpstr>
      <vt:lpstr>3. Full Replication</vt:lpstr>
      <vt:lpstr>4. Client Protocol</vt:lpstr>
      <vt:lpstr>4. Client Protocol, cont’d</vt:lpstr>
      <vt:lpstr>5. Configuration Changes</vt:lpstr>
      <vt:lpstr>5. Configuration Changes, cont’d</vt:lpstr>
      <vt:lpstr>5.Configuration Changes, cont’d</vt:lpstr>
      <vt:lpstr>Other optimizations</vt:lpstr>
      <vt:lpstr>Multi-Paxos Limitations</vt:lpstr>
      <vt:lpstr>Paxos Variants</vt:lpstr>
      <vt:lpstr>Paxos Variants</vt:lpstr>
      <vt:lpstr>Paxos in Real Systems</vt:lpstr>
      <vt:lpstr>Paxos Summary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Ousterhout</dc:creator>
  <cp:lastModifiedBy>Bingyu Shen</cp:lastModifiedBy>
  <cp:revision>835</cp:revision>
  <cp:lastPrinted>2013-02-25T05:45:40Z</cp:lastPrinted>
  <dcterms:created xsi:type="dcterms:W3CDTF">2008-10-19T02:20:00Z</dcterms:created>
  <dcterms:modified xsi:type="dcterms:W3CDTF">2021-02-25T23:27:48Z</dcterms:modified>
</cp:coreProperties>
</file>